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5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</p:sldMasterIdLst>
  <p:notesMasterIdLst>
    <p:notesMasterId r:id="rId19"/>
  </p:notesMasterIdLst>
  <p:sldIdLst>
    <p:sldId id="296" r:id="rId3"/>
    <p:sldId id="257" r:id="rId4"/>
    <p:sldId id="258" r:id="rId5"/>
    <p:sldId id="260" r:id="rId6"/>
    <p:sldId id="271" r:id="rId7"/>
    <p:sldId id="261" r:id="rId8"/>
    <p:sldId id="297" r:id="rId9"/>
    <p:sldId id="270" r:id="rId10"/>
    <p:sldId id="262" r:id="rId11"/>
    <p:sldId id="280" r:id="rId12"/>
    <p:sldId id="299" r:id="rId13"/>
    <p:sldId id="298" r:id="rId14"/>
    <p:sldId id="300" r:id="rId15"/>
    <p:sldId id="263" r:id="rId16"/>
    <p:sldId id="267" r:id="rId17"/>
    <p:sldId id="28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325">
          <p15:clr>
            <a:srgbClr val="A4A3A4"/>
          </p15:clr>
        </p15:guide>
        <p15:guide id="3" pos="7355">
          <p15:clr>
            <a:srgbClr val="A4A3A4"/>
          </p15:clr>
        </p15:guide>
        <p15:guide id="4" orient="horz" pos="345">
          <p15:clr>
            <a:srgbClr val="A4A3A4"/>
          </p15:clr>
        </p15:guide>
        <p15:guide id="5" orient="horz" pos="3974">
          <p15:clr>
            <a:srgbClr val="A4A3A4"/>
          </p15:clr>
        </p15:guide>
        <p15:guide id="6" pos="3840">
          <p15:clr>
            <a:srgbClr val="A4A3A4"/>
          </p15:clr>
        </p15:guide>
        <p15:guide id="7" orient="horz" pos="518">
          <p15:clr>
            <a:srgbClr val="A4A3A4"/>
          </p15:clr>
        </p15:guide>
        <p15:guide id="8" orient="horz" pos="37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768" autoAdjust="0"/>
  </p:normalViewPr>
  <p:slideViewPr>
    <p:cSldViewPr snapToGrid="0" showGuides="1">
      <p:cViewPr varScale="1">
        <p:scale>
          <a:sx n="82" d="100"/>
          <a:sy n="82" d="100"/>
        </p:scale>
        <p:origin x="586" y="77"/>
      </p:cViewPr>
      <p:guideLst>
        <p:guide orient="horz" pos="2112"/>
        <p:guide pos="325"/>
        <p:guide pos="7355"/>
        <p:guide orient="horz" pos="345"/>
        <p:guide orient="horz" pos="3974"/>
        <p:guide pos="3840"/>
        <p:guide orient="horz" pos="518"/>
        <p:guide orient="horz" pos="377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43F9-9B08-422F-9ECE-BE7148BC7DDC}" type="datetimeFigureOut">
              <a:rPr lang="zh-CN" altLang="en-US" smtClean="0"/>
              <a:pPr/>
              <a:t>2021/6/1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C0232-94FA-4EBE-BB9B-79FBE48603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698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1141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531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511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969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66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621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551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744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86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481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790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096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213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914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1FEE-56D5-4BA9-AC75-184C9A67A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1FEE-56D5-4BA9-AC75-184C9A67A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1FEE-56D5-4BA9-AC75-184C9A67A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母板空白（英文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母板空白（中文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 p14:dur="899" advClick="0" advTm="5000">
        <p14:warp dir="in"/>
      </p:transition>
    </mc:Choice>
    <mc:Fallback xmlns="">
      <p:transition spd="slow" advClick="0" advTm="5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61FEE-56D5-4BA9-AC75-184C9A67A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</p:sldLayoutIdLst>
  <mc:AlternateContent xmlns:mc="http://schemas.openxmlformats.org/markup-compatibility/2006" xmlns:p14="http://schemas.microsoft.com/office/powerpoint/2010/main">
    <mc:Choice Requires="p14">
      <p:transition spd="slow" p14:dur="899" advClick="0" advTm="5000">
        <p14:warp dir="in"/>
      </p:transition>
    </mc:Choice>
    <mc:Fallback xmlns="">
      <p:transition spd="slow" advClick="0" advTm="5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591505916d71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9525"/>
            <a:ext cx="12192000" cy="6867525"/>
          </a:xfrm>
          <a:prstGeom prst="rect">
            <a:avLst/>
          </a:prstGeom>
        </p:spPr>
      </p:pic>
      <p:sp>
        <p:nvSpPr>
          <p:cNvPr id="13" name="TextBox 7"/>
          <p:cNvSpPr txBox="1"/>
          <p:nvPr/>
        </p:nvSpPr>
        <p:spPr>
          <a:xfrm>
            <a:off x="4157325" y="3191778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毕业论文答辩</a:t>
            </a:r>
          </a:p>
        </p:txBody>
      </p:sp>
      <p:grpSp>
        <p:nvGrpSpPr>
          <p:cNvPr id="11" name="Group 4"/>
          <p:cNvGrpSpPr>
            <a:grpSpLocks noChangeAspect="1"/>
          </p:cNvGrpSpPr>
          <p:nvPr/>
        </p:nvGrpSpPr>
        <p:grpSpPr bwMode="auto">
          <a:xfrm>
            <a:off x="5288915" y="1561465"/>
            <a:ext cx="1614170" cy="1503680"/>
            <a:chOff x="1164" y="687"/>
            <a:chExt cx="3219" cy="2998"/>
          </a:xfrm>
          <a:solidFill>
            <a:schemeClr val="bg1"/>
          </a:solidFill>
          <a:effectLst/>
        </p:grpSpPr>
        <p:sp>
          <p:nvSpPr>
            <p:cNvPr id="3" name="Freeform 6"/>
            <p:cNvSpPr/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" name="Freeform 7"/>
            <p:cNvSpPr/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6567867" y="4272648"/>
            <a:ext cx="2339102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答辩人：蒲俊鹏</a:t>
            </a:r>
          </a:p>
        </p:txBody>
      </p:sp>
      <p:sp>
        <p:nvSpPr>
          <p:cNvPr id="17" name="矩形 16"/>
          <p:cNvSpPr/>
          <p:nvPr/>
        </p:nvSpPr>
        <p:spPr>
          <a:xfrm>
            <a:off x="3755790" y="4278096"/>
            <a:ext cx="2339102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指导教师：李舸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ldLvl="0" animBg="1"/>
      <p:bldP spid="17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五边形 69"/>
          <p:cNvSpPr/>
          <p:nvPr/>
        </p:nvSpPr>
        <p:spPr>
          <a:xfrm>
            <a:off x="0" y="260648"/>
            <a:ext cx="353251" cy="588701"/>
          </a:xfrm>
          <a:prstGeom prst="homePlate">
            <a:avLst>
              <a:gd name="adj" fmla="val 484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71" name="TextBox 49"/>
          <p:cNvSpPr txBox="1"/>
          <p:nvPr/>
        </p:nvSpPr>
        <p:spPr>
          <a:xfrm>
            <a:off x="431371" y="329296"/>
            <a:ext cx="2103461" cy="420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13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消费者购物流程</a:t>
            </a:r>
          </a:p>
        </p:txBody>
      </p:sp>
      <p:sp>
        <p:nvSpPr>
          <p:cNvPr id="33" name="Rectangle 5"/>
          <p:cNvSpPr/>
          <p:nvPr/>
        </p:nvSpPr>
        <p:spPr>
          <a:xfrm>
            <a:off x="0" y="6710364"/>
            <a:ext cx="12192000" cy="147637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2" tIns="45719" rIns="91372" bIns="45719" anchor="ctr"/>
          <a:lstStyle/>
          <a:p>
            <a:pPr algn="ctr">
              <a:defRPr/>
            </a:pPr>
            <a:endParaRPr lang="en-US" sz="3200"/>
          </a:p>
        </p:txBody>
      </p:sp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D6E3A1A3-A466-4252-B3C3-4928234252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217896"/>
              </p:ext>
            </p:extLst>
          </p:nvPr>
        </p:nvGraphicFramePr>
        <p:xfrm>
          <a:off x="2612952" y="93306"/>
          <a:ext cx="6820297" cy="6242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126960" imgH="5397840" progId="">
                  <p:embed/>
                </p:oleObj>
              </mc:Choice>
              <mc:Fallback>
                <p:oleObj r:id="rId3" imgW="3126960" imgH="5397840" progId="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2952" y="93306"/>
                        <a:ext cx="6820297" cy="62421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14:warp dir="in"/>
      </p:transition>
    </mc:Choice>
    <mc:Fallback xmlns="">
      <p:transition spd="slow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五边形 69">
            <a:extLst>
              <a:ext uri="{FF2B5EF4-FFF2-40B4-BE49-F238E27FC236}">
                <a16:creationId xmlns:a16="http://schemas.microsoft.com/office/drawing/2014/main" id="{021AA69D-2991-4D3B-BCB1-B0E7745EDE93}"/>
              </a:ext>
            </a:extLst>
          </p:cNvPr>
          <p:cNvSpPr/>
          <p:nvPr/>
        </p:nvSpPr>
        <p:spPr>
          <a:xfrm>
            <a:off x="0" y="260648"/>
            <a:ext cx="353251" cy="588701"/>
          </a:xfrm>
          <a:prstGeom prst="homePlate">
            <a:avLst>
              <a:gd name="adj" fmla="val 484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8" name="TextBox 49">
            <a:extLst>
              <a:ext uri="{FF2B5EF4-FFF2-40B4-BE49-F238E27FC236}">
                <a16:creationId xmlns:a16="http://schemas.microsoft.com/office/drawing/2014/main" id="{AD46A1E6-AF4E-453D-B4C8-6CC02E41A233}"/>
              </a:ext>
            </a:extLst>
          </p:cNvPr>
          <p:cNvSpPr txBox="1"/>
          <p:nvPr/>
        </p:nvSpPr>
        <p:spPr>
          <a:xfrm>
            <a:off x="431371" y="329296"/>
            <a:ext cx="2377574" cy="420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13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门户模块功能介绍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53BC5FE4-49E6-4415-800E-9A434FB5E21C}"/>
              </a:ext>
            </a:extLst>
          </p:cNvPr>
          <p:cNvSpPr/>
          <p:nvPr/>
        </p:nvSpPr>
        <p:spPr>
          <a:xfrm>
            <a:off x="0" y="6710364"/>
            <a:ext cx="12192000" cy="147637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2" tIns="45719" rIns="91372" bIns="45719" anchor="ctr"/>
          <a:lstStyle/>
          <a:p>
            <a:pPr algn="ctr">
              <a:defRPr/>
            </a:pPr>
            <a:endParaRPr lang="en-US" sz="3200"/>
          </a:p>
        </p:txBody>
      </p:sp>
      <p:sp>
        <p:nvSpPr>
          <p:cNvPr id="20" name="TextBox 24">
            <a:extLst>
              <a:ext uri="{FF2B5EF4-FFF2-40B4-BE49-F238E27FC236}">
                <a16:creationId xmlns:a16="http://schemas.microsoft.com/office/drawing/2014/main" id="{96D7596D-68AC-4AF2-94ED-9A30E77ABEA1}"/>
              </a:ext>
            </a:extLst>
          </p:cNvPr>
          <p:cNvSpPr txBox="1"/>
          <p:nvPr/>
        </p:nvSpPr>
        <p:spPr>
          <a:xfrm>
            <a:off x="1165193" y="996794"/>
            <a:ext cx="10404766" cy="3733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 algn="l">
              <a:lnSpc>
                <a:spcPct val="125000"/>
              </a:lnSpc>
            </a:pPr>
            <a:r>
              <a:rPr lang="zh-CN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门户模块是满足消费者进行自主购物的模块。消费者在未登录状态下，可以任意浏览商品信息，搜索指定商品。若消费者要查看自我购物车信息或者将商品添加到购物车中，需要登录个人信息才能执行成功。消费者的登录也会处于安全的单点登录状态，最后消费者也能安全退出以保证账号的安全性。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13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 advClick="0" advTm="5000">
        <p14:warp dir="in"/>
      </p:transition>
    </mc:Choice>
    <mc:Fallback xmlns="">
      <p:transition spd="slow"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五边形 69"/>
          <p:cNvSpPr/>
          <p:nvPr/>
        </p:nvSpPr>
        <p:spPr>
          <a:xfrm>
            <a:off x="0" y="260648"/>
            <a:ext cx="353251" cy="588701"/>
          </a:xfrm>
          <a:prstGeom prst="homePlate">
            <a:avLst>
              <a:gd name="adj" fmla="val 484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71" name="TextBox 49"/>
          <p:cNvSpPr txBox="1"/>
          <p:nvPr/>
        </p:nvSpPr>
        <p:spPr>
          <a:xfrm>
            <a:off x="431371" y="329296"/>
            <a:ext cx="1829347" cy="420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13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商家管理流程</a:t>
            </a:r>
          </a:p>
        </p:txBody>
      </p:sp>
      <p:sp>
        <p:nvSpPr>
          <p:cNvPr id="33" name="Rectangle 5"/>
          <p:cNvSpPr/>
          <p:nvPr/>
        </p:nvSpPr>
        <p:spPr>
          <a:xfrm>
            <a:off x="0" y="6710364"/>
            <a:ext cx="12192000" cy="147637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2" tIns="45719" rIns="91372" bIns="45719" anchor="ctr"/>
          <a:lstStyle/>
          <a:p>
            <a:pPr algn="ctr">
              <a:defRPr/>
            </a:pPr>
            <a:endParaRPr lang="en-US" sz="3200"/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BF205A29-6767-42B4-8A3D-FA69DA0928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689315"/>
              </p:ext>
            </p:extLst>
          </p:nvPr>
        </p:nvGraphicFramePr>
        <p:xfrm>
          <a:off x="2743200" y="329296"/>
          <a:ext cx="7063273" cy="5663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708640" imgH="3507480" progId="">
                  <p:embed/>
                </p:oleObj>
              </mc:Choice>
              <mc:Fallback>
                <p:oleObj r:id="rId3" imgW="2708640" imgH="3507480" progId="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29296"/>
                        <a:ext cx="7063273" cy="56636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407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14:warp dir="in"/>
      </p:transition>
    </mc:Choice>
    <mc:Fallback xmlns="">
      <p:transition spd="slow" advClick="0" advTm="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五边形 69">
            <a:extLst>
              <a:ext uri="{FF2B5EF4-FFF2-40B4-BE49-F238E27FC236}">
                <a16:creationId xmlns:a16="http://schemas.microsoft.com/office/drawing/2014/main" id="{34E6617B-428F-4BF9-9B82-422E70AC7A69}"/>
              </a:ext>
            </a:extLst>
          </p:cNvPr>
          <p:cNvSpPr/>
          <p:nvPr/>
        </p:nvSpPr>
        <p:spPr>
          <a:xfrm>
            <a:off x="0" y="260648"/>
            <a:ext cx="353251" cy="588701"/>
          </a:xfrm>
          <a:prstGeom prst="homePlate">
            <a:avLst>
              <a:gd name="adj" fmla="val 484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27" name="TextBox 49">
            <a:extLst>
              <a:ext uri="{FF2B5EF4-FFF2-40B4-BE49-F238E27FC236}">
                <a16:creationId xmlns:a16="http://schemas.microsoft.com/office/drawing/2014/main" id="{E8E52B15-98DE-4272-9CF8-45E852B5FEA5}"/>
              </a:ext>
            </a:extLst>
          </p:cNvPr>
          <p:cNvSpPr txBox="1"/>
          <p:nvPr/>
        </p:nvSpPr>
        <p:spPr>
          <a:xfrm>
            <a:off x="431371" y="329296"/>
            <a:ext cx="2377574" cy="420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13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管理模块功能介绍</a:t>
            </a: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D49E142E-C4EE-4937-ACC4-EE0B01D4AF0D}"/>
              </a:ext>
            </a:extLst>
          </p:cNvPr>
          <p:cNvSpPr/>
          <p:nvPr/>
        </p:nvSpPr>
        <p:spPr>
          <a:xfrm>
            <a:off x="0" y="6710364"/>
            <a:ext cx="12192000" cy="147637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2" tIns="45719" rIns="91372" bIns="45719" anchor="ctr"/>
          <a:lstStyle/>
          <a:p>
            <a:pPr algn="ctr">
              <a:defRPr/>
            </a:pPr>
            <a:endParaRPr lang="en-US" sz="3200"/>
          </a:p>
        </p:txBody>
      </p:sp>
      <p:sp>
        <p:nvSpPr>
          <p:cNvPr id="29" name="TextBox 24">
            <a:extLst>
              <a:ext uri="{FF2B5EF4-FFF2-40B4-BE49-F238E27FC236}">
                <a16:creationId xmlns:a16="http://schemas.microsoft.com/office/drawing/2014/main" id="{17120934-5A53-4DEF-94AD-DBD15AFAC90B}"/>
              </a:ext>
            </a:extLst>
          </p:cNvPr>
          <p:cNvSpPr txBox="1"/>
          <p:nvPr/>
        </p:nvSpPr>
        <p:spPr>
          <a:xfrm>
            <a:off x="1165193" y="996794"/>
            <a:ext cx="10582048" cy="433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>
              <a:lnSpc>
                <a:spcPct val="125000"/>
              </a:lnSpc>
            </a:pP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商品管理模块是商家拥有者对自家商品进行管理的模块。商家在该模块可以安全单点登录，同时商家处于未登录状态无法直接通过</a:t>
            </a:r>
            <a:r>
              <a:rPr lang="en-US" altLang="zh-CN" sz="32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访问管理界面。商家能够对商品分类信息和商品信息进行增删改查操作。也能根据商品分类、商品品牌、商品名关键字搜索指定商品信息，同时能调节每页显示数据条数，分页查询商品信息。最后管理者能够安全退出以保证账号的安全性。</a:t>
            </a:r>
          </a:p>
        </p:txBody>
      </p:sp>
    </p:spTree>
    <p:extLst>
      <p:ext uri="{BB962C8B-B14F-4D97-AF65-F5344CB8AC3E}">
        <p14:creationId xmlns:p14="http://schemas.microsoft.com/office/powerpoint/2010/main" val="55724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 advClick="0" advTm="5000">
        <p14:warp dir="in"/>
      </p:transition>
    </mc:Choice>
    <mc:Fallback xmlns="">
      <p:transition spd="slow" advClick="0" advTm="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库_矩形 6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2"/>
          <p:cNvSpPr txBox="1"/>
          <p:nvPr/>
        </p:nvSpPr>
        <p:spPr>
          <a:xfrm>
            <a:off x="3568736" y="2282363"/>
            <a:ext cx="1909971" cy="2092798"/>
          </a:xfrm>
          <a:prstGeom prst="rect">
            <a:avLst/>
          </a:prstGeom>
          <a:noFill/>
        </p:spPr>
        <p:txBody>
          <a:bodyPr wrap="none" lIns="121837" tIns="60919" rIns="121837" bIns="60919" rtlCol="0">
            <a:sp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2800" dirty="0">
                <a:solidFill>
                  <a:schemeClr val="bg1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04</a:t>
            </a:r>
            <a:endParaRPr kumimoji="1" lang="zh-CN" altLang="en-US" sz="12800" dirty="0">
              <a:solidFill>
                <a:schemeClr val="bg1"/>
              </a:solidFill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70985" y="3347549"/>
            <a:ext cx="3152291" cy="411953"/>
          </a:xfrm>
          <a:prstGeom prst="rect">
            <a:avLst/>
          </a:prstGeom>
          <a:noFill/>
        </p:spPr>
        <p:txBody>
          <a:bodyPr wrap="square" lIns="121837" tIns="60919" rIns="121837" bIns="60919" rtlCol="0">
            <a:sp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</a:p>
        </p:txBody>
      </p:sp>
      <p:sp>
        <p:nvSpPr>
          <p:cNvPr id="10" name="文本框 4"/>
          <p:cNvSpPr txBox="1"/>
          <p:nvPr/>
        </p:nvSpPr>
        <p:spPr>
          <a:xfrm>
            <a:off x="5471025" y="2575927"/>
            <a:ext cx="2708256" cy="861686"/>
          </a:xfrm>
          <a:prstGeom prst="rect">
            <a:avLst/>
          </a:prstGeom>
          <a:noFill/>
        </p:spPr>
        <p:txBody>
          <a:bodyPr wrap="none" lIns="121832" tIns="60916" rIns="121832" bIns="60916" rtlCol="0">
            <a:sp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8330">
              <a:defRPr/>
            </a:pPr>
            <a:r>
              <a:rPr kumimoji="1" lang="zh-CN" altLang="en-US" sz="4800" b="1" kern="0" dirty="0">
                <a:solidFill>
                  <a:srgbClr val="FFFFFF"/>
                </a:solidFill>
                <a:ea typeface="微软雅黑" panose="020B0503020204020204" pitchFamily="34" charset="-122"/>
              </a:rPr>
              <a:t>界面展示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800"/>
                            </p:stCondLst>
                            <p:childTnLst>
                              <p:par>
                                <p:cTn id="2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五边形 72"/>
          <p:cNvSpPr/>
          <p:nvPr/>
        </p:nvSpPr>
        <p:spPr>
          <a:xfrm>
            <a:off x="0" y="260648"/>
            <a:ext cx="353251" cy="588701"/>
          </a:xfrm>
          <a:prstGeom prst="homePlate">
            <a:avLst>
              <a:gd name="adj" fmla="val 484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74" name="TextBox 49"/>
          <p:cNvSpPr txBox="1"/>
          <p:nvPr/>
        </p:nvSpPr>
        <p:spPr>
          <a:xfrm>
            <a:off x="431371" y="329296"/>
            <a:ext cx="1281120" cy="420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13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界面展示</a:t>
            </a:r>
          </a:p>
        </p:txBody>
      </p:sp>
      <p:sp>
        <p:nvSpPr>
          <p:cNvPr id="75" name="Rectangle 5"/>
          <p:cNvSpPr/>
          <p:nvPr/>
        </p:nvSpPr>
        <p:spPr>
          <a:xfrm>
            <a:off x="0" y="6710364"/>
            <a:ext cx="12192000" cy="147637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2" tIns="45719" rIns="91372" bIns="45719" anchor="ctr"/>
          <a:lstStyle/>
          <a:p>
            <a:pPr algn="ctr">
              <a:defRPr/>
            </a:pPr>
            <a:endParaRPr lang="en-US" sz="3200"/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04764C6F-F05B-47DA-99CC-3C764A644D1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3251" y="933324"/>
            <a:ext cx="11159413" cy="3984171"/>
          </a:xfrm>
          <a:prstGeom prst="rect">
            <a:avLst/>
          </a:prstGeom>
        </p:spPr>
      </p:pic>
      <p:pic>
        <p:nvPicPr>
          <p:cNvPr id="82" name="图片 81">
            <a:extLst>
              <a:ext uri="{FF2B5EF4-FFF2-40B4-BE49-F238E27FC236}">
                <a16:creationId xmlns:a16="http://schemas.microsoft.com/office/drawing/2014/main" id="{4F96062E-51B2-4787-8854-337BA441452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53251" y="1077947"/>
            <a:ext cx="10774694" cy="3694923"/>
          </a:xfrm>
          <a:prstGeom prst="rect">
            <a:avLst/>
          </a:prstGeom>
        </p:spPr>
      </p:pic>
      <p:pic>
        <p:nvPicPr>
          <p:cNvPr id="83" name="图片 82">
            <a:extLst>
              <a:ext uri="{FF2B5EF4-FFF2-40B4-BE49-F238E27FC236}">
                <a16:creationId xmlns:a16="http://schemas.microsoft.com/office/drawing/2014/main" id="{F3E0A455-BB07-4A55-8B68-60435A2FD57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79336" y="1161922"/>
            <a:ext cx="10349448" cy="3694923"/>
          </a:xfrm>
          <a:prstGeom prst="rect">
            <a:avLst/>
          </a:prstGeom>
        </p:spPr>
      </p:pic>
      <p:pic>
        <p:nvPicPr>
          <p:cNvPr id="84" name="图片 83">
            <a:extLst>
              <a:ext uri="{FF2B5EF4-FFF2-40B4-BE49-F238E27FC236}">
                <a16:creationId xmlns:a16="http://schemas.microsoft.com/office/drawing/2014/main" id="{1F3DCA22-F87A-41FA-AF2C-F2352903BFBD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31371" y="933324"/>
            <a:ext cx="10774695" cy="4916970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3314D338-0F49-474E-8600-1378F3F7E8C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466712" y="779108"/>
            <a:ext cx="10774695" cy="4916970"/>
          </a:xfrm>
          <a:prstGeom prst="rect">
            <a:avLst/>
          </a:prstGeom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id="{433B9784-2E3D-4060-BF94-B8B91C576BE3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309694" y="420884"/>
            <a:ext cx="11088730" cy="6107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2874601" y="2933477"/>
            <a:ext cx="6442798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ctr">
              <a:buNone/>
            </a:pPr>
            <a:r>
              <a:rPr lang="zh-CN" alt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感谢聆听</a:t>
            </a:r>
          </a:p>
        </p:txBody>
      </p:sp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2311351" y="3609078"/>
            <a:ext cx="756929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ctr">
              <a:buNone/>
            </a:pPr>
            <a:r>
              <a:rPr lang="en-US" altLang="zh-CN" sz="9600" b="1" cap="al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9600" b="1" cap="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CN" sz="9600" b="1" cap="all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9600" b="1" cap="all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nk</a:t>
            </a:r>
            <a:r>
              <a:rPr lang="en-US" altLang="zh-CN" sz="9600" b="1" cap="al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</a:t>
            </a:r>
            <a:endParaRPr lang="zh-CN" altLang="en-US" sz="9600" b="1" cap="all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5"/>
          <p:cNvSpPr/>
          <p:nvPr/>
        </p:nvSpPr>
        <p:spPr>
          <a:xfrm>
            <a:off x="0" y="6710364"/>
            <a:ext cx="12192000" cy="147637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2" tIns="45719" rIns="91372" bIns="45719" anchor="ctr"/>
          <a:lstStyle/>
          <a:p>
            <a:pPr algn="ctr">
              <a:defRPr/>
            </a:pPr>
            <a:endParaRPr lang="en-US" sz="3200"/>
          </a:p>
        </p:txBody>
      </p:sp>
      <p:grpSp>
        <p:nvGrpSpPr>
          <p:cNvPr id="11" name="Group 4"/>
          <p:cNvGrpSpPr>
            <a:grpSpLocks noChangeAspect="1"/>
          </p:cNvGrpSpPr>
          <p:nvPr/>
        </p:nvGrpSpPr>
        <p:grpSpPr bwMode="auto">
          <a:xfrm>
            <a:off x="5568633" y="1823720"/>
            <a:ext cx="1054735" cy="982980"/>
            <a:chOff x="1164" y="687"/>
            <a:chExt cx="3219" cy="2998"/>
          </a:xfrm>
          <a:solidFill>
            <a:schemeClr val="accent5"/>
          </a:solidFill>
          <a:effectLst/>
        </p:grpSpPr>
        <p:sp>
          <p:nvSpPr>
            <p:cNvPr id="6" name="Freeform 6"/>
            <p:cNvSpPr/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9403" y="874017"/>
            <a:ext cx="10753195" cy="5435304"/>
          </a:xfrm>
          <a:prstGeom prst="rect">
            <a:avLst/>
          </a:prstGeom>
          <a:noFill/>
          <a:ln w="12700">
            <a:solidFill>
              <a:srgbClr val="072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" name="五边形 50"/>
          <p:cNvSpPr/>
          <p:nvPr/>
        </p:nvSpPr>
        <p:spPr>
          <a:xfrm rot="5400000">
            <a:off x="5206512" y="-182099"/>
            <a:ext cx="1778976" cy="2112233"/>
          </a:xfrm>
          <a:prstGeom prst="homePlate">
            <a:avLst>
              <a:gd name="adj" fmla="val 2290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cxnSp>
        <p:nvCxnSpPr>
          <p:cNvPr id="4" name="直接连接符 3"/>
          <p:cNvCxnSpPr/>
          <p:nvPr/>
        </p:nvCxnSpPr>
        <p:spPr>
          <a:xfrm>
            <a:off x="5265967" y="1124744"/>
            <a:ext cx="16600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88941" y="569972"/>
            <a:ext cx="155042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论文摘要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5265967" y="548680"/>
            <a:ext cx="16600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13"/>
          <p:cNvSpPr txBox="1"/>
          <p:nvPr/>
        </p:nvSpPr>
        <p:spPr>
          <a:xfrm>
            <a:off x="1617446" y="2084851"/>
            <a:ext cx="8957111" cy="2581609"/>
          </a:xfrm>
          <a:prstGeom prst="rect">
            <a:avLst/>
          </a:prstGeom>
          <a:noFill/>
        </p:spPr>
        <p:txBody>
          <a:bodyPr wrap="square" lIns="87765" tIns="43881" rIns="87765" bIns="43881" rtlCol="0">
            <a:spAutoFit/>
          </a:bodyPr>
          <a:lstStyle/>
          <a:p>
            <a:r>
              <a:rPr lang="zh-CN" altLang="en-US" sz="146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　</a:t>
            </a:r>
            <a:r>
              <a:rPr lang="zh-CN" altLang="zh-CN" dirty="0"/>
              <a:t>随着社会经济和科学技术的发展，人们的消费能力不断提高，同时人群大众对各类商品购买的需求也不断增加。以往的实体店购物模式不能满足人们的购物需求，消费者对购物流程提出了更高的需要，同时商家也想利用方便规范的管理工具来管理商店。本网上商城购物系统是基于</a:t>
            </a:r>
            <a:r>
              <a:rPr lang="en-US" altLang="zh-CN" dirty="0" err="1"/>
              <a:t>springboot</a:t>
            </a:r>
            <a:r>
              <a:rPr lang="zh-CN" altLang="zh-CN" dirty="0"/>
              <a:t>框架下的网页开发平台，其运行流程主要是：前端根据地址映射向后台发送异步请求，后台则根据需求处理参数，完成请求目的并返回数据，最后前端根据返回信息进行渲染页面或者响应用户。其中本系统利用本地</a:t>
            </a:r>
            <a:r>
              <a:rPr lang="en-US" altLang="zh-CN" dirty="0" err="1"/>
              <a:t>mysql</a:t>
            </a:r>
            <a:r>
              <a:rPr lang="zh-CN" altLang="zh-CN" dirty="0"/>
              <a:t>数据库和七牛云服务器存储数据和图片资源，有方便用户登录的单点登录功能和减少对数据频繁交互的</a:t>
            </a:r>
            <a:r>
              <a:rPr lang="en-US" altLang="zh-CN" dirty="0" err="1"/>
              <a:t>redis</a:t>
            </a:r>
            <a:r>
              <a:rPr lang="zh-CN" altLang="zh-CN" dirty="0"/>
              <a:t>缓存功能。这些应用满足广大消费者的购物需求和商家的管理需求，同时提升了本系统的运行效率，降低了系统运行的维护成本。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64574" y="5569883"/>
            <a:ext cx="4435830" cy="749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35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关键词：</a:t>
            </a:r>
            <a:r>
              <a:rPr lang="en-US" altLang="zh-CN" dirty="0" err="1"/>
              <a:t>springboot</a:t>
            </a:r>
            <a:r>
              <a:rPr lang="zh-CN" altLang="zh-CN" dirty="0"/>
              <a:t>；分离；效率；需求</a:t>
            </a:r>
          </a:p>
          <a:p>
            <a:endParaRPr lang="zh-CN" altLang="en-US" sz="2135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 rot="5400000">
            <a:off x="1491746" y="5876944"/>
            <a:ext cx="243959" cy="17886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  <p:bldP spid="8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_库_矩形 6"/>
          <p:cNvSpPr/>
          <p:nvPr>
            <p:custDataLst>
              <p:tags r:id="rId1"/>
            </p:custDataLst>
          </p:nvPr>
        </p:nvSpPr>
        <p:spPr>
          <a:xfrm>
            <a:off x="0" y="-115614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"/>
          <p:cNvSpPr txBox="1"/>
          <p:nvPr/>
        </p:nvSpPr>
        <p:spPr>
          <a:xfrm>
            <a:off x="1439007" y="3895922"/>
            <a:ext cx="2440980" cy="707884"/>
          </a:xfrm>
          <a:prstGeom prst="rect">
            <a:avLst/>
          </a:prstGeom>
          <a:noFill/>
        </p:spPr>
        <p:txBody>
          <a:bodyPr wrap="none" lIns="91372" tIns="45719" rIns="91372" bIns="45719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</a:rPr>
              <a:t>CONTENTS</a:t>
            </a:r>
            <a:endParaRPr kumimoji="1"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0" name="文本框 2"/>
          <p:cNvSpPr txBox="1"/>
          <p:nvPr/>
        </p:nvSpPr>
        <p:spPr>
          <a:xfrm>
            <a:off x="6327459" y="1517561"/>
            <a:ext cx="1954693" cy="523218"/>
          </a:xfrm>
          <a:prstGeom prst="rect">
            <a:avLst/>
          </a:prstGeom>
          <a:noFill/>
        </p:spPr>
        <p:txBody>
          <a:bodyPr wrap="square" lIns="91372" tIns="45719" rIns="91372" bIns="45719" rtlCol="0">
            <a:spAutoFit/>
          </a:bodyPr>
          <a:lstStyle/>
          <a:p>
            <a:pPr defTabSz="608330">
              <a:defRPr/>
            </a:pPr>
            <a:r>
              <a:rPr kumimoji="1" lang="zh-CN" altLang="en-US" sz="2800" b="1" kern="0" dirty="0">
                <a:solidFill>
                  <a:srgbClr val="FFFFFF"/>
                </a:solidFill>
                <a:ea typeface="微软雅黑" panose="020B0503020204020204" pitchFamily="34" charset="-122"/>
              </a:rPr>
              <a:t>选题背景</a:t>
            </a:r>
          </a:p>
        </p:txBody>
      </p:sp>
      <p:sp>
        <p:nvSpPr>
          <p:cNvPr id="22" name="椭圆 21"/>
          <p:cNvSpPr/>
          <p:nvPr/>
        </p:nvSpPr>
        <p:spPr>
          <a:xfrm>
            <a:off x="5532523" y="1440043"/>
            <a:ext cx="639372" cy="639372"/>
          </a:xfrm>
          <a:prstGeom prst="ellipse">
            <a:avLst/>
          </a:prstGeom>
          <a:solidFill>
            <a:schemeClr val="accent2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lIns="91372" tIns="45719" rIns="91372" bIns="45719" rtlCol="0" anchor="ctr"/>
          <a:lstStyle/>
          <a:p>
            <a:pPr algn="ctr" defTabSz="608330">
              <a:defRPr/>
            </a:pPr>
            <a:r>
              <a:rPr kumimoji="1" lang="en-US" altLang="zh-CN" sz="3200" b="1" kern="0" dirty="0">
                <a:solidFill>
                  <a:srgbClr val="FFFFFF"/>
                </a:solidFill>
                <a:latin typeface="Century Gothic" panose="020B0502020202020204"/>
                <a:ea typeface="微软雅黑" panose="020B0503020204020204" pitchFamily="34" charset="-122"/>
              </a:rPr>
              <a:t>1</a:t>
            </a:r>
            <a:endParaRPr kumimoji="1" lang="zh-CN" altLang="en-US" sz="3200" b="1" kern="0" dirty="0">
              <a:solidFill>
                <a:srgbClr val="FFFFFF"/>
              </a:solidFill>
              <a:latin typeface="Century Gothic" panose="020B0502020202020204"/>
              <a:ea typeface="微软雅黑" panose="020B0503020204020204" pitchFamily="34" charset="-122"/>
            </a:endParaRPr>
          </a:p>
        </p:txBody>
      </p:sp>
      <p:sp>
        <p:nvSpPr>
          <p:cNvPr id="23" name="文本框 5"/>
          <p:cNvSpPr txBox="1"/>
          <p:nvPr/>
        </p:nvSpPr>
        <p:spPr>
          <a:xfrm>
            <a:off x="6327457" y="2368299"/>
            <a:ext cx="2338965" cy="523218"/>
          </a:xfrm>
          <a:prstGeom prst="rect">
            <a:avLst/>
          </a:prstGeom>
          <a:noFill/>
        </p:spPr>
        <p:txBody>
          <a:bodyPr wrap="none" lIns="91372" tIns="45719" rIns="91372" bIns="45719" rtlCol="0">
            <a:spAutoFit/>
          </a:bodyPr>
          <a:lstStyle/>
          <a:p>
            <a:pPr defTabSz="608330">
              <a:defRPr/>
            </a:pPr>
            <a:r>
              <a:rPr kumimoji="1" lang="zh-CN" altLang="en-US" sz="2800" b="1" kern="0" dirty="0">
                <a:solidFill>
                  <a:srgbClr val="FFFFFF"/>
                </a:solidFill>
                <a:ea typeface="微软雅黑" panose="020B0503020204020204" pitchFamily="34" charset="-122"/>
              </a:rPr>
              <a:t>功能模块介绍</a:t>
            </a:r>
          </a:p>
        </p:txBody>
      </p:sp>
      <p:sp>
        <p:nvSpPr>
          <p:cNvPr id="25" name="椭圆 24"/>
          <p:cNvSpPr/>
          <p:nvPr/>
        </p:nvSpPr>
        <p:spPr>
          <a:xfrm>
            <a:off x="5532523" y="2325247"/>
            <a:ext cx="639372" cy="639372"/>
          </a:xfrm>
          <a:prstGeom prst="ellipse">
            <a:avLst/>
          </a:prstGeom>
          <a:solidFill>
            <a:schemeClr val="accent2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lIns="91372" tIns="45719" rIns="91372" bIns="45719" rtlCol="0" anchor="ctr"/>
          <a:lstStyle/>
          <a:p>
            <a:pPr algn="ctr" defTabSz="608330">
              <a:defRPr/>
            </a:pPr>
            <a:r>
              <a:rPr kumimoji="1" lang="en-US" altLang="zh-CN" sz="3200" b="1" kern="0" dirty="0">
                <a:solidFill>
                  <a:srgbClr val="FFFFFF"/>
                </a:solidFill>
                <a:latin typeface="Century Gothic" panose="020B0502020202020204"/>
                <a:ea typeface="微软雅黑" panose="020B0503020204020204" pitchFamily="34" charset="-122"/>
              </a:rPr>
              <a:t>2</a:t>
            </a:r>
            <a:endParaRPr kumimoji="1" lang="zh-CN" altLang="en-US" sz="3200" b="1" kern="0" dirty="0">
              <a:solidFill>
                <a:srgbClr val="FFFFFF"/>
              </a:solidFill>
              <a:latin typeface="Century Gothic" panose="020B0502020202020204"/>
              <a:ea typeface="微软雅黑" panose="020B0503020204020204" pitchFamily="34" charset="-122"/>
            </a:endParaRPr>
          </a:p>
        </p:txBody>
      </p:sp>
      <p:sp>
        <p:nvSpPr>
          <p:cNvPr id="26" name="文本框 8"/>
          <p:cNvSpPr txBox="1"/>
          <p:nvPr/>
        </p:nvSpPr>
        <p:spPr>
          <a:xfrm>
            <a:off x="6327459" y="3173225"/>
            <a:ext cx="1620819" cy="523218"/>
          </a:xfrm>
          <a:prstGeom prst="rect">
            <a:avLst/>
          </a:prstGeom>
          <a:noFill/>
        </p:spPr>
        <p:txBody>
          <a:bodyPr wrap="none" lIns="91372" tIns="45719" rIns="91372" bIns="45719" rtlCol="0">
            <a:spAutoFit/>
          </a:bodyPr>
          <a:lstStyle/>
          <a:p>
            <a:pPr defTabSz="608330">
              <a:defRPr/>
            </a:pPr>
            <a:r>
              <a:rPr kumimoji="1" lang="zh-CN" altLang="en-US" sz="2800" b="1" kern="0" dirty="0">
                <a:solidFill>
                  <a:srgbClr val="FFFFFF"/>
                </a:solidFill>
                <a:ea typeface="微软雅黑" panose="020B0503020204020204" pitchFamily="34" charset="-122"/>
              </a:rPr>
              <a:t>流程介绍</a:t>
            </a:r>
          </a:p>
        </p:txBody>
      </p:sp>
      <p:sp>
        <p:nvSpPr>
          <p:cNvPr id="28" name="椭圆 27"/>
          <p:cNvSpPr/>
          <p:nvPr/>
        </p:nvSpPr>
        <p:spPr>
          <a:xfrm>
            <a:off x="5532523" y="3238439"/>
            <a:ext cx="639372" cy="639372"/>
          </a:xfrm>
          <a:prstGeom prst="ellipse">
            <a:avLst/>
          </a:prstGeom>
          <a:solidFill>
            <a:schemeClr val="accent2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lIns="91372" tIns="45719" rIns="91372" bIns="45719" rtlCol="0" anchor="ctr"/>
          <a:lstStyle/>
          <a:p>
            <a:pPr algn="ctr" defTabSz="608330">
              <a:defRPr/>
            </a:pPr>
            <a:r>
              <a:rPr kumimoji="1" lang="en-US" altLang="zh-CN" sz="3200" b="1" kern="0" dirty="0">
                <a:solidFill>
                  <a:srgbClr val="FFFFFF"/>
                </a:solidFill>
                <a:latin typeface="Century Gothic" panose="020B0502020202020204"/>
                <a:ea typeface="微软雅黑" panose="020B0503020204020204" pitchFamily="34" charset="-122"/>
              </a:rPr>
              <a:t>3</a:t>
            </a:r>
            <a:endParaRPr kumimoji="1" lang="zh-CN" altLang="en-US" sz="3200" b="1" kern="0" dirty="0">
              <a:solidFill>
                <a:srgbClr val="FFFFFF"/>
              </a:solidFill>
              <a:latin typeface="Century Gothic" panose="020B0502020202020204"/>
              <a:ea typeface="微软雅黑" panose="020B0503020204020204" pitchFamily="34" charset="-122"/>
            </a:endParaRPr>
          </a:p>
        </p:txBody>
      </p:sp>
      <p:sp>
        <p:nvSpPr>
          <p:cNvPr id="29" name="文本框 11"/>
          <p:cNvSpPr txBox="1"/>
          <p:nvPr/>
        </p:nvSpPr>
        <p:spPr>
          <a:xfrm>
            <a:off x="6327458" y="4080588"/>
            <a:ext cx="1620819" cy="523218"/>
          </a:xfrm>
          <a:prstGeom prst="rect">
            <a:avLst/>
          </a:prstGeom>
          <a:noFill/>
        </p:spPr>
        <p:txBody>
          <a:bodyPr wrap="none" lIns="91372" tIns="45719" rIns="91372" bIns="45719" rtlCol="0">
            <a:spAutoFit/>
          </a:bodyPr>
          <a:lstStyle/>
          <a:p>
            <a:pPr defTabSz="608330">
              <a:defRPr/>
            </a:pPr>
            <a:r>
              <a:rPr kumimoji="1" lang="zh-CN" altLang="en-US" sz="2800" b="1" kern="0" dirty="0">
                <a:solidFill>
                  <a:srgbClr val="FFFFFF"/>
                </a:solidFill>
                <a:ea typeface="微软雅黑" panose="020B0503020204020204" pitchFamily="34" charset="-122"/>
              </a:rPr>
              <a:t>界面展示</a:t>
            </a:r>
          </a:p>
        </p:txBody>
      </p:sp>
      <p:sp>
        <p:nvSpPr>
          <p:cNvPr id="31" name="椭圆 30"/>
          <p:cNvSpPr/>
          <p:nvPr/>
        </p:nvSpPr>
        <p:spPr>
          <a:xfrm>
            <a:off x="5532523" y="4123639"/>
            <a:ext cx="639372" cy="639372"/>
          </a:xfrm>
          <a:prstGeom prst="ellipse">
            <a:avLst/>
          </a:prstGeom>
          <a:solidFill>
            <a:schemeClr val="accent2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lIns="91372" tIns="45719" rIns="91372" bIns="45719" rtlCol="0" anchor="ctr"/>
          <a:lstStyle/>
          <a:p>
            <a:pPr algn="ctr" defTabSz="608330">
              <a:defRPr/>
            </a:pPr>
            <a:r>
              <a:rPr kumimoji="1" lang="en-US" altLang="zh-CN" sz="3200" b="1" kern="0" dirty="0">
                <a:solidFill>
                  <a:srgbClr val="FFFFFF"/>
                </a:solidFill>
                <a:latin typeface="Century Gothic" panose="020B0502020202020204"/>
                <a:ea typeface="微软雅黑" panose="020B0503020204020204" pitchFamily="34" charset="-122"/>
              </a:rPr>
              <a:t>4</a:t>
            </a:r>
            <a:endParaRPr kumimoji="1" lang="zh-CN" altLang="en-US" sz="3200" b="1" kern="0" dirty="0">
              <a:solidFill>
                <a:srgbClr val="FFFFFF"/>
              </a:solidFill>
              <a:latin typeface="Century Gothic" panose="020B0502020202020204"/>
              <a:ea typeface="微软雅黑" panose="020B0503020204020204" pitchFamily="34" charset="-122"/>
            </a:endParaRPr>
          </a:p>
        </p:txBody>
      </p:sp>
      <p:sp>
        <p:nvSpPr>
          <p:cNvPr id="35" name="文本框 17"/>
          <p:cNvSpPr txBox="1"/>
          <p:nvPr/>
        </p:nvSpPr>
        <p:spPr>
          <a:xfrm>
            <a:off x="1095159" y="2226531"/>
            <a:ext cx="3124436" cy="1856788"/>
          </a:xfrm>
          <a:prstGeom prst="rect">
            <a:avLst/>
          </a:prstGeom>
          <a:noFill/>
        </p:spPr>
        <p:txBody>
          <a:bodyPr wrap="none" lIns="91372" tIns="45719" rIns="91372" bIns="45719" rtlCol="0">
            <a:spAutoFit/>
          </a:bodyPr>
          <a:lstStyle/>
          <a:p>
            <a:pPr algn="ctr"/>
            <a:r>
              <a:rPr kumimoji="1" lang="zh-CN" altLang="en-US" sz="114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8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7" presetClass="entr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7" presetClass="entr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7" presetClass="entr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7" presetClass="entr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9" grpId="0"/>
      <p:bldP spid="20" grpId="0"/>
      <p:bldP spid="20" grpId="1"/>
      <p:bldP spid="20" grpId="2"/>
      <p:bldP spid="20" grpId="3"/>
      <p:bldP spid="22" grpId="0" animBg="1"/>
      <p:bldP spid="23" grpId="0"/>
      <p:bldP spid="23" grpId="1"/>
      <p:bldP spid="23" grpId="2"/>
      <p:bldP spid="23" grpId="3"/>
      <p:bldP spid="25" grpId="0" animBg="1"/>
      <p:bldP spid="26" grpId="0"/>
      <p:bldP spid="26" grpId="1"/>
      <p:bldP spid="26" grpId="2"/>
      <p:bldP spid="26" grpId="3"/>
      <p:bldP spid="28" grpId="0" animBg="1"/>
      <p:bldP spid="29" grpId="0"/>
      <p:bldP spid="29" grpId="1"/>
      <p:bldP spid="29" grpId="2"/>
      <p:bldP spid="29" grpId="3"/>
      <p:bldP spid="31" grpId="0" animBg="1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库_矩形 6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2"/>
          <p:cNvSpPr txBox="1"/>
          <p:nvPr/>
        </p:nvSpPr>
        <p:spPr>
          <a:xfrm>
            <a:off x="3568736" y="2282363"/>
            <a:ext cx="1909971" cy="2092798"/>
          </a:xfrm>
          <a:prstGeom prst="rect">
            <a:avLst/>
          </a:prstGeom>
          <a:noFill/>
        </p:spPr>
        <p:txBody>
          <a:bodyPr wrap="none" lIns="121837" tIns="60919" rIns="121837" bIns="60919" rtlCol="0">
            <a:sp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2800" dirty="0">
                <a:solidFill>
                  <a:schemeClr val="bg1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kumimoji="1" lang="zh-CN" altLang="en-US" sz="12800" dirty="0">
              <a:solidFill>
                <a:schemeClr val="bg1"/>
              </a:solidFill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8"/>
          <p:cNvSpPr txBox="1"/>
          <p:nvPr/>
        </p:nvSpPr>
        <p:spPr>
          <a:xfrm>
            <a:off x="5470985" y="3347549"/>
            <a:ext cx="3152291" cy="411953"/>
          </a:xfrm>
          <a:prstGeom prst="rect">
            <a:avLst/>
          </a:prstGeom>
          <a:noFill/>
        </p:spPr>
        <p:txBody>
          <a:bodyPr wrap="square" lIns="121837" tIns="60919" rIns="121837" bIns="60919" rtlCol="0">
            <a:sp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对选择该题目当下的背景分析</a:t>
            </a:r>
          </a:p>
        </p:txBody>
      </p:sp>
      <p:sp>
        <p:nvSpPr>
          <p:cNvPr id="4" name="文本框 4"/>
          <p:cNvSpPr txBox="1"/>
          <p:nvPr/>
        </p:nvSpPr>
        <p:spPr>
          <a:xfrm>
            <a:off x="5471025" y="2575927"/>
            <a:ext cx="2708256" cy="861686"/>
          </a:xfrm>
          <a:prstGeom prst="rect">
            <a:avLst/>
          </a:prstGeom>
          <a:noFill/>
        </p:spPr>
        <p:txBody>
          <a:bodyPr wrap="none" lIns="121832" tIns="60916" rIns="121832" bIns="60916" rtlCol="0">
            <a:sp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8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2"/>
          <p:cNvSpPr>
            <a:spLocks noChangeArrowheads="1"/>
          </p:cNvSpPr>
          <p:nvPr/>
        </p:nvSpPr>
        <p:spPr bwMode="auto">
          <a:xfrm>
            <a:off x="950303" y="1250252"/>
            <a:ext cx="5252199" cy="5252199"/>
          </a:xfrm>
          <a:prstGeom prst="ellipse">
            <a:avLst/>
          </a:prstGeom>
          <a:noFill/>
          <a:ln w="9525" cmpd="sng">
            <a:solidFill>
              <a:schemeClr val="accent2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878" tIns="60939" rIns="121878" bIns="60939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80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Oval 13"/>
          <p:cNvSpPr>
            <a:spLocks noChangeArrowheads="1"/>
          </p:cNvSpPr>
          <p:nvPr/>
        </p:nvSpPr>
        <p:spPr bwMode="auto">
          <a:xfrm>
            <a:off x="1532234" y="3594908"/>
            <a:ext cx="2141509" cy="21415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lIns="121878" tIns="60939" rIns="121878" bIns="60939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Oval 14"/>
          <p:cNvSpPr>
            <a:spLocks noChangeArrowheads="1"/>
          </p:cNvSpPr>
          <p:nvPr/>
        </p:nvSpPr>
        <p:spPr bwMode="auto">
          <a:xfrm>
            <a:off x="1720567" y="3783243"/>
            <a:ext cx="1762725" cy="17627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121878" tIns="60939" rIns="121878" bIns="60939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Oval 18"/>
          <p:cNvSpPr>
            <a:spLocks noChangeArrowheads="1"/>
          </p:cNvSpPr>
          <p:nvPr/>
        </p:nvSpPr>
        <p:spPr bwMode="auto">
          <a:xfrm>
            <a:off x="3764735" y="3226702"/>
            <a:ext cx="2141509" cy="214362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lIns="121878" tIns="60939" rIns="121878" bIns="60939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Oval 19"/>
          <p:cNvSpPr>
            <a:spLocks noChangeArrowheads="1"/>
          </p:cNvSpPr>
          <p:nvPr/>
        </p:nvSpPr>
        <p:spPr bwMode="auto">
          <a:xfrm>
            <a:off x="3953071" y="3415039"/>
            <a:ext cx="1762724" cy="17627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121878" tIns="60939" rIns="121878" bIns="60939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Oval 23"/>
          <p:cNvSpPr>
            <a:spLocks noChangeArrowheads="1"/>
          </p:cNvSpPr>
          <p:nvPr/>
        </p:nvSpPr>
        <p:spPr bwMode="auto">
          <a:xfrm>
            <a:off x="2268643" y="1523231"/>
            <a:ext cx="2143625" cy="214151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lIns="121878" tIns="60939" rIns="121878" bIns="60939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Oval 24"/>
          <p:cNvSpPr>
            <a:spLocks noChangeArrowheads="1"/>
          </p:cNvSpPr>
          <p:nvPr/>
        </p:nvSpPr>
        <p:spPr bwMode="auto">
          <a:xfrm>
            <a:off x="2459094" y="1711565"/>
            <a:ext cx="1762724" cy="17627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121878" tIns="60939" rIns="121878" bIns="60939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2526750" y="2164414"/>
            <a:ext cx="1682427" cy="984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78" tIns="60939" rIns="121878" bIns="6093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>
                <a:solidFill>
                  <a:srgbClr val="F8F8F8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网络技术</a:t>
            </a:r>
            <a:endParaRPr lang="en-US" altLang="zh-CN" sz="2800" dirty="0">
              <a:solidFill>
                <a:srgbClr val="F8F8F8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eaLnBrk="1" hangingPunct="1"/>
            <a:r>
              <a:rPr lang="zh-CN" altLang="en-US" sz="2800" dirty="0">
                <a:solidFill>
                  <a:srgbClr val="F8F8F8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高速发展</a:t>
            </a:r>
          </a:p>
        </p:txBody>
      </p:sp>
      <p:sp>
        <p:nvSpPr>
          <p:cNvPr id="10" name="TextBox 93"/>
          <p:cNvSpPr txBox="1">
            <a:spLocks noChangeArrowheads="1"/>
          </p:cNvSpPr>
          <p:nvPr/>
        </p:nvSpPr>
        <p:spPr bwMode="auto">
          <a:xfrm>
            <a:off x="1731087" y="4222712"/>
            <a:ext cx="1682427" cy="984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78" tIns="60939" rIns="121878" bIns="6093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>
                <a:solidFill>
                  <a:srgbClr val="F8F8F8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大众消费</a:t>
            </a:r>
            <a:endParaRPr lang="en-US" altLang="zh-CN" sz="2800" dirty="0">
              <a:solidFill>
                <a:srgbClr val="F8F8F8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eaLnBrk="1" hangingPunct="1"/>
            <a:r>
              <a:rPr lang="zh-CN" altLang="en-US" sz="2800" dirty="0">
                <a:solidFill>
                  <a:srgbClr val="F8F8F8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水平提高</a:t>
            </a:r>
          </a:p>
        </p:txBody>
      </p:sp>
      <p:sp>
        <p:nvSpPr>
          <p:cNvPr id="11" name="TextBox 94"/>
          <p:cNvSpPr txBox="1">
            <a:spLocks noChangeArrowheads="1"/>
          </p:cNvSpPr>
          <p:nvPr/>
        </p:nvSpPr>
        <p:spPr bwMode="auto">
          <a:xfrm>
            <a:off x="4221424" y="3767745"/>
            <a:ext cx="1323354" cy="984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78" tIns="60939" rIns="121878" bIns="6093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>
                <a:solidFill>
                  <a:srgbClr val="F8F8F8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对商品</a:t>
            </a:r>
            <a:endParaRPr lang="en-US" altLang="zh-CN" sz="2800" dirty="0">
              <a:solidFill>
                <a:srgbClr val="F8F8F8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eaLnBrk="1" hangingPunct="1"/>
            <a:r>
              <a:rPr lang="zh-CN" altLang="en-US" sz="2800" dirty="0">
                <a:solidFill>
                  <a:srgbClr val="F8F8F8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有需求</a:t>
            </a:r>
          </a:p>
        </p:txBody>
      </p:sp>
      <p:sp>
        <p:nvSpPr>
          <p:cNvPr id="12" name="TextBox 18"/>
          <p:cNvSpPr txBox="1"/>
          <p:nvPr/>
        </p:nvSpPr>
        <p:spPr>
          <a:xfrm>
            <a:off x="7669768" y="1722755"/>
            <a:ext cx="3705444" cy="93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rPr>
              <a:t>01</a:t>
            </a:r>
          </a:p>
          <a:p>
            <a:r>
              <a:rPr lang="zh-CN" altLang="zh-CN" dirty="0"/>
              <a:t>当代网络技术高速发展，网络覆盖越来越宽阔</a:t>
            </a:r>
            <a:r>
              <a:rPr lang="zh-CN" altLang="en-US" dirty="0"/>
              <a:t>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13" name="TextBox 19"/>
          <p:cNvSpPr txBox="1"/>
          <p:nvPr/>
        </p:nvSpPr>
        <p:spPr>
          <a:xfrm>
            <a:off x="7669768" y="3255245"/>
            <a:ext cx="3705444" cy="1210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rPr>
              <a:t>02</a:t>
            </a:r>
          </a:p>
          <a:p>
            <a:r>
              <a:rPr lang="zh-CN" altLang="en-US" dirty="0">
                <a:sym typeface="Arial" panose="020B0604020202020204" pitchFamily="34" charset="0"/>
              </a:rPr>
              <a:t>大众人民的生活得到极大的改善，人们富裕了起来，有较高的消费能力。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14" name="TextBox 20"/>
          <p:cNvSpPr txBox="1"/>
          <p:nvPr/>
        </p:nvSpPr>
        <p:spPr>
          <a:xfrm>
            <a:off x="7669768" y="4666343"/>
            <a:ext cx="3705444" cy="93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rPr>
              <a:t>03</a:t>
            </a:r>
          </a:p>
          <a:p>
            <a:r>
              <a:rPr lang="zh-CN" altLang="en-US" dirty="0">
                <a:sym typeface="Arial" panose="020B0604020202020204" pitchFamily="34" charset="0"/>
              </a:rPr>
              <a:t>商品种类繁多，人们对各种各样商品有不同的需求。</a:t>
            </a:r>
            <a:endParaRPr lang="en-US" altLang="zh-CN" dirty="0">
              <a:sym typeface="Arial" panose="020B0604020202020204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758820" y="2934061"/>
            <a:ext cx="4424421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</p:cxnSp>
      <p:cxnSp>
        <p:nvCxnSpPr>
          <p:cNvPr id="16" name="直接连接符 15"/>
          <p:cNvCxnSpPr/>
          <p:nvPr/>
        </p:nvCxnSpPr>
        <p:spPr>
          <a:xfrm>
            <a:off x="6758006" y="4473242"/>
            <a:ext cx="4425236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</p:cxnSp>
      <p:grpSp>
        <p:nvGrpSpPr>
          <p:cNvPr id="17" name="组合 16"/>
          <p:cNvGrpSpPr/>
          <p:nvPr/>
        </p:nvGrpSpPr>
        <p:grpSpPr>
          <a:xfrm>
            <a:off x="6703085" y="1847820"/>
            <a:ext cx="799056" cy="799056"/>
            <a:chOff x="4499992" y="267494"/>
            <a:chExt cx="599448" cy="599448"/>
          </a:xfrm>
        </p:grpSpPr>
        <p:grpSp>
          <p:nvGrpSpPr>
            <p:cNvPr id="18" name="组合 17"/>
            <p:cNvGrpSpPr/>
            <p:nvPr/>
          </p:nvGrpSpPr>
          <p:grpSpPr>
            <a:xfrm>
              <a:off x="4499992" y="267494"/>
              <a:ext cx="599448" cy="599448"/>
              <a:chOff x="4131160" y="713581"/>
              <a:chExt cx="881684" cy="881684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4131160" y="713581"/>
                <a:ext cx="881684" cy="881684"/>
              </a:xfrm>
              <a:prstGeom prst="ellipse">
                <a:avLst/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  <a:tileRect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5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4237176" y="819597"/>
                <a:ext cx="669652" cy="66965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5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9" name="Freeform 70"/>
            <p:cNvSpPr>
              <a:spLocks noEditPoints="1"/>
            </p:cNvSpPr>
            <p:nvPr/>
          </p:nvSpPr>
          <p:spPr bwMode="auto">
            <a:xfrm>
              <a:off x="4679089" y="422857"/>
              <a:ext cx="241254" cy="288722"/>
            </a:xfrm>
            <a:custGeom>
              <a:avLst/>
              <a:gdLst>
                <a:gd name="T0" fmla="*/ 346 w 346"/>
                <a:gd name="T1" fmla="*/ 77 h 414"/>
                <a:gd name="T2" fmla="*/ 345 w 346"/>
                <a:gd name="T3" fmla="*/ 75 h 414"/>
                <a:gd name="T4" fmla="*/ 345 w 346"/>
                <a:gd name="T5" fmla="*/ 74 h 414"/>
                <a:gd name="T6" fmla="*/ 343 w 346"/>
                <a:gd name="T7" fmla="*/ 72 h 414"/>
                <a:gd name="T8" fmla="*/ 273 w 346"/>
                <a:gd name="T9" fmla="*/ 2 h 414"/>
                <a:gd name="T10" fmla="*/ 271 w 346"/>
                <a:gd name="T11" fmla="*/ 0 h 414"/>
                <a:gd name="T12" fmla="*/ 270 w 346"/>
                <a:gd name="T13" fmla="*/ 0 h 414"/>
                <a:gd name="T14" fmla="*/ 268 w 346"/>
                <a:gd name="T15" fmla="*/ 0 h 414"/>
                <a:gd name="T16" fmla="*/ 268 w 346"/>
                <a:gd name="T17" fmla="*/ 0 h 414"/>
                <a:gd name="T18" fmla="*/ 7 w 346"/>
                <a:gd name="T19" fmla="*/ 0 h 414"/>
                <a:gd name="T20" fmla="*/ 0 w 346"/>
                <a:gd name="T21" fmla="*/ 7 h 414"/>
                <a:gd name="T22" fmla="*/ 0 w 346"/>
                <a:gd name="T23" fmla="*/ 407 h 414"/>
                <a:gd name="T24" fmla="*/ 7 w 346"/>
                <a:gd name="T25" fmla="*/ 414 h 414"/>
                <a:gd name="T26" fmla="*/ 338 w 346"/>
                <a:gd name="T27" fmla="*/ 414 h 414"/>
                <a:gd name="T28" fmla="*/ 346 w 346"/>
                <a:gd name="T29" fmla="*/ 407 h 414"/>
                <a:gd name="T30" fmla="*/ 346 w 346"/>
                <a:gd name="T31" fmla="*/ 77 h 414"/>
                <a:gd name="T32" fmla="*/ 346 w 346"/>
                <a:gd name="T33" fmla="*/ 77 h 414"/>
                <a:gd name="T34" fmla="*/ 275 w 346"/>
                <a:gd name="T35" fmla="*/ 25 h 414"/>
                <a:gd name="T36" fmla="*/ 320 w 346"/>
                <a:gd name="T37" fmla="*/ 70 h 414"/>
                <a:gd name="T38" fmla="*/ 275 w 346"/>
                <a:gd name="T39" fmla="*/ 70 h 414"/>
                <a:gd name="T40" fmla="*/ 275 w 346"/>
                <a:gd name="T41" fmla="*/ 25 h 414"/>
                <a:gd name="T42" fmla="*/ 14 w 346"/>
                <a:gd name="T43" fmla="*/ 400 h 414"/>
                <a:gd name="T44" fmla="*/ 14 w 346"/>
                <a:gd name="T45" fmla="*/ 14 h 414"/>
                <a:gd name="T46" fmla="*/ 260 w 346"/>
                <a:gd name="T47" fmla="*/ 14 h 414"/>
                <a:gd name="T48" fmla="*/ 260 w 346"/>
                <a:gd name="T49" fmla="*/ 77 h 414"/>
                <a:gd name="T50" fmla="*/ 268 w 346"/>
                <a:gd name="T51" fmla="*/ 85 h 414"/>
                <a:gd name="T52" fmla="*/ 331 w 346"/>
                <a:gd name="T53" fmla="*/ 85 h 414"/>
                <a:gd name="T54" fmla="*/ 331 w 346"/>
                <a:gd name="T55" fmla="*/ 400 h 414"/>
                <a:gd name="T56" fmla="*/ 14 w 346"/>
                <a:gd name="T57" fmla="*/ 40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6" h="414">
                  <a:moveTo>
                    <a:pt x="346" y="77"/>
                  </a:moveTo>
                  <a:cubicBezTo>
                    <a:pt x="345" y="76"/>
                    <a:pt x="345" y="76"/>
                    <a:pt x="345" y="75"/>
                  </a:cubicBezTo>
                  <a:cubicBezTo>
                    <a:pt x="345" y="75"/>
                    <a:pt x="345" y="75"/>
                    <a:pt x="345" y="74"/>
                  </a:cubicBezTo>
                  <a:cubicBezTo>
                    <a:pt x="345" y="74"/>
                    <a:pt x="344" y="73"/>
                    <a:pt x="343" y="72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2" y="1"/>
                    <a:pt x="272" y="1"/>
                    <a:pt x="271" y="0"/>
                  </a:cubicBezTo>
                  <a:cubicBezTo>
                    <a:pt x="271" y="0"/>
                    <a:pt x="270" y="0"/>
                    <a:pt x="270" y="0"/>
                  </a:cubicBezTo>
                  <a:cubicBezTo>
                    <a:pt x="270" y="0"/>
                    <a:pt x="269" y="0"/>
                    <a:pt x="268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0" y="411"/>
                    <a:pt x="3" y="414"/>
                    <a:pt x="7" y="414"/>
                  </a:cubicBezTo>
                  <a:cubicBezTo>
                    <a:pt x="338" y="414"/>
                    <a:pt x="338" y="414"/>
                    <a:pt x="338" y="414"/>
                  </a:cubicBezTo>
                  <a:cubicBezTo>
                    <a:pt x="342" y="414"/>
                    <a:pt x="346" y="411"/>
                    <a:pt x="346" y="407"/>
                  </a:cubicBezTo>
                  <a:cubicBezTo>
                    <a:pt x="346" y="77"/>
                    <a:pt x="346" y="77"/>
                    <a:pt x="346" y="77"/>
                  </a:cubicBezTo>
                  <a:cubicBezTo>
                    <a:pt x="346" y="77"/>
                    <a:pt x="346" y="77"/>
                    <a:pt x="346" y="77"/>
                  </a:cubicBezTo>
                  <a:close/>
                  <a:moveTo>
                    <a:pt x="275" y="25"/>
                  </a:moveTo>
                  <a:cubicBezTo>
                    <a:pt x="320" y="70"/>
                    <a:pt x="320" y="70"/>
                    <a:pt x="320" y="70"/>
                  </a:cubicBezTo>
                  <a:cubicBezTo>
                    <a:pt x="275" y="70"/>
                    <a:pt x="275" y="70"/>
                    <a:pt x="275" y="70"/>
                  </a:cubicBezTo>
                  <a:lnTo>
                    <a:pt x="275" y="25"/>
                  </a:lnTo>
                  <a:close/>
                  <a:moveTo>
                    <a:pt x="14" y="400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260" y="14"/>
                    <a:pt x="260" y="14"/>
                    <a:pt x="260" y="14"/>
                  </a:cubicBezTo>
                  <a:cubicBezTo>
                    <a:pt x="260" y="77"/>
                    <a:pt x="260" y="77"/>
                    <a:pt x="260" y="77"/>
                  </a:cubicBezTo>
                  <a:cubicBezTo>
                    <a:pt x="260" y="81"/>
                    <a:pt x="264" y="85"/>
                    <a:pt x="268" y="85"/>
                  </a:cubicBezTo>
                  <a:cubicBezTo>
                    <a:pt x="331" y="85"/>
                    <a:pt x="331" y="85"/>
                    <a:pt x="331" y="85"/>
                  </a:cubicBezTo>
                  <a:cubicBezTo>
                    <a:pt x="331" y="400"/>
                    <a:pt x="331" y="400"/>
                    <a:pt x="331" y="400"/>
                  </a:cubicBezTo>
                  <a:lnTo>
                    <a:pt x="14" y="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04" tIns="45703" rIns="91404" bIns="45703" numCol="1" anchor="t" anchorCtr="0" compatLnSpc="1"/>
            <a:lstStyle/>
            <a:p>
              <a:endParaRPr lang="en-US" sz="4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723653" y="3255244"/>
            <a:ext cx="799056" cy="799056"/>
            <a:chOff x="5418452" y="307702"/>
            <a:chExt cx="599448" cy="599448"/>
          </a:xfrm>
        </p:grpSpPr>
        <p:grpSp>
          <p:nvGrpSpPr>
            <p:cNvPr id="23" name="组合 22"/>
            <p:cNvGrpSpPr/>
            <p:nvPr/>
          </p:nvGrpSpPr>
          <p:grpSpPr>
            <a:xfrm>
              <a:off x="5418452" y="307702"/>
              <a:ext cx="599448" cy="599448"/>
              <a:chOff x="4131160" y="713581"/>
              <a:chExt cx="881684" cy="881684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4131160" y="713581"/>
                <a:ext cx="881684" cy="881684"/>
              </a:xfrm>
              <a:prstGeom prst="ellipse">
                <a:avLst/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  <a:tileRect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5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4237176" y="819597"/>
                <a:ext cx="669652" cy="6696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4" name="Freeform 72"/>
            <p:cNvSpPr>
              <a:spLocks noEditPoints="1"/>
            </p:cNvSpPr>
            <p:nvPr/>
          </p:nvSpPr>
          <p:spPr bwMode="auto">
            <a:xfrm>
              <a:off x="5580112" y="455050"/>
              <a:ext cx="297176" cy="297712"/>
            </a:xfrm>
            <a:custGeom>
              <a:avLst/>
              <a:gdLst>
                <a:gd name="T0" fmla="*/ 337 w 411"/>
                <a:gd name="T1" fmla="*/ 198 h 412"/>
                <a:gd name="T2" fmla="*/ 284 w 411"/>
                <a:gd name="T3" fmla="*/ 220 h 412"/>
                <a:gd name="T4" fmla="*/ 249 w 411"/>
                <a:gd name="T5" fmla="*/ 185 h 412"/>
                <a:gd name="T6" fmla="*/ 283 w 411"/>
                <a:gd name="T7" fmla="*/ 107 h 412"/>
                <a:gd name="T8" fmla="*/ 176 w 411"/>
                <a:gd name="T9" fmla="*/ 0 h 412"/>
                <a:gd name="T10" fmla="*/ 68 w 411"/>
                <a:gd name="T11" fmla="*/ 107 h 412"/>
                <a:gd name="T12" fmla="*/ 116 w 411"/>
                <a:gd name="T13" fmla="*/ 196 h 412"/>
                <a:gd name="T14" fmla="*/ 96 w 411"/>
                <a:gd name="T15" fmla="*/ 266 h 412"/>
                <a:gd name="T16" fmla="*/ 74 w 411"/>
                <a:gd name="T17" fmla="*/ 263 h 412"/>
                <a:gd name="T18" fmla="*/ 0 w 411"/>
                <a:gd name="T19" fmla="*/ 337 h 412"/>
                <a:gd name="T20" fmla="*/ 74 w 411"/>
                <a:gd name="T21" fmla="*/ 412 h 412"/>
                <a:gd name="T22" fmla="*/ 149 w 411"/>
                <a:gd name="T23" fmla="*/ 337 h 412"/>
                <a:gd name="T24" fmla="*/ 110 w 411"/>
                <a:gd name="T25" fmla="*/ 272 h 412"/>
                <a:gd name="T26" fmla="*/ 130 w 411"/>
                <a:gd name="T27" fmla="*/ 204 h 412"/>
                <a:gd name="T28" fmla="*/ 176 w 411"/>
                <a:gd name="T29" fmla="*/ 214 h 412"/>
                <a:gd name="T30" fmla="*/ 238 w 411"/>
                <a:gd name="T31" fmla="*/ 195 h 412"/>
                <a:gd name="T32" fmla="*/ 275 w 411"/>
                <a:gd name="T33" fmla="*/ 232 h 412"/>
                <a:gd name="T34" fmla="*/ 262 w 411"/>
                <a:gd name="T35" fmla="*/ 273 h 412"/>
                <a:gd name="T36" fmla="*/ 337 w 411"/>
                <a:gd name="T37" fmla="*/ 347 h 412"/>
                <a:gd name="T38" fmla="*/ 411 w 411"/>
                <a:gd name="T39" fmla="*/ 273 h 412"/>
                <a:gd name="T40" fmla="*/ 337 w 411"/>
                <a:gd name="T41" fmla="*/ 198 h 412"/>
                <a:gd name="T42" fmla="*/ 134 w 411"/>
                <a:gd name="T43" fmla="*/ 337 h 412"/>
                <a:gd name="T44" fmla="*/ 74 w 411"/>
                <a:gd name="T45" fmla="*/ 397 h 412"/>
                <a:gd name="T46" fmla="*/ 14 w 411"/>
                <a:gd name="T47" fmla="*/ 337 h 412"/>
                <a:gd name="T48" fmla="*/ 74 w 411"/>
                <a:gd name="T49" fmla="*/ 278 h 412"/>
                <a:gd name="T50" fmla="*/ 134 w 411"/>
                <a:gd name="T51" fmla="*/ 337 h 412"/>
                <a:gd name="T52" fmla="*/ 83 w 411"/>
                <a:gd name="T53" fmla="*/ 107 h 412"/>
                <a:gd name="T54" fmla="*/ 176 w 411"/>
                <a:gd name="T55" fmla="*/ 14 h 412"/>
                <a:gd name="T56" fmla="*/ 268 w 411"/>
                <a:gd name="T57" fmla="*/ 107 h 412"/>
                <a:gd name="T58" fmla="*/ 176 w 411"/>
                <a:gd name="T59" fmla="*/ 200 h 412"/>
                <a:gd name="T60" fmla="*/ 83 w 411"/>
                <a:gd name="T61" fmla="*/ 107 h 412"/>
                <a:gd name="T62" fmla="*/ 337 w 411"/>
                <a:gd name="T63" fmla="*/ 332 h 412"/>
                <a:gd name="T64" fmla="*/ 277 w 411"/>
                <a:gd name="T65" fmla="*/ 273 h 412"/>
                <a:gd name="T66" fmla="*/ 337 w 411"/>
                <a:gd name="T67" fmla="*/ 213 h 412"/>
                <a:gd name="T68" fmla="*/ 397 w 411"/>
                <a:gd name="T69" fmla="*/ 273 h 412"/>
                <a:gd name="T70" fmla="*/ 337 w 411"/>
                <a:gd name="T71" fmla="*/ 33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1" h="412">
                  <a:moveTo>
                    <a:pt x="337" y="198"/>
                  </a:moveTo>
                  <a:cubicBezTo>
                    <a:pt x="316" y="198"/>
                    <a:pt x="298" y="206"/>
                    <a:pt x="284" y="220"/>
                  </a:cubicBezTo>
                  <a:cubicBezTo>
                    <a:pt x="249" y="185"/>
                    <a:pt x="249" y="185"/>
                    <a:pt x="249" y="185"/>
                  </a:cubicBezTo>
                  <a:cubicBezTo>
                    <a:pt x="270" y="166"/>
                    <a:pt x="283" y="138"/>
                    <a:pt x="283" y="107"/>
                  </a:cubicBezTo>
                  <a:cubicBezTo>
                    <a:pt x="283" y="48"/>
                    <a:pt x="235" y="0"/>
                    <a:pt x="176" y="0"/>
                  </a:cubicBezTo>
                  <a:cubicBezTo>
                    <a:pt x="117" y="0"/>
                    <a:pt x="68" y="48"/>
                    <a:pt x="68" y="107"/>
                  </a:cubicBezTo>
                  <a:cubicBezTo>
                    <a:pt x="68" y="144"/>
                    <a:pt x="88" y="177"/>
                    <a:pt x="116" y="196"/>
                  </a:cubicBezTo>
                  <a:cubicBezTo>
                    <a:pt x="96" y="266"/>
                    <a:pt x="96" y="266"/>
                    <a:pt x="96" y="266"/>
                  </a:cubicBezTo>
                  <a:cubicBezTo>
                    <a:pt x="89" y="264"/>
                    <a:pt x="82" y="263"/>
                    <a:pt x="74" y="263"/>
                  </a:cubicBezTo>
                  <a:cubicBezTo>
                    <a:pt x="33" y="263"/>
                    <a:pt x="0" y="296"/>
                    <a:pt x="0" y="337"/>
                  </a:cubicBezTo>
                  <a:cubicBezTo>
                    <a:pt x="0" y="378"/>
                    <a:pt x="33" y="412"/>
                    <a:pt x="74" y="412"/>
                  </a:cubicBezTo>
                  <a:cubicBezTo>
                    <a:pt x="115" y="412"/>
                    <a:pt x="149" y="378"/>
                    <a:pt x="149" y="337"/>
                  </a:cubicBezTo>
                  <a:cubicBezTo>
                    <a:pt x="149" y="309"/>
                    <a:pt x="133" y="284"/>
                    <a:pt x="110" y="272"/>
                  </a:cubicBezTo>
                  <a:cubicBezTo>
                    <a:pt x="130" y="204"/>
                    <a:pt x="130" y="204"/>
                    <a:pt x="130" y="204"/>
                  </a:cubicBezTo>
                  <a:cubicBezTo>
                    <a:pt x="144" y="210"/>
                    <a:pt x="159" y="214"/>
                    <a:pt x="176" y="214"/>
                  </a:cubicBezTo>
                  <a:cubicBezTo>
                    <a:pt x="199" y="214"/>
                    <a:pt x="220" y="207"/>
                    <a:pt x="238" y="195"/>
                  </a:cubicBezTo>
                  <a:cubicBezTo>
                    <a:pt x="275" y="232"/>
                    <a:pt x="275" y="232"/>
                    <a:pt x="275" y="232"/>
                  </a:cubicBezTo>
                  <a:cubicBezTo>
                    <a:pt x="267" y="243"/>
                    <a:pt x="262" y="257"/>
                    <a:pt x="262" y="273"/>
                  </a:cubicBezTo>
                  <a:cubicBezTo>
                    <a:pt x="262" y="314"/>
                    <a:pt x="296" y="347"/>
                    <a:pt x="337" y="347"/>
                  </a:cubicBezTo>
                  <a:cubicBezTo>
                    <a:pt x="378" y="347"/>
                    <a:pt x="411" y="314"/>
                    <a:pt x="411" y="273"/>
                  </a:cubicBezTo>
                  <a:cubicBezTo>
                    <a:pt x="411" y="231"/>
                    <a:pt x="378" y="198"/>
                    <a:pt x="337" y="198"/>
                  </a:cubicBezTo>
                  <a:close/>
                  <a:moveTo>
                    <a:pt x="134" y="337"/>
                  </a:moveTo>
                  <a:cubicBezTo>
                    <a:pt x="134" y="370"/>
                    <a:pt x="107" y="397"/>
                    <a:pt x="74" y="397"/>
                  </a:cubicBezTo>
                  <a:cubicBezTo>
                    <a:pt x="41" y="397"/>
                    <a:pt x="14" y="370"/>
                    <a:pt x="14" y="337"/>
                  </a:cubicBezTo>
                  <a:cubicBezTo>
                    <a:pt x="14" y="304"/>
                    <a:pt x="41" y="278"/>
                    <a:pt x="74" y="278"/>
                  </a:cubicBezTo>
                  <a:cubicBezTo>
                    <a:pt x="107" y="278"/>
                    <a:pt x="134" y="304"/>
                    <a:pt x="134" y="337"/>
                  </a:cubicBezTo>
                  <a:close/>
                  <a:moveTo>
                    <a:pt x="83" y="107"/>
                  </a:moveTo>
                  <a:cubicBezTo>
                    <a:pt x="83" y="56"/>
                    <a:pt x="125" y="14"/>
                    <a:pt x="176" y="14"/>
                  </a:cubicBezTo>
                  <a:cubicBezTo>
                    <a:pt x="227" y="14"/>
                    <a:pt x="268" y="56"/>
                    <a:pt x="268" y="107"/>
                  </a:cubicBezTo>
                  <a:cubicBezTo>
                    <a:pt x="268" y="158"/>
                    <a:pt x="227" y="200"/>
                    <a:pt x="176" y="200"/>
                  </a:cubicBezTo>
                  <a:cubicBezTo>
                    <a:pt x="125" y="200"/>
                    <a:pt x="83" y="158"/>
                    <a:pt x="83" y="107"/>
                  </a:cubicBezTo>
                  <a:close/>
                  <a:moveTo>
                    <a:pt x="337" y="332"/>
                  </a:moveTo>
                  <a:cubicBezTo>
                    <a:pt x="304" y="332"/>
                    <a:pt x="277" y="306"/>
                    <a:pt x="277" y="273"/>
                  </a:cubicBezTo>
                  <a:cubicBezTo>
                    <a:pt x="277" y="240"/>
                    <a:pt x="304" y="213"/>
                    <a:pt x="337" y="213"/>
                  </a:cubicBezTo>
                  <a:cubicBezTo>
                    <a:pt x="370" y="213"/>
                    <a:pt x="397" y="240"/>
                    <a:pt x="397" y="273"/>
                  </a:cubicBezTo>
                  <a:cubicBezTo>
                    <a:pt x="397" y="306"/>
                    <a:pt x="370" y="332"/>
                    <a:pt x="337" y="3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04" tIns="45703" rIns="91404" bIns="45703" numCol="1" anchor="t" anchorCtr="0" compatLnSpc="1"/>
            <a:lstStyle/>
            <a:p>
              <a:endParaRPr lang="en-US" sz="4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747320" y="4638424"/>
            <a:ext cx="799056" cy="799056"/>
            <a:chOff x="6516216" y="334289"/>
            <a:chExt cx="599448" cy="599448"/>
          </a:xfrm>
        </p:grpSpPr>
        <p:grpSp>
          <p:nvGrpSpPr>
            <p:cNvPr id="28" name="组合 27"/>
            <p:cNvGrpSpPr/>
            <p:nvPr/>
          </p:nvGrpSpPr>
          <p:grpSpPr>
            <a:xfrm>
              <a:off x="6516216" y="334289"/>
              <a:ext cx="599448" cy="599448"/>
              <a:chOff x="4131160" y="713581"/>
              <a:chExt cx="881684" cy="881684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4131160" y="713581"/>
                <a:ext cx="881684" cy="881684"/>
              </a:xfrm>
              <a:prstGeom prst="ellipse">
                <a:avLst/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  <a:tileRect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5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4237176" y="819597"/>
                <a:ext cx="669652" cy="66965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9" name="Freeform 13"/>
            <p:cNvSpPr>
              <a:spLocks noEditPoints="1"/>
            </p:cNvSpPr>
            <p:nvPr/>
          </p:nvSpPr>
          <p:spPr bwMode="auto">
            <a:xfrm>
              <a:off x="6723586" y="474407"/>
              <a:ext cx="184708" cy="340466"/>
            </a:xfrm>
            <a:custGeom>
              <a:avLst/>
              <a:gdLst>
                <a:gd name="T0" fmla="*/ 2 w 122"/>
                <a:gd name="T1" fmla="*/ 65 h 225"/>
                <a:gd name="T2" fmla="*/ 14 w 122"/>
                <a:gd name="T3" fmla="*/ 77 h 225"/>
                <a:gd name="T4" fmla="*/ 17 w 122"/>
                <a:gd name="T5" fmla="*/ 76 h 225"/>
                <a:gd name="T6" fmla="*/ 119 w 122"/>
                <a:gd name="T7" fmla="*/ 42 h 225"/>
                <a:gd name="T8" fmla="*/ 119 w 122"/>
                <a:gd name="T9" fmla="*/ 30 h 225"/>
                <a:gd name="T10" fmla="*/ 105 w 122"/>
                <a:gd name="T11" fmla="*/ 23 h 225"/>
                <a:gd name="T12" fmla="*/ 3 w 122"/>
                <a:gd name="T13" fmla="*/ 57 h 225"/>
                <a:gd name="T14" fmla="*/ 108 w 122"/>
                <a:gd name="T15" fmla="*/ 28 h 225"/>
                <a:gd name="T16" fmla="*/ 114 w 122"/>
                <a:gd name="T17" fmla="*/ 35 h 225"/>
                <a:gd name="T18" fmla="*/ 111 w 122"/>
                <a:gd name="T19" fmla="*/ 42 h 225"/>
                <a:gd name="T20" fmla="*/ 14 w 122"/>
                <a:gd name="T21" fmla="*/ 71 h 225"/>
                <a:gd name="T22" fmla="*/ 9 w 122"/>
                <a:gd name="T23" fmla="*/ 67 h 225"/>
                <a:gd name="T24" fmla="*/ 8 w 122"/>
                <a:gd name="T25" fmla="*/ 59 h 225"/>
                <a:gd name="T26" fmla="*/ 106 w 122"/>
                <a:gd name="T27" fmla="*/ 28 h 225"/>
                <a:gd name="T28" fmla="*/ 14 w 122"/>
                <a:gd name="T29" fmla="*/ 43 h 225"/>
                <a:gd name="T30" fmla="*/ 66 w 122"/>
                <a:gd name="T31" fmla="*/ 28 h 225"/>
                <a:gd name="T32" fmla="*/ 73 w 122"/>
                <a:gd name="T33" fmla="*/ 10 h 225"/>
                <a:gd name="T34" fmla="*/ 9 w 122"/>
                <a:gd name="T35" fmla="*/ 17 h 225"/>
                <a:gd name="T36" fmla="*/ 3 w 122"/>
                <a:gd name="T37" fmla="*/ 35 h 225"/>
                <a:gd name="T38" fmla="*/ 61 w 122"/>
                <a:gd name="T39" fmla="*/ 8 h 225"/>
                <a:gd name="T40" fmla="*/ 67 w 122"/>
                <a:gd name="T41" fmla="*/ 12 h 225"/>
                <a:gd name="T42" fmla="*/ 65 w 122"/>
                <a:gd name="T43" fmla="*/ 22 h 225"/>
                <a:gd name="T44" fmla="*/ 14 w 122"/>
                <a:gd name="T45" fmla="*/ 37 h 225"/>
                <a:gd name="T46" fmla="*/ 8 w 122"/>
                <a:gd name="T47" fmla="*/ 30 h 225"/>
                <a:gd name="T48" fmla="*/ 120 w 122"/>
                <a:gd name="T49" fmla="*/ 101 h 225"/>
                <a:gd name="T50" fmla="*/ 105 w 122"/>
                <a:gd name="T51" fmla="*/ 90 h 225"/>
                <a:gd name="T52" fmla="*/ 72 w 122"/>
                <a:gd name="T53" fmla="*/ 110 h 225"/>
                <a:gd name="T54" fmla="*/ 55 w 122"/>
                <a:gd name="T55" fmla="*/ 138 h 225"/>
                <a:gd name="T56" fmla="*/ 53 w 122"/>
                <a:gd name="T57" fmla="*/ 99 h 225"/>
                <a:gd name="T58" fmla="*/ 119 w 122"/>
                <a:gd name="T59" fmla="*/ 76 h 225"/>
                <a:gd name="T60" fmla="*/ 119 w 122"/>
                <a:gd name="T61" fmla="*/ 64 h 225"/>
                <a:gd name="T62" fmla="*/ 9 w 122"/>
                <a:gd name="T63" fmla="*/ 85 h 225"/>
                <a:gd name="T64" fmla="*/ 1 w 122"/>
                <a:gd name="T65" fmla="*/ 97 h 225"/>
                <a:gd name="T66" fmla="*/ 3 w 122"/>
                <a:gd name="T67" fmla="*/ 102 h 225"/>
                <a:gd name="T68" fmla="*/ 11 w 122"/>
                <a:gd name="T69" fmla="*/ 110 h 225"/>
                <a:gd name="T70" fmla="*/ 28 w 122"/>
                <a:gd name="T71" fmla="*/ 121 h 225"/>
                <a:gd name="T72" fmla="*/ 17 w 122"/>
                <a:gd name="T73" fmla="*/ 138 h 225"/>
                <a:gd name="T74" fmla="*/ 40 w 122"/>
                <a:gd name="T75" fmla="*/ 209 h 225"/>
                <a:gd name="T76" fmla="*/ 53 w 122"/>
                <a:gd name="T77" fmla="*/ 225 h 225"/>
                <a:gd name="T78" fmla="*/ 87 w 122"/>
                <a:gd name="T79" fmla="*/ 214 h 225"/>
                <a:gd name="T80" fmla="*/ 110 w 122"/>
                <a:gd name="T81" fmla="*/ 187 h 225"/>
                <a:gd name="T82" fmla="*/ 99 w 122"/>
                <a:gd name="T83" fmla="*/ 138 h 225"/>
                <a:gd name="T84" fmla="*/ 104 w 122"/>
                <a:gd name="T85" fmla="*/ 117 h 225"/>
                <a:gd name="T86" fmla="*/ 120 w 122"/>
                <a:gd name="T87" fmla="*/ 101 h 225"/>
                <a:gd name="T88" fmla="*/ 47 w 122"/>
                <a:gd name="T89" fmla="*/ 101 h 225"/>
                <a:gd name="T90" fmla="*/ 49 w 122"/>
                <a:gd name="T91" fmla="*/ 138 h 225"/>
                <a:gd name="T92" fmla="*/ 35 w 122"/>
                <a:gd name="T93" fmla="*/ 121 h 225"/>
                <a:gd name="T94" fmla="*/ 24 w 122"/>
                <a:gd name="T95" fmla="*/ 108 h 225"/>
                <a:gd name="T96" fmla="*/ 12 w 122"/>
                <a:gd name="T97" fmla="*/ 104 h 225"/>
                <a:gd name="T98" fmla="*/ 8 w 122"/>
                <a:gd name="T99" fmla="*/ 97 h 225"/>
                <a:gd name="T100" fmla="*/ 8 w 122"/>
                <a:gd name="T101" fmla="*/ 93 h 225"/>
                <a:gd name="T102" fmla="*/ 12 w 122"/>
                <a:gd name="T103" fmla="*/ 90 h 225"/>
                <a:gd name="T104" fmla="*/ 24 w 122"/>
                <a:gd name="T105" fmla="*/ 86 h 225"/>
                <a:gd name="T106" fmla="*/ 108 w 122"/>
                <a:gd name="T107" fmla="*/ 62 h 225"/>
                <a:gd name="T108" fmla="*/ 114 w 122"/>
                <a:gd name="T109" fmla="*/ 69 h 225"/>
                <a:gd name="T110" fmla="*/ 111 w 122"/>
                <a:gd name="T111" fmla="*/ 76 h 225"/>
                <a:gd name="T112" fmla="*/ 43 w 122"/>
                <a:gd name="T113" fmla="*/ 98 h 225"/>
                <a:gd name="T114" fmla="*/ 103 w 122"/>
                <a:gd name="T115" fmla="*/ 111 h 225"/>
                <a:gd name="T116" fmla="*/ 92 w 122"/>
                <a:gd name="T117" fmla="*/ 138 h 225"/>
                <a:gd name="T118" fmla="*/ 78 w 122"/>
                <a:gd name="T119" fmla="*/ 110 h 225"/>
                <a:gd name="T120" fmla="*/ 106 w 122"/>
                <a:gd name="T121" fmla="*/ 96 h 225"/>
                <a:gd name="T122" fmla="*/ 114 w 122"/>
                <a:gd name="T123" fmla="*/ 10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2" h="225">
                  <a:moveTo>
                    <a:pt x="3" y="57"/>
                  </a:moveTo>
                  <a:cubicBezTo>
                    <a:pt x="1" y="59"/>
                    <a:pt x="1" y="62"/>
                    <a:pt x="2" y="65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4" y="74"/>
                    <a:pt x="9" y="77"/>
                    <a:pt x="14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5" y="77"/>
                    <a:pt x="16" y="77"/>
                    <a:pt x="17" y="76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5" y="47"/>
                    <a:pt x="118" y="45"/>
                    <a:pt x="119" y="42"/>
                  </a:cubicBezTo>
                  <a:cubicBezTo>
                    <a:pt x="120" y="40"/>
                    <a:pt x="121" y="37"/>
                    <a:pt x="120" y="34"/>
                  </a:cubicBezTo>
                  <a:cubicBezTo>
                    <a:pt x="119" y="30"/>
                    <a:pt x="119" y="30"/>
                    <a:pt x="119" y="30"/>
                  </a:cubicBezTo>
                  <a:cubicBezTo>
                    <a:pt x="117" y="25"/>
                    <a:pt x="113" y="22"/>
                    <a:pt x="108" y="22"/>
                  </a:cubicBezTo>
                  <a:cubicBezTo>
                    <a:pt x="107" y="22"/>
                    <a:pt x="106" y="22"/>
                    <a:pt x="105" y="23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6" y="52"/>
                    <a:pt x="4" y="54"/>
                    <a:pt x="3" y="57"/>
                  </a:cubicBezTo>
                  <a:close/>
                  <a:moveTo>
                    <a:pt x="106" y="28"/>
                  </a:moveTo>
                  <a:cubicBezTo>
                    <a:pt x="107" y="28"/>
                    <a:pt x="107" y="28"/>
                    <a:pt x="108" y="28"/>
                  </a:cubicBezTo>
                  <a:cubicBezTo>
                    <a:pt x="110" y="28"/>
                    <a:pt x="112" y="30"/>
                    <a:pt x="113" y="32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5" y="37"/>
                    <a:pt x="114" y="38"/>
                    <a:pt x="114" y="40"/>
                  </a:cubicBezTo>
                  <a:cubicBezTo>
                    <a:pt x="113" y="41"/>
                    <a:pt x="112" y="42"/>
                    <a:pt x="111" y="42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4" y="71"/>
                    <a:pt x="14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1" y="71"/>
                    <a:pt x="9" y="69"/>
                    <a:pt x="9" y="6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2"/>
                    <a:pt x="7" y="61"/>
                    <a:pt x="8" y="59"/>
                  </a:cubicBezTo>
                  <a:cubicBezTo>
                    <a:pt x="9" y="58"/>
                    <a:pt x="10" y="57"/>
                    <a:pt x="11" y="57"/>
                  </a:cubicBezTo>
                  <a:lnTo>
                    <a:pt x="106" y="28"/>
                  </a:lnTo>
                  <a:close/>
                  <a:moveTo>
                    <a:pt x="3" y="35"/>
                  </a:moveTo>
                  <a:cubicBezTo>
                    <a:pt x="4" y="40"/>
                    <a:pt x="9" y="43"/>
                    <a:pt x="14" y="43"/>
                  </a:cubicBezTo>
                  <a:cubicBezTo>
                    <a:pt x="15" y="43"/>
                    <a:pt x="16" y="43"/>
                    <a:pt x="17" y="43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72" y="26"/>
                    <a:pt x="76" y="19"/>
                    <a:pt x="74" y="13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1" y="4"/>
                    <a:pt x="65" y="0"/>
                    <a:pt x="59" y="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" y="19"/>
                    <a:pt x="0" y="25"/>
                    <a:pt x="2" y="31"/>
                  </a:cubicBezTo>
                  <a:lnTo>
                    <a:pt x="3" y="35"/>
                  </a:lnTo>
                  <a:close/>
                  <a:moveTo>
                    <a:pt x="11" y="23"/>
                  </a:move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2" y="8"/>
                    <a:pt x="62" y="8"/>
                  </a:cubicBezTo>
                  <a:cubicBezTo>
                    <a:pt x="64" y="8"/>
                    <a:pt x="67" y="9"/>
                    <a:pt x="67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9" y="18"/>
                    <a:pt x="68" y="21"/>
                    <a:pt x="65" y="22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7"/>
                    <a:pt x="14" y="37"/>
                  </a:cubicBezTo>
                  <a:cubicBezTo>
                    <a:pt x="11" y="37"/>
                    <a:pt x="9" y="36"/>
                    <a:pt x="9" y="3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27"/>
                    <a:pt x="8" y="24"/>
                    <a:pt x="11" y="23"/>
                  </a:cubicBezTo>
                  <a:close/>
                  <a:moveTo>
                    <a:pt x="120" y="101"/>
                  </a:moveTo>
                  <a:cubicBezTo>
                    <a:pt x="119" y="97"/>
                    <a:pt x="119" y="97"/>
                    <a:pt x="119" y="97"/>
                  </a:cubicBezTo>
                  <a:cubicBezTo>
                    <a:pt x="117" y="92"/>
                    <a:pt x="110" y="88"/>
                    <a:pt x="105" y="90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76" y="98"/>
                    <a:pt x="72" y="104"/>
                    <a:pt x="72" y="110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55" y="138"/>
                    <a:pt x="55" y="138"/>
                    <a:pt x="55" y="138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5" y="104"/>
                    <a:pt x="54" y="101"/>
                    <a:pt x="53" y="99"/>
                  </a:cubicBezTo>
                  <a:cubicBezTo>
                    <a:pt x="112" y="82"/>
                    <a:pt x="112" y="82"/>
                    <a:pt x="112" y="82"/>
                  </a:cubicBezTo>
                  <a:cubicBezTo>
                    <a:pt x="115" y="81"/>
                    <a:pt x="118" y="79"/>
                    <a:pt x="119" y="76"/>
                  </a:cubicBezTo>
                  <a:cubicBezTo>
                    <a:pt x="120" y="73"/>
                    <a:pt x="121" y="70"/>
                    <a:pt x="120" y="67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7" y="58"/>
                    <a:pt x="110" y="54"/>
                    <a:pt x="105" y="56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6" y="86"/>
                    <a:pt x="4" y="88"/>
                    <a:pt x="3" y="90"/>
                  </a:cubicBezTo>
                  <a:cubicBezTo>
                    <a:pt x="1" y="92"/>
                    <a:pt x="1" y="95"/>
                    <a:pt x="1" y="97"/>
                  </a:cubicBezTo>
                  <a:cubicBezTo>
                    <a:pt x="2" y="98"/>
                    <a:pt x="2" y="98"/>
                    <a:pt x="2" y="99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4" y="106"/>
                    <a:pt x="7" y="109"/>
                    <a:pt x="10" y="110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6" y="114"/>
                    <a:pt x="28" y="118"/>
                    <a:pt x="28" y="121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7" y="187"/>
                    <a:pt x="17" y="187"/>
                    <a:pt x="17" y="187"/>
                  </a:cubicBezTo>
                  <a:cubicBezTo>
                    <a:pt x="17" y="199"/>
                    <a:pt x="28" y="208"/>
                    <a:pt x="40" y="209"/>
                  </a:cubicBezTo>
                  <a:cubicBezTo>
                    <a:pt x="40" y="214"/>
                    <a:pt x="40" y="214"/>
                    <a:pt x="40" y="214"/>
                  </a:cubicBezTo>
                  <a:cubicBezTo>
                    <a:pt x="40" y="220"/>
                    <a:pt x="46" y="225"/>
                    <a:pt x="53" y="225"/>
                  </a:cubicBezTo>
                  <a:cubicBezTo>
                    <a:pt x="74" y="225"/>
                    <a:pt x="74" y="225"/>
                    <a:pt x="74" y="225"/>
                  </a:cubicBezTo>
                  <a:cubicBezTo>
                    <a:pt x="81" y="225"/>
                    <a:pt x="87" y="220"/>
                    <a:pt x="87" y="214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99" y="208"/>
                    <a:pt x="110" y="199"/>
                    <a:pt x="110" y="187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99" y="138"/>
                    <a:pt x="99" y="138"/>
                    <a:pt x="99" y="138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99" y="122"/>
                    <a:pt x="101" y="118"/>
                    <a:pt x="104" y="117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18" y="113"/>
                    <a:pt x="122" y="107"/>
                    <a:pt x="120" y="101"/>
                  </a:cubicBezTo>
                  <a:close/>
                  <a:moveTo>
                    <a:pt x="43" y="98"/>
                  </a:moveTo>
                  <a:cubicBezTo>
                    <a:pt x="45" y="99"/>
                    <a:pt x="46" y="100"/>
                    <a:pt x="47" y="101"/>
                  </a:cubicBezTo>
                  <a:cubicBezTo>
                    <a:pt x="48" y="103"/>
                    <a:pt x="49" y="104"/>
                    <a:pt x="49" y="106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35" y="138"/>
                    <a:pt x="35" y="138"/>
                    <a:pt x="35" y="138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6"/>
                    <a:pt x="30" y="110"/>
                    <a:pt x="25" y="108"/>
                  </a:cubicBezTo>
                  <a:cubicBezTo>
                    <a:pt x="25" y="108"/>
                    <a:pt x="24" y="108"/>
                    <a:pt x="24" y="108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0" y="104"/>
                    <a:pt x="9" y="102"/>
                    <a:pt x="9" y="101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7" y="96"/>
                    <a:pt x="7" y="94"/>
                    <a:pt x="8" y="93"/>
                  </a:cubicBezTo>
                  <a:cubicBezTo>
                    <a:pt x="9" y="92"/>
                    <a:pt x="10" y="91"/>
                    <a:pt x="11" y="90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3" y="90"/>
                    <a:pt x="13" y="90"/>
                    <a:pt x="13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107" y="62"/>
                    <a:pt x="107" y="62"/>
                    <a:pt x="108" y="62"/>
                  </a:cubicBezTo>
                  <a:cubicBezTo>
                    <a:pt x="110" y="62"/>
                    <a:pt x="112" y="63"/>
                    <a:pt x="113" y="66"/>
                  </a:cubicBezTo>
                  <a:cubicBezTo>
                    <a:pt x="114" y="69"/>
                    <a:pt x="114" y="69"/>
                    <a:pt x="114" y="69"/>
                  </a:cubicBezTo>
                  <a:cubicBezTo>
                    <a:pt x="115" y="71"/>
                    <a:pt x="114" y="72"/>
                    <a:pt x="114" y="73"/>
                  </a:cubicBezTo>
                  <a:cubicBezTo>
                    <a:pt x="113" y="74"/>
                    <a:pt x="112" y="75"/>
                    <a:pt x="111" y="76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39" y="97"/>
                    <a:pt x="43" y="98"/>
                    <a:pt x="43" y="98"/>
                  </a:cubicBezTo>
                  <a:close/>
                  <a:moveTo>
                    <a:pt x="111" y="109"/>
                  </a:moveTo>
                  <a:cubicBezTo>
                    <a:pt x="103" y="111"/>
                    <a:pt x="103" y="111"/>
                    <a:pt x="103" y="111"/>
                  </a:cubicBezTo>
                  <a:cubicBezTo>
                    <a:pt x="97" y="113"/>
                    <a:pt x="92" y="119"/>
                    <a:pt x="92" y="125"/>
                  </a:cubicBezTo>
                  <a:cubicBezTo>
                    <a:pt x="92" y="138"/>
                    <a:pt x="92" y="138"/>
                    <a:pt x="92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8" y="107"/>
                    <a:pt x="81" y="103"/>
                    <a:pt x="84" y="102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9" y="95"/>
                    <a:pt x="112" y="96"/>
                    <a:pt x="113" y="99"/>
                  </a:cubicBezTo>
                  <a:cubicBezTo>
                    <a:pt x="114" y="103"/>
                    <a:pt x="114" y="103"/>
                    <a:pt x="114" y="103"/>
                  </a:cubicBezTo>
                  <a:cubicBezTo>
                    <a:pt x="115" y="106"/>
                    <a:pt x="113" y="109"/>
                    <a:pt x="111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04" tIns="45703" rIns="91404" bIns="45703" numCol="1" anchor="t" anchorCtr="0" compatLnSpc="1"/>
            <a:lstStyle/>
            <a:p>
              <a:endParaRPr lang="en-US" sz="4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0" name="五边形 69"/>
          <p:cNvSpPr/>
          <p:nvPr/>
        </p:nvSpPr>
        <p:spPr>
          <a:xfrm>
            <a:off x="0" y="260648"/>
            <a:ext cx="353251" cy="588701"/>
          </a:xfrm>
          <a:prstGeom prst="homePlate">
            <a:avLst>
              <a:gd name="adj" fmla="val 484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71" name="TextBox 49"/>
          <p:cNvSpPr txBox="1"/>
          <p:nvPr/>
        </p:nvSpPr>
        <p:spPr>
          <a:xfrm>
            <a:off x="431371" y="329296"/>
            <a:ext cx="1281120" cy="420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13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选题背景</a:t>
            </a:r>
          </a:p>
        </p:txBody>
      </p:sp>
      <p:sp>
        <p:nvSpPr>
          <p:cNvPr id="36" name="Rectangle 5"/>
          <p:cNvSpPr/>
          <p:nvPr/>
        </p:nvSpPr>
        <p:spPr>
          <a:xfrm>
            <a:off x="0" y="6710364"/>
            <a:ext cx="12192000" cy="147637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2" tIns="45719" rIns="91372" bIns="45719" anchor="ctr"/>
          <a:lstStyle/>
          <a:p>
            <a:pPr algn="ctr">
              <a:defRPr/>
            </a:pPr>
            <a:endParaRPr lang="en-US"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5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animBg="1" autoUpdateAnimBg="0"/>
      <p:bldP spid="5" grpId="0" animBg="1" autoUpdateAnimBg="0"/>
      <p:bldP spid="6" grpId="0" animBg="1" autoUpdateAnimBg="0"/>
      <p:bldP spid="7" grpId="0" animBg="1" autoUpdateAnimBg="0"/>
      <p:bldP spid="8" grpId="0" animBg="1" autoUpdateAnimBg="0"/>
      <p:bldP spid="9" grpId="0" autoUpdateAnimBg="0"/>
      <p:bldP spid="10" grpId="0" autoUpdateAnimBg="0"/>
      <p:bldP spid="11" grpId="0" autoUpdateAnimBg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库_矩形 6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2"/>
          <p:cNvSpPr txBox="1"/>
          <p:nvPr/>
        </p:nvSpPr>
        <p:spPr>
          <a:xfrm>
            <a:off x="3568736" y="2282363"/>
            <a:ext cx="1909971" cy="2092798"/>
          </a:xfrm>
          <a:prstGeom prst="rect">
            <a:avLst/>
          </a:prstGeom>
          <a:noFill/>
        </p:spPr>
        <p:txBody>
          <a:bodyPr wrap="none" lIns="121837" tIns="60919" rIns="121837" bIns="60919" rtlCol="0">
            <a:sp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2800" dirty="0">
                <a:solidFill>
                  <a:schemeClr val="bg1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02</a:t>
            </a:r>
            <a:endParaRPr kumimoji="1" lang="zh-CN" altLang="en-US" sz="12800" dirty="0">
              <a:solidFill>
                <a:schemeClr val="bg1"/>
              </a:solidFill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78707" y="3429000"/>
            <a:ext cx="3152291" cy="732041"/>
          </a:xfrm>
          <a:prstGeom prst="rect">
            <a:avLst/>
          </a:prstGeom>
          <a:noFill/>
        </p:spPr>
        <p:txBody>
          <a:bodyPr wrap="square" lIns="121837" tIns="60919" rIns="121837" bIns="60919" rtlCol="0">
            <a:sp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简介本系统的功能模块分布和作用。</a:t>
            </a:r>
          </a:p>
        </p:txBody>
      </p:sp>
      <p:sp>
        <p:nvSpPr>
          <p:cNvPr id="10" name="文本框 4"/>
          <p:cNvSpPr txBox="1"/>
          <p:nvPr/>
        </p:nvSpPr>
        <p:spPr>
          <a:xfrm>
            <a:off x="5471025" y="2575927"/>
            <a:ext cx="3939362" cy="861686"/>
          </a:xfrm>
          <a:prstGeom prst="rect">
            <a:avLst/>
          </a:prstGeom>
          <a:noFill/>
        </p:spPr>
        <p:txBody>
          <a:bodyPr wrap="none" lIns="121832" tIns="60916" rIns="121832" bIns="60916" rtlCol="0">
            <a:sp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8330">
              <a:defRPr/>
            </a:pPr>
            <a:r>
              <a:rPr kumimoji="1" lang="zh-CN" altLang="en-US" sz="4800" b="1" kern="0" dirty="0">
                <a:solidFill>
                  <a:srgbClr val="FFFFFF"/>
                </a:solidFill>
                <a:ea typeface="微软雅黑" panose="020B0503020204020204" pitchFamily="34" charset="-122"/>
              </a:rPr>
              <a:t>功能模块介绍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五边形 69"/>
          <p:cNvSpPr/>
          <p:nvPr/>
        </p:nvSpPr>
        <p:spPr>
          <a:xfrm>
            <a:off x="0" y="260648"/>
            <a:ext cx="353251" cy="588701"/>
          </a:xfrm>
          <a:prstGeom prst="homePlate">
            <a:avLst>
              <a:gd name="adj" fmla="val 484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71" name="TextBox 49"/>
          <p:cNvSpPr txBox="1"/>
          <p:nvPr/>
        </p:nvSpPr>
        <p:spPr>
          <a:xfrm>
            <a:off x="431371" y="329296"/>
            <a:ext cx="1555234" cy="420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13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功能模块图</a:t>
            </a:r>
          </a:p>
        </p:txBody>
      </p:sp>
      <p:sp>
        <p:nvSpPr>
          <p:cNvPr id="23" name="Rectangle 5"/>
          <p:cNvSpPr/>
          <p:nvPr/>
        </p:nvSpPr>
        <p:spPr>
          <a:xfrm>
            <a:off x="0" y="6710364"/>
            <a:ext cx="12192000" cy="147637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2" tIns="45719" rIns="91372" bIns="45719" anchor="ctr"/>
          <a:lstStyle/>
          <a:p>
            <a:pPr algn="ctr">
              <a:defRPr/>
            </a:pPr>
            <a:endParaRPr lang="en-US" sz="3200"/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1CBD20C7-93C5-4F0D-A14A-15F91B5233A4}"/>
              </a:ext>
            </a:extLst>
          </p:cNvPr>
          <p:cNvGraphicFramePr>
            <a:graphicFrameLocks/>
          </p:cNvGraphicFramePr>
          <p:nvPr/>
        </p:nvGraphicFramePr>
        <p:xfrm>
          <a:off x="1166328" y="1054360"/>
          <a:ext cx="10077060" cy="4777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562440" imgH="2425680" progId="">
                  <p:embed/>
                </p:oleObj>
              </mc:Choice>
              <mc:Fallback>
                <p:oleObj r:id="rId3" imgW="6562440" imgH="2425680" progId="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1CBD20C7-93C5-4F0D-A14A-15F91B5233A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328" y="1054360"/>
                        <a:ext cx="10077060" cy="47772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383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14:warp dir="in"/>
      </p:transition>
    </mc:Choice>
    <mc:Fallback xmlns="">
      <p:transition spd="slow" advClick="0" advTm="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7"/>
          <p:cNvSpPr txBox="1"/>
          <p:nvPr/>
        </p:nvSpPr>
        <p:spPr>
          <a:xfrm>
            <a:off x="1059544" y="2333618"/>
            <a:ext cx="2981798" cy="52569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后台管理模块</a:t>
            </a:r>
            <a:endParaRPr lang="en-US" sz="24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490077" y="2053191"/>
            <a:ext cx="3310893" cy="4160840"/>
            <a:chOff x="4490077" y="1893534"/>
            <a:chExt cx="3310893" cy="4160840"/>
          </a:xfrm>
        </p:grpSpPr>
        <p:grpSp>
          <p:nvGrpSpPr>
            <p:cNvPr id="4" name="组合 3"/>
            <p:cNvGrpSpPr/>
            <p:nvPr/>
          </p:nvGrpSpPr>
          <p:grpSpPr>
            <a:xfrm>
              <a:off x="4490077" y="1893534"/>
              <a:ext cx="3310893" cy="4160840"/>
              <a:chOff x="4490077" y="1893534"/>
              <a:chExt cx="3310893" cy="4160840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4720586" y="5616224"/>
                <a:ext cx="2552727" cy="4381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bg1"/>
                  </a:solidFill>
                  <a:latin typeface="+mn-ea"/>
                </a:endParaRPr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4490077" y="1893534"/>
                <a:ext cx="3310893" cy="3941767"/>
                <a:chOff x="3684588" y="-10437816"/>
                <a:chExt cx="495300" cy="628651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9" name="Rectangle 192"/>
                <p:cNvSpPr>
                  <a:spLocks noChangeArrowheads="1"/>
                </p:cNvSpPr>
                <p:nvPr/>
              </p:nvSpPr>
              <p:spPr bwMode="auto">
                <a:xfrm>
                  <a:off x="3887787" y="-10437816"/>
                  <a:ext cx="44450" cy="201613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10" name="Rectangle 193"/>
                <p:cNvSpPr>
                  <a:spLocks noChangeArrowheads="1"/>
                </p:cNvSpPr>
                <p:nvPr/>
              </p:nvSpPr>
              <p:spPr bwMode="auto">
                <a:xfrm>
                  <a:off x="3887787" y="-10213978"/>
                  <a:ext cx="44450" cy="180975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11" name="Rectangle 194"/>
                <p:cNvSpPr>
                  <a:spLocks noChangeArrowheads="1"/>
                </p:cNvSpPr>
                <p:nvPr/>
              </p:nvSpPr>
              <p:spPr bwMode="auto">
                <a:xfrm>
                  <a:off x="3887787" y="-10010778"/>
                  <a:ext cx="44450" cy="201613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12" name="Freeform 191"/>
                <p:cNvSpPr/>
                <p:nvPr/>
              </p:nvSpPr>
              <p:spPr bwMode="auto">
                <a:xfrm>
                  <a:off x="3684588" y="-10145716"/>
                  <a:ext cx="473075" cy="112713"/>
                </a:xfrm>
                <a:custGeom>
                  <a:avLst/>
                  <a:gdLst>
                    <a:gd name="T0" fmla="*/ 0 w 298"/>
                    <a:gd name="T1" fmla="*/ 35 h 71"/>
                    <a:gd name="T2" fmla="*/ 43 w 298"/>
                    <a:gd name="T3" fmla="*/ 0 h 71"/>
                    <a:gd name="T4" fmla="*/ 298 w 298"/>
                    <a:gd name="T5" fmla="*/ 0 h 71"/>
                    <a:gd name="T6" fmla="*/ 298 w 298"/>
                    <a:gd name="T7" fmla="*/ 71 h 71"/>
                    <a:gd name="T8" fmla="*/ 43 w 298"/>
                    <a:gd name="T9" fmla="*/ 71 h 71"/>
                    <a:gd name="T10" fmla="*/ 0 w 298"/>
                    <a:gd name="T11" fmla="*/ 35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8" h="71">
                      <a:moveTo>
                        <a:pt x="0" y="35"/>
                      </a:moveTo>
                      <a:lnTo>
                        <a:pt x="43" y="0"/>
                      </a:lnTo>
                      <a:lnTo>
                        <a:pt x="298" y="0"/>
                      </a:lnTo>
                      <a:lnTo>
                        <a:pt x="298" y="71"/>
                      </a:lnTo>
                      <a:lnTo>
                        <a:pt x="43" y="71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13" name="Freeform 190"/>
                <p:cNvSpPr/>
                <p:nvPr/>
              </p:nvSpPr>
              <p:spPr bwMode="auto">
                <a:xfrm>
                  <a:off x="3706813" y="-10345727"/>
                  <a:ext cx="473075" cy="112713"/>
                </a:xfrm>
                <a:custGeom>
                  <a:avLst/>
                  <a:gdLst>
                    <a:gd name="T0" fmla="*/ 298 w 298"/>
                    <a:gd name="T1" fmla="*/ 36 h 71"/>
                    <a:gd name="T2" fmla="*/ 256 w 298"/>
                    <a:gd name="T3" fmla="*/ 71 h 71"/>
                    <a:gd name="T4" fmla="*/ 0 w 298"/>
                    <a:gd name="T5" fmla="*/ 71 h 71"/>
                    <a:gd name="T6" fmla="*/ 0 w 298"/>
                    <a:gd name="T7" fmla="*/ 0 h 71"/>
                    <a:gd name="T8" fmla="*/ 256 w 298"/>
                    <a:gd name="T9" fmla="*/ 0 h 71"/>
                    <a:gd name="T10" fmla="*/ 298 w 298"/>
                    <a:gd name="T11" fmla="*/ 3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8" h="71">
                      <a:moveTo>
                        <a:pt x="298" y="36"/>
                      </a:moveTo>
                      <a:lnTo>
                        <a:pt x="256" y="71"/>
                      </a:lnTo>
                      <a:lnTo>
                        <a:pt x="0" y="71"/>
                      </a:lnTo>
                      <a:lnTo>
                        <a:pt x="0" y="0"/>
                      </a:lnTo>
                      <a:lnTo>
                        <a:pt x="256" y="0"/>
                      </a:lnTo>
                      <a:lnTo>
                        <a:pt x="298" y="3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</p:grpSp>
        <p:sp>
          <p:nvSpPr>
            <p:cNvPr id="5" name="矩形 4"/>
            <p:cNvSpPr/>
            <p:nvPr/>
          </p:nvSpPr>
          <p:spPr>
            <a:xfrm flipH="1">
              <a:off x="4898571" y="2589835"/>
              <a:ext cx="197847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+mn-ea"/>
                </a:rPr>
                <a:t>消费者</a:t>
              </a:r>
            </a:p>
          </p:txBody>
        </p:sp>
        <p:sp>
          <p:nvSpPr>
            <p:cNvPr id="6" name="矩形 5"/>
            <p:cNvSpPr/>
            <p:nvPr/>
          </p:nvSpPr>
          <p:spPr>
            <a:xfrm flipH="1">
              <a:off x="4973216" y="3893763"/>
              <a:ext cx="194154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+mn-ea"/>
                </a:rPr>
                <a:t>商家</a:t>
              </a:r>
            </a:p>
          </p:txBody>
        </p:sp>
      </p:grpSp>
      <p:sp>
        <p:nvSpPr>
          <p:cNvPr id="16" name="Rectangle 25"/>
          <p:cNvSpPr/>
          <p:nvPr/>
        </p:nvSpPr>
        <p:spPr>
          <a:xfrm>
            <a:off x="1107541" y="3218465"/>
            <a:ext cx="2918362" cy="953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rPr>
              <a:t>商家对商品和商品的分类进行增删改查操作，对商品进行搜索查询。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8325666" y="2333618"/>
            <a:ext cx="2981798" cy="52569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门户模块</a:t>
            </a:r>
            <a:endParaRPr lang="en-US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Rectangle 25"/>
          <p:cNvSpPr/>
          <p:nvPr/>
        </p:nvSpPr>
        <p:spPr>
          <a:xfrm>
            <a:off x="8527573" y="3218465"/>
            <a:ext cx="2918362" cy="953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rPr>
              <a:t>消费者可以浏览商品，根据自己需要搜索商品，将商品加入购物中。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70" name="五边形 69"/>
          <p:cNvSpPr/>
          <p:nvPr/>
        </p:nvSpPr>
        <p:spPr>
          <a:xfrm>
            <a:off x="0" y="260648"/>
            <a:ext cx="353251" cy="588701"/>
          </a:xfrm>
          <a:prstGeom prst="homePlate">
            <a:avLst>
              <a:gd name="adj" fmla="val 484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71" name="TextBox 49"/>
          <p:cNvSpPr txBox="1"/>
          <p:nvPr/>
        </p:nvSpPr>
        <p:spPr>
          <a:xfrm>
            <a:off x="431371" y="329296"/>
            <a:ext cx="1829347" cy="420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13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功能模块介绍</a:t>
            </a:r>
          </a:p>
        </p:txBody>
      </p:sp>
      <p:sp>
        <p:nvSpPr>
          <p:cNvPr id="23" name="Rectangle 5"/>
          <p:cNvSpPr/>
          <p:nvPr/>
        </p:nvSpPr>
        <p:spPr>
          <a:xfrm>
            <a:off x="0" y="6710364"/>
            <a:ext cx="12192000" cy="147637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2" tIns="45719" rIns="91372" bIns="45719" anchor="ctr"/>
          <a:lstStyle/>
          <a:p>
            <a:pPr algn="ctr">
              <a:defRPr/>
            </a:pP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75710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库_矩形 6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2"/>
          <p:cNvSpPr txBox="1"/>
          <p:nvPr/>
        </p:nvSpPr>
        <p:spPr>
          <a:xfrm>
            <a:off x="3568736" y="2282363"/>
            <a:ext cx="1909971" cy="2092798"/>
          </a:xfrm>
          <a:prstGeom prst="rect">
            <a:avLst/>
          </a:prstGeom>
          <a:noFill/>
        </p:spPr>
        <p:txBody>
          <a:bodyPr wrap="none" lIns="121837" tIns="60919" rIns="121837" bIns="60919" rtlCol="0">
            <a:sp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2800" dirty="0">
                <a:solidFill>
                  <a:schemeClr val="bg1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03</a:t>
            </a:r>
            <a:endParaRPr kumimoji="1" lang="zh-CN" altLang="en-US" sz="12800" dirty="0">
              <a:solidFill>
                <a:schemeClr val="bg1"/>
              </a:solidFill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70985" y="3347549"/>
            <a:ext cx="3152291" cy="732041"/>
          </a:xfrm>
          <a:prstGeom prst="rect">
            <a:avLst/>
          </a:prstGeom>
          <a:noFill/>
        </p:spPr>
        <p:txBody>
          <a:bodyPr wrap="square" lIns="121837" tIns="60919" rIns="121837" bIns="60919" rtlCol="0">
            <a:sp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简述商家管理商品和消费者的购物流程。</a:t>
            </a:r>
          </a:p>
        </p:txBody>
      </p:sp>
      <p:sp>
        <p:nvSpPr>
          <p:cNvPr id="10" name="文本框 4"/>
          <p:cNvSpPr txBox="1"/>
          <p:nvPr/>
        </p:nvSpPr>
        <p:spPr>
          <a:xfrm>
            <a:off x="5471025" y="2575927"/>
            <a:ext cx="2708256" cy="861686"/>
          </a:xfrm>
          <a:prstGeom prst="rect">
            <a:avLst/>
          </a:prstGeom>
          <a:noFill/>
        </p:spPr>
        <p:txBody>
          <a:bodyPr wrap="none" lIns="121832" tIns="60916" rIns="121832" bIns="60916" rtlCol="0">
            <a:sp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8330">
              <a:defRPr/>
            </a:pPr>
            <a:r>
              <a:rPr kumimoji="1" lang="zh-CN" altLang="en-US" sz="4800" b="1" kern="0" dirty="0">
                <a:solidFill>
                  <a:srgbClr val="FFFFFF"/>
                </a:solidFill>
                <a:ea typeface="微软雅黑" panose="020B0503020204020204" pitchFamily="34" charset="-122"/>
              </a:rPr>
              <a:t>流程介绍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800"/>
                            </p:stCondLst>
                            <p:childTnLst>
                              <p:par>
                                <p:cTn id="2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自定义设计方案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94C"/>
      </a:accent1>
      <a:accent2>
        <a:srgbClr val="44546A"/>
      </a:accent2>
      <a:accent3>
        <a:srgbClr val="16294C"/>
      </a:accent3>
      <a:accent4>
        <a:srgbClr val="44546A"/>
      </a:accent4>
      <a:accent5>
        <a:srgbClr val="16294C"/>
      </a:accent5>
      <a:accent6>
        <a:srgbClr val="44546A"/>
      </a:accent6>
      <a:hlink>
        <a:srgbClr val="0563C1"/>
      </a:hlink>
      <a:folHlink>
        <a:srgbClr val="954F72"/>
      </a:folHlink>
    </a:clrScheme>
    <a:fontScheme name="自定义 1">
      <a:majorFont>
        <a:latin typeface="Impact"/>
        <a:ea typeface="华康俪金黑W8(P)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LvyhTools保存的主题色-20170426-19054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94C"/>
      </a:accent1>
      <a:accent2>
        <a:srgbClr val="44546A"/>
      </a:accent2>
      <a:accent3>
        <a:srgbClr val="16294C"/>
      </a:accent3>
      <a:accent4>
        <a:srgbClr val="44546A"/>
      </a:accent4>
      <a:accent5>
        <a:srgbClr val="16294C"/>
      </a:accent5>
      <a:accent6>
        <a:srgbClr val="44546A"/>
      </a:accent6>
      <a:hlink>
        <a:srgbClr val="0563C1"/>
      </a:hlink>
      <a:folHlink>
        <a:srgbClr val="954F72"/>
      </a:folHlink>
    </a:clrScheme>
    <a:fontScheme name="自定义 1">
      <a:majorFont>
        <a:latin typeface="Impact"/>
        <a:ea typeface="华康俪金黑W8(P)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MC-</Template>
  <TotalTime>515</TotalTime>
  <Words>590</Words>
  <Application>Microsoft Office PowerPoint</Application>
  <PresentationFormat>宽屏</PresentationFormat>
  <Paragraphs>71</Paragraphs>
  <Slides>16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微软雅黑</vt:lpstr>
      <vt:lpstr>Arial</vt:lpstr>
      <vt:lpstr>Century Gothic</vt:lpstr>
      <vt:lpstr>Times New Roman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4-24-3</dc:title>
  <cp:keywords>MC</cp:keywords>
  <cp:lastModifiedBy>dont let me down 1</cp:lastModifiedBy>
  <cp:revision>87</cp:revision>
  <dcterms:created xsi:type="dcterms:W3CDTF">2017-04-26T10:20:00Z</dcterms:created>
  <dcterms:modified xsi:type="dcterms:W3CDTF">2021-06-01T14:08:41Z</dcterms:modified>
  <cp:category>模板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