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media/image9.jpg" ContentType="application/octet-stream"/>
  <Override PartName="/ppt/media/image10.jpg" ContentType="application/octet-stream"/>
  <Override PartName="/ppt/media/image11.jpg" ContentType="application/octet-stream"/>
  <Override PartName="/ppt/media/image12.jpg" ContentType="application/octet-stream"/>
  <Override PartName="/ppt/media/image13.jpg" ContentType="application/octet-stream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73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5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14902" y="2511657"/>
            <a:ext cx="8325134" cy="1787388"/>
          </a:xfrm>
          <a:noFill/>
        </p:spPr>
        <p:txBody>
          <a:bodyPr>
            <a:normAutofit/>
          </a:bodyPr>
          <a:lstStyle/>
          <a:p>
            <a:r>
              <a:rPr lang="zh-CN" altLang="en-US" sz="6000" dirty="0" smtClean="0"/>
              <a:t>基于</a:t>
            </a:r>
            <a:r>
              <a:rPr lang="en-US" altLang="zh-CN" sz="6000" dirty="0" err="1" smtClean="0"/>
              <a:t>AlexNet</a:t>
            </a:r>
            <a:r>
              <a:rPr lang="zh-CN" altLang="en-US" sz="6000" dirty="0" smtClean="0"/>
              <a:t>的花朵分类</a:t>
            </a:r>
            <a:endParaRPr lang="zh-CN" altLang="en-US" sz="6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03972" y="1953100"/>
            <a:ext cx="9424226" cy="2145538"/>
            <a:chOff x="1371960" y="1544925"/>
            <a:chExt cx="9424226" cy="2145538"/>
          </a:xfrm>
        </p:grpSpPr>
        <p:grpSp>
          <p:nvGrpSpPr>
            <p:cNvPr id="12" name="组合 11"/>
            <p:cNvGrpSpPr/>
            <p:nvPr/>
          </p:nvGrpSpPr>
          <p:grpSpPr>
            <a:xfrm>
              <a:off x="1371960" y="1544925"/>
              <a:ext cx="3500927" cy="803557"/>
              <a:chOff x="1500147" y="1472851"/>
              <a:chExt cx="3500927" cy="803557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V="1">
                <a:off x="1500147" y="1472851"/>
                <a:ext cx="3500927" cy="17091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500147" y="1481396"/>
                <a:ext cx="0" cy="795012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7295259" y="2691925"/>
              <a:ext cx="3500927" cy="998538"/>
              <a:chOff x="7167073" y="2709017"/>
              <a:chExt cx="3500927" cy="998538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V="1">
                <a:off x="7167073" y="3690464"/>
                <a:ext cx="3500927" cy="17091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0668000" y="2709017"/>
                <a:ext cx="0" cy="98144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73" y="0"/>
            <a:ext cx="6327228" cy="172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825049"/>
            <a:ext cx="4988997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AlexNet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649480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AlexNet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参数配置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473910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数据下载分类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510" y="520263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AlexNet</a:t>
            </a:r>
            <a:r>
              <a:rPr lang="zh-CN" altLang="en-US" sz="4800" b="1" dirty="0"/>
              <a:t>详解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876097"/>
            <a:ext cx="9837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AlexNet</a:t>
            </a:r>
            <a:r>
              <a:rPr lang="zh-CN" altLang="en-US" sz="2000" dirty="0"/>
              <a:t>是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ISLVRC 2012</a:t>
            </a:r>
            <a:r>
              <a:rPr lang="zh-CN" altLang="en-US" sz="2000" dirty="0"/>
              <a:t>（</a:t>
            </a:r>
            <a:r>
              <a:rPr lang="en-US" altLang="zh-CN" sz="2000" dirty="0"/>
              <a:t>ImageNet Large Scale Visual Recognition Challenge</a:t>
            </a:r>
            <a:r>
              <a:rPr lang="zh-CN" altLang="en-US" sz="2000" dirty="0"/>
              <a:t>）竞赛的冠军网络，分类准确率由传统的 </a:t>
            </a:r>
            <a:r>
              <a:rPr lang="en-US" altLang="zh-CN" sz="2000" dirty="0"/>
              <a:t>70%+</a:t>
            </a:r>
            <a:r>
              <a:rPr lang="zh-CN" altLang="en-US" sz="2000" dirty="0"/>
              <a:t>提升到 </a:t>
            </a:r>
            <a:r>
              <a:rPr lang="en-US" altLang="zh-CN" sz="2000" dirty="0"/>
              <a:t>80%+</a:t>
            </a:r>
            <a:r>
              <a:rPr lang="zh-CN" altLang="en-US" sz="2000" dirty="0"/>
              <a:t>。 它是由</a:t>
            </a:r>
            <a:r>
              <a:rPr lang="en-US" altLang="zh-CN" sz="2000" dirty="0"/>
              <a:t>Hinton</a:t>
            </a:r>
            <a:r>
              <a:rPr lang="zh-CN" altLang="en-US" sz="2000" dirty="0"/>
              <a:t>和他的学生</a:t>
            </a:r>
            <a:r>
              <a:rPr lang="en-US" altLang="zh-CN" sz="2000" dirty="0"/>
              <a:t>Alex </a:t>
            </a:r>
            <a:r>
              <a:rPr lang="en-US" altLang="zh-CN" sz="2000" dirty="0" err="1"/>
              <a:t>Krizhevsky</a:t>
            </a:r>
            <a:r>
              <a:rPr lang="zh-CN" altLang="en-US" sz="2000" dirty="0"/>
              <a:t>设计的。也是在那年之后，深度学习开始迅速发展。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1" y="2994452"/>
            <a:ext cx="8970580" cy="29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29145" y="197097"/>
            <a:ext cx="366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ISLVRC 2012 </a:t>
            </a:r>
          </a:p>
          <a:p>
            <a:r>
              <a:rPr lang="zh-CN" altLang="en-US" dirty="0"/>
              <a:t>训练集：</a:t>
            </a:r>
            <a:r>
              <a:rPr lang="en-US" altLang="zh-CN" dirty="0"/>
              <a:t>1,281,167</a:t>
            </a:r>
            <a:r>
              <a:rPr lang="zh-CN" altLang="en-US" dirty="0"/>
              <a:t>张已标注图片 验证集：</a:t>
            </a:r>
            <a:r>
              <a:rPr lang="en-US" altLang="zh-CN" dirty="0"/>
              <a:t>50,000</a:t>
            </a:r>
            <a:r>
              <a:rPr lang="zh-CN" altLang="en-US" dirty="0"/>
              <a:t>张已标注图片 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集：</a:t>
            </a:r>
            <a:r>
              <a:rPr lang="en-US" altLang="zh-CN" dirty="0"/>
              <a:t>100,000</a:t>
            </a:r>
            <a:r>
              <a:rPr lang="zh-CN" altLang="en-US" dirty="0"/>
              <a:t>张未标注图片</a:t>
            </a:r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510" y="520263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AlexNet</a:t>
            </a:r>
            <a:r>
              <a:rPr lang="zh-CN" altLang="en-US" sz="4800" b="1" dirty="0"/>
              <a:t>详解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510" y="4453245"/>
            <a:ext cx="9837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该网络的亮点在于：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）首次利用 </a:t>
            </a:r>
            <a:r>
              <a:rPr lang="en-US" altLang="zh-CN" sz="2000" dirty="0"/>
              <a:t>GPU </a:t>
            </a:r>
            <a:r>
              <a:rPr lang="zh-CN" altLang="en-US" sz="2000" dirty="0"/>
              <a:t>进行网络加速训练。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）使用了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</a:t>
            </a:r>
            <a:r>
              <a:rPr lang="zh-CN" altLang="en-US" sz="2000" dirty="0"/>
              <a:t>激活函数，而不是传统的 </a:t>
            </a:r>
            <a:r>
              <a:rPr lang="en-US" altLang="zh-CN" sz="2000" dirty="0"/>
              <a:t>Sigmoid </a:t>
            </a:r>
            <a:r>
              <a:rPr lang="zh-CN" altLang="en-US" sz="2000" dirty="0"/>
              <a:t>激活函数以及 </a:t>
            </a:r>
            <a:r>
              <a:rPr lang="en-US" altLang="zh-CN" sz="2000" dirty="0" err="1"/>
              <a:t>Tanh</a:t>
            </a:r>
            <a:r>
              <a:rPr lang="en-US" altLang="zh-CN" sz="2000" dirty="0"/>
              <a:t> </a:t>
            </a:r>
            <a:r>
              <a:rPr lang="zh-CN" altLang="en-US" sz="2000" dirty="0"/>
              <a:t>激活函数。 （</a:t>
            </a:r>
            <a:r>
              <a:rPr lang="en-US" altLang="zh-CN" sz="2000" dirty="0"/>
              <a:t>3</a:t>
            </a:r>
            <a:r>
              <a:rPr lang="zh-CN" altLang="en-US" sz="2000" dirty="0"/>
              <a:t>）使用了 </a:t>
            </a:r>
            <a:r>
              <a:rPr lang="en-US" altLang="zh-CN" sz="2000" dirty="0"/>
              <a:t>LRN </a:t>
            </a:r>
            <a:r>
              <a:rPr lang="zh-CN" altLang="en-US" sz="2000" dirty="0"/>
              <a:t>局部响应归一化。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）在全连接层的前两层中使用了 </a:t>
            </a:r>
            <a:r>
              <a:rPr lang="en-US" altLang="zh-CN" sz="2000" dirty="0"/>
              <a:t>Dropout </a:t>
            </a:r>
            <a:r>
              <a:rPr lang="zh-CN" altLang="en-US" sz="2000" dirty="0"/>
              <a:t>随机失活神经元操作，以减少过拟合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0" y="1674807"/>
            <a:ext cx="10058400" cy="281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1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510" y="520263"/>
            <a:ext cx="37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AlexNet</a:t>
            </a:r>
            <a:r>
              <a:rPr lang="zh-CN" altLang="en-US" sz="4800" b="1" dirty="0"/>
              <a:t>详解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558" y="1696752"/>
            <a:ext cx="9837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使用 </a:t>
            </a:r>
            <a:r>
              <a:rPr lang="en-US" altLang="zh-CN" sz="3200" dirty="0"/>
              <a:t>Dropout </a:t>
            </a:r>
            <a:r>
              <a:rPr lang="zh-CN" altLang="en-US" sz="3200" dirty="0"/>
              <a:t>的方式在网络正向传播过程中随机失活一部分神经元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848" y="2773970"/>
            <a:ext cx="6344480" cy="37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83293"/>
              </p:ext>
            </p:extLst>
          </p:nvPr>
        </p:nvGraphicFramePr>
        <p:xfrm>
          <a:off x="971600" y="877210"/>
          <a:ext cx="10521460" cy="50190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4292"/>
                <a:gridCol w="2104292"/>
                <a:gridCol w="2104292"/>
                <a:gridCol w="2104292"/>
                <a:gridCol w="2104292"/>
              </a:tblGrid>
              <a:tr h="493681"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 dirty="0"/>
                    </a:p>
                    <a:p>
                      <a:pPr marL="11239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6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layer_name</a:t>
                      </a:r>
                      <a:endParaRPr lang="en-US" altLang="zh-CN"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14287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8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kernel_size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101600" algn="l" rtl="0">
                        <a:lnSpc>
                          <a:spcPts val="2498"/>
                        </a:lnSpc>
                      </a:pPr>
                      <a:r>
                        <a:rPr lang="en-US" altLang="zh-CN" sz="1800" b="1" spc="-6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kernel_num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28638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padding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"/>
                        </a:lnSpc>
                      </a:pPr>
                      <a:endParaRPr/>
                    </a:p>
                    <a:p>
                      <a:pPr marL="399415" algn="l" rtl="0">
                        <a:lnSpc>
                          <a:spcPts val="2498"/>
                        </a:lnSpc>
                      </a:pPr>
                      <a:r>
                        <a:rPr lang="en-US" altLang="zh-CN" sz="1800" b="1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stride</a:t>
                      </a:r>
                      <a:endParaRPr lang="en-US" altLang="zh-CN" sz="18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5B3D7"/>
                    </a:solidFill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8039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8039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308610" algn="l" rtl="0">
                        <a:lnSpc>
                          <a:spcPts val="1880"/>
                        </a:lnSpc>
                      </a:pPr>
                      <a:r>
                        <a:rPr lang="en-US" altLang="zh-CN" sz="1400" spc="-2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Maxpool1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256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[2,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308610" algn="l" rtl="0">
                        <a:lnSpc>
                          <a:spcPts val="1880"/>
                        </a:lnSpc>
                      </a:pPr>
                      <a:r>
                        <a:rPr lang="en-US" altLang="zh-CN" sz="1400" spc="-2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Maxpool2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384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445770" algn="l" rtl="0">
                        <a:lnSpc>
                          <a:spcPts val="1880"/>
                        </a:lnSpc>
                      </a:pPr>
                      <a:r>
                        <a:rPr lang="en-US" altLang="zh-CN" sz="1400" spc="-5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Conv4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530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384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8323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[1,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1]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/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625475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FC1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2048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FC2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2048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411401"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537845" algn="l" rtl="0">
                        <a:lnSpc>
                          <a:spcPts val="1880"/>
                        </a:lnSpc>
                      </a:pPr>
                      <a:r>
                        <a:rPr lang="en-US" altLang="zh-CN" sz="1400" spc="-4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FC3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90220" algn="l" rtl="0">
                        <a:lnSpc>
                          <a:spcPts val="1880"/>
                        </a:lnSpc>
                      </a:pPr>
                      <a:r>
                        <a:rPr lang="en-US" altLang="zh-CN" sz="1400" spc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1000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3"/>
                        </a:lnSpc>
                      </a:pPr>
                      <a:endParaRPr dirty="0"/>
                    </a:p>
                    <a:p>
                      <a:pPr marL="474980" algn="l" rtl="0">
                        <a:lnSpc>
                          <a:spcPts val="1880"/>
                        </a:lnSpc>
                      </a:pPr>
                      <a:r>
                        <a:rPr lang="en-US" altLang="zh-CN" sz="1400" spc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None</a:t>
                      </a:r>
                      <a:endParaRPr lang="en-US" altLang="zh-CN"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18170" y="174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参数配置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107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510" y="520263"/>
            <a:ext cx="1036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/>
              <a:t>AlexNet</a:t>
            </a:r>
            <a:r>
              <a:rPr lang="zh-CN" altLang="en-US" sz="4800" b="1" dirty="0"/>
              <a:t>实现</a:t>
            </a:r>
            <a:r>
              <a:rPr lang="zh-CN" altLang="en-US" sz="4800" b="1" dirty="0" smtClean="0"/>
              <a:t>功能</a:t>
            </a:r>
            <a:r>
              <a:rPr lang="en-US" altLang="zh-CN" sz="4800" b="1" dirty="0" smtClean="0">
                <a:sym typeface="Wingdings" panose="05000000000000000000" pitchFamily="2" charset="2"/>
              </a:rPr>
              <a:t> </a:t>
            </a:r>
            <a:r>
              <a:rPr lang="zh-CN" altLang="en-US" sz="4800" b="1" dirty="0" smtClean="0">
                <a:sym typeface="Wingdings" panose="05000000000000000000" pitchFamily="2" charset="2"/>
              </a:rPr>
              <a:t>对</a:t>
            </a:r>
            <a:r>
              <a:rPr lang="en-US" altLang="zh-CN" sz="4800" b="1" dirty="0" smtClean="0">
                <a:sym typeface="Wingdings" panose="05000000000000000000" pitchFamily="2" charset="2"/>
              </a:rPr>
              <a:t>5</a:t>
            </a:r>
            <a:r>
              <a:rPr lang="zh-CN" altLang="en-US" sz="4800" b="1" dirty="0" smtClean="0">
                <a:sym typeface="Wingdings" panose="05000000000000000000" pitchFamily="2" charset="2"/>
              </a:rPr>
              <a:t>种花进行分类</a:t>
            </a:r>
            <a:endParaRPr lang="zh-CN" altLang="en-US" sz="4800" b="1" dirty="0"/>
          </a:p>
        </p:txBody>
      </p:sp>
      <p:sp>
        <p:nvSpPr>
          <p:cNvPr id="4" name="Path309"/>
          <p:cNvSpPr/>
          <p:nvPr/>
        </p:nvSpPr>
        <p:spPr>
          <a:xfrm>
            <a:off x="1269416" y="935761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" name="Image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64" y="3552469"/>
            <a:ext cx="1371600" cy="1028700"/>
          </a:xfrm>
          <a:prstGeom prst="rect">
            <a:avLst/>
          </a:prstGeom>
          <a:noFill/>
        </p:spPr>
      </p:pic>
      <p:pic>
        <p:nvPicPr>
          <p:cNvPr id="8" name="Image3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28" y="3454933"/>
            <a:ext cx="1312164" cy="1223772"/>
          </a:xfrm>
          <a:prstGeom prst="rect">
            <a:avLst/>
          </a:prstGeom>
          <a:noFill/>
        </p:spPr>
      </p:pic>
      <p:pic>
        <p:nvPicPr>
          <p:cNvPr id="9" name="Image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92" y="3493033"/>
            <a:ext cx="1528572" cy="1146048"/>
          </a:xfrm>
          <a:prstGeom prst="rect">
            <a:avLst/>
          </a:prstGeom>
          <a:noFill/>
        </p:spPr>
      </p:pic>
      <p:grpSp>
        <p:nvGrpSpPr>
          <p:cNvPr id="10" name="Group314"/>
          <p:cNvGrpSpPr/>
          <p:nvPr/>
        </p:nvGrpSpPr>
        <p:grpSpPr>
          <a:xfrm>
            <a:off x="1708871" y="2943193"/>
            <a:ext cx="8366293" cy="3006464"/>
            <a:chOff x="603971" y="2139696"/>
            <a:chExt cx="8366293" cy="3006464"/>
          </a:xfrm>
        </p:grpSpPr>
        <p:sp>
          <p:nvSpPr>
            <p:cNvPr id="11" name="Path315"/>
            <p:cNvSpPr/>
            <p:nvPr/>
          </p:nvSpPr>
          <p:spPr>
            <a:xfrm flipH="1" flipV="1">
              <a:off x="603971" y="5100441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2116836" h="1763268">
                  <a:moveTo>
                    <a:pt x="0" y="1763268"/>
                  </a:moveTo>
                  <a:lnTo>
                    <a:pt x="519685" y="0"/>
                  </a:lnTo>
                  <a:lnTo>
                    <a:pt x="2116837" y="906780"/>
                  </a:lnTo>
                  <a:lnTo>
                    <a:pt x="0" y="1763268"/>
                  </a:lnTo>
                </a:path>
              </a:pathLst>
            </a:custGeom>
            <a:solidFill>
              <a:srgbClr val="00B0F0">
                <a:alpha val="9019"/>
              </a:srgbClr>
            </a:solidFill>
            <a:ln w="0" cap="sq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2" name="Image3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744" y="2139696"/>
              <a:ext cx="1371600" cy="1828800"/>
            </a:xfrm>
            <a:prstGeom prst="rect">
              <a:avLst/>
            </a:prstGeom>
            <a:noFill/>
          </p:spPr>
        </p:pic>
        <p:pic>
          <p:nvPicPr>
            <p:cNvPr id="13" name="Image3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1464" y="2404872"/>
              <a:ext cx="1828800" cy="1463040"/>
            </a:xfrm>
            <a:prstGeom prst="rect">
              <a:avLst/>
            </a:prstGeom>
            <a:noFill/>
          </p:spPr>
        </p:pic>
      </p:grpSp>
      <p:sp>
        <p:nvSpPr>
          <p:cNvPr id="15" name="Text Box320"/>
          <p:cNvSpPr txBox="1"/>
          <p:nvPr/>
        </p:nvSpPr>
        <p:spPr>
          <a:xfrm>
            <a:off x="2004746" y="4830623"/>
            <a:ext cx="534086" cy="6617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408"/>
              </a:lnSpc>
            </a:pPr>
            <a:r>
              <a:rPr lang="en-US" altLang="zh-CN" sz="1800" spc="-7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Daisy</a:t>
            </a:r>
          </a:p>
          <a:p>
            <a:pPr algn="l" rtl="0">
              <a:lnSpc>
                <a:spcPts val="2408"/>
              </a:lnSpc>
            </a:pPr>
            <a:r>
              <a:rPr lang="zh-CN" altLang="en-US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雏菊</a:t>
            </a:r>
            <a:endParaRPr lang="en-US" altLang="zh-CN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 Box324"/>
          <p:cNvSpPr txBox="1"/>
          <p:nvPr/>
        </p:nvSpPr>
        <p:spPr>
          <a:xfrm>
            <a:off x="3643681" y="4930952"/>
            <a:ext cx="967105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dandelion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" name="Text Box325"/>
          <p:cNvSpPr txBox="1"/>
          <p:nvPr/>
        </p:nvSpPr>
        <p:spPr>
          <a:xfrm>
            <a:off x="3643681" y="5243449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蒲公英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19" name="Text Box327"/>
          <p:cNvSpPr txBox="1"/>
          <p:nvPr/>
        </p:nvSpPr>
        <p:spPr>
          <a:xfrm>
            <a:off x="5454066" y="5243449"/>
            <a:ext cx="495300" cy="5078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798"/>
              </a:lnSpc>
            </a:pPr>
            <a:r>
              <a:rPr lang="en-US" altLang="zh-CN" sz="1800" spc="0" dirty="0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rose</a:t>
            </a:r>
          </a:p>
          <a:p>
            <a:pPr algn="l" rtl="0">
              <a:lnSpc>
                <a:spcPts val="1798"/>
              </a:lnSpc>
            </a:pPr>
            <a:r>
              <a:rPr lang="en-US" altLang="zh-CN" sz="1800" spc="0" dirty="0" err="1" smtClean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玫瑰</a:t>
            </a:r>
            <a:endParaRPr lang="en-US" altLang="zh-CN" sz="1800" dirty="0">
              <a:latin typeface="宋体"/>
              <a:ea typeface="宋体"/>
              <a:cs typeface="宋体"/>
            </a:endParaRPr>
          </a:p>
        </p:txBody>
      </p:sp>
      <p:sp>
        <p:nvSpPr>
          <p:cNvPr id="20" name="Text Box328"/>
          <p:cNvSpPr txBox="1"/>
          <p:nvPr/>
        </p:nvSpPr>
        <p:spPr>
          <a:xfrm>
            <a:off x="7007911" y="5057952"/>
            <a:ext cx="961796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sunflower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" name="Text Box329"/>
          <p:cNvSpPr txBox="1"/>
          <p:nvPr/>
        </p:nvSpPr>
        <p:spPr>
          <a:xfrm>
            <a:off x="7007911" y="5370449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向日葵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  <p:sp>
        <p:nvSpPr>
          <p:cNvPr id="22" name="Text Box330"/>
          <p:cNvSpPr txBox="1"/>
          <p:nvPr/>
        </p:nvSpPr>
        <p:spPr>
          <a:xfrm>
            <a:off x="8963711" y="5057952"/>
            <a:ext cx="548488" cy="3058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08"/>
              </a:lnSpc>
            </a:pPr>
            <a:r>
              <a:rPr lang="en-US" altLang="zh-CN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tulips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" name="Text Box331"/>
          <p:cNvSpPr txBox="1"/>
          <p:nvPr/>
        </p:nvSpPr>
        <p:spPr>
          <a:xfrm>
            <a:off x="8963711" y="5370449"/>
            <a:ext cx="723900" cy="22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798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郁金香</a:t>
            </a:r>
            <a:endParaRPr lang="en-US" altLang="zh-CN" sz="180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287</Words>
  <Application>Microsoft Office PowerPoint</Application>
  <PresentationFormat>自定义</PresentationFormat>
  <Paragraphs>155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Windows 用户</cp:lastModifiedBy>
  <cp:revision>19</cp:revision>
  <dcterms:created xsi:type="dcterms:W3CDTF">2018-08-12T03:36:57Z</dcterms:created>
  <dcterms:modified xsi:type="dcterms:W3CDTF">2020-12-19T13:21:53Z</dcterms:modified>
</cp:coreProperties>
</file>