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5" d="100"/>
          <a:sy n="95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blog.csdn.net/qq_37541097/article/details/103482003" TargetMode="External"/><Relationship Id="rId2" Type="http://schemas.openxmlformats.org/officeDocument/2006/relationships/hyperlink" Target="http://https:/github.com/WZMIAOMIAO/deep-learning-for-image-process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tps:/www.bilibili.com/video/av7943631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h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" name="Group2"/>
          <p:cNvGrpSpPr/>
          <p:nvPr/>
        </p:nvGrpSpPr>
        <p:grpSpPr>
          <a:xfrm>
            <a:off x="272796" y="234696"/>
            <a:ext cx="8799576" cy="4844796"/>
            <a:chOff x="272796" y="234696"/>
            <a:chExt cx="8799576" cy="4844796"/>
          </a:xfrm>
        </p:grpSpPr>
        <p:pic>
          <p:nvPicPr>
            <p:cNvPr id="3" name="Image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796" y="234696"/>
              <a:ext cx="3886200" cy="2487168"/>
            </a:xfrm>
            <a:prstGeom prst="rect">
              <a:avLst/>
            </a:prstGeom>
            <a:noFill/>
          </p:spPr>
        </p:pic>
        <p:pic>
          <p:nvPicPr>
            <p:cNvPr id="4" name="Image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316" y="3396996"/>
              <a:ext cx="6163056" cy="1682496"/>
            </a:xfrm>
            <a:prstGeom prst="rect">
              <a:avLst/>
            </a:prstGeom>
            <a:noFill/>
          </p:spPr>
        </p:pic>
        <p:pic>
          <p:nvPicPr>
            <p:cNvPr id="5" name="Image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364" y="440436"/>
              <a:ext cx="2429256" cy="2429256"/>
            </a:xfrm>
            <a:prstGeom prst="rect">
              <a:avLst/>
            </a:prstGeom>
            <a:noFill/>
          </p:spPr>
        </p:pic>
        <p:pic>
          <p:nvPicPr>
            <p:cNvPr id="6" name="Image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6840" y="2721864"/>
              <a:ext cx="984504" cy="984504"/>
            </a:xfrm>
            <a:prstGeom prst="rect">
              <a:avLst/>
            </a:prstGeom>
            <a:noFill/>
          </p:spPr>
        </p:pic>
        <p:pic>
          <p:nvPicPr>
            <p:cNvPr id="7" name="Image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1969" y="585216"/>
              <a:ext cx="1626971" cy="1626972"/>
            </a:xfrm>
            <a:prstGeom prst="rect">
              <a:avLst/>
            </a:prstGeom>
            <a:noFill/>
          </p:spPr>
        </p:pic>
      </p:grpSp>
      <p:sp>
        <p:nvSpPr>
          <p:cNvPr id="8" name="Text Box8"/>
          <p:cNvSpPr txBox="1"/>
          <p:nvPr/>
        </p:nvSpPr>
        <p:spPr>
          <a:xfrm>
            <a:off x="1608557" y="3644630"/>
            <a:ext cx="5708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324041" y="3571137"/>
            <a:ext cx="13300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2119097" y="3542840"/>
            <a:ext cx="5454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11" name="Text Box11"/>
          <p:cNvSpPr txBox="1"/>
          <p:nvPr/>
        </p:nvSpPr>
        <p:spPr>
          <a:xfrm>
            <a:off x="2629637" y="3491786"/>
            <a:ext cx="545465" cy="50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3140177" y="3440732"/>
            <a:ext cx="5454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endParaRPr lang="en-US" altLang="zh-CN" sz="4000" dirty="0">
              <a:latin typeface="宋体"/>
              <a:ea typeface="宋体"/>
              <a:cs typeface="宋体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3650717" y="3239972"/>
            <a:ext cx="1196456" cy="7537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935"/>
              </a:lnSpc>
            </a:pPr>
            <a:r>
              <a:rPr lang="en-US" altLang="zh-CN" sz="4000" b="1" spc="-94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Wz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ath12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28" name="Group128"/>
          <p:cNvGrpSpPr/>
          <p:nvPr/>
        </p:nvGrpSpPr>
        <p:grpSpPr>
          <a:xfrm>
            <a:off x="0" y="0"/>
            <a:ext cx="8970264" cy="5033772"/>
            <a:chOff x="0" y="0"/>
            <a:chExt cx="8970264" cy="5033772"/>
          </a:xfrm>
        </p:grpSpPr>
        <p:sp>
          <p:nvSpPr>
            <p:cNvPr id="129" name="Path129"/>
            <p:cNvSpPr/>
            <p:nvPr/>
          </p:nvSpPr>
          <p:spPr>
            <a:xfrm>
              <a:off x="0" y="0"/>
              <a:ext cx="8244408" cy="699541"/>
            </a:xfrm>
            <a:custGeom>
              <a:avLst/>
              <a:gdLst/>
              <a:ahLst/>
              <a:cxnLst/>
              <a:rect l="l" t="t" r="r" b="b"/>
              <a:pathLst>
                <a:path w="8244408" h="699541">
                  <a:moveTo>
                    <a:pt x="0" y="0"/>
                  </a:moveTo>
                  <a:lnTo>
                    <a:pt x="8244408" y="0"/>
                  </a:lnTo>
                  <a:lnTo>
                    <a:pt x="7925220" y="699541"/>
                  </a:lnTo>
                  <a:lnTo>
                    <a:pt x="0" y="699541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30" name="Image1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" y="687070"/>
              <a:ext cx="7613904" cy="2531618"/>
            </a:xfrm>
            <a:prstGeom prst="rect">
              <a:avLst/>
            </a:prstGeom>
            <a:noFill/>
          </p:spPr>
        </p:pic>
        <p:sp>
          <p:nvSpPr>
            <p:cNvPr id="131" name="Path131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2" name="Text Box132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1913890" y="3103651"/>
            <a:ext cx="641680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Conv2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2985770" y="3381095"/>
            <a:ext cx="640743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Conv2: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35" name="Text Box135"/>
          <p:cNvSpPr txBox="1"/>
          <p:nvPr/>
        </p:nvSpPr>
        <p:spPr>
          <a:xfrm>
            <a:off x="324041" y="3571137"/>
            <a:ext cx="13554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136" name="Text Box136"/>
          <p:cNvSpPr txBox="1"/>
          <p:nvPr/>
        </p:nvSpPr>
        <p:spPr>
          <a:xfrm>
            <a:off x="295275" y="3602161"/>
            <a:ext cx="560266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1716405" y="3605336"/>
            <a:ext cx="835221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Maxpool1: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295275" y="4455601"/>
            <a:ext cx="613072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stride:4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295275" y="3239972"/>
            <a:ext cx="4551898" cy="12441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797"/>
              </a:lnSpc>
            </a:pPr>
            <a:r>
              <a:rPr lang="en-US" altLang="zh-CN" sz="1400" spc="-6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kernels:48*2=96</a:t>
            </a:r>
            <a:r>
              <a:rPr lang="en-US" altLang="zh-CN" sz="1400" spc="-58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kernel_size:11</a:t>
            </a:r>
            <a:r>
              <a:rPr lang="en-US" altLang="zh-CN" sz="1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400" spc="17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315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400" spc="-57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400" spc="-60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1400" spc="-14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4000" b="1" spc="-2628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1400" spc="16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120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r>
              <a:rPr lang="en-US" altLang="zh-CN" sz="1600" b="1" spc="-7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kernels:128*2=256</a:t>
            </a:r>
            <a:r>
              <a:rPr lang="en-US" altLang="zh-CN" sz="1600" b="1" spc="-67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kernel_size:5</a:t>
            </a:r>
            <a:r>
              <a:rPr lang="en-US" altLang="zh-CN" sz="1600" b="1" spc="-57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4000" b="1" spc="-7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4000" b="1" spc="-303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[2,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2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Wz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2985770" y="4356455"/>
            <a:ext cx="679915" cy="2811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41" name="Text Box141"/>
          <p:cNvSpPr txBox="1"/>
          <p:nvPr/>
        </p:nvSpPr>
        <p:spPr>
          <a:xfrm>
            <a:off x="295275" y="4724248"/>
            <a:ext cx="2241118" cy="2242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spc="50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42" name="Text Box142"/>
          <p:cNvSpPr txBox="1"/>
          <p:nvPr/>
        </p:nvSpPr>
        <p:spPr>
          <a:xfrm>
            <a:off x="295275" y="4907128"/>
            <a:ext cx="2178482" cy="2242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r>
              <a:rPr lang="en-US" altLang="zh-CN" sz="1200" spc="550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43" name="Text Box143"/>
          <p:cNvSpPr txBox="1"/>
          <p:nvPr/>
        </p:nvSpPr>
        <p:spPr>
          <a:xfrm>
            <a:off x="5107305" y="3676463"/>
            <a:ext cx="2047197" cy="271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34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input_size:</a:t>
            </a:r>
            <a:r>
              <a:rPr lang="en-US" altLang="zh-CN" sz="1600" spc="108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44" name="Text Box144"/>
          <p:cNvSpPr txBox="1"/>
          <p:nvPr/>
        </p:nvSpPr>
        <p:spPr>
          <a:xfrm>
            <a:off x="5107305" y="3920303"/>
            <a:ext cx="2141812" cy="271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34"/>
              </a:lnSpc>
            </a:pPr>
            <a:r>
              <a:rPr lang="en-US" altLang="zh-CN" sz="1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45" name="Text Box145"/>
          <p:cNvSpPr txBox="1"/>
          <p:nvPr/>
        </p:nvSpPr>
        <p:spPr>
          <a:xfrm>
            <a:off x="6722745" y="4341902"/>
            <a:ext cx="2194891" cy="5801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05740" indent="-205740" algn="l" rtl="0">
              <a:lnSpc>
                <a:spcPts val="2284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1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=(27-5+4)/1+1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ath14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47" name="Group147"/>
          <p:cNvGrpSpPr/>
          <p:nvPr/>
        </p:nvGrpSpPr>
        <p:grpSpPr>
          <a:xfrm>
            <a:off x="0" y="0"/>
            <a:ext cx="8970264" cy="5033772"/>
            <a:chOff x="0" y="0"/>
            <a:chExt cx="8970264" cy="5033772"/>
          </a:xfrm>
        </p:grpSpPr>
        <p:sp>
          <p:nvSpPr>
            <p:cNvPr id="148" name="Path148"/>
            <p:cNvSpPr/>
            <p:nvPr/>
          </p:nvSpPr>
          <p:spPr>
            <a:xfrm>
              <a:off x="0" y="0"/>
              <a:ext cx="8244408" cy="699541"/>
            </a:xfrm>
            <a:custGeom>
              <a:avLst/>
              <a:gdLst/>
              <a:ahLst/>
              <a:cxnLst/>
              <a:rect l="l" t="t" r="r" b="b"/>
              <a:pathLst>
                <a:path w="8244408" h="699541">
                  <a:moveTo>
                    <a:pt x="0" y="0"/>
                  </a:moveTo>
                  <a:lnTo>
                    <a:pt x="8244408" y="0"/>
                  </a:lnTo>
                  <a:lnTo>
                    <a:pt x="7925220" y="699541"/>
                  </a:lnTo>
                  <a:lnTo>
                    <a:pt x="0" y="699541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49" name="Image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" y="685800"/>
              <a:ext cx="7613904" cy="2532888"/>
            </a:xfrm>
            <a:prstGeom prst="rect">
              <a:avLst/>
            </a:prstGeom>
            <a:noFill/>
          </p:spPr>
        </p:pic>
        <p:sp>
          <p:nvSpPr>
            <p:cNvPr id="150" name="Path150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51" name="Text Box151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152" name="Text Box152"/>
          <p:cNvSpPr txBox="1"/>
          <p:nvPr/>
        </p:nvSpPr>
        <p:spPr>
          <a:xfrm>
            <a:off x="2742565" y="3102381"/>
            <a:ext cx="994740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Maxpool2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53" name="Text Box153"/>
          <p:cNvSpPr txBox="1"/>
          <p:nvPr/>
        </p:nvSpPr>
        <p:spPr>
          <a:xfrm>
            <a:off x="4459605" y="3426815"/>
            <a:ext cx="969673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Maxpool2: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54" name="Text Box154"/>
          <p:cNvSpPr txBox="1"/>
          <p:nvPr/>
        </p:nvSpPr>
        <p:spPr>
          <a:xfrm>
            <a:off x="324041" y="3571137"/>
            <a:ext cx="13554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155" name="Text Box155"/>
          <p:cNvSpPr txBox="1"/>
          <p:nvPr/>
        </p:nvSpPr>
        <p:spPr>
          <a:xfrm>
            <a:off x="295275" y="3602161"/>
            <a:ext cx="560266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56" name="Text Box156"/>
          <p:cNvSpPr txBox="1"/>
          <p:nvPr/>
        </p:nvSpPr>
        <p:spPr>
          <a:xfrm>
            <a:off x="1716405" y="3605336"/>
            <a:ext cx="835221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Maxpool1: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57" name="Text Box157"/>
          <p:cNvSpPr txBox="1"/>
          <p:nvPr/>
        </p:nvSpPr>
        <p:spPr>
          <a:xfrm>
            <a:off x="2835275" y="3605336"/>
            <a:ext cx="560266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Conv2: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58" name="Text Box158"/>
          <p:cNvSpPr txBox="1"/>
          <p:nvPr/>
        </p:nvSpPr>
        <p:spPr>
          <a:xfrm>
            <a:off x="4459605" y="3670655"/>
            <a:ext cx="1161880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59" name="Text Box159"/>
          <p:cNvSpPr txBox="1"/>
          <p:nvPr/>
        </p:nvSpPr>
        <p:spPr>
          <a:xfrm>
            <a:off x="295275" y="3239972"/>
            <a:ext cx="4981405" cy="10308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8117"/>
              </a:lnSpc>
            </a:pPr>
            <a:r>
              <a:rPr lang="en-US" altLang="zh-CN" sz="1400" spc="-6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kernels:48*2=96</a:t>
            </a:r>
            <a:r>
              <a:rPr lang="en-US" altLang="zh-CN" sz="1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kernel_size:11</a:t>
            </a:r>
            <a:r>
              <a:rPr lang="en-US" altLang="zh-CN" sz="1400" spc="19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315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400" spc="-57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400" spc="-15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4000" b="1" spc="-2631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1400" spc="16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238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r>
              <a:rPr lang="en-US" altLang="zh-CN" sz="1400" spc="-6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kernels:128*2=256</a:t>
            </a:r>
            <a:r>
              <a:rPr lang="en-US" altLang="zh-CN" sz="1400" spc="-39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kernel_size:5</a:t>
            </a:r>
            <a:r>
              <a:rPr lang="en-US" altLang="zh-CN" sz="4000" b="1" spc="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4000" b="1" spc="-73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4000" b="1" spc="-1164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altLang="zh-CN" sz="1600" b="1" spc="-54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z</a:t>
            </a:r>
            <a:r>
              <a:rPr lang="en-US" altLang="zh-CN" sz="4000" b="1" spc="166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60" name="Text Box160"/>
          <p:cNvSpPr txBox="1"/>
          <p:nvPr/>
        </p:nvSpPr>
        <p:spPr>
          <a:xfrm>
            <a:off x="295275" y="4158335"/>
            <a:ext cx="4844245" cy="5391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23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400" spc="26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400" spc="416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[2,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400" spc="42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stride:4</a:t>
            </a:r>
            <a:r>
              <a:rPr lang="en-US" altLang="zh-CN" sz="1400" spc="1535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61" name="Text Box161"/>
          <p:cNvSpPr txBox="1"/>
          <p:nvPr/>
        </p:nvSpPr>
        <p:spPr>
          <a:xfrm>
            <a:off x="295275" y="4724248"/>
            <a:ext cx="3344113" cy="2242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spc="50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spc="238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62" name="Text Box162"/>
          <p:cNvSpPr txBox="1"/>
          <p:nvPr/>
        </p:nvSpPr>
        <p:spPr>
          <a:xfrm>
            <a:off x="295275" y="4907128"/>
            <a:ext cx="3358947" cy="2242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6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r>
              <a:rPr lang="en-US" altLang="zh-CN" sz="1200" spc="550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r>
              <a:rPr lang="en-US" altLang="zh-CN" sz="1200" spc="287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63" name="Text Box163"/>
          <p:cNvSpPr txBox="1"/>
          <p:nvPr/>
        </p:nvSpPr>
        <p:spPr>
          <a:xfrm>
            <a:off x="5803900" y="3473263"/>
            <a:ext cx="2150068" cy="271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34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input_size:</a:t>
            </a:r>
            <a:r>
              <a:rPr lang="en-US" altLang="zh-CN" sz="1600" spc="108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64" name="Text Box164"/>
          <p:cNvSpPr txBox="1"/>
          <p:nvPr/>
        </p:nvSpPr>
        <p:spPr>
          <a:xfrm>
            <a:off x="5803900" y="3717103"/>
            <a:ext cx="2141813" cy="271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34"/>
              </a:lnSpc>
            </a:pPr>
            <a:r>
              <a:rPr lang="en-US" altLang="zh-CN" sz="1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65" name="Text Box165"/>
          <p:cNvSpPr txBox="1"/>
          <p:nvPr/>
        </p:nvSpPr>
        <p:spPr>
          <a:xfrm>
            <a:off x="6722745" y="4341902"/>
            <a:ext cx="2194891" cy="5801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05740" indent="-205740" algn="l" rtl="0">
              <a:lnSpc>
                <a:spcPts val="2284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1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=(27-3)/2+1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ath16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67" name="Group167"/>
          <p:cNvGrpSpPr/>
          <p:nvPr/>
        </p:nvGrpSpPr>
        <p:grpSpPr>
          <a:xfrm>
            <a:off x="0" y="0"/>
            <a:ext cx="8970264" cy="5033772"/>
            <a:chOff x="0" y="0"/>
            <a:chExt cx="8970264" cy="5033772"/>
          </a:xfrm>
        </p:grpSpPr>
        <p:sp>
          <p:nvSpPr>
            <p:cNvPr id="168" name="Path168"/>
            <p:cNvSpPr/>
            <p:nvPr/>
          </p:nvSpPr>
          <p:spPr>
            <a:xfrm>
              <a:off x="0" y="0"/>
              <a:ext cx="8244408" cy="699541"/>
            </a:xfrm>
            <a:custGeom>
              <a:avLst/>
              <a:gdLst/>
              <a:ahLst/>
              <a:cxnLst/>
              <a:rect l="l" t="t" r="r" b="b"/>
              <a:pathLst>
                <a:path w="8244408" h="699541">
                  <a:moveTo>
                    <a:pt x="0" y="0"/>
                  </a:moveTo>
                  <a:lnTo>
                    <a:pt x="8244408" y="0"/>
                  </a:lnTo>
                  <a:lnTo>
                    <a:pt x="7925220" y="699541"/>
                  </a:lnTo>
                  <a:lnTo>
                    <a:pt x="0" y="699541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69" name="Image1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" y="685800"/>
              <a:ext cx="7613904" cy="2532888"/>
            </a:xfrm>
            <a:prstGeom prst="rect">
              <a:avLst/>
            </a:prstGeom>
            <a:noFill/>
          </p:spPr>
        </p:pic>
        <p:sp>
          <p:nvSpPr>
            <p:cNvPr id="170" name="Path170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71" name="Text Box171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172" name="Text Box172"/>
          <p:cNvSpPr txBox="1"/>
          <p:nvPr/>
        </p:nvSpPr>
        <p:spPr>
          <a:xfrm>
            <a:off x="324041" y="3571137"/>
            <a:ext cx="13554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173" name="Text Box173"/>
          <p:cNvSpPr txBox="1"/>
          <p:nvPr/>
        </p:nvSpPr>
        <p:spPr>
          <a:xfrm>
            <a:off x="295275" y="3602161"/>
            <a:ext cx="560266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1716405" y="3605336"/>
            <a:ext cx="835221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Maxpool1: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2835275" y="3605336"/>
            <a:ext cx="560266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Conv2: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76" name="Text Box176"/>
          <p:cNvSpPr txBox="1"/>
          <p:nvPr/>
        </p:nvSpPr>
        <p:spPr>
          <a:xfrm>
            <a:off x="4413885" y="3605336"/>
            <a:ext cx="835221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Maxpool2: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77" name="Text Box177"/>
          <p:cNvSpPr txBox="1"/>
          <p:nvPr/>
        </p:nvSpPr>
        <p:spPr>
          <a:xfrm>
            <a:off x="3294380" y="2989986"/>
            <a:ext cx="616280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Conv3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78" name="Text Box178"/>
          <p:cNvSpPr txBox="1"/>
          <p:nvPr/>
        </p:nvSpPr>
        <p:spPr>
          <a:xfrm>
            <a:off x="295275" y="3286010"/>
            <a:ext cx="5094902" cy="9847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754"/>
              </a:lnSpc>
            </a:pPr>
            <a:r>
              <a:rPr lang="en-US" altLang="zh-CN" sz="1400" spc="-6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kernels:48*2=96</a:t>
            </a:r>
            <a:r>
              <a:rPr lang="en-US" altLang="zh-CN" sz="1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kernel_size:11</a:t>
            </a:r>
            <a:r>
              <a:rPr lang="en-US" altLang="zh-CN" sz="1400" spc="19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315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400" spc="-57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400" spc="-15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4000" b="1" spc="-2631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1400" spc="16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238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r>
              <a:rPr lang="en-US" altLang="zh-CN" sz="1400" spc="-6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kernels:128*2=256</a:t>
            </a:r>
            <a:r>
              <a:rPr lang="en-US" altLang="zh-CN" sz="1400" spc="-39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kernel_size:5</a:t>
            </a:r>
            <a:r>
              <a:rPr lang="en-US" altLang="zh-CN" sz="4000" b="1" spc="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4000" b="1" spc="-73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4000" b="1" spc="-1524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altLang="zh-CN" sz="1400" spc="-57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1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79" name="Text Box179"/>
          <p:cNvSpPr txBox="1"/>
          <p:nvPr/>
        </p:nvSpPr>
        <p:spPr>
          <a:xfrm>
            <a:off x="295275" y="4242241"/>
            <a:ext cx="4706282" cy="4552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2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400" spc="26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400" spc="416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[2,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400" spc="388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stride:4</a:t>
            </a:r>
            <a:r>
              <a:rPr lang="en-US" altLang="zh-CN" sz="1400" spc="1535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80" name="Text Box180"/>
          <p:cNvSpPr txBox="1"/>
          <p:nvPr/>
        </p:nvSpPr>
        <p:spPr>
          <a:xfrm>
            <a:off x="295275" y="4724248"/>
            <a:ext cx="4971847" cy="4071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3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spc="50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spc="238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spc="61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r>
              <a:rPr lang="en-US" altLang="zh-CN" sz="1200" spc="550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r>
              <a:rPr lang="en-US" altLang="zh-CN" sz="1200" spc="287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r>
              <a:rPr lang="en-US" altLang="zh-CN" sz="1200" spc="628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81" name="Text Box181"/>
          <p:cNvSpPr txBox="1"/>
          <p:nvPr/>
        </p:nvSpPr>
        <p:spPr>
          <a:xfrm>
            <a:off x="7058025" y="2885253"/>
            <a:ext cx="1956267" cy="5148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82880" indent="-182880" algn="l" rtl="0">
              <a:lnSpc>
                <a:spcPts val="202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6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=(13-3+2)/1+1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82" name="Text Box182"/>
          <p:cNvSpPr txBox="1"/>
          <p:nvPr/>
        </p:nvSpPr>
        <p:spPr>
          <a:xfrm>
            <a:off x="5629275" y="3386175"/>
            <a:ext cx="615343" cy="2811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Conv3: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83" name="Text Box183"/>
          <p:cNvSpPr txBox="1"/>
          <p:nvPr/>
        </p:nvSpPr>
        <p:spPr>
          <a:xfrm>
            <a:off x="5629275" y="3630015"/>
            <a:ext cx="1625431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kernels:192*2=384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84" name="Text Box184"/>
          <p:cNvSpPr txBox="1"/>
          <p:nvPr/>
        </p:nvSpPr>
        <p:spPr>
          <a:xfrm>
            <a:off x="5629275" y="3873855"/>
            <a:ext cx="1136481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85" name="Text Box185"/>
          <p:cNvSpPr txBox="1"/>
          <p:nvPr/>
        </p:nvSpPr>
        <p:spPr>
          <a:xfrm>
            <a:off x="5629275" y="4117695"/>
            <a:ext cx="1259634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86" name="Text Box186"/>
          <p:cNvSpPr txBox="1"/>
          <p:nvPr/>
        </p:nvSpPr>
        <p:spPr>
          <a:xfrm>
            <a:off x="5629275" y="4361535"/>
            <a:ext cx="679916" cy="2811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87" name="Text Box187"/>
          <p:cNvSpPr txBox="1"/>
          <p:nvPr/>
        </p:nvSpPr>
        <p:spPr>
          <a:xfrm>
            <a:off x="6744970" y="4557209"/>
            <a:ext cx="2150068" cy="271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34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input_size:</a:t>
            </a:r>
            <a:r>
              <a:rPr lang="en-US" altLang="zh-CN" sz="1600" spc="108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6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88" name="Text Box188"/>
          <p:cNvSpPr txBox="1"/>
          <p:nvPr/>
        </p:nvSpPr>
        <p:spPr>
          <a:xfrm>
            <a:off x="6744970" y="4801049"/>
            <a:ext cx="2141812" cy="271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34"/>
              </a:lnSpc>
            </a:pPr>
            <a:r>
              <a:rPr lang="en-US" altLang="zh-CN" sz="1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384]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ath18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90" name="Group190"/>
          <p:cNvGrpSpPr/>
          <p:nvPr/>
        </p:nvGrpSpPr>
        <p:grpSpPr>
          <a:xfrm>
            <a:off x="0" y="0"/>
            <a:ext cx="8970264" cy="5033772"/>
            <a:chOff x="0" y="0"/>
            <a:chExt cx="8970264" cy="5033772"/>
          </a:xfrm>
        </p:grpSpPr>
        <p:sp>
          <p:nvSpPr>
            <p:cNvPr id="191" name="Path191"/>
            <p:cNvSpPr/>
            <p:nvPr/>
          </p:nvSpPr>
          <p:spPr>
            <a:xfrm>
              <a:off x="0" y="0"/>
              <a:ext cx="8244408" cy="699541"/>
            </a:xfrm>
            <a:custGeom>
              <a:avLst/>
              <a:gdLst/>
              <a:ahLst/>
              <a:cxnLst/>
              <a:rect l="l" t="t" r="r" b="b"/>
              <a:pathLst>
                <a:path w="8244408" h="699541">
                  <a:moveTo>
                    <a:pt x="0" y="0"/>
                  </a:moveTo>
                  <a:lnTo>
                    <a:pt x="8244408" y="0"/>
                  </a:lnTo>
                  <a:lnTo>
                    <a:pt x="7925220" y="699541"/>
                  </a:lnTo>
                  <a:lnTo>
                    <a:pt x="0" y="699541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92" name="Image1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" y="685800"/>
              <a:ext cx="7613904" cy="2532888"/>
            </a:xfrm>
            <a:prstGeom prst="rect">
              <a:avLst/>
            </a:prstGeom>
            <a:noFill/>
          </p:spPr>
        </p:pic>
        <p:sp>
          <p:nvSpPr>
            <p:cNvPr id="193" name="Path193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94" name="Text Box194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195" name="Text Box195"/>
          <p:cNvSpPr txBox="1"/>
          <p:nvPr/>
        </p:nvSpPr>
        <p:spPr>
          <a:xfrm>
            <a:off x="324041" y="3571137"/>
            <a:ext cx="13554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196" name="Text Box196"/>
          <p:cNvSpPr txBox="1"/>
          <p:nvPr/>
        </p:nvSpPr>
        <p:spPr>
          <a:xfrm>
            <a:off x="295275" y="3604743"/>
            <a:ext cx="4897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97" name="Text Box197"/>
          <p:cNvSpPr txBox="1"/>
          <p:nvPr/>
        </p:nvSpPr>
        <p:spPr>
          <a:xfrm>
            <a:off x="1429385" y="3607918"/>
            <a:ext cx="725373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Maxpool1: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98" name="Text Box198"/>
          <p:cNvSpPr txBox="1"/>
          <p:nvPr/>
        </p:nvSpPr>
        <p:spPr>
          <a:xfrm>
            <a:off x="2332990" y="3607918"/>
            <a:ext cx="4897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Conv2: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99" name="Text Box199"/>
          <p:cNvSpPr txBox="1"/>
          <p:nvPr/>
        </p:nvSpPr>
        <p:spPr>
          <a:xfrm>
            <a:off x="3624580" y="3607918"/>
            <a:ext cx="725373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Maxpool2: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00" name="Text Box200"/>
          <p:cNvSpPr txBox="1"/>
          <p:nvPr/>
        </p:nvSpPr>
        <p:spPr>
          <a:xfrm>
            <a:off x="4531360" y="3607918"/>
            <a:ext cx="4897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Conv3: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4516755" y="2785517"/>
            <a:ext cx="616280" cy="305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Conv4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02" name="Text Box202"/>
          <p:cNvSpPr txBox="1"/>
          <p:nvPr/>
        </p:nvSpPr>
        <p:spPr>
          <a:xfrm>
            <a:off x="295275" y="3286010"/>
            <a:ext cx="5452542" cy="8915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020"/>
              </a:lnSpc>
            </a:pPr>
            <a:r>
              <a:rPr lang="en-US" altLang="zh-CN" sz="1200" spc="-5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kernels:48*2=96</a:t>
            </a:r>
            <a:r>
              <a:rPr lang="en-US" altLang="zh-CN" sz="1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kernel_size:11</a:t>
            </a:r>
            <a:r>
              <a:rPr lang="en-US" altLang="zh-CN" sz="1200" spc="17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4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200" spc="-3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4000" b="1" spc="-151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1200" spc="65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232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1200" spc="-5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kernels:128*2=256</a:t>
            </a:r>
            <a:r>
              <a:rPr lang="en-US" altLang="zh-CN" sz="1200" spc="-3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kernel_size:5</a:t>
            </a: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r>
              <a:rPr lang="en-US" altLang="zh-CN" sz="4000" b="1" spc="-16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1200" spc="-4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200" spc="-48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4000" b="1" spc="-31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1200" spc="-3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4000" b="1" spc="-599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altLang="zh-CN" sz="1200" spc="-5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kernels:192*2=384</a:t>
            </a:r>
            <a:r>
              <a:rPr lang="en-US" altLang="zh-CN" sz="1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03" name="Text Box203"/>
          <p:cNvSpPr txBox="1"/>
          <p:nvPr/>
        </p:nvSpPr>
        <p:spPr>
          <a:xfrm>
            <a:off x="295275" y="4153382"/>
            <a:ext cx="5169967" cy="3899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35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200" spc="160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200" spc="31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200" spc="284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200" spc="316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stride:4</a:t>
            </a:r>
            <a:r>
              <a:rPr lang="en-US" altLang="zh-CN" sz="1200" spc="1207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r>
              <a:rPr lang="en-US" altLang="zh-CN" sz="1200" spc="133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04" name="Text Box204"/>
          <p:cNvSpPr txBox="1"/>
          <p:nvPr/>
        </p:nvSpPr>
        <p:spPr>
          <a:xfrm>
            <a:off x="295275" y="4665234"/>
            <a:ext cx="490114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000" spc="34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000" spc="207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000" spc="363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000" spc="30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05" name="Text Box205"/>
          <p:cNvSpPr txBox="1"/>
          <p:nvPr/>
        </p:nvSpPr>
        <p:spPr>
          <a:xfrm>
            <a:off x="295275" y="4817634"/>
            <a:ext cx="490670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r>
              <a:rPr lang="en-US" altLang="zh-CN" sz="1000" spc="387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r>
              <a:rPr lang="en-US" altLang="zh-CN" sz="1000" spc="25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r>
              <a:rPr lang="en-US" altLang="zh-CN" sz="1000" spc="38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r>
              <a:rPr lang="en-US" altLang="zh-CN" sz="1000" spc="27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384]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06" name="Text Box206"/>
          <p:cNvSpPr txBox="1"/>
          <p:nvPr/>
        </p:nvSpPr>
        <p:spPr>
          <a:xfrm>
            <a:off x="7296150" y="2791943"/>
            <a:ext cx="1479348" cy="3867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37160" indent="-137160" algn="l" rtl="0">
              <a:lnSpc>
                <a:spcPts val="1523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=(13-3+2)/1+1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07" name="Text Box207"/>
          <p:cNvSpPr txBox="1"/>
          <p:nvPr/>
        </p:nvSpPr>
        <p:spPr>
          <a:xfrm>
            <a:off x="5776595" y="3601440"/>
            <a:ext cx="615343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Conv4: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08" name="Text Box208"/>
          <p:cNvSpPr txBox="1"/>
          <p:nvPr/>
        </p:nvSpPr>
        <p:spPr>
          <a:xfrm>
            <a:off x="5776595" y="3845280"/>
            <a:ext cx="1625431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kernels:192*2=384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09" name="Text Box209"/>
          <p:cNvSpPr txBox="1"/>
          <p:nvPr/>
        </p:nvSpPr>
        <p:spPr>
          <a:xfrm>
            <a:off x="5776595" y="4089120"/>
            <a:ext cx="1136481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10" name="Text Box210"/>
          <p:cNvSpPr txBox="1"/>
          <p:nvPr/>
        </p:nvSpPr>
        <p:spPr>
          <a:xfrm>
            <a:off x="5776595" y="4332960"/>
            <a:ext cx="1259634" cy="2811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11" name="Text Box211"/>
          <p:cNvSpPr txBox="1"/>
          <p:nvPr/>
        </p:nvSpPr>
        <p:spPr>
          <a:xfrm>
            <a:off x="5776595" y="4576800"/>
            <a:ext cx="2906827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r>
              <a:rPr lang="en-US" altLang="zh-CN" sz="1600" b="1" spc="467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input_size:</a:t>
            </a:r>
            <a:r>
              <a:rPr lang="en-US" altLang="zh-CN" sz="1200" spc="80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384]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12" name="Text Box212"/>
          <p:cNvSpPr txBox="1"/>
          <p:nvPr/>
        </p:nvSpPr>
        <p:spPr>
          <a:xfrm>
            <a:off x="7058025" y="4805528"/>
            <a:ext cx="1619047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384]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ath21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14" name="Group214"/>
          <p:cNvGrpSpPr/>
          <p:nvPr/>
        </p:nvGrpSpPr>
        <p:grpSpPr>
          <a:xfrm>
            <a:off x="0" y="0"/>
            <a:ext cx="8970264" cy="5033772"/>
            <a:chOff x="0" y="0"/>
            <a:chExt cx="8970264" cy="5033772"/>
          </a:xfrm>
        </p:grpSpPr>
        <p:sp>
          <p:nvSpPr>
            <p:cNvPr id="215" name="Path215"/>
            <p:cNvSpPr/>
            <p:nvPr/>
          </p:nvSpPr>
          <p:spPr>
            <a:xfrm>
              <a:off x="0" y="0"/>
              <a:ext cx="8244408" cy="699541"/>
            </a:xfrm>
            <a:custGeom>
              <a:avLst/>
              <a:gdLst/>
              <a:ahLst/>
              <a:cxnLst/>
              <a:rect l="l" t="t" r="r" b="b"/>
              <a:pathLst>
                <a:path w="8244408" h="699541">
                  <a:moveTo>
                    <a:pt x="0" y="0"/>
                  </a:moveTo>
                  <a:lnTo>
                    <a:pt x="8244408" y="0"/>
                  </a:lnTo>
                  <a:lnTo>
                    <a:pt x="7925220" y="699541"/>
                  </a:lnTo>
                  <a:lnTo>
                    <a:pt x="0" y="699541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16" name="Image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" y="685800"/>
              <a:ext cx="7613904" cy="2532888"/>
            </a:xfrm>
            <a:prstGeom prst="rect">
              <a:avLst/>
            </a:prstGeom>
            <a:noFill/>
          </p:spPr>
        </p:pic>
        <p:sp>
          <p:nvSpPr>
            <p:cNvPr id="217" name="Path217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18" name="Text Box218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219" name="Text Box219"/>
          <p:cNvSpPr txBox="1"/>
          <p:nvPr/>
        </p:nvSpPr>
        <p:spPr>
          <a:xfrm>
            <a:off x="324041" y="3571137"/>
            <a:ext cx="13554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220" name="Text Box220"/>
          <p:cNvSpPr txBox="1"/>
          <p:nvPr/>
        </p:nvSpPr>
        <p:spPr>
          <a:xfrm>
            <a:off x="295275" y="3604743"/>
            <a:ext cx="4897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21" name="Text Box221"/>
          <p:cNvSpPr txBox="1"/>
          <p:nvPr/>
        </p:nvSpPr>
        <p:spPr>
          <a:xfrm>
            <a:off x="1429385" y="3607918"/>
            <a:ext cx="725373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Maxpool1: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22" name="Text Box222"/>
          <p:cNvSpPr txBox="1"/>
          <p:nvPr/>
        </p:nvSpPr>
        <p:spPr>
          <a:xfrm>
            <a:off x="2332990" y="3607918"/>
            <a:ext cx="4897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Conv2: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23" name="Text Box223"/>
          <p:cNvSpPr txBox="1"/>
          <p:nvPr/>
        </p:nvSpPr>
        <p:spPr>
          <a:xfrm>
            <a:off x="3624580" y="3607918"/>
            <a:ext cx="725373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Maxpool2: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24" name="Text Box224"/>
          <p:cNvSpPr txBox="1"/>
          <p:nvPr/>
        </p:nvSpPr>
        <p:spPr>
          <a:xfrm>
            <a:off x="4531360" y="3607918"/>
            <a:ext cx="4897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Conv3: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25" name="Text Box225"/>
          <p:cNvSpPr txBox="1"/>
          <p:nvPr/>
        </p:nvSpPr>
        <p:spPr>
          <a:xfrm>
            <a:off x="5554345" y="2785517"/>
            <a:ext cx="616280" cy="305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Conv5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26" name="Text Box226"/>
          <p:cNvSpPr txBox="1"/>
          <p:nvPr/>
        </p:nvSpPr>
        <p:spPr>
          <a:xfrm>
            <a:off x="7296150" y="2791943"/>
            <a:ext cx="1479348" cy="3867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37160" indent="-137160" algn="l" rtl="0">
              <a:lnSpc>
                <a:spcPts val="1523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=(13-3+2)/1+1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27" name="Text Box227"/>
          <p:cNvSpPr txBox="1"/>
          <p:nvPr/>
        </p:nvSpPr>
        <p:spPr>
          <a:xfrm>
            <a:off x="295275" y="3286010"/>
            <a:ext cx="5452542" cy="8915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020"/>
              </a:lnSpc>
            </a:pPr>
            <a:r>
              <a:rPr lang="en-US" altLang="zh-CN" sz="1200" spc="-5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kernels:48*2=96</a:t>
            </a:r>
            <a:r>
              <a:rPr lang="en-US" altLang="zh-CN" sz="12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kernel_size:11</a:t>
            </a:r>
            <a:r>
              <a:rPr lang="en-US" altLang="zh-CN" sz="1200" spc="17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4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200" spc="-3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4000" b="1" spc="-151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1200" spc="65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232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1200" spc="-5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kernels:128*2=256</a:t>
            </a:r>
            <a:r>
              <a:rPr lang="en-US" altLang="zh-CN" sz="1200" spc="-3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kernel_size:5</a:t>
            </a: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r>
              <a:rPr lang="en-US" altLang="zh-CN" sz="4000" b="1" spc="-16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1200" spc="-4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200" spc="-48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4000" b="1" spc="-31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1200" spc="-3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4000" b="1" spc="-599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altLang="zh-CN" sz="1200" spc="-5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kernels:192*2=384</a:t>
            </a:r>
            <a:r>
              <a:rPr lang="en-US" altLang="zh-CN" sz="1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28" name="Text Box228"/>
          <p:cNvSpPr txBox="1"/>
          <p:nvPr/>
        </p:nvSpPr>
        <p:spPr>
          <a:xfrm>
            <a:off x="295275" y="4153382"/>
            <a:ext cx="5169967" cy="3899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35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200" spc="160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200" spc="31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200" spc="284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200" spc="316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stride:4</a:t>
            </a:r>
            <a:r>
              <a:rPr lang="en-US" altLang="zh-CN" sz="1200" spc="1207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r>
              <a:rPr lang="en-US" altLang="zh-CN" sz="1200" spc="133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29" name="Text Box229"/>
          <p:cNvSpPr txBox="1"/>
          <p:nvPr/>
        </p:nvSpPr>
        <p:spPr>
          <a:xfrm>
            <a:off x="5776595" y="3607918"/>
            <a:ext cx="4643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Conv4: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30" name="Text Box230"/>
          <p:cNvSpPr txBox="1"/>
          <p:nvPr/>
        </p:nvSpPr>
        <p:spPr>
          <a:xfrm>
            <a:off x="5776595" y="3790797"/>
            <a:ext cx="1216457" cy="2039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kernels:192*2=384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31" name="Text Box231"/>
          <p:cNvSpPr txBox="1"/>
          <p:nvPr/>
        </p:nvSpPr>
        <p:spPr>
          <a:xfrm>
            <a:off x="5776595" y="3973678"/>
            <a:ext cx="842442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32" name="Text Box232"/>
          <p:cNvSpPr txBox="1"/>
          <p:nvPr/>
        </p:nvSpPr>
        <p:spPr>
          <a:xfrm>
            <a:off x="5776595" y="4156558"/>
            <a:ext cx="933882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33" name="Text Box233"/>
          <p:cNvSpPr txBox="1"/>
          <p:nvPr/>
        </p:nvSpPr>
        <p:spPr>
          <a:xfrm>
            <a:off x="5776595" y="4339438"/>
            <a:ext cx="508432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34" name="Text Box234"/>
          <p:cNvSpPr txBox="1"/>
          <p:nvPr/>
        </p:nvSpPr>
        <p:spPr>
          <a:xfrm>
            <a:off x="7058025" y="3245840"/>
            <a:ext cx="615343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Conv5: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35" name="Text Box235"/>
          <p:cNvSpPr txBox="1"/>
          <p:nvPr/>
        </p:nvSpPr>
        <p:spPr>
          <a:xfrm>
            <a:off x="7058025" y="3489680"/>
            <a:ext cx="1625431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kernels:128*2=256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36" name="Text Box236"/>
          <p:cNvSpPr txBox="1"/>
          <p:nvPr/>
        </p:nvSpPr>
        <p:spPr>
          <a:xfrm>
            <a:off x="7058025" y="3733520"/>
            <a:ext cx="1136481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37" name="Text Box237"/>
          <p:cNvSpPr txBox="1"/>
          <p:nvPr/>
        </p:nvSpPr>
        <p:spPr>
          <a:xfrm>
            <a:off x="7058025" y="3977360"/>
            <a:ext cx="1259634" cy="2811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38" name="Text Box238"/>
          <p:cNvSpPr txBox="1"/>
          <p:nvPr/>
        </p:nvSpPr>
        <p:spPr>
          <a:xfrm>
            <a:off x="7058025" y="4221200"/>
            <a:ext cx="679916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39" name="Text Box239"/>
          <p:cNvSpPr txBox="1"/>
          <p:nvPr/>
        </p:nvSpPr>
        <p:spPr>
          <a:xfrm>
            <a:off x="295275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0" name="Text Box240"/>
          <p:cNvSpPr txBox="1"/>
          <p:nvPr/>
        </p:nvSpPr>
        <p:spPr>
          <a:xfrm>
            <a:off x="295275" y="4817634"/>
            <a:ext cx="621089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1" name="Text Box241"/>
          <p:cNvSpPr txBox="1"/>
          <p:nvPr/>
        </p:nvSpPr>
        <p:spPr>
          <a:xfrm>
            <a:off x="1399540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2" name="Text Box242"/>
          <p:cNvSpPr txBox="1"/>
          <p:nvPr/>
        </p:nvSpPr>
        <p:spPr>
          <a:xfrm>
            <a:off x="1399540" y="4817634"/>
            <a:ext cx="621089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3" name="Text Box243"/>
          <p:cNvSpPr txBox="1"/>
          <p:nvPr/>
        </p:nvSpPr>
        <p:spPr>
          <a:xfrm>
            <a:off x="2332990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4" name="Text Box244"/>
          <p:cNvSpPr txBox="1"/>
          <p:nvPr/>
        </p:nvSpPr>
        <p:spPr>
          <a:xfrm>
            <a:off x="2332990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5" name="Text Box245"/>
          <p:cNvSpPr txBox="1"/>
          <p:nvPr/>
        </p:nvSpPr>
        <p:spPr>
          <a:xfrm>
            <a:off x="3465195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6" name="Text Box246"/>
          <p:cNvSpPr txBox="1"/>
          <p:nvPr/>
        </p:nvSpPr>
        <p:spPr>
          <a:xfrm>
            <a:off x="3493770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7" name="Text Box247"/>
          <p:cNvSpPr txBox="1"/>
          <p:nvPr/>
        </p:nvSpPr>
        <p:spPr>
          <a:xfrm>
            <a:off x="4516755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8" name="Text Box248"/>
          <p:cNvSpPr txBox="1"/>
          <p:nvPr/>
        </p:nvSpPr>
        <p:spPr>
          <a:xfrm>
            <a:off x="4516755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384]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49" name="Text Box249"/>
          <p:cNvSpPr txBox="1"/>
          <p:nvPr/>
        </p:nvSpPr>
        <p:spPr>
          <a:xfrm>
            <a:off x="5759450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50" name="Text Box250"/>
          <p:cNvSpPr txBox="1"/>
          <p:nvPr/>
        </p:nvSpPr>
        <p:spPr>
          <a:xfrm>
            <a:off x="5759450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51" name="Text Box251"/>
          <p:cNvSpPr txBox="1"/>
          <p:nvPr/>
        </p:nvSpPr>
        <p:spPr>
          <a:xfrm>
            <a:off x="7058025" y="4622648"/>
            <a:ext cx="1625397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input_size:</a:t>
            </a:r>
            <a:r>
              <a:rPr lang="en-US" altLang="zh-CN" sz="1200" spc="80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384]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52" name="Text Box252"/>
          <p:cNvSpPr txBox="1"/>
          <p:nvPr/>
        </p:nvSpPr>
        <p:spPr>
          <a:xfrm>
            <a:off x="7058025" y="4805528"/>
            <a:ext cx="1619047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ath25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54" name="Group254"/>
          <p:cNvGrpSpPr/>
          <p:nvPr/>
        </p:nvGrpSpPr>
        <p:grpSpPr>
          <a:xfrm>
            <a:off x="0" y="0"/>
            <a:ext cx="8970264" cy="5092065"/>
            <a:chOff x="0" y="0"/>
            <a:chExt cx="8970264" cy="5092065"/>
          </a:xfrm>
        </p:grpSpPr>
        <p:sp>
          <p:nvSpPr>
            <p:cNvPr id="255" name="Path255"/>
            <p:cNvSpPr/>
            <p:nvPr/>
          </p:nvSpPr>
          <p:spPr>
            <a:xfrm>
              <a:off x="0" y="0"/>
              <a:ext cx="8244408" cy="699541"/>
            </a:xfrm>
            <a:custGeom>
              <a:avLst/>
              <a:gdLst/>
              <a:ahLst/>
              <a:cxnLst/>
              <a:rect l="l" t="t" r="r" b="b"/>
              <a:pathLst>
                <a:path w="8244408" h="699541">
                  <a:moveTo>
                    <a:pt x="0" y="0"/>
                  </a:moveTo>
                  <a:lnTo>
                    <a:pt x="8244408" y="0"/>
                  </a:lnTo>
                  <a:lnTo>
                    <a:pt x="7925220" y="699541"/>
                  </a:lnTo>
                  <a:lnTo>
                    <a:pt x="0" y="699541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56" name="Image2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" y="685800"/>
              <a:ext cx="7613904" cy="2532888"/>
            </a:xfrm>
            <a:prstGeom prst="rect">
              <a:avLst/>
            </a:prstGeom>
            <a:noFill/>
          </p:spPr>
        </p:pic>
        <p:sp>
          <p:nvSpPr>
            <p:cNvPr id="257" name="Path257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58" name="Image2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645" y="3339465"/>
              <a:ext cx="12700" cy="1752600"/>
            </a:xfrm>
            <a:prstGeom prst="rect">
              <a:avLst/>
            </a:prstGeom>
            <a:noFill/>
          </p:spPr>
        </p:pic>
        <p:pic>
          <p:nvPicPr>
            <p:cNvPr id="259" name="Image2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3656" y="3339465"/>
              <a:ext cx="12700" cy="1752600"/>
            </a:xfrm>
            <a:prstGeom prst="rect">
              <a:avLst/>
            </a:prstGeom>
            <a:noFill/>
          </p:spPr>
        </p:pic>
        <p:pic>
          <p:nvPicPr>
            <p:cNvPr id="260" name="Image2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1655" y="3305810"/>
              <a:ext cx="12700" cy="1752600"/>
            </a:xfrm>
            <a:prstGeom prst="rect">
              <a:avLst/>
            </a:prstGeom>
            <a:noFill/>
          </p:spPr>
        </p:pic>
        <p:pic>
          <p:nvPicPr>
            <p:cNvPr id="261" name="Image2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1654" y="3305810"/>
              <a:ext cx="12700" cy="1752600"/>
            </a:xfrm>
            <a:prstGeom prst="rect">
              <a:avLst/>
            </a:prstGeom>
            <a:noFill/>
          </p:spPr>
        </p:pic>
        <p:pic>
          <p:nvPicPr>
            <p:cNvPr id="262" name="Image2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1647" y="3303270"/>
              <a:ext cx="12700" cy="1752600"/>
            </a:xfrm>
            <a:prstGeom prst="rect">
              <a:avLst/>
            </a:prstGeom>
            <a:noFill/>
          </p:spPr>
        </p:pic>
        <p:pic>
          <p:nvPicPr>
            <p:cNvPr id="263" name="Image2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3648" y="3305810"/>
              <a:ext cx="12700" cy="1752600"/>
            </a:xfrm>
            <a:prstGeom prst="rect">
              <a:avLst/>
            </a:prstGeom>
            <a:noFill/>
          </p:spPr>
        </p:pic>
      </p:grpSp>
      <p:sp>
        <p:nvSpPr>
          <p:cNvPr id="264" name="Text Box264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265" name="Text Box265"/>
          <p:cNvSpPr txBox="1"/>
          <p:nvPr/>
        </p:nvSpPr>
        <p:spPr>
          <a:xfrm>
            <a:off x="324041" y="3571137"/>
            <a:ext cx="13554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266" name="Text Box266"/>
          <p:cNvSpPr txBox="1"/>
          <p:nvPr/>
        </p:nvSpPr>
        <p:spPr>
          <a:xfrm>
            <a:off x="151765" y="3604743"/>
            <a:ext cx="4897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67" name="Text Box267"/>
          <p:cNvSpPr txBox="1"/>
          <p:nvPr/>
        </p:nvSpPr>
        <p:spPr>
          <a:xfrm>
            <a:off x="1142365" y="3607918"/>
            <a:ext cx="725373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Maxpool1: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68" name="Text Box268"/>
          <p:cNvSpPr txBox="1"/>
          <p:nvPr/>
        </p:nvSpPr>
        <p:spPr>
          <a:xfrm>
            <a:off x="2045970" y="3607918"/>
            <a:ext cx="489789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Conv2: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69" name="Text Box269"/>
          <p:cNvSpPr txBox="1"/>
          <p:nvPr/>
        </p:nvSpPr>
        <p:spPr>
          <a:xfrm>
            <a:off x="3050540" y="3607918"/>
            <a:ext cx="725373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Maxpool2: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0" name="Text Box270"/>
          <p:cNvSpPr txBox="1"/>
          <p:nvPr/>
        </p:nvSpPr>
        <p:spPr>
          <a:xfrm>
            <a:off x="3957320" y="3607918"/>
            <a:ext cx="489789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Conv3: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1" name="Text Box271"/>
          <p:cNvSpPr txBox="1"/>
          <p:nvPr/>
        </p:nvSpPr>
        <p:spPr>
          <a:xfrm>
            <a:off x="151765" y="3239972"/>
            <a:ext cx="4695408" cy="9376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383"/>
              </a:lnSpc>
            </a:pPr>
            <a:r>
              <a:rPr lang="en-US" altLang="zh-CN" sz="1200" spc="-50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kernels:96</a:t>
            </a:r>
            <a:r>
              <a:rPr lang="en-US" altLang="zh-CN" sz="1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kernel_size:11</a:t>
            </a:r>
            <a:r>
              <a:rPr lang="en-US" altLang="zh-CN" sz="1200" spc="59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4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2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1200" spc="-1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378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1200" spc="234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5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kernels:256</a:t>
            </a:r>
            <a:r>
              <a:rPr lang="en-US" altLang="zh-CN" sz="1200" spc="-4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kernel_size:5</a:t>
            </a:r>
            <a:r>
              <a:rPr lang="en-US" altLang="zh-CN" sz="4000" b="1" spc="-1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4000" b="1" spc="-664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r>
              <a:rPr lang="en-US" altLang="zh-CN" sz="1200" spc="-49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1200" spc="-4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4000" b="1" spc="-812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sz="1200" spc="-4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b="1" spc="-159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1200" spc="-5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kernels:=384</a:t>
            </a:r>
            <a:r>
              <a:rPr lang="en-US" altLang="zh-CN" sz="1200" spc="-37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r>
              <a:rPr lang="en-US" altLang="zh-CN" sz="4000" b="1" spc="-9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z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272" name="Text Box272"/>
          <p:cNvSpPr txBox="1"/>
          <p:nvPr/>
        </p:nvSpPr>
        <p:spPr>
          <a:xfrm>
            <a:off x="151765" y="4153382"/>
            <a:ext cx="4739437" cy="3899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35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200" spc="47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200" spc="31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1200" spc="58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r>
              <a:rPr lang="en-US" altLang="zh-CN" sz="1200" spc="316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stride:4</a:t>
            </a:r>
            <a:r>
              <a:rPr lang="en-US" altLang="zh-CN" sz="1200" spc="1094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r>
              <a:rPr lang="en-US" altLang="zh-CN" sz="1200" spc="1107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3" name="Text Box273"/>
          <p:cNvSpPr txBox="1"/>
          <p:nvPr/>
        </p:nvSpPr>
        <p:spPr>
          <a:xfrm>
            <a:off x="4915535" y="3607918"/>
            <a:ext cx="4643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Conv4: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4" name="Text Box274"/>
          <p:cNvSpPr txBox="1"/>
          <p:nvPr/>
        </p:nvSpPr>
        <p:spPr>
          <a:xfrm>
            <a:off x="4915535" y="3790797"/>
            <a:ext cx="754177" cy="2039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kernels:384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5" name="Text Box275"/>
          <p:cNvSpPr txBox="1"/>
          <p:nvPr/>
        </p:nvSpPr>
        <p:spPr>
          <a:xfrm>
            <a:off x="4915535" y="3973678"/>
            <a:ext cx="842442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6" name="Text Box276"/>
          <p:cNvSpPr txBox="1"/>
          <p:nvPr/>
        </p:nvSpPr>
        <p:spPr>
          <a:xfrm>
            <a:off x="4915535" y="4156558"/>
            <a:ext cx="933882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7" name="Text Box277"/>
          <p:cNvSpPr txBox="1"/>
          <p:nvPr/>
        </p:nvSpPr>
        <p:spPr>
          <a:xfrm>
            <a:off x="4915535" y="4339438"/>
            <a:ext cx="508432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8" name="Text Box278"/>
          <p:cNvSpPr txBox="1"/>
          <p:nvPr/>
        </p:nvSpPr>
        <p:spPr>
          <a:xfrm>
            <a:off x="6091555" y="2869971"/>
            <a:ext cx="969340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Maxpool3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79" name="Text Box279"/>
          <p:cNvSpPr txBox="1"/>
          <p:nvPr/>
        </p:nvSpPr>
        <p:spPr>
          <a:xfrm>
            <a:off x="5932805" y="3607918"/>
            <a:ext cx="464388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Conv5: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80" name="Text Box280"/>
          <p:cNvSpPr txBox="1"/>
          <p:nvPr/>
        </p:nvSpPr>
        <p:spPr>
          <a:xfrm>
            <a:off x="5932805" y="3790797"/>
            <a:ext cx="1216457" cy="2039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kernels:128*2=256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81" name="Text Box281"/>
          <p:cNvSpPr txBox="1"/>
          <p:nvPr/>
        </p:nvSpPr>
        <p:spPr>
          <a:xfrm>
            <a:off x="5932805" y="3973678"/>
            <a:ext cx="842441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82" name="Text Box282"/>
          <p:cNvSpPr txBox="1"/>
          <p:nvPr/>
        </p:nvSpPr>
        <p:spPr>
          <a:xfrm>
            <a:off x="5932805" y="4156558"/>
            <a:ext cx="933882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83" name="Text Box283"/>
          <p:cNvSpPr txBox="1"/>
          <p:nvPr/>
        </p:nvSpPr>
        <p:spPr>
          <a:xfrm>
            <a:off x="5932805" y="4339438"/>
            <a:ext cx="508432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84" name="Text Box284"/>
          <p:cNvSpPr txBox="1"/>
          <p:nvPr/>
        </p:nvSpPr>
        <p:spPr>
          <a:xfrm>
            <a:off x="7437755" y="2876398"/>
            <a:ext cx="1479347" cy="3867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37160" indent="-137160" algn="l" rtl="0">
              <a:lnSpc>
                <a:spcPts val="1523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=(13-3)/2+1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85" name="Text Box285"/>
          <p:cNvSpPr txBox="1"/>
          <p:nvPr/>
        </p:nvSpPr>
        <p:spPr>
          <a:xfrm>
            <a:off x="7479031" y="3539845"/>
            <a:ext cx="944273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Maxpool3: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86" name="Text Box286"/>
          <p:cNvSpPr txBox="1"/>
          <p:nvPr/>
        </p:nvSpPr>
        <p:spPr>
          <a:xfrm>
            <a:off x="7479031" y="3783685"/>
            <a:ext cx="1136481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87" name="Text Box287"/>
          <p:cNvSpPr txBox="1"/>
          <p:nvPr/>
        </p:nvSpPr>
        <p:spPr>
          <a:xfrm>
            <a:off x="7479031" y="4027525"/>
            <a:ext cx="926295" cy="2811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88" name="Text Box288"/>
          <p:cNvSpPr txBox="1"/>
          <p:nvPr/>
        </p:nvSpPr>
        <p:spPr>
          <a:xfrm>
            <a:off x="7479031" y="4271365"/>
            <a:ext cx="679915" cy="28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4"/>
              </a:lnSpc>
            </a:pPr>
            <a:r>
              <a:rPr lang="en-US" altLang="zh-CN" sz="16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89" name="Text Box289"/>
          <p:cNvSpPr txBox="1"/>
          <p:nvPr/>
        </p:nvSpPr>
        <p:spPr>
          <a:xfrm>
            <a:off x="151765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0" name="Text Box290"/>
          <p:cNvSpPr txBox="1"/>
          <p:nvPr/>
        </p:nvSpPr>
        <p:spPr>
          <a:xfrm>
            <a:off x="151765" y="4817634"/>
            <a:ext cx="621089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1" name="Text Box291"/>
          <p:cNvSpPr txBox="1"/>
          <p:nvPr/>
        </p:nvSpPr>
        <p:spPr>
          <a:xfrm>
            <a:off x="1112520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2" name="Text Box292"/>
          <p:cNvSpPr txBox="1"/>
          <p:nvPr/>
        </p:nvSpPr>
        <p:spPr>
          <a:xfrm>
            <a:off x="1112520" y="4817634"/>
            <a:ext cx="621089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3" name="Text Box293"/>
          <p:cNvSpPr txBox="1"/>
          <p:nvPr/>
        </p:nvSpPr>
        <p:spPr>
          <a:xfrm>
            <a:off x="2045970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4" name="Text Box294"/>
          <p:cNvSpPr txBox="1"/>
          <p:nvPr/>
        </p:nvSpPr>
        <p:spPr>
          <a:xfrm>
            <a:off x="2045970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5" name="Text Box295"/>
          <p:cNvSpPr txBox="1"/>
          <p:nvPr/>
        </p:nvSpPr>
        <p:spPr>
          <a:xfrm>
            <a:off x="3034665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6" name="Text Box296"/>
          <p:cNvSpPr txBox="1"/>
          <p:nvPr/>
        </p:nvSpPr>
        <p:spPr>
          <a:xfrm>
            <a:off x="3063240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7" name="Text Box297"/>
          <p:cNvSpPr txBox="1"/>
          <p:nvPr/>
        </p:nvSpPr>
        <p:spPr>
          <a:xfrm>
            <a:off x="3942715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8" name="Text Box298"/>
          <p:cNvSpPr txBox="1"/>
          <p:nvPr/>
        </p:nvSpPr>
        <p:spPr>
          <a:xfrm>
            <a:off x="3942715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384]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299" name="Text Box299"/>
          <p:cNvSpPr txBox="1"/>
          <p:nvPr/>
        </p:nvSpPr>
        <p:spPr>
          <a:xfrm>
            <a:off x="4898390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300" name="Text Box300"/>
          <p:cNvSpPr txBox="1"/>
          <p:nvPr/>
        </p:nvSpPr>
        <p:spPr>
          <a:xfrm>
            <a:off x="4898390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384]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301" name="Text Box301"/>
          <p:cNvSpPr txBox="1"/>
          <p:nvPr/>
        </p:nvSpPr>
        <p:spPr>
          <a:xfrm>
            <a:off x="5897880" y="4665234"/>
            <a:ext cx="679661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302" name="Text Box302"/>
          <p:cNvSpPr txBox="1"/>
          <p:nvPr/>
        </p:nvSpPr>
        <p:spPr>
          <a:xfrm>
            <a:off x="5897880" y="4817634"/>
            <a:ext cx="685224" cy="1690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1"/>
              </a:lnSpc>
            </a:pPr>
            <a:r>
              <a:rPr lang="en-US" altLang="zh-CN" sz="10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303" name="Text Box303"/>
          <p:cNvSpPr txBox="1"/>
          <p:nvPr/>
        </p:nvSpPr>
        <p:spPr>
          <a:xfrm>
            <a:off x="7289165" y="4631538"/>
            <a:ext cx="1625397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input_size:</a:t>
            </a:r>
            <a:r>
              <a:rPr lang="en-US" altLang="zh-CN" sz="1200" spc="80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13,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304" name="Text Box304"/>
          <p:cNvSpPr txBox="1"/>
          <p:nvPr/>
        </p:nvSpPr>
        <p:spPr>
          <a:xfrm>
            <a:off x="7289165" y="4814418"/>
            <a:ext cx="1464107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[6,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256]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ath30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06" name="Path306"/>
          <p:cNvSpPr/>
          <p:nvPr/>
        </p:nvSpPr>
        <p:spPr>
          <a:xfrm>
            <a:off x="6853428" y="3270504"/>
            <a:ext cx="2116836" cy="1763268"/>
          </a:xfrm>
          <a:custGeom>
            <a:avLst/>
            <a:gdLst/>
            <a:ahLst/>
            <a:cxnLst/>
            <a:rect l="l" t="t" r="r" b="b"/>
            <a:pathLst>
              <a:path w="2116836" h="1763268">
                <a:moveTo>
                  <a:pt x="0" y="1763268"/>
                </a:moveTo>
                <a:lnTo>
                  <a:pt x="519685" y="0"/>
                </a:lnTo>
                <a:lnTo>
                  <a:pt x="2116837" y="906780"/>
                </a:lnTo>
                <a:lnTo>
                  <a:pt x="0" y="1763268"/>
                </a:lnTo>
              </a:path>
            </a:pathLst>
          </a:custGeom>
          <a:solidFill>
            <a:srgbClr val="00B0F0">
              <a:alpha val="9019"/>
            </a:srgbClr>
          </a:solidFill>
          <a:ln w="0" cap="sq">
            <a:solidFill>
              <a:srgbClr val="00B0F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07" name="Path307"/>
          <p:cNvSpPr/>
          <p:nvPr/>
        </p:nvSpPr>
        <p:spPr>
          <a:xfrm>
            <a:off x="0" y="0"/>
            <a:ext cx="8244408" cy="699541"/>
          </a:xfrm>
          <a:custGeom>
            <a:avLst/>
            <a:gdLst/>
            <a:ahLst/>
            <a:cxnLst/>
            <a:rect l="l" t="t" r="r" b="b"/>
            <a:pathLst>
              <a:path w="8244408" h="699541">
                <a:moveTo>
                  <a:pt x="0" y="0"/>
                </a:moveTo>
                <a:lnTo>
                  <a:pt x="8244408" y="0"/>
                </a:lnTo>
                <a:lnTo>
                  <a:pt x="7925220" y="699541"/>
                </a:lnTo>
                <a:lnTo>
                  <a:pt x="0" y="699541"/>
                </a:lnTo>
                <a:lnTo>
                  <a:pt x="0" y="0"/>
                </a:lnTo>
              </a:path>
            </a:pathLst>
          </a:custGeom>
          <a:solidFill>
            <a:srgbClr val="558ED5">
              <a:alpha val="100000"/>
            </a:srgbClr>
          </a:solidFill>
          <a:ln w="0" cap="sq">
            <a:solidFill>
              <a:srgbClr val="558E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aphicFrame>
        <p:nvGraphicFramePr>
          <p:cNvPr id="308" name="Table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58002"/>
              </p:ext>
            </p:extLst>
          </p:nvPr>
        </p:nvGraphicFramePr>
        <p:xfrm>
          <a:off x="971600" y="987575"/>
          <a:ext cx="6739205" cy="37869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7841"/>
                <a:gridCol w="1347841"/>
                <a:gridCol w="1347841"/>
                <a:gridCol w="1347841"/>
                <a:gridCol w="1347841"/>
              </a:tblGrid>
              <a:tr h="372491"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 dirty="0"/>
                    </a:p>
                    <a:p>
                      <a:pPr marL="112395" algn="l" rtl="0">
                        <a:lnSpc>
                          <a:spcPts val="2498"/>
                        </a:lnSpc>
                      </a:pPr>
                      <a:r>
                        <a:rPr lang="en-US" altLang="zh-CN" sz="1800" b="1" spc="-6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layer_name</a:t>
                      </a:r>
                      <a:endParaRPr lang="en-US" altLang="zh-CN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/>
                    </a:p>
                    <a:p>
                      <a:pPr marL="142875" algn="l" rtl="0">
                        <a:lnSpc>
                          <a:spcPts val="2498"/>
                        </a:lnSpc>
                      </a:pPr>
                      <a:r>
                        <a:rPr lang="en-US" altLang="zh-CN" sz="1800" b="1" spc="-8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kernel_size</a:t>
                      </a:r>
                      <a:endParaRPr lang="en-US" altLang="zh-CN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/>
                    </a:p>
                    <a:p>
                      <a:pPr marL="101600" algn="l" rtl="0">
                        <a:lnSpc>
                          <a:spcPts val="2498"/>
                        </a:lnSpc>
                      </a:pPr>
                      <a:r>
                        <a:rPr lang="en-US" altLang="zh-CN" sz="1800" b="1" spc="-6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kernel_num</a:t>
                      </a:r>
                      <a:endParaRPr lang="en-US" altLang="zh-CN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/>
                    </a:p>
                    <a:p>
                      <a:pPr marL="286385" algn="l" rtl="0">
                        <a:lnSpc>
                          <a:spcPts val="2498"/>
                        </a:lnSpc>
                      </a:pPr>
                      <a:r>
                        <a:rPr lang="en-US" altLang="zh-CN" sz="1800" b="1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padding</a:t>
                      </a:r>
                      <a:endParaRPr lang="en-US" altLang="zh-CN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/>
                    </a:p>
                    <a:p>
                      <a:pPr marL="399415" algn="l" rtl="0">
                        <a:lnSpc>
                          <a:spcPts val="2498"/>
                        </a:lnSpc>
                      </a:pPr>
                      <a:r>
                        <a:rPr lang="en-US" altLang="zh-CN" sz="1800" b="1" spc="-4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stride</a:t>
                      </a:r>
                      <a:endParaRPr lang="en-US" altLang="zh-CN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45770" algn="l" rtl="0">
                        <a:lnSpc>
                          <a:spcPts val="1880"/>
                        </a:lnSpc>
                      </a:pP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Conv1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8039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8039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96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[1,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308610" algn="l" rtl="0">
                        <a:lnSpc>
                          <a:spcPts val="1880"/>
                        </a:lnSpc>
                      </a:pPr>
                      <a:r>
                        <a:rPr lang="en-US" altLang="zh-CN" sz="1400" spc="-2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Maxpool1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45770" algn="l" rtl="0">
                        <a:lnSpc>
                          <a:spcPts val="1880"/>
                        </a:lnSpc>
                      </a:pP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Conv2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 dirty="0"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US" altLang="zh-CN" sz="14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530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256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[2,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308610" algn="l" rtl="0">
                        <a:lnSpc>
                          <a:spcPts val="1880"/>
                        </a:lnSpc>
                      </a:pPr>
                      <a:r>
                        <a:rPr lang="en-US" altLang="zh-CN" sz="1400" spc="-2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Maxpool2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45770" algn="l" rtl="0">
                        <a:lnSpc>
                          <a:spcPts val="1880"/>
                        </a:lnSpc>
                      </a:pP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Conv3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530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384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[1,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 dirty="0"/>
                    </a:p>
                    <a:p>
                      <a:pPr marL="445770" algn="l" rtl="0">
                        <a:lnSpc>
                          <a:spcPts val="1880"/>
                        </a:lnSpc>
                      </a:pP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Conv4</a:t>
                      </a:r>
                      <a:endParaRPr lang="en-US" altLang="zh-CN" sz="14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530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384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[1,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/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/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/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[1,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/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7845" algn="l" rtl="0">
                        <a:lnSpc>
                          <a:spcPts val="1880"/>
                        </a:lnSpc>
                      </a:pPr>
                      <a:r>
                        <a:rPr lang="en-US" altLang="zh-CN" sz="1400" spc="-4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FC1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9022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2048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7845" algn="l" rtl="0">
                        <a:lnSpc>
                          <a:spcPts val="1880"/>
                        </a:lnSpc>
                      </a:pPr>
                      <a:r>
                        <a:rPr lang="en-US" altLang="zh-CN" sz="1400" spc="-4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FC2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9022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2048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10409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7845" algn="l" rtl="0">
                        <a:lnSpc>
                          <a:spcPts val="1880"/>
                        </a:lnSpc>
                      </a:pPr>
                      <a:r>
                        <a:rPr lang="en-US" altLang="zh-CN" sz="1400" spc="-4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FC3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9022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1000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 dirty="0"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ath30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0" name="Path310"/>
          <p:cNvSpPr/>
          <p:nvPr/>
        </p:nvSpPr>
        <p:spPr>
          <a:xfrm>
            <a:off x="0" y="0"/>
            <a:ext cx="8244408" cy="699541"/>
          </a:xfrm>
          <a:custGeom>
            <a:avLst/>
            <a:gdLst/>
            <a:ahLst/>
            <a:cxnLst/>
            <a:rect l="l" t="t" r="r" b="b"/>
            <a:pathLst>
              <a:path w="8244408" h="699541">
                <a:moveTo>
                  <a:pt x="0" y="0"/>
                </a:moveTo>
                <a:lnTo>
                  <a:pt x="8244408" y="0"/>
                </a:lnTo>
                <a:lnTo>
                  <a:pt x="7925220" y="699541"/>
                </a:lnTo>
                <a:lnTo>
                  <a:pt x="0" y="699541"/>
                </a:lnTo>
                <a:lnTo>
                  <a:pt x="0" y="0"/>
                </a:lnTo>
              </a:path>
            </a:pathLst>
          </a:custGeom>
          <a:solidFill>
            <a:srgbClr val="558ED5">
              <a:alpha val="100000"/>
            </a:srgbClr>
          </a:solidFill>
          <a:ln w="0" cap="sq">
            <a:solidFill>
              <a:srgbClr val="558E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11" name="Image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8" y="2616708"/>
            <a:ext cx="1371600" cy="1028700"/>
          </a:xfrm>
          <a:prstGeom prst="rect">
            <a:avLst/>
          </a:prstGeom>
          <a:noFill/>
        </p:spPr>
      </p:pic>
      <p:pic>
        <p:nvPicPr>
          <p:cNvPr id="312" name="Image3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12" y="2519172"/>
            <a:ext cx="1312164" cy="1223772"/>
          </a:xfrm>
          <a:prstGeom prst="rect">
            <a:avLst/>
          </a:prstGeom>
          <a:noFill/>
        </p:spPr>
      </p:pic>
      <p:pic>
        <p:nvPicPr>
          <p:cNvPr id="313" name="Image3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76" y="2557272"/>
            <a:ext cx="1528572" cy="1146048"/>
          </a:xfrm>
          <a:prstGeom prst="rect">
            <a:avLst/>
          </a:prstGeom>
          <a:noFill/>
        </p:spPr>
      </p:pic>
      <p:grpSp>
        <p:nvGrpSpPr>
          <p:cNvPr id="314" name="Group314"/>
          <p:cNvGrpSpPr/>
          <p:nvPr/>
        </p:nvGrpSpPr>
        <p:grpSpPr>
          <a:xfrm>
            <a:off x="5571744" y="2139696"/>
            <a:ext cx="3398520" cy="2886456"/>
            <a:chOff x="5571744" y="2139696"/>
            <a:chExt cx="3398520" cy="2886456"/>
          </a:xfrm>
        </p:grpSpPr>
        <p:sp>
          <p:nvSpPr>
            <p:cNvPr id="315" name="Path315"/>
            <p:cNvSpPr/>
            <p:nvPr/>
          </p:nvSpPr>
          <p:spPr>
            <a:xfrm>
              <a:off x="6853428" y="326288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16" name="Image3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1744" y="2139696"/>
              <a:ext cx="1371600" cy="1828800"/>
            </a:xfrm>
            <a:prstGeom prst="rect">
              <a:avLst/>
            </a:prstGeom>
            <a:noFill/>
          </p:spPr>
        </p:pic>
        <p:pic>
          <p:nvPicPr>
            <p:cNvPr id="317" name="Image3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1464" y="2404872"/>
              <a:ext cx="1828800" cy="1463040"/>
            </a:xfrm>
            <a:prstGeom prst="rect">
              <a:avLst/>
            </a:prstGeom>
            <a:noFill/>
          </p:spPr>
        </p:pic>
      </p:grpSp>
      <p:sp>
        <p:nvSpPr>
          <p:cNvPr id="318" name="Text Box318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20" name="Text Box320"/>
          <p:cNvSpPr txBox="1"/>
          <p:nvPr/>
        </p:nvSpPr>
        <p:spPr>
          <a:xfrm>
            <a:off x="735330" y="3894862"/>
            <a:ext cx="534086" cy="305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daisy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21" name="Text Box321"/>
          <p:cNvSpPr txBox="1"/>
          <p:nvPr/>
        </p:nvSpPr>
        <p:spPr>
          <a:xfrm>
            <a:off x="2647315" y="1150227"/>
            <a:ext cx="3303270" cy="4066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202"/>
              </a:lnSpc>
            </a:pPr>
            <a:r>
              <a:rPr lang="en-US" altLang="zh-CN" sz="3200" b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下</a:t>
            </a:r>
            <a:r>
              <a:rPr lang="en-US" altLang="zh-CN" sz="3200" b="1" spc="1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载</a:t>
            </a:r>
            <a:r>
              <a:rPr lang="en-US" altLang="zh-CN" sz="3200" b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花</a:t>
            </a:r>
            <a:r>
              <a:rPr lang="en-US" altLang="zh-CN" sz="3200" b="1" spc="9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分</a:t>
            </a:r>
            <a:r>
              <a:rPr lang="en-US" altLang="zh-CN" sz="3200" b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类</a:t>
            </a:r>
            <a:r>
              <a:rPr lang="en-US" altLang="zh-CN" sz="3200" b="1" spc="1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数</a:t>
            </a:r>
            <a:r>
              <a:rPr lang="en-US" altLang="zh-CN" sz="3200" b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据</a:t>
            </a:r>
            <a:r>
              <a:rPr lang="en-US" altLang="zh-CN" sz="3200" b="1" spc="8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集</a:t>
            </a:r>
            <a:endParaRPr lang="en-US" altLang="zh-CN" sz="3200">
              <a:latin typeface="宋体"/>
              <a:ea typeface="宋体"/>
              <a:cs typeface="宋体"/>
            </a:endParaRPr>
          </a:p>
        </p:txBody>
      </p:sp>
      <p:sp>
        <p:nvSpPr>
          <p:cNvPr id="324" name="Text Box324"/>
          <p:cNvSpPr txBox="1"/>
          <p:nvPr/>
        </p:nvSpPr>
        <p:spPr>
          <a:xfrm>
            <a:off x="2374265" y="3995191"/>
            <a:ext cx="967105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dandelion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25" name="Text Box325"/>
          <p:cNvSpPr txBox="1"/>
          <p:nvPr/>
        </p:nvSpPr>
        <p:spPr>
          <a:xfrm>
            <a:off x="2374265" y="4307688"/>
            <a:ext cx="723900" cy="22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蒲公英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  <p:sp>
        <p:nvSpPr>
          <p:cNvPr id="327" name="Text Box327"/>
          <p:cNvSpPr txBox="1"/>
          <p:nvPr/>
        </p:nvSpPr>
        <p:spPr>
          <a:xfrm>
            <a:off x="4184650" y="4307688"/>
            <a:ext cx="495300" cy="22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玫瑰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  <p:sp>
        <p:nvSpPr>
          <p:cNvPr id="328" name="Text Box328"/>
          <p:cNvSpPr txBox="1"/>
          <p:nvPr/>
        </p:nvSpPr>
        <p:spPr>
          <a:xfrm>
            <a:off x="5738495" y="4122191"/>
            <a:ext cx="961796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sunflower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29" name="Text Box329"/>
          <p:cNvSpPr txBox="1"/>
          <p:nvPr/>
        </p:nvSpPr>
        <p:spPr>
          <a:xfrm>
            <a:off x="5738495" y="4434688"/>
            <a:ext cx="723900" cy="22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向日葵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  <p:sp>
        <p:nvSpPr>
          <p:cNvPr id="330" name="Text Box330"/>
          <p:cNvSpPr txBox="1"/>
          <p:nvPr/>
        </p:nvSpPr>
        <p:spPr>
          <a:xfrm>
            <a:off x="7694295" y="4122191"/>
            <a:ext cx="548488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tulips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1" name="Text Box331"/>
          <p:cNvSpPr txBox="1"/>
          <p:nvPr/>
        </p:nvSpPr>
        <p:spPr>
          <a:xfrm>
            <a:off x="7694295" y="4434688"/>
            <a:ext cx="723900" cy="22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郁金香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ath33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3" name="Path333"/>
          <p:cNvSpPr/>
          <p:nvPr/>
        </p:nvSpPr>
        <p:spPr>
          <a:xfrm>
            <a:off x="0" y="0"/>
            <a:ext cx="8244408" cy="699541"/>
          </a:xfrm>
          <a:custGeom>
            <a:avLst/>
            <a:gdLst/>
            <a:ahLst/>
            <a:cxnLst/>
            <a:rect l="l" t="t" r="r" b="b"/>
            <a:pathLst>
              <a:path w="8244408" h="699541">
                <a:moveTo>
                  <a:pt x="0" y="0"/>
                </a:moveTo>
                <a:lnTo>
                  <a:pt x="8244408" y="0"/>
                </a:lnTo>
                <a:lnTo>
                  <a:pt x="7925220" y="699541"/>
                </a:lnTo>
                <a:lnTo>
                  <a:pt x="0" y="699541"/>
                </a:lnTo>
                <a:lnTo>
                  <a:pt x="0" y="0"/>
                </a:lnTo>
              </a:path>
            </a:pathLst>
          </a:custGeom>
          <a:solidFill>
            <a:srgbClr val="558ED5">
              <a:alpha val="100000"/>
            </a:srgbClr>
          </a:solidFill>
          <a:ln w="0" cap="sq">
            <a:solidFill>
              <a:srgbClr val="558E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4" name="Text Box334"/>
          <p:cNvSpPr txBox="1"/>
          <p:nvPr/>
        </p:nvSpPr>
        <p:spPr>
          <a:xfrm>
            <a:off x="630987" y="135369"/>
            <a:ext cx="1898015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沟</a:t>
            </a:r>
            <a:r>
              <a:rPr lang="en-US" altLang="zh-CN" sz="3600" b="1" spc="8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通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方</a:t>
            </a:r>
            <a:r>
              <a:rPr lang="en-US" altLang="zh-CN" sz="3600" b="1" spc="15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式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324041" y="3571137"/>
            <a:ext cx="13554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701040" y="786892"/>
            <a:ext cx="1270116" cy="492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879"/>
              </a:lnSpc>
            </a:pPr>
            <a:r>
              <a:rPr lang="en-US" altLang="zh-CN" sz="2800" b="1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1.github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701040" y="1478687"/>
            <a:ext cx="6671666" cy="305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4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https://github.com/WZMIAOMIAO/deep-learning-for-image-processing</a:t>
            </a:r>
            <a:r>
              <a:rPr lang="en-US" altLang="zh-CN" sz="1800" spc="-392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 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701040" y="2063876"/>
            <a:ext cx="1121652" cy="4926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879"/>
              </a:lnSpc>
            </a:pPr>
            <a:r>
              <a:rPr lang="en-US" altLang="zh-CN" sz="2800" b="1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2.CSDN</a:t>
            </a:r>
            <a:endParaRPr lang="en-US" altLang="zh-CN" sz="2800">
              <a:latin typeface="Calibri"/>
              <a:ea typeface="Calibri"/>
              <a:cs typeface="Calibri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701040" y="2735352"/>
            <a:ext cx="5921705" cy="14186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59690" algn="l" rtl="0">
              <a:lnSpc>
                <a:spcPts val="5585"/>
              </a:lnSpc>
            </a:pPr>
            <a:r>
              <a:rPr lang="en-US" altLang="zh-CN" sz="1800" spc="-3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3"/>
              </a:rPr>
              <a:t>https://blog.csdn.net/qq_37541097/article/details/103482003</a:t>
            </a:r>
            <a:r>
              <a:rPr lang="en-US" altLang="zh-CN" sz="2800" b="1" spc="-2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3.bilibili</a:t>
            </a:r>
            <a:r>
              <a:rPr lang="en-US" altLang="zh-CN" sz="4000" b="1" spc="-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4000" b="1" spc="16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4000" b="1" spc="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r>
              <a:rPr lang="en-US" altLang="zh-CN" sz="4000" b="1" spc="16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4000" b="1" spc="-85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Wz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760730" y="4138701"/>
            <a:ext cx="4113225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6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4"/>
              </a:rPr>
              <a:t>https://www.bilibili.com/video/av79436317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01370" y="4742575"/>
            <a:ext cx="1283335" cy="178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4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尽可能每周更新</a:t>
            </a:r>
            <a:endParaRPr lang="en-US" altLang="zh-CN" sz="1400"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ath34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43" name="Group343"/>
          <p:cNvGrpSpPr/>
          <p:nvPr/>
        </p:nvGrpSpPr>
        <p:grpSpPr>
          <a:xfrm>
            <a:off x="251460" y="11900"/>
            <a:ext cx="8785036" cy="5728208"/>
            <a:chOff x="251460" y="11900"/>
            <a:chExt cx="8785036" cy="5728208"/>
          </a:xfrm>
        </p:grpSpPr>
        <p:sp>
          <p:nvSpPr>
            <p:cNvPr id="344" name="Path344"/>
            <p:cNvSpPr/>
            <p:nvPr/>
          </p:nvSpPr>
          <p:spPr>
            <a:xfrm>
              <a:off x="4661535" y="1761655"/>
              <a:ext cx="4374961" cy="3978453"/>
            </a:xfrm>
            <a:custGeom>
              <a:avLst/>
              <a:gdLst/>
              <a:ahLst/>
              <a:cxnLst/>
              <a:rect l="l" t="t" r="r" b="b"/>
              <a:pathLst>
                <a:path w="4374961" h="3978453">
                  <a:moveTo>
                    <a:pt x="381" y="1988909"/>
                  </a:moveTo>
                  <a:cubicBezTo>
                    <a:pt x="0" y="890613"/>
                    <a:pt x="979361" y="0"/>
                    <a:pt x="2187474" y="0"/>
                  </a:cubicBezTo>
                  <a:cubicBezTo>
                    <a:pt x="3395587" y="0"/>
                    <a:pt x="4374960" y="890613"/>
                    <a:pt x="4374960" y="1989226"/>
                  </a:cubicBezTo>
                  <a:cubicBezTo>
                    <a:pt x="4374960" y="3087840"/>
                    <a:pt x="3395587" y="3978453"/>
                    <a:pt x="2187474" y="3978453"/>
                  </a:cubicBezTo>
                  <a:cubicBezTo>
                    <a:pt x="979361" y="3978453"/>
                    <a:pt x="0" y="3087840"/>
                    <a:pt x="381" y="1988909"/>
                  </a:cubicBezTo>
                </a:path>
              </a:pathLst>
            </a:custGeom>
            <a:solidFill>
              <a:srgbClr val="00B0F0">
                <a:alpha val="1803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45" name="Image3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188" y="11900"/>
              <a:ext cx="4319997" cy="3289300"/>
            </a:xfrm>
            <a:prstGeom prst="rect">
              <a:avLst/>
            </a:prstGeom>
            <a:noFill/>
          </p:spPr>
        </p:pic>
        <p:sp>
          <p:nvSpPr>
            <p:cNvPr id="346" name="Path346"/>
            <p:cNvSpPr/>
            <p:nvPr/>
          </p:nvSpPr>
          <p:spPr>
            <a:xfrm>
              <a:off x="251460" y="1483868"/>
              <a:ext cx="4391190" cy="4040213"/>
            </a:xfrm>
            <a:custGeom>
              <a:avLst/>
              <a:gdLst/>
              <a:ahLst/>
              <a:cxnLst/>
              <a:rect l="l" t="t" r="r" b="b"/>
              <a:pathLst>
                <a:path w="4391190" h="4040213">
                  <a:moveTo>
                    <a:pt x="0" y="2019808"/>
                  </a:moveTo>
                  <a:cubicBezTo>
                    <a:pt x="63" y="904431"/>
                    <a:pt x="983044" y="0"/>
                    <a:pt x="2195627" y="0"/>
                  </a:cubicBezTo>
                  <a:cubicBezTo>
                    <a:pt x="3408210" y="0"/>
                    <a:pt x="4391190" y="904431"/>
                    <a:pt x="4391190" y="2020100"/>
                  </a:cubicBezTo>
                  <a:cubicBezTo>
                    <a:pt x="4391190" y="3135783"/>
                    <a:pt x="3408210" y="4040213"/>
                    <a:pt x="2195627" y="4040213"/>
                  </a:cubicBezTo>
                  <a:cubicBezTo>
                    <a:pt x="983044" y="4040213"/>
                    <a:pt x="63" y="3135783"/>
                    <a:pt x="0" y="2019808"/>
                  </a:cubicBezTo>
                </a:path>
              </a:pathLst>
            </a:custGeom>
            <a:solidFill>
              <a:srgbClr val="C00000">
                <a:alpha val="18039"/>
              </a:srgbClr>
            </a:solidFill>
            <a:ln w="0" cap="sq">
              <a:solidFill>
                <a:srgbClr val="C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47" name="Image3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2183" y="2189264"/>
              <a:ext cx="4811840" cy="1374191"/>
            </a:xfrm>
            <a:prstGeom prst="rect">
              <a:avLst/>
            </a:prstGeom>
            <a:noFill/>
          </p:spPr>
        </p:pic>
        <p:pic>
          <p:nvPicPr>
            <p:cNvPr id="348" name="Image3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6296" y="2245856"/>
              <a:ext cx="125768" cy="126100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h1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5" name="Group15"/>
          <p:cNvGrpSpPr/>
          <p:nvPr/>
        </p:nvGrpSpPr>
        <p:grpSpPr>
          <a:xfrm>
            <a:off x="0" y="1520952"/>
            <a:ext cx="9144000" cy="3622548"/>
            <a:chOff x="0" y="1520952"/>
            <a:chExt cx="9144000" cy="3622548"/>
          </a:xfrm>
        </p:grpSpPr>
        <p:pic>
          <p:nvPicPr>
            <p:cNvPr id="16" name="Image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73752"/>
              <a:ext cx="9144000" cy="269748"/>
            </a:xfrm>
            <a:prstGeom prst="rect">
              <a:avLst/>
            </a:prstGeom>
            <a:noFill/>
          </p:spPr>
        </p:pic>
        <p:pic>
          <p:nvPicPr>
            <p:cNvPr id="17" name="Image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8252" y="1520952"/>
              <a:ext cx="2555748" cy="3352800"/>
            </a:xfrm>
            <a:prstGeom prst="rect">
              <a:avLst/>
            </a:prstGeom>
            <a:noFill/>
          </p:spPr>
        </p:pic>
      </p:grpSp>
      <p:grpSp>
        <p:nvGrpSpPr>
          <p:cNvPr id="18" name="Group18"/>
          <p:cNvGrpSpPr/>
          <p:nvPr/>
        </p:nvGrpSpPr>
        <p:grpSpPr>
          <a:xfrm>
            <a:off x="0" y="0"/>
            <a:ext cx="6300191" cy="3787140"/>
            <a:chOff x="0" y="0"/>
            <a:chExt cx="6300191" cy="3787140"/>
          </a:xfrm>
        </p:grpSpPr>
        <p:sp>
          <p:nvSpPr>
            <p:cNvPr id="19" name="Path19"/>
            <p:cNvSpPr/>
            <p:nvPr/>
          </p:nvSpPr>
          <p:spPr>
            <a:xfrm>
              <a:off x="0" y="0"/>
              <a:ext cx="6300191" cy="784314"/>
            </a:xfrm>
            <a:custGeom>
              <a:avLst/>
              <a:gdLst/>
              <a:ahLst/>
              <a:cxnLst/>
              <a:rect l="l" t="t" r="r" b="b"/>
              <a:pathLst>
                <a:path w="6300191" h="784314">
                  <a:moveTo>
                    <a:pt x="0" y="0"/>
                  </a:moveTo>
                  <a:lnTo>
                    <a:pt x="6300191" y="0"/>
                  </a:lnTo>
                  <a:lnTo>
                    <a:pt x="5634254" y="776872"/>
                  </a:lnTo>
                  <a:lnTo>
                    <a:pt x="0" y="784314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Path20"/>
            <p:cNvSpPr/>
            <p:nvPr/>
          </p:nvSpPr>
          <p:spPr>
            <a:xfrm>
              <a:off x="0" y="771144"/>
              <a:ext cx="2247900" cy="3015996"/>
            </a:xfrm>
            <a:custGeom>
              <a:avLst/>
              <a:gdLst/>
              <a:ahLst/>
              <a:cxnLst/>
              <a:rect l="l" t="t" r="r" b="b"/>
              <a:pathLst>
                <a:path w="2247900" h="3015996">
                  <a:moveTo>
                    <a:pt x="0" y="0"/>
                  </a:moveTo>
                  <a:lnTo>
                    <a:pt x="0" y="3015996"/>
                  </a:lnTo>
                  <a:lnTo>
                    <a:pt x="2247900" y="0"/>
                  </a:lnTo>
                  <a:lnTo>
                    <a:pt x="0" y="0"/>
                  </a:lnTo>
                </a:path>
              </a:pathLst>
            </a:custGeom>
            <a:solidFill>
              <a:srgbClr val="4F81BD">
                <a:alpha val="63137"/>
              </a:srgbClr>
            </a:solidFill>
            <a:ln w="0" cap="sq">
              <a:solidFill>
                <a:srgbClr val="4F81BD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1" name="Text Box21"/>
          <p:cNvSpPr txBox="1"/>
          <p:nvPr/>
        </p:nvSpPr>
        <p:spPr>
          <a:xfrm>
            <a:off x="1608557" y="3644630"/>
            <a:ext cx="5708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1691221" y="2156486"/>
            <a:ext cx="5347335" cy="567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471"/>
              </a:lnSpc>
            </a:pPr>
            <a:r>
              <a:rPr lang="en-US" altLang="zh-CN" sz="4400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深度学习-图像处理篇</a:t>
            </a:r>
            <a:endParaRPr lang="en-US" altLang="zh-CN" sz="4400">
              <a:latin typeface="黑体"/>
              <a:ea typeface="黑体"/>
              <a:cs typeface="黑体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324041" y="3571137"/>
            <a:ext cx="13300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2119097" y="3542840"/>
            <a:ext cx="5454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2629637" y="3491786"/>
            <a:ext cx="545465" cy="50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3140177" y="3440732"/>
            <a:ext cx="5454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3650717" y="3239972"/>
            <a:ext cx="1196456" cy="7537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935"/>
              </a:lnSpc>
            </a:pPr>
            <a:r>
              <a:rPr lang="en-US" altLang="zh-CN" sz="4000" b="1" spc="-94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Wz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4431030" y="4239235"/>
            <a:ext cx="1676299" cy="3074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21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作者：神秘的</a:t>
            </a:r>
            <a:r>
              <a:rPr lang="en-US" altLang="zh-CN" sz="18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wz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th2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0" name="Path30"/>
          <p:cNvSpPr/>
          <p:nvPr/>
        </p:nvSpPr>
        <p:spPr>
          <a:xfrm>
            <a:off x="0" y="0"/>
            <a:ext cx="8244408" cy="699541"/>
          </a:xfrm>
          <a:custGeom>
            <a:avLst/>
            <a:gdLst/>
            <a:ahLst/>
            <a:cxnLst/>
            <a:rect l="l" t="t" r="r" b="b"/>
            <a:pathLst>
              <a:path w="8244408" h="699541">
                <a:moveTo>
                  <a:pt x="0" y="0"/>
                </a:moveTo>
                <a:lnTo>
                  <a:pt x="8244408" y="0"/>
                </a:lnTo>
                <a:lnTo>
                  <a:pt x="7925220" y="699541"/>
                </a:lnTo>
                <a:lnTo>
                  <a:pt x="0" y="699541"/>
                </a:lnTo>
                <a:lnTo>
                  <a:pt x="0" y="0"/>
                </a:lnTo>
              </a:path>
            </a:pathLst>
          </a:custGeom>
          <a:solidFill>
            <a:srgbClr val="558ED5">
              <a:alpha val="100000"/>
            </a:srgbClr>
          </a:solidFill>
          <a:ln w="0" cap="sq">
            <a:solidFill>
              <a:srgbClr val="558E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1" name="Group31"/>
          <p:cNvGrpSpPr/>
          <p:nvPr/>
        </p:nvGrpSpPr>
        <p:grpSpPr>
          <a:xfrm>
            <a:off x="539496" y="2548128"/>
            <a:ext cx="8430768" cy="2545080"/>
            <a:chOff x="539496" y="2548128"/>
            <a:chExt cx="8430768" cy="2545080"/>
          </a:xfrm>
        </p:grpSpPr>
        <p:pic>
          <p:nvPicPr>
            <p:cNvPr id="32" name="Image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496" y="2548128"/>
              <a:ext cx="7613904" cy="2545080"/>
            </a:xfrm>
            <a:prstGeom prst="rect">
              <a:avLst/>
            </a:prstGeom>
            <a:noFill/>
          </p:spPr>
        </p:pic>
        <p:sp>
          <p:nvSpPr>
            <p:cNvPr id="33" name="Path33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Text Box34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1608557" y="3644630"/>
            <a:ext cx="5708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zh-CN" sz="4000" dirty="0">
              <a:latin typeface="宋体"/>
              <a:ea typeface="宋体"/>
              <a:cs typeface="宋体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414655" y="916077"/>
            <a:ext cx="7095490" cy="8545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43"/>
              </a:lnSpc>
            </a:pP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AlexNet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是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012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年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18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SLVRC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2012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（</a:t>
            </a:r>
            <a:r>
              <a:rPr lang="en-US" altLang="zh-CN" sz="1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ImageNet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sz="1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Scale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Visual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Recognition</a:t>
            </a:r>
            <a:r>
              <a:rPr lang="en-US" altLang="zh-CN" sz="1800" spc="40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Challenge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）竞赛的冠军网络，分类准确率由传统</a:t>
            </a:r>
            <a:r>
              <a:rPr lang="en-US" altLang="zh-CN" sz="1800" spc="-47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的</a:t>
            </a:r>
            <a:r>
              <a:rPr lang="en-US" altLang="zh-CN" sz="1800" spc="-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70%+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提升</a:t>
            </a:r>
            <a:r>
              <a:rPr lang="en-US" altLang="zh-CN" sz="1800" spc="-4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到</a:t>
            </a:r>
            <a:r>
              <a:rPr lang="en-US" altLang="zh-CN" sz="1800" spc="-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80%+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。</a:t>
            </a:r>
            <a:r>
              <a:rPr lang="en-US" altLang="zh-CN" sz="180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它是由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inton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和他的学生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18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lex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Krizhevsky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设计的。也是在那年之后，深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  <p:sp>
        <p:nvSpPr>
          <p:cNvPr id="37" name="Text Box37"/>
          <p:cNvSpPr txBox="1"/>
          <p:nvPr/>
        </p:nvSpPr>
        <p:spPr>
          <a:xfrm>
            <a:off x="414655" y="1777213"/>
            <a:ext cx="2324100" cy="22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度学习开始迅速发展。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6254750" y="1794951"/>
            <a:ext cx="917872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ISLVRC</a:t>
            </a:r>
            <a:r>
              <a:rPr lang="en-US" altLang="zh-CN" sz="1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2012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6254750" y="2008311"/>
            <a:ext cx="2536826" cy="6654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47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训练集：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1,281,167</a:t>
            </a:r>
            <a:r>
              <a:rPr lang="en-US" altLang="zh-CN" sz="14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张已标注图</a:t>
            </a:r>
            <a:r>
              <a:rPr lang="en-US" altLang="zh-CN" sz="1400" spc="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片</a:t>
            </a:r>
            <a:r>
              <a:rPr lang="en-US" altLang="zh-CN" sz="1400" spc="-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验证集：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50,000</a:t>
            </a:r>
            <a:r>
              <a:rPr lang="en-US" altLang="zh-CN" sz="14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张已标注图</a:t>
            </a:r>
            <a:r>
              <a:rPr lang="en-US" altLang="zh-CN" sz="1400" spc="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片</a:t>
            </a:r>
            <a:r>
              <a:rPr lang="en-US" altLang="zh-CN" sz="1400" spc="-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测试集：</a:t>
            </a:r>
            <a:r>
              <a:rPr lang="en-US" altLang="zh-CN" sz="1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100,000</a:t>
            </a:r>
            <a:r>
              <a:rPr lang="en-US" altLang="zh-CN" sz="14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张未标注图</a:t>
            </a:r>
            <a:r>
              <a:rPr lang="en-US" altLang="zh-CN" sz="1400" spc="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片</a:t>
            </a:r>
            <a:endParaRPr lang="en-US" altLang="zh-CN" sz="1400"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th4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" name="Path46"/>
          <p:cNvSpPr/>
          <p:nvPr/>
        </p:nvSpPr>
        <p:spPr>
          <a:xfrm>
            <a:off x="0" y="0"/>
            <a:ext cx="8244408" cy="699541"/>
          </a:xfrm>
          <a:custGeom>
            <a:avLst/>
            <a:gdLst/>
            <a:ahLst/>
            <a:cxnLst/>
            <a:rect l="l" t="t" r="r" b="b"/>
            <a:pathLst>
              <a:path w="8244408" h="699541">
                <a:moveTo>
                  <a:pt x="0" y="0"/>
                </a:moveTo>
                <a:lnTo>
                  <a:pt x="8244408" y="0"/>
                </a:lnTo>
                <a:lnTo>
                  <a:pt x="7925220" y="699541"/>
                </a:lnTo>
                <a:lnTo>
                  <a:pt x="0" y="699541"/>
                </a:lnTo>
                <a:lnTo>
                  <a:pt x="0" y="0"/>
                </a:lnTo>
              </a:path>
            </a:pathLst>
          </a:custGeom>
          <a:solidFill>
            <a:srgbClr val="558ED5">
              <a:alpha val="100000"/>
            </a:srgbClr>
          </a:solidFill>
          <a:ln w="0" cap="sq">
            <a:solidFill>
              <a:srgbClr val="558E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7" name="Group47"/>
          <p:cNvGrpSpPr/>
          <p:nvPr/>
        </p:nvGrpSpPr>
        <p:grpSpPr>
          <a:xfrm>
            <a:off x="630936" y="1001268"/>
            <a:ext cx="8339328" cy="4032504"/>
            <a:chOff x="630936" y="1001268"/>
            <a:chExt cx="8339328" cy="4032504"/>
          </a:xfrm>
        </p:grpSpPr>
        <p:pic>
          <p:nvPicPr>
            <p:cNvPr id="48" name="Image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" y="1001268"/>
              <a:ext cx="7613904" cy="2516124"/>
            </a:xfrm>
            <a:prstGeom prst="rect">
              <a:avLst/>
            </a:prstGeom>
            <a:noFill/>
          </p:spPr>
        </p:pic>
        <p:sp>
          <p:nvSpPr>
            <p:cNvPr id="49" name="Path49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50" name="Text Box50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319405" y="3581387"/>
            <a:ext cx="1891665" cy="2023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3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该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网络的亮点在于：</a:t>
            </a:r>
            <a:endParaRPr lang="en-US" altLang="zh-CN" sz="1600">
              <a:latin typeface="宋体"/>
              <a:ea typeface="宋体"/>
              <a:cs typeface="宋体"/>
            </a:endParaRPr>
          </a:p>
        </p:txBody>
      </p:sp>
      <p:sp>
        <p:nvSpPr>
          <p:cNvPr id="54" name="Text Box54"/>
          <p:cNvSpPr txBox="1"/>
          <p:nvPr/>
        </p:nvSpPr>
        <p:spPr>
          <a:xfrm>
            <a:off x="319405" y="4035238"/>
            <a:ext cx="7372351" cy="5148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27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（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）使用了</a:t>
            </a:r>
            <a:r>
              <a:rPr lang="en-US" altLang="zh-CN" sz="1600" spc="-43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6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ReLU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7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激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活函数，而不是传统的</a:t>
            </a:r>
            <a:r>
              <a:rPr lang="en-US" altLang="zh-CN" sz="1600" spc="-43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Sigmoid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7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激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活函数以及</a:t>
            </a:r>
            <a:r>
              <a:rPr lang="en-US" altLang="zh-CN" sz="1600" spc="-43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600" spc="-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Tanh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激活函数。</a:t>
            </a:r>
            <a:r>
              <a:rPr lang="en-US" altLang="zh-CN" sz="160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（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）使用了</a:t>
            </a:r>
            <a:r>
              <a:rPr lang="en-US" altLang="zh-CN" sz="1600" spc="-43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LRN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局部响应归一化。</a:t>
            </a:r>
            <a:endParaRPr lang="en-US" altLang="zh-CN" sz="1600">
              <a:latin typeface="宋体"/>
              <a:ea typeface="宋体"/>
              <a:cs typeface="宋体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319405" y="4522919"/>
            <a:ext cx="7422515" cy="271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34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（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）在全连接层的前两层中使用了</a:t>
            </a:r>
            <a:r>
              <a:rPr lang="en-US" altLang="zh-CN" sz="1600" spc="-43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Dropout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随机失活神经元操作，以减少过拟合。</a:t>
            </a:r>
            <a:endParaRPr lang="en-US" altLang="zh-CN" sz="1600"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ath5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7" name="Path57"/>
          <p:cNvSpPr/>
          <p:nvPr/>
        </p:nvSpPr>
        <p:spPr>
          <a:xfrm>
            <a:off x="0" y="0"/>
            <a:ext cx="8244408" cy="699541"/>
          </a:xfrm>
          <a:custGeom>
            <a:avLst/>
            <a:gdLst/>
            <a:ahLst/>
            <a:cxnLst/>
            <a:rect l="l" t="t" r="r" b="b"/>
            <a:pathLst>
              <a:path w="8244408" h="699541">
                <a:moveTo>
                  <a:pt x="0" y="0"/>
                </a:moveTo>
                <a:lnTo>
                  <a:pt x="8244408" y="0"/>
                </a:lnTo>
                <a:lnTo>
                  <a:pt x="7925220" y="699541"/>
                </a:lnTo>
                <a:lnTo>
                  <a:pt x="0" y="699541"/>
                </a:lnTo>
                <a:lnTo>
                  <a:pt x="0" y="0"/>
                </a:lnTo>
              </a:path>
            </a:pathLst>
          </a:custGeom>
          <a:solidFill>
            <a:srgbClr val="558ED5">
              <a:alpha val="100000"/>
            </a:srgbClr>
          </a:solidFill>
          <a:ln w="0" cap="sq">
            <a:solidFill>
              <a:srgbClr val="558E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58" name="Group58"/>
          <p:cNvGrpSpPr/>
          <p:nvPr/>
        </p:nvGrpSpPr>
        <p:grpSpPr>
          <a:xfrm>
            <a:off x="883920" y="2555748"/>
            <a:ext cx="8086344" cy="2478024"/>
            <a:chOff x="883920" y="2555748"/>
            <a:chExt cx="8086344" cy="2478024"/>
          </a:xfrm>
        </p:grpSpPr>
        <p:pic>
          <p:nvPicPr>
            <p:cNvPr id="59" name="Image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920" y="2555748"/>
              <a:ext cx="7604760" cy="2194560"/>
            </a:xfrm>
            <a:prstGeom prst="rect">
              <a:avLst/>
            </a:prstGeom>
            <a:noFill/>
          </p:spPr>
        </p:pic>
        <p:sp>
          <p:nvSpPr>
            <p:cNvPr id="60" name="Path60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FF0000">
                <a:alpha val="9019"/>
              </a:srgbClr>
            </a:solidFill>
            <a:ln w="0" cap="sq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61" name="Text Box61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1608557" y="3644630"/>
            <a:ext cx="5708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63" name="Text Box63"/>
          <p:cNvSpPr txBox="1"/>
          <p:nvPr/>
        </p:nvSpPr>
        <p:spPr>
          <a:xfrm>
            <a:off x="1287780" y="1061567"/>
            <a:ext cx="6261735" cy="10513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just" rtl="0">
              <a:lnSpc>
                <a:spcPts val="2070"/>
              </a:lnSpc>
            </a:pPr>
            <a:r>
              <a:rPr lang="en-US" altLang="zh-CN" sz="1800" b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过</a:t>
            </a:r>
            <a:r>
              <a:rPr lang="en-US" altLang="zh-CN" sz="1800" b="1" spc="6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拟</a:t>
            </a:r>
            <a:r>
              <a:rPr lang="en-US" altLang="zh-CN" sz="1800" b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合</a:t>
            </a:r>
            <a:r>
              <a:rPr lang="en-US" altLang="zh-CN" sz="1800" spc="13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1800" spc="-13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根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本原因是特征维度过多，模型假设过于复杂，参数</a:t>
            </a:r>
            <a:r>
              <a:rPr lang="en-US" altLang="zh-CN" sz="180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过多，训练数据过少，噪声过多，导致拟合的函数完美的预测</a:t>
            </a:r>
            <a:r>
              <a:rPr lang="en-US" altLang="zh-CN" sz="180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训练集，但对新数据的测试集预测结果差</a:t>
            </a:r>
            <a:r>
              <a:rPr lang="en-US" altLang="zh-CN" sz="1800" spc="-4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。</a:t>
            </a:r>
            <a:r>
              <a:rPr lang="en-US" altLang="zh-CN" sz="1800" spc="-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过度的拟合了训练</a:t>
            </a:r>
            <a:r>
              <a:rPr lang="en-US" altLang="zh-CN" sz="180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数据，而没有考虑到泛化能力。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ath6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0" name="Path70"/>
          <p:cNvSpPr/>
          <p:nvPr/>
        </p:nvSpPr>
        <p:spPr>
          <a:xfrm>
            <a:off x="0" y="0"/>
            <a:ext cx="8244408" cy="699541"/>
          </a:xfrm>
          <a:custGeom>
            <a:avLst/>
            <a:gdLst/>
            <a:ahLst/>
            <a:cxnLst/>
            <a:rect l="l" t="t" r="r" b="b"/>
            <a:pathLst>
              <a:path w="8244408" h="699541">
                <a:moveTo>
                  <a:pt x="0" y="0"/>
                </a:moveTo>
                <a:lnTo>
                  <a:pt x="8244408" y="0"/>
                </a:lnTo>
                <a:lnTo>
                  <a:pt x="7925220" y="699541"/>
                </a:lnTo>
                <a:lnTo>
                  <a:pt x="0" y="699541"/>
                </a:lnTo>
                <a:lnTo>
                  <a:pt x="0" y="0"/>
                </a:lnTo>
              </a:path>
            </a:pathLst>
          </a:custGeom>
          <a:solidFill>
            <a:srgbClr val="558ED5">
              <a:alpha val="100000"/>
            </a:srgbClr>
          </a:solidFill>
          <a:ln w="0" cap="sq">
            <a:solidFill>
              <a:srgbClr val="558E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71" name="Group71"/>
          <p:cNvGrpSpPr/>
          <p:nvPr/>
        </p:nvGrpSpPr>
        <p:grpSpPr>
          <a:xfrm>
            <a:off x="1636776" y="1732788"/>
            <a:ext cx="7333488" cy="3300984"/>
            <a:chOff x="1636776" y="1732788"/>
            <a:chExt cx="7333488" cy="3300984"/>
          </a:xfrm>
        </p:grpSpPr>
        <p:pic>
          <p:nvPicPr>
            <p:cNvPr id="72" name="Image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6776" y="1732788"/>
              <a:ext cx="5501640" cy="3235452"/>
            </a:xfrm>
            <a:prstGeom prst="rect">
              <a:avLst/>
            </a:prstGeom>
            <a:noFill/>
          </p:spPr>
        </p:pic>
        <p:sp>
          <p:nvSpPr>
            <p:cNvPr id="73" name="Path73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FF0000">
                <a:alpha val="9019"/>
              </a:srgbClr>
            </a:solidFill>
            <a:ln w="0" cap="sq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74" name="Text Box74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822325" y="1094512"/>
            <a:ext cx="6630670" cy="3058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使</a:t>
            </a:r>
            <a:r>
              <a:rPr lang="en-US" altLang="zh-CN" sz="1800" spc="-4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用</a:t>
            </a:r>
            <a:r>
              <a:rPr lang="en-US" altLang="zh-CN" sz="1800" spc="-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Dropout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的方式在网络正向传播过程中随机失活一部分神经元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0"/>
            <a:ext cx="8244408" cy="699541"/>
          </a:xfrm>
          <a:custGeom>
            <a:avLst/>
            <a:gdLst/>
            <a:ahLst/>
            <a:cxnLst/>
            <a:rect l="l" t="t" r="r" b="b"/>
            <a:pathLst>
              <a:path w="8244408" h="699541">
                <a:moveTo>
                  <a:pt x="0" y="0"/>
                </a:moveTo>
                <a:lnTo>
                  <a:pt x="8244408" y="0"/>
                </a:lnTo>
                <a:lnTo>
                  <a:pt x="7925220" y="699541"/>
                </a:lnTo>
                <a:lnTo>
                  <a:pt x="0" y="699541"/>
                </a:lnTo>
                <a:lnTo>
                  <a:pt x="0" y="0"/>
                </a:lnTo>
              </a:path>
            </a:pathLst>
          </a:custGeom>
          <a:solidFill>
            <a:srgbClr val="558ED5">
              <a:alpha val="100000"/>
            </a:srgbClr>
          </a:solidFill>
          <a:ln w="0" cap="sq">
            <a:solidFill>
              <a:srgbClr val="558E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4" name="Path84"/>
          <p:cNvSpPr/>
          <p:nvPr/>
        </p:nvSpPr>
        <p:spPr>
          <a:xfrm>
            <a:off x="6853428" y="3270504"/>
            <a:ext cx="2116836" cy="1763268"/>
          </a:xfrm>
          <a:custGeom>
            <a:avLst/>
            <a:gdLst/>
            <a:ahLst/>
            <a:cxnLst/>
            <a:rect l="l" t="t" r="r" b="b"/>
            <a:pathLst>
              <a:path w="2116836" h="1763268">
                <a:moveTo>
                  <a:pt x="0" y="1763268"/>
                </a:moveTo>
                <a:lnTo>
                  <a:pt x="519685" y="0"/>
                </a:lnTo>
                <a:lnTo>
                  <a:pt x="2116837" y="906780"/>
                </a:lnTo>
                <a:lnTo>
                  <a:pt x="0" y="1763268"/>
                </a:lnTo>
              </a:path>
            </a:pathLst>
          </a:custGeom>
          <a:solidFill>
            <a:srgbClr val="FF0000">
              <a:alpha val="9019"/>
            </a:srgbClr>
          </a:solidFill>
          <a:ln w="0" cap="sq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5" name="Text Box85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3650717" y="3239972"/>
            <a:ext cx="1221856" cy="7537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5935"/>
              </a:lnSpc>
            </a:pPr>
            <a:r>
              <a:rPr lang="en-US" altLang="zh-CN" sz="4000" b="1" spc="-94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Wz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3140177" y="3440732"/>
            <a:ext cx="5708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88" name="Text Box88"/>
          <p:cNvSpPr txBox="1"/>
          <p:nvPr/>
        </p:nvSpPr>
        <p:spPr>
          <a:xfrm>
            <a:off x="2629637" y="3491786"/>
            <a:ext cx="570865" cy="50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endParaRPr lang="en-US" altLang="zh-CN" sz="4000" dirty="0">
              <a:latin typeface="宋体"/>
              <a:ea typeface="宋体"/>
              <a:cs typeface="宋体"/>
            </a:endParaRPr>
          </a:p>
        </p:txBody>
      </p:sp>
      <p:sp>
        <p:nvSpPr>
          <p:cNvPr id="89" name="Text Box89"/>
          <p:cNvSpPr txBox="1"/>
          <p:nvPr/>
        </p:nvSpPr>
        <p:spPr>
          <a:xfrm>
            <a:off x="2119097" y="3542840"/>
            <a:ext cx="5708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90" name="Text Box90"/>
          <p:cNvSpPr txBox="1"/>
          <p:nvPr/>
        </p:nvSpPr>
        <p:spPr>
          <a:xfrm>
            <a:off x="1608557" y="3644630"/>
            <a:ext cx="5708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1398270" y="3656101"/>
            <a:ext cx="1077113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③</a:t>
            </a:r>
            <a:r>
              <a:rPr lang="en-US" altLang="zh-CN" sz="1800" spc="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步</a:t>
            </a:r>
            <a:r>
              <a:rPr lang="en-US" altLang="zh-CN" sz="1800" spc="-4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长</a:t>
            </a:r>
            <a:r>
              <a:rPr lang="en-US" altLang="zh-CN" sz="1800" spc="-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92" name="Text Box92"/>
          <p:cNvSpPr txBox="1"/>
          <p:nvPr/>
        </p:nvSpPr>
        <p:spPr>
          <a:xfrm>
            <a:off x="879475" y="1562532"/>
            <a:ext cx="5219700" cy="7226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1024255" indent="-1024255" algn="l" rtl="0">
              <a:lnSpc>
                <a:spcPts val="2845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楷体"/>
                <a:ea typeface="楷体"/>
                <a:cs typeface="楷体"/>
              </a:rPr>
              <a:t>经卷积后的矩阵尺寸大小计算公式为：</a:t>
            </a:r>
            <a:r>
              <a:rPr lang="en-US" altLang="zh-CN" sz="2400" dirty="0">
                <a:solidFill>
                  <a:srgbClr val="000000"/>
                </a:solidFill>
                <a:latin typeface="楷体"/>
                <a:ea typeface="楷体"/>
                <a:cs typeface="楷体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24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24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93" name="Text Box93"/>
          <p:cNvSpPr txBox="1"/>
          <p:nvPr/>
        </p:nvSpPr>
        <p:spPr>
          <a:xfrm>
            <a:off x="1398270" y="3107461"/>
            <a:ext cx="2496439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①</a:t>
            </a:r>
            <a:r>
              <a:rPr lang="en-US" altLang="zh-CN" sz="1800" spc="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输入图片大</a:t>
            </a:r>
            <a:r>
              <a:rPr lang="en-US" altLang="zh-CN" sz="1800" spc="-4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小</a:t>
            </a:r>
            <a:r>
              <a:rPr lang="en-US" altLang="zh-CN" sz="1800" spc="-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×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1398270" y="3381781"/>
            <a:ext cx="1863242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②</a:t>
            </a:r>
            <a:r>
              <a:rPr lang="en-US" altLang="zh-CN" sz="1800" spc="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Filter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大</a:t>
            </a:r>
            <a:r>
              <a:rPr lang="en-US" altLang="zh-CN" sz="1800" spc="-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小</a:t>
            </a:r>
            <a:r>
              <a:rPr lang="en-US" altLang="zh-CN" sz="1800" spc="-45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×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ath9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97" name="Group97"/>
          <p:cNvGrpSpPr/>
          <p:nvPr/>
        </p:nvGrpSpPr>
        <p:grpSpPr>
          <a:xfrm>
            <a:off x="0" y="0"/>
            <a:ext cx="8970264" cy="5033772"/>
            <a:chOff x="0" y="0"/>
            <a:chExt cx="8970264" cy="5033772"/>
          </a:xfrm>
        </p:grpSpPr>
        <p:sp>
          <p:nvSpPr>
            <p:cNvPr id="98" name="Path98"/>
            <p:cNvSpPr/>
            <p:nvPr/>
          </p:nvSpPr>
          <p:spPr>
            <a:xfrm>
              <a:off x="0" y="0"/>
              <a:ext cx="8244408" cy="699541"/>
            </a:xfrm>
            <a:custGeom>
              <a:avLst/>
              <a:gdLst/>
              <a:ahLst/>
              <a:cxnLst/>
              <a:rect l="l" t="t" r="r" b="b"/>
              <a:pathLst>
                <a:path w="8244408" h="699541">
                  <a:moveTo>
                    <a:pt x="0" y="0"/>
                  </a:moveTo>
                  <a:lnTo>
                    <a:pt x="8244408" y="0"/>
                  </a:lnTo>
                  <a:lnTo>
                    <a:pt x="7925220" y="699541"/>
                  </a:lnTo>
                  <a:lnTo>
                    <a:pt x="0" y="699541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99" name="Image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050" y="734695"/>
              <a:ext cx="7717790" cy="2483993"/>
            </a:xfrm>
            <a:prstGeom prst="rect">
              <a:avLst/>
            </a:prstGeom>
            <a:noFill/>
          </p:spPr>
        </p:pic>
        <p:sp>
          <p:nvSpPr>
            <p:cNvPr id="100" name="Path100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01" name="Text Box101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929640" y="3245891"/>
            <a:ext cx="641680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324041" y="3571137"/>
            <a:ext cx="1355441" cy="8244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492"/>
              </a:lnSpc>
            </a:pP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-7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5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endParaRPr lang="en-US" altLang="zh-CN" sz="4000">
              <a:latin typeface="Calibri"/>
              <a:ea typeface="Calibri"/>
              <a:cs typeface="Calibri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371475" y="3239972"/>
            <a:ext cx="4475698" cy="1567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6171"/>
              </a:lnSpc>
            </a:pPr>
            <a:r>
              <a:rPr lang="en-US" altLang="zh-CN" sz="1800" b="1" spc="-85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Conv1:</a:t>
            </a:r>
            <a:r>
              <a:rPr lang="en-US" altLang="zh-CN" sz="1800" b="1" spc="-8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kernels:48*2=96</a:t>
            </a:r>
            <a:r>
              <a:rPr lang="en-US" altLang="zh-CN" sz="1800" b="1" spc="-7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kernel_size:11</a:t>
            </a:r>
            <a:r>
              <a:rPr lang="en-US" altLang="zh-CN" sz="4000" b="1" spc="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r>
              <a:rPr lang="en-US" altLang="zh-CN" sz="4000" b="1" spc="-289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1800" spc="-7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input_size:</a:t>
            </a:r>
            <a:r>
              <a:rPr lang="en-US" altLang="zh-CN" sz="1800" spc="-5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4000" b="1" spc="-11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r>
              <a:rPr lang="en-US" altLang="zh-CN" sz="4000" b="1" spc="-147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1800" spc="-68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1800" spc="-46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[224,</a:t>
            </a:r>
            <a:r>
              <a:rPr lang="en-US" altLang="zh-CN" sz="4000" b="1" spc="-229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1800" spc="-4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800" spc="-49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224,</a:t>
            </a:r>
            <a:r>
              <a:rPr lang="en-US" altLang="zh-CN" sz="4000" b="1" spc="-3146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altLang="zh-CN" sz="1800" spc="-16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r>
              <a:rPr lang="en-US" altLang="zh-CN" sz="1800" spc="-10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3]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z</a:t>
            </a:r>
            <a:r>
              <a:rPr lang="en-US" altLang="zh-CN" sz="4000" b="1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padding:[1,</a:t>
            </a:r>
            <a:r>
              <a:rPr lang="en-US" altLang="zh-C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endParaRPr lang="en-US" altLang="zh-CN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371475" y="4764380"/>
            <a:ext cx="759155" cy="3172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98"/>
              </a:lnSpc>
            </a:pPr>
            <a:r>
              <a:rPr lang="en-US" altLang="zh-CN" sz="1800" b="1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stride:4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6722745" y="4350157"/>
            <a:ext cx="2194891" cy="5801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05740" indent="-205740" algn="l" rtl="0">
              <a:lnSpc>
                <a:spcPts val="2284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1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=[224-11+(1+2)]/4+1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ath10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08" name="Group108"/>
          <p:cNvGrpSpPr/>
          <p:nvPr/>
        </p:nvGrpSpPr>
        <p:grpSpPr>
          <a:xfrm>
            <a:off x="0" y="0"/>
            <a:ext cx="8970264" cy="5033772"/>
            <a:chOff x="0" y="0"/>
            <a:chExt cx="8970264" cy="5033772"/>
          </a:xfrm>
        </p:grpSpPr>
        <p:sp>
          <p:nvSpPr>
            <p:cNvPr id="109" name="Path109"/>
            <p:cNvSpPr/>
            <p:nvPr/>
          </p:nvSpPr>
          <p:spPr>
            <a:xfrm>
              <a:off x="0" y="0"/>
              <a:ext cx="8244408" cy="699541"/>
            </a:xfrm>
            <a:custGeom>
              <a:avLst/>
              <a:gdLst/>
              <a:ahLst/>
              <a:cxnLst/>
              <a:rect l="l" t="t" r="r" b="b"/>
              <a:pathLst>
                <a:path w="8244408" h="699541">
                  <a:moveTo>
                    <a:pt x="0" y="0"/>
                  </a:moveTo>
                  <a:lnTo>
                    <a:pt x="8244408" y="0"/>
                  </a:lnTo>
                  <a:lnTo>
                    <a:pt x="7925220" y="699541"/>
                  </a:lnTo>
                  <a:lnTo>
                    <a:pt x="0" y="699541"/>
                  </a:lnTo>
                  <a:lnTo>
                    <a:pt x="0" y="0"/>
                  </a:lnTo>
                </a:path>
              </a:pathLst>
            </a:custGeom>
            <a:solidFill>
              <a:srgbClr val="558ED5">
                <a:alpha val="100000"/>
              </a:srgbClr>
            </a:solidFill>
            <a:ln w="0" cap="sq">
              <a:solidFill>
                <a:srgbClr val="558ED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10" name="Image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" y="687070"/>
              <a:ext cx="7613904" cy="2531618"/>
            </a:xfrm>
            <a:prstGeom prst="rect">
              <a:avLst/>
            </a:prstGeom>
            <a:noFill/>
          </p:spPr>
        </p:pic>
        <p:sp>
          <p:nvSpPr>
            <p:cNvPr id="111" name="Path111"/>
            <p:cNvSpPr/>
            <p:nvPr/>
          </p:nvSpPr>
          <p:spPr>
            <a:xfrm>
              <a:off x="6853428" y="3270504"/>
              <a:ext cx="2116836" cy="1763268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12" name="Text Box112"/>
          <p:cNvSpPr txBox="1"/>
          <p:nvPr/>
        </p:nvSpPr>
        <p:spPr>
          <a:xfrm>
            <a:off x="631190" y="137490"/>
            <a:ext cx="2593340" cy="464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3654"/>
              </a:lnSpc>
            </a:pPr>
            <a:r>
              <a:rPr lang="en-US" altLang="zh-CN" sz="3600" b="1" spc="9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AlexNet</a:t>
            </a:r>
            <a:r>
              <a:rPr lang="en-US" altLang="zh-CN" sz="3600" b="1" spc="0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详</a:t>
            </a:r>
            <a:r>
              <a:rPr lang="en-US" altLang="zh-CN" sz="3600" b="1" spc="16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解</a:t>
            </a:r>
            <a:endParaRPr lang="en-US" altLang="zh-CN" sz="3600">
              <a:latin typeface="黑体"/>
              <a:ea typeface="黑体"/>
              <a:cs typeface="黑体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2119097" y="3491786"/>
            <a:ext cx="1081405" cy="5604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413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霹</a:t>
            </a:r>
            <a:r>
              <a:rPr lang="en-US" altLang="zh-CN" sz="4000" b="1" spc="16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雳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1716405" y="3595345"/>
            <a:ext cx="1082269" cy="3172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98"/>
              </a:lnSpc>
            </a:pPr>
            <a:r>
              <a:rPr lang="en-US" altLang="zh-CN" sz="1800" b="1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Maxpool1: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295275" y="3602161"/>
            <a:ext cx="560266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Conv1: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1608557" y="3644630"/>
            <a:ext cx="570865" cy="509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011"/>
              </a:lnSpc>
            </a:pPr>
            <a:r>
              <a:rPr lang="en-US" altLang="zh-CN" sz="4000" b="1" spc="-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zh-CN" sz="4000">
              <a:latin typeface="宋体"/>
              <a:ea typeface="宋体"/>
              <a:cs typeface="宋体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295275" y="3815521"/>
            <a:ext cx="1255692" cy="2387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0"/>
              </a:lnSpc>
            </a:pPr>
            <a:r>
              <a:rPr lang="en-US" altLang="zh-CN" sz="1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kernels:48*2=96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18" name="Text Box118"/>
          <p:cNvSpPr txBox="1"/>
          <p:nvPr/>
        </p:nvSpPr>
        <p:spPr>
          <a:xfrm>
            <a:off x="1716405" y="3869665"/>
            <a:ext cx="1297636" cy="3172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98"/>
              </a:lnSpc>
            </a:pPr>
            <a:r>
              <a:rPr lang="en-US" altLang="zh-CN" sz="1800" b="1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kernel_size:3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19" name="Text Box119"/>
          <p:cNvSpPr txBox="1"/>
          <p:nvPr/>
        </p:nvSpPr>
        <p:spPr>
          <a:xfrm>
            <a:off x="1403985" y="3164611"/>
            <a:ext cx="969340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Maxpool1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20" name="Text Box120"/>
          <p:cNvSpPr txBox="1"/>
          <p:nvPr/>
        </p:nvSpPr>
        <p:spPr>
          <a:xfrm>
            <a:off x="295275" y="3571137"/>
            <a:ext cx="2334591" cy="9098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164"/>
              </a:lnSpc>
            </a:pPr>
            <a:r>
              <a:rPr lang="en-US" altLang="zh-CN" sz="1400" spc="-58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kernel_size:11</a:t>
            </a:r>
            <a:r>
              <a:rPr lang="en-US" altLang="zh-CN" sz="1400" spc="-59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padding:</a:t>
            </a:r>
            <a:r>
              <a:rPr lang="en-US" altLang="zh-CN" sz="4000" b="1" spc="-6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-8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-36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1400" spc="-48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[1,</a:t>
            </a:r>
            <a:r>
              <a:rPr lang="en-US" altLang="zh-CN" sz="4000" b="1" spc="-374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US" altLang="zh-CN" sz="1400" spc="-38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2]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-9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altLang="zh-CN" sz="4000" b="1" spc="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sz="4000" b="1" spc="-114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pading:</a:t>
            </a:r>
            <a:r>
              <a:rPr lang="en-US" altLang="zh-CN" sz="1800" b="1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295275" y="4418305"/>
            <a:ext cx="2180285" cy="31729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98"/>
              </a:lnSpc>
            </a:pPr>
            <a:r>
              <a:rPr lang="en-US" altLang="zh-CN" sz="1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stride:4</a:t>
            </a:r>
            <a:r>
              <a:rPr lang="en-US" altLang="zh-CN" sz="1400" spc="654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stride:2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295275" y="4724248"/>
            <a:ext cx="804113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295275" y="4907128"/>
            <a:ext cx="741477" cy="2039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606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3140177" y="3239972"/>
            <a:ext cx="2206480" cy="88849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6996"/>
              </a:lnSpc>
            </a:pPr>
            <a:r>
              <a:rPr lang="en-US" altLang="zh-CN" sz="4000" b="1" spc="-2750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吧</a:t>
            </a:r>
            <a:r>
              <a:rPr lang="en-US" altLang="zh-CN" sz="1600" spc="-39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input_size:</a:t>
            </a:r>
            <a:r>
              <a:rPr lang="en-US" altLang="zh-CN" sz="4000" b="1" spc="-99" dirty="0">
                <a:solidFill>
                  <a:srgbClr val="4F81BD"/>
                </a:solidFill>
                <a:latin typeface="宋体"/>
                <a:ea typeface="宋体"/>
                <a:cs typeface="宋体"/>
              </a:rPr>
              <a:t>啦</a:t>
            </a:r>
            <a:r>
              <a:rPr lang="en-US" altLang="zh-CN" sz="4000" b="1" spc="-1840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altLang="zh-CN" sz="1600" spc="-16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[55,</a:t>
            </a:r>
            <a:r>
              <a:rPr lang="en-US" altLang="zh-CN" sz="4000" b="1" spc="-559" dirty="0">
                <a:solidFill>
                  <a:srgbClr val="4F81BD"/>
                </a:solidFill>
                <a:latin typeface="Calibri"/>
                <a:ea typeface="Calibri"/>
                <a:cs typeface="Calibri"/>
              </a:rPr>
              <a:t>z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55,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25" name="Text Box125"/>
          <p:cNvSpPr txBox="1"/>
          <p:nvPr/>
        </p:nvSpPr>
        <p:spPr>
          <a:xfrm>
            <a:off x="3299460" y="4101278"/>
            <a:ext cx="2038942" cy="271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34"/>
              </a:lnSpc>
            </a:pPr>
            <a:r>
              <a:rPr lang="en-US" altLang="zh-CN" sz="16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output_size: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[27,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27,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96]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6722745" y="4341902"/>
            <a:ext cx="2194891" cy="5801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05740" indent="-205740" algn="l" rtl="0">
              <a:lnSpc>
                <a:spcPts val="2284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</a:t>
            </a:r>
            <a:r>
              <a:rPr lang="en-US" altLang="zh-CN" sz="18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−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2P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18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=(55-3)/2+1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1178</Words>
  <Application>Microsoft Office PowerPoint</Application>
  <PresentationFormat>全屏显示(16:9)</PresentationFormat>
  <Paragraphs>552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Windows 用户</cp:lastModifiedBy>
  <cp:revision>4</cp:revision>
  <dcterms:created xsi:type="dcterms:W3CDTF">2017-10-23T09:06:44Z</dcterms:created>
  <dcterms:modified xsi:type="dcterms:W3CDTF">2020-12-19T13:22:27Z</dcterms:modified>
</cp:coreProperties>
</file>