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70" r:id="rId4"/>
    <p:sldId id="292" r:id="rId5"/>
    <p:sldId id="293" r:id="rId6"/>
    <p:sldId id="294" r:id="rId7"/>
    <p:sldId id="295" r:id="rId8"/>
    <p:sldId id="296" r:id="rId9"/>
    <p:sldId id="297" r:id="rId10"/>
    <p:sldId id="277" r:id="rId11"/>
    <p:sldId id="278" r:id="rId12"/>
    <p:sldId id="282" r:id="rId13"/>
    <p:sldId id="283" r:id="rId14"/>
    <p:sldId id="286" r:id="rId15"/>
    <p:sldId id="284" r:id="rId16"/>
    <p:sldId id="300" r:id="rId17"/>
    <p:sldId id="302" r:id="rId18"/>
    <p:sldId id="301" r:id="rId19"/>
    <p:sldId id="285" r:id="rId20"/>
    <p:sldId id="269" r:id="rId21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34" autoAdjust="0"/>
  </p:normalViewPr>
  <p:slideViewPr>
    <p:cSldViewPr snapToGrid="0">
      <p:cViewPr varScale="1">
        <p:scale>
          <a:sx n="110" d="100"/>
          <a:sy n="110" d="100"/>
        </p:scale>
        <p:origin x="9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921500" y="45085"/>
            <a:ext cx="222250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2024/9/19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2024/9/19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2024/9/19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2024/9/19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2024/9/19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2024/9/19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2024/9/19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2024/9/19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2024/9/19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2024/9/19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2024/9/19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08E68A2-AD48-4974-B9F0-FEADD0E590E4}" type="datetime1">
              <a:rPr lang="zh-CN" altLang="en-US" smtClean="0"/>
              <a:t>2024/9/19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交换机转发实验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dirty="0"/>
              <a:t>交换机转发表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089569" y="18694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交换机转发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04639" y="4626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转发表示意</a:t>
            </a: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48422" y="5211931"/>
          <a:ext cx="29906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3967841" y="5211931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3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5674073" y="4626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实际转发表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85077" y="3291840"/>
            <a:ext cx="4249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交换机将目的地址与转出端口的映射存储在转发表中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120730" y="1268760"/>
            <a:ext cx="5236223" cy="3261797"/>
            <a:chOff x="1953888" y="2316231"/>
            <a:chExt cx="5236223" cy="3261797"/>
          </a:xfrm>
        </p:grpSpPr>
        <p:grpSp>
          <p:nvGrpSpPr>
            <p:cNvPr id="12" name="组合 11"/>
            <p:cNvGrpSpPr/>
            <p:nvPr/>
          </p:nvGrpSpPr>
          <p:grpSpPr>
            <a:xfrm>
              <a:off x="1953888" y="2316231"/>
              <a:ext cx="5236223" cy="3261797"/>
              <a:chOff x="2550482" y="3443804"/>
              <a:chExt cx="5236223" cy="3261797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2550482" y="3443804"/>
                <a:ext cx="5236223" cy="3261797"/>
                <a:chOff x="1604486" y="3259462"/>
                <a:chExt cx="5236223" cy="3261797"/>
              </a:xfrm>
            </p:grpSpPr>
            <p:grpSp>
              <p:nvGrpSpPr>
                <p:cNvPr id="35" name="组合 34"/>
                <p:cNvGrpSpPr/>
                <p:nvPr/>
              </p:nvGrpSpPr>
              <p:grpSpPr>
                <a:xfrm>
                  <a:off x="1604486" y="3259462"/>
                  <a:ext cx="5236223" cy="962337"/>
                  <a:chOff x="2485259" y="1703617"/>
                  <a:chExt cx="5236223" cy="962337"/>
                </a:xfrm>
              </p:grpSpPr>
              <p:sp>
                <p:nvSpPr>
                  <p:cNvPr id="38" name="矩形 37"/>
                  <p:cNvSpPr/>
                  <p:nvPr/>
                </p:nvSpPr>
                <p:spPr>
                  <a:xfrm>
                    <a:off x="2623755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1</a:t>
                    </a:r>
                    <a:endParaRPr lang="zh-CN" altLang="en-US" dirty="0"/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6710304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2</a:t>
                    </a:r>
                    <a:endParaRPr lang="zh-CN" altLang="en-US" dirty="0"/>
                  </a:p>
                </p:txBody>
              </p:sp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2485259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10.0.0.1/8</a:t>
                    </a:r>
                    <a:endParaRPr lang="zh-CN" altLang="en-US" dirty="0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6571808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10.0.0.2/8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36" name="矩形 35"/>
                <p:cNvSpPr/>
                <p:nvPr/>
              </p:nvSpPr>
              <p:spPr>
                <a:xfrm>
                  <a:off x="3855504" y="5586677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3</a:t>
                  </a:r>
                  <a:endParaRPr lang="zh-CN" altLang="en-US" dirty="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3717008" y="615192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10.0.0.3/8</a:t>
                  </a:r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3678681" y="4104927"/>
                <a:ext cx="3096846" cy="1666092"/>
                <a:chOff x="2732685" y="3920585"/>
                <a:chExt cx="3096846" cy="1666092"/>
              </a:xfrm>
            </p:grpSpPr>
            <p:sp>
              <p:nvSpPr>
                <p:cNvPr id="24" name="圆角矩形 27"/>
                <p:cNvSpPr/>
                <p:nvPr/>
              </p:nvSpPr>
              <p:spPr>
                <a:xfrm>
                  <a:off x="3855504" y="4221799"/>
                  <a:ext cx="989703" cy="61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Switch</a:t>
                  </a:r>
                  <a:endParaRPr lang="zh-CN" altLang="en-US" dirty="0"/>
                </a:p>
              </p:txBody>
            </p:sp>
            <p:cxnSp>
              <p:nvCxnSpPr>
                <p:cNvPr id="25" name="直接连接符 24"/>
                <p:cNvCxnSpPr>
                  <a:stCxn id="38" idx="3"/>
                  <a:endCxn id="24" idx="1"/>
                </p:cNvCxnSpPr>
                <p:nvPr/>
              </p:nvCxnSpPr>
              <p:spPr>
                <a:xfrm>
                  <a:off x="2732685" y="3920585"/>
                  <a:ext cx="1122819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>
                  <a:stCxn id="24" idx="3"/>
                  <a:endCxn id="39" idx="1"/>
                </p:cNvCxnSpPr>
                <p:nvPr/>
              </p:nvCxnSpPr>
              <p:spPr>
                <a:xfrm flipV="1">
                  <a:off x="4845207" y="3920585"/>
                  <a:ext cx="984324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>
                  <a:stCxn id="24" idx="2"/>
                  <a:endCxn id="36" idx="0"/>
                </p:cNvCxnSpPr>
                <p:nvPr/>
              </p:nvCxnSpPr>
              <p:spPr>
                <a:xfrm>
                  <a:off x="4350356" y="4840941"/>
                  <a:ext cx="0" cy="7457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直接箭头连接符 19"/>
              <p:cNvCxnSpPr/>
              <p:nvPr/>
            </p:nvCxnSpPr>
            <p:spPr>
              <a:xfrm>
                <a:off x="3774266" y="4422467"/>
                <a:ext cx="888738" cy="4844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V="1">
                <a:off x="5886789" y="4378386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H="1">
                <a:off x="5886789" y="3965490"/>
                <a:ext cx="695607" cy="448059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/>
            <p:cNvSpPr txBox="1"/>
            <p:nvPr/>
          </p:nvSpPr>
          <p:spPr>
            <a:xfrm>
              <a:off x="2300025" y="3588139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To Host 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786045" y="2532037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To Host 3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76646" y="358719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83097" y="3195751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1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462777" y="399627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交换机学习转发表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577128"/>
          </a:xfrm>
        </p:spPr>
        <p:txBody>
          <a:bodyPr/>
          <a:lstStyle/>
          <a:p>
            <a:r>
              <a:rPr lang="zh-CN" altLang="en-US" b="1" dirty="0"/>
              <a:t>核心观察</a:t>
            </a:r>
            <a:r>
              <a:rPr lang="en-US" altLang="zh-CN" dirty="0"/>
              <a:t>: </a:t>
            </a:r>
            <a:r>
              <a:rPr lang="zh-CN" altLang="en-US" sz="2000" dirty="0"/>
              <a:t>当交换机从某端口收到源</a:t>
            </a:r>
            <a:r>
              <a:rPr lang="en-US" altLang="zh-CN" sz="2000" dirty="0"/>
              <a:t>MAC</a:t>
            </a:r>
            <a:r>
              <a:rPr lang="zh-CN" altLang="en-US" sz="2000" dirty="0"/>
              <a:t>地址（</a:t>
            </a:r>
            <a:r>
              <a:rPr lang="en-US" altLang="zh-CN" sz="2000" dirty="0"/>
              <a:t>Ethernet</a:t>
            </a:r>
            <a:r>
              <a:rPr lang="zh-CN" altLang="en-US" sz="2000" dirty="0"/>
              <a:t>地址）为</a:t>
            </a:r>
            <a:r>
              <a:rPr lang="en-US" altLang="zh-CN" sz="2000" dirty="0"/>
              <a:t>X</a:t>
            </a:r>
            <a:r>
              <a:rPr lang="zh-CN" altLang="en-US" sz="2000" dirty="0"/>
              <a:t>的数据包时，可以确定：将目的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地址为</a:t>
            </a:r>
            <a:r>
              <a:rPr lang="en-US" altLang="zh-CN" sz="2000" dirty="0"/>
              <a:t>X</a:t>
            </a:r>
            <a:r>
              <a:rPr lang="zh-CN" altLang="en-US" sz="2000" dirty="0"/>
              <a:t>的数据包从该端口转出可以达到目的主机。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042495" y="3075286"/>
            <a:ext cx="888738" cy="48448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7057472" y="3056599"/>
            <a:ext cx="695607" cy="448059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280104" y="290424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Host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490179" y="289008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to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Host 3</a:t>
            </a:r>
            <a:endParaRPr lang="zh-CN" altLang="en-US" dirty="0">
              <a:solidFill>
                <a:srgbClr val="7030A0"/>
              </a:solidFill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229721" y="3816407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740837" y="33098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转发表条目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229720" y="4180719"/>
          <a:ext cx="475129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29720" y="4558087"/>
          <a:ext cx="475129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内容占位符 2"/>
          <p:cNvSpPr txBox="1"/>
          <p:nvPr/>
        </p:nvSpPr>
        <p:spPr bwMode="auto">
          <a:xfrm>
            <a:off x="457200" y="5354716"/>
            <a:ext cx="8229600" cy="150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收到数据包后，交换机根据转发表中对应的转发端口转出数据包</a:t>
            </a:r>
            <a:endParaRPr lang="en-US" altLang="zh-CN" sz="2000" kern="0" dirty="0"/>
          </a:p>
          <a:p>
            <a:r>
              <a:rPr lang="zh-CN" altLang="en-US" sz="2000" kern="0" dirty="0"/>
              <a:t>交换机转发数据包时查不到对应端口怎么办？</a:t>
            </a:r>
            <a:endParaRPr lang="en-US" altLang="zh-CN" sz="2000" kern="0" dirty="0"/>
          </a:p>
          <a:p>
            <a:pPr lvl="1"/>
            <a:r>
              <a:rPr lang="zh-CN" altLang="en-US" kern="0" dirty="0"/>
              <a:t>直接广播该数据包</a:t>
            </a:r>
            <a:endParaRPr lang="zh-CN" altLang="en-US" sz="1600" kern="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3721165" y="2534913"/>
            <a:ext cx="5236223" cy="2739008"/>
            <a:chOff x="3721165" y="2680141"/>
            <a:chExt cx="5236223" cy="2739008"/>
          </a:xfrm>
        </p:grpSpPr>
        <p:grpSp>
          <p:nvGrpSpPr>
            <p:cNvPr id="31" name="组合 30"/>
            <p:cNvGrpSpPr/>
            <p:nvPr/>
          </p:nvGrpSpPr>
          <p:grpSpPr>
            <a:xfrm>
              <a:off x="3721165" y="2680141"/>
              <a:ext cx="5236223" cy="2739008"/>
              <a:chOff x="3721165" y="2680141"/>
              <a:chExt cx="5236223" cy="2739008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3721165" y="2680141"/>
                <a:ext cx="5236223" cy="962337"/>
                <a:chOff x="2485259" y="1703617"/>
                <a:chExt cx="5236223" cy="962337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2623755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1</a:t>
                  </a:r>
                  <a:endParaRPr lang="zh-CN" altLang="en-US" dirty="0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6710304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2</a:t>
                  </a:r>
                  <a:endParaRPr lang="zh-CN" altLang="en-US" dirty="0"/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2485259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10.0.0.1/8</a:t>
                  </a:r>
                  <a:endParaRPr lang="zh-CN" altLang="en-US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6571808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10.0.0.2/8</a:t>
                  </a:r>
                  <a:endParaRPr lang="zh-CN" altLang="en-US" dirty="0"/>
                </a:p>
              </p:txBody>
            </p:sp>
          </p:grpSp>
          <p:sp>
            <p:nvSpPr>
              <p:cNvPr id="10" name="矩形 9"/>
              <p:cNvSpPr/>
              <p:nvPr/>
            </p:nvSpPr>
            <p:spPr>
              <a:xfrm>
                <a:off x="5972183" y="4816721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7007307" y="493326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10.0.0.3/8</a:t>
                </a:r>
                <a:endParaRPr lang="zh-CN" altLang="en-US" dirty="0"/>
              </a:p>
            </p:txBody>
          </p:sp>
          <p:sp>
            <p:nvSpPr>
              <p:cNvPr id="12" name="圆角矩形 27"/>
              <p:cNvSpPr/>
              <p:nvPr/>
            </p:nvSpPr>
            <p:spPr>
              <a:xfrm>
                <a:off x="5972183" y="3642478"/>
                <a:ext cx="989703" cy="619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Switch</a:t>
                </a:r>
                <a:endParaRPr lang="zh-CN" altLang="en-US" dirty="0"/>
              </a:p>
            </p:txBody>
          </p:sp>
          <p:cxnSp>
            <p:nvCxnSpPr>
              <p:cNvPr id="13" name="直接连接符 12"/>
              <p:cNvCxnSpPr>
                <a:stCxn id="6" idx="3"/>
                <a:endCxn id="12" idx="1"/>
              </p:cNvCxnSpPr>
              <p:nvPr/>
            </p:nvCxnSpPr>
            <p:spPr>
              <a:xfrm>
                <a:off x="4849364" y="3341264"/>
                <a:ext cx="1122819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12" idx="3"/>
                <a:endCxn id="7" idx="1"/>
              </p:cNvCxnSpPr>
              <p:nvPr/>
            </p:nvCxnSpPr>
            <p:spPr>
              <a:xfrm flipV="1">
                <a:off x="6961886" y="3341264"/>
                <a:ext cx="984324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12" idx="2"/>
                <a:endCxn id="10" idx="0"/>
              </p:cNvCxnSpPr>
              <p:nvPr/>
            </p:nvCxnSpPr>
            <p:spPr>
              <a:xfrm>
                <a:off x="6467035" y="4261620"/>
                <a:ext cx="0" cy="55510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/>
              <p:cNvSpPr txBox="1"/>
              <p:nvPr/>
            </p:nvSpPr>
            <p:spPr>
              <a:xfrm>
                <a:off x="5176878" y="3812121"/>
                <a:ext cx="747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Port 1</a:t>
                </a:r>
                <a:endParaRPr lang="zh-CN" altLang="en-US" dirty="0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7047209" y="3820547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516084" y="4432444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交换机学习实现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05897" y="1572113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3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44476" y="21291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48343" y="3802528"/>
            <a:ext cx="8688412" cy="269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①查询操作：每收到一个数据包，根据目的</a:t>
            </a:r>
            <a:r>
              <a:rPr lang="en-US" altLang="zh-CN" dirty="0"/>
              <a:t>MAC</a:t>
            </a:r>
            <a:r>
              <a:rPr lang="zh-CN" altLang="en-US" dirty="0"/>
              <a:t>地址查询相应转发条目，如果查询到对应条目，则根据相应转发端口转发数据包；否则，广播该数据包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②插入操作：每收到一个数据包，如果其源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r>
              <a:rPr lang="en-US" altLang="zh-CN" dirty="0"/>
              <a:t>-</a:t>
            </a:r>
            <a:r>
              <a:rPr lang="zh-CN" altLang="en-US" dirty="0"/>
              <a:t>入端口映射关系在转发表中，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更新老化时间</a:t>
            </a:r>
            <a:r>
              <a:rPr lang="zh-CN" altLang="en-US" dirty="0"/>
              <a:t>（如果入端口与条目中的转发端口不一致，代表拓扑变动，需要更新转发端口）；否则，将该地址与入端口的映射关系写入转发表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③老化操作：每秒钟运行一次老化操作，删除超过</a:t>
            </a:r>
            <a:r>
              <a:rPr lang="en-US" altLang="zh-CN" dirty="0"/>
              <a:t>30</a:t>
            </a:r>
            <a:r>
              <a:rPr lang="zh-CN" altLang="en-US" dirty="0"/>
              <a:t>秒未访问的转发条目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转发表结构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1060257" y="3637522"/>
            <a:ext cx="7102027" cy="3018517"/>
            <a:chOff x="1071476" y="3188774"/>
            <a:chExt cx="7102027" cy="3018517"/>
          </a:xfrm>
        </p:grpSpPr>
        <p:sp>
          <p:nvSpPr>
            <p:cNvPr id="47" name="矩形: 圆角 46"/>
            <p:cNvSpPr/>
            <p:nvPr/>
          </p:nvSpPr>
          <p:spPr>
            <a:xfrm>
              <a:off x="1071476" y="3558106"/>
              <a:ext cx="7102027" cy="614581"/>
            </a:xfrm>
            <a:prstGeom prst="round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539919" y="3663209"/>
              <a:ext cx="809297" cy="4204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377360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234764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900109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92240" y="4397375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/>
            <p:cNvCxnSpPr>
              <a:stCxn id="6" idx="2"/>
              <a:endCxn id="13" idx="0"/>
            </p:cNvCxnSpPr>
            <p:nvPr/>
          </p:nvCxnSpPr>
          <p:spPr>
            <a:xfrm>
              <a:off x="1944568" y="4083623"/>
              <a:ext cx="3672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189613" y="5078989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13" idx="2"/>
              <a:endCxn id="15" idx="0"/>
            </p:cNvCxnSpPr>
            <p:nvPr/>
          </p:nvCxnSpPr>
          <p:spPr>
            <a:xfrm flipH="1">
              <a:off x="1945613" y="4765237"/>
              <a:ext cx="2627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186986" y="5760603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/>
            <p:cNvCxnSpPr>
              <a:stCxn id="15" idx="2"/>
              <a:endCxn id="17" idx="0"/>
            </p:cNvCxnSpPr>
            <p:nvPr/>
          </p:nvCxnSpPr>
          <p:spPr>
            <a:xfrm flipH="1">
              <a:off x="1942986" y="5446851"/>
              <a:ext cx="2627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3017041" y="4397375"/>
              <a:ext cx="1562195" cy="3378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8" idx="2"/>
              <a:endCxn id="19" idx="0"/>
            </p:cNvCxnSpPr>
            <p:nvPr/>
          </p:nvCxnSpPr>
          <p:spPr>
            <a:xfrm>
              <a:off x="3795442" y="4049271"/>
              <a:ext cx="2697" cy="34810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539919" y="3188774"/>
              <a:ext cx="857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Key = 0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377360" y="3188774"/>
              <a:ext cx="885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Key = 1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759190" y="3188774"/>
              <a:ext cx="1127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Key = 255</a:t>
              </a:r>
              <a:endParaRPr lang="zh-CN" altLang="en-US" dirty="0"/>
            </a:p>
          </p:txBody>
        </p:sp>
        <p:cxnSp>
          <p:nvCxnSpPr>
            <p:cNvPr id="38" name="连接符: 曲线 37"/>
            <p:cNvCxnSpPr/>
            <p:nvPr/>
          </p:nvCxnSpPr>
          <p:spPr>
            <a:xfrm rot="5400000" flipH="1" flipV="1">
              <a:off x="659390" y="4909372"/>
              <a:ext cx="2570359" cy="25480"/>
            </a:xfrm>
            <a:prstGeom prst="curvedConnector5">
              <a:avLst>
                <a:gd name="adj1" fmla="val -8894"/>
                <a:gd name="adj2" fmla="val -3864207"/>
                <a:gd name="adj3" fmla="val 10626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曲线 43"/>
            <p:cNvCxnSpPr>
              <a:stCxn id="19" idx="2"/>
              <a:endCxn id="8" idx="0"/>
            </p:cNvCxnSpPr>
            <p:nvPr/>
          </p:nvCxnSpPr>
          <p:spPr>
            <a:xfrm rot="5400000" flipH="1">
              <a:off x="3260806" y="4197846"/>
              <a:ext cx="1071970" cy="2697"/>
            </a:xfrm>
            <a:prstGeom prst="curvedConnector5">
              <a:avLst>
                <a:gd name="adj1" fmla="val -21325"/>
                <a:gd name="adj2" fmla="val 37437820"/>
                <a:gd name="adj3" fmla="val 121325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926520"/>
          </a:xfrm>
        </p:spPr>
        <p:txBody>
          <a:bodyPr/>
          <a:lstStyle/>
          <a:p>
            <a:r>
              <a:rPr lang="zh-CN" altLang="en-US" dirty="0"/>
              <a:t>如果将所有</a:t>
            </a:r>
            <a:r>
              <a:rPr lang="en-US" altLang="zh-CN" dirty="0"/>
              <a:t>mac-&gt;port</a:t>
            </a:r>
            <a:r>
              <a:rPr lang="zh-CN" altLang="en-US" dirty="0"/>
              <a:t>映射存到一个链表中，则每次查找需要遍历整个链表</a:t>
            </a:r>
            <a:endParaRPr lang="en-US" altLang="zh-CN" dirty="0"/>
          </a:p>
          <a:p>
            <a:r>
              <a:rPr lang="zh-CN" altLang="en-US" dirty="0"/>
              <a:t>可以先对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r>
              <a:rPr lang="en-US" altLang="zh-CN" dirty="0"/>
              <a:t>Hash</a:t>
            </a:r>
            <a:r>
              <a:rPr lang="zh-CN" altLang="en-US" dirty="0"/>
              <a:t>，根据</a:t>
            </a:r>
            <a:r>
              <a:rPr lang="en-US" altLang="zh-CN" dirty="0"/>
              <a:t>key</a:t>
            </a:r>
            <a:r>
              <a:rPr lang="zh-CN" altLang="en-US" dirty="0"/>
              <a:t>值到对应的链表中查找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多线程与互斥操作实现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5" cy="5034843"/>
          </a:xfrm>
        </p:spPr>
        <p:txBody>
          <a:bodyPr/>
          <a:lstStyle/>
          <a:p>
            <a:r>
              <a:rPr lang="zh-CN" altLang="en-US" dirty="0"/>
              <a:t>转发表的老化操作与其他操作独立运行</a:t>
            </a:r>
            <a:endParaRPr lang="en-US" altLang="zh-CN" dirty="0"/>
          </a:p>
          <a:p>
            <a:pPr lvl="1"/>
            <a:r>
              <a:rPr lang="zh-CN" altLang="en-US" dirty="0"/>
              <a:t>需要多线程与互斥操作实现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多线程与互斥操作</a:t>
            </a:r>
            <a:endParaRPr lang="en-US" altLang="zh-CN" dirty="0"/>
          </a:p>
          <a:p>
            <a:pPr lvl="1"/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pthread_t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*,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pthread_attr_t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*, void *(*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start_routine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) (void *), void *);</a:t>
            </a:r>
          </a:p>
          <a:p>
            <a:pPr lvl="1"/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pthread_join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pthread_t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, void **);</a:t>
            </a:r>
          </a:p>
          <a:p>
            <a:pPr lvl="1"/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pthread_mutex_init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*,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pthread_attr_t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*);</a:t>
            </a:r>
          </a:p>
          <a:p>
            <a:pPr lvl="1"/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pthread_mutex_lock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*);</a:t>
            </a:r>
          </a:p>
          <a:p>
            <a:pPr lvl="1"/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pthread_mutex_unlock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*);</a:t>
            </a:r>
          </a:p>
          <a:p>
            <a:pPr lvl="1"/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  <a:r>
              <a:rPr lang="en-US" altLang="zh-CN" dirty="0"/>
              <a:t>(hub)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12896" cy="5034843"/>
          </a:xfrm>
        </p:spPr>
        <p:txBody>
          <a:bodyPr/>
          <a:lstStyle/>
          <a:p>
            <a:r>
              <a:rPr lang="zh-CN" altLang="en-US" dirty="0"/>
              <a:t>实现节点广播的</a:t>
            </a:r>
            <a:r>
              <a:rPr lang="en-US" altLang="zh-CN" dirty="0" err="1"/>
              <a:t>broadcast_packet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验证广播网络能够正常运行</a:t>
            </a:r>
            <a:endParaRPr lang="en-US" altLang="zh-CN" dirty="0"/>
          </a:p>
          <a:p>
            <a:pPr lvl="1"/>
            <a:r>
              <a:rPr lang="zh-CN" altLang="en-US" dirty="0"/>
              <a:t>从一个端节点</a:t>
            </a:r>
            <a:r>
              <a:rPr lang="en-US" altLang="zh-CN" dirty="0"/>
              <a:t>ping</a:t>
            </a:r>
            <a:r>
              <a:rPr lang="zh-CN" altLang="en-US" dirty="0"/>
              <a:t>另一个端节点</a:t>
            </a:r>
            <a:endParaRPr lang="en-US" altLang="zh-CN" dirty="0"/>
          </a:p>
          <a:p>
            <a:r>
              <a:rPr lang="zh-CN" altLang="en-US" dirty="0"/>
              <a:t>验证广播网络的效率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three_nodes_bw.py</a:t>
            </a:r>
            <a:r>
              <a:rPr lang="zh-CN" altLang="en-US" dirty="0"/>
              <a:t>进行</a:t>
            </a:r>
            <a:r>
              <a:rPr lang="en-US" altLang="zh-CN" dirty="0" err="1"/>
              <a:t>iperf</a:t>
            </a:r>
            <a:r>
              <a:rPr lang="zh-CN" altLang="en-US" dirty="0"/>
              <a:t>测量</a:t>
            </a:r>
            <a:endParaRPr lang="en-US" altLang="zh-CN" dirty="0"/>
          </a:p>
          <a:p>
            <a:pPr lvl="1"/>
            <a:r>
              <a:rPr lang="zh-CN" altLang="en-US" dirty="0"/>
              <a:t>两种场景：</a:t>
            </a:r>
            <a:endParaRPr lang="en-US" altLang="zh-CN" dirty="0"/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client; H2, H3: servers</a:t>
            </a:r>
            <a:r>
              <a:rPr lang="zh-CN" altLang="en-US" dirty="0"/>
              <a:t> （</a:t>
            </a:r>
            <a:r>
              <a:rPr lang="en-US" altLang="zh-CN" dirty="0">
                <a:solidFill>
                  <a:srgbClr val="FF0000"/>
                </a:solidFill>
              </a:rPr>
              <a:t>h1</a:t>
            </a:r>
            <a:r>
              <a:rPr lang="zh-CN" altLang="en-US" dirty="0">
                <a:solidFill>
                  <a:srgbClr val="FF0000"/>
                </a:solidFill>
              </a:rPr>
              <a:t>同时向</a:t>
            </a:r>
            <a:r>
              <a:rPr lang="en-US" altLang="zh-CN" dirty="0">
                <a:solidFill>
                  <a:srgbClr val="FF0000"/>
                </a:solidFill>
              </a:rPr>
              <a:t>h2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h3</a:t>
            </a:r>
            <a:r>
              <a:rPr lang="zh-CN" altLang="en-US" dirty="0">
                <a:solidFill>
                  <a:srgbClr val="FF0000"/>
                </a:solidFill>
              </a:rPr>
              <a:t>测量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server; H2, H3: clients</a:t>
            </a:r>
            <a:r>
              <a:rPr lang="zh-CN" altLang="en-US" dirty="0"/>
              <a:t> （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h2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h3 </a:t>
            </a:r>
            <a:r>
              <a:rPr lang="zh-CN" altLang="en-US" dirty="0">
                <a:solidFill>
                  <a:srgbClr val="FF0000"/>
                </a:solidFill>
              </a:rPr>
              <a:t>同时向</a:t>
            </a:r>
            <a:r>
              <a:rPr lang="en-US" altLang="zh-CN" dirty="0">
                <a:solidFill>
                  <a:srgbClr val="FF0000"/>
                </a:solidFill>
              </a:rPr>
              <a:t>h1</a:t>
            </a:r>
            <a:r>
              <a:rPr lang="zh-CN" altLang="en-US" dirty="0">
                <a:solidFill>
                  <a:srgbClr val="FF0000"/>
                </a:solidFill>
              </a:rPr>
              <a:t>测量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自己动手构建环形拓扑，验证该拓扑下节点广播会产生数据包环路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实验依赖</a:t>
            </a:r>
            <a:r>
              <a:rPr lang="en-US" altLang="zh-CN" dirty="0" err="1"/>
              <a:t>ethtool</a:t>
            </a:r>
            <a:r>
              <a:rPr lang="zh-CN" altLang="en-US" dirty="0"/>
              <a:t>工具，某些发行版默认不安装。可用</a:t>
            </a:r>
            <a:r>
              <a:rPr lang="en-US" altLang="zh-CN" dirty="0"/>
              <a:t>apt</a:t>
            </a:r>
            <a:r>
              <a:rPr lang="zh-CN" altLang="en-US" dirty="0"/>
              <a:t>进行安装</a:t>
            </a:r>
            <a:endParaRPr lang="en-US" altLang="zh-CN" dirty="0"/>
          </a:p>
          <a:p>
            <a:pPr marL="857250" lvl="1" indent="-457200">
              <a:lnSpc>
                <a:spcPct val="130000"/>
              </a:lnSpc>
            </a:pPr>
            <a:r>
              <a:rPr lang="en-US" altLang="zh-CN" dirty="0"/>
              <a:t>three_nodes_bw.py</a:t>
            </a:r>
            <a:r>
              <a:rPr lang="zh-CN" altLang="en-US" dirty="0"/>
              <a:t>通过执行</a:t>
            </a:r>
            <a:r>
              <a:rPr lang="en-US" altLang="zh-CN" dirty="0"/>
              <a:t>disable_offloading.sh</a:t>
            </a:r>
            <a:r>
              <a:rPr lang="zh-CN" altLang="en-US" dirty="0"/>
              <a:t>脚本禁止掉节点的某些功能，该脚本依赖</a:t>
            </a:r>
            <a:r>
              <a:rPr lang="en-US" altLang="zh-CN" dirty="0" err="1"/>
              <a:t>ethtool</a:t>
            </a:r>
            <a:r>
              <a:rPr lang="zh-CN" altLang="en-US" dirty="0"/>
              <a:t>工具</a:t>
            </a:r>
          </a:p>
          <a:p>
            <a:pPr marL="857250" lvl="1" indent="-457200">
              <a:lnSpc>
                <a:spcPct val="130000"/>
              </a:lnSpc>
            </a:pPr>
            <a:endParaRPr lang="en-US" altLang="zh-CN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需要先在</a:t>
            </a:r>
            <a:r>
              <a:rPr lang="en-US" altLang="zh-CN" dirty="0"/>
              <a:t>b1-b3</a:t>
            </a:r>
            <a:r>
              <a:rPr lang="zh-CN" altLang="en-US" dirty="0"/>
              <a:t>节点上运行</a:t>
            </a:r>
            <a:r>
              <a:rPr lang="en-US" altLang="zh-CN" dirty="0"/>
              <a:t>hub(</a:t>
            </a:r>
            <a:r>
              <a:rPr lang="zh-CN" altLang="en-US" dirty="0"/>
              <a:t>或</a:t>
            </a:r>
            <a:r>
              <a:rPr lang="en-US" altLang="zh-CN" dirty="0"/>
              <a:t>hub-reference)</a:t>
            </a:r>
            <a:r>
              <a:rPr lang="zh-CN" altLang="en-US" dirty="0"/>
              <a:t>，然后在其他节点</a:t>
            </a:r>
            <a:r>
              <a:rPr lang="en-US" altLang="zh-CN" dirty="0"/>
              <a:t>(h1-h3)</a:t>
            </a:r>
            <a:r>
              <a:rPr lang="zh-CN" altLang="en-US" dirty="0"/>
              <a:t>上运行相应网络程序</a:t>
            </a:r>
            <a:r>
              <a:rPr lang="en-US" altLang="zh-CN" dirty="0"/>
              <a:t>(ping</a:t>
            </a:r>
            <a:r>
              <a:rPr lang="zh-CN" altLang="en-US" dirty="0"/>
              <a:t>或</a:t>
            </a:r>
            <a:r>
              <a:rPr lang="en-US" altLang="zh-CN" dirty="0" err="1"/>
              <a:t>iperf</a:t>
            </a:r>
            <a:r>
              <a:rPr lang="en-US" altLang="zh-CN" dirty="0"/>
              <a:t>)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网络链路的带宽是双向的</a:t>
            </a:r>
            <a:endParaRPr lang="en-US" altLang="zh-CN" dirty="0"/>
          </a:p>
          <a:p>
            <a:pPr marL="857250" lvl="1" indent="-457200">
              <a:lnSpc>
                <a:spcPct val="130000"/>
              </a:lnSpc>
            </a:pPr>
            <a:r>
              <a:rPr lang="zh-CN" altLang="en-US" dirty="0"/>
              <a:t>节点</a:t>
            </a:r>
            <a:r>
              <a:rPr lang="en-US" altLang="zh-CN" dirty="0"/>
              <a:t>h1</a:t>
            </a:r>
            <a:r>
              <a:rPr lang="zh-CN" altLang="en-US" dirty="0"/>
              <a:t>与</a:t>
            </a:r>
            <a:r>
              <a:rPr lang="en-US" altLang="zh-CN" dirty="0"/>
              <a:t>b1</a:t>
            </a:r>
            <a:r>
              <a:rPr lang="zh-CN" altLang="en-US" dirty="0"/>
              <a:t>之间的链路带宽为</a:t>
            </a:r>
            <a:r>
              <a:rPr lang="en-US" altLang="zh-CN" dirty="0"/>
              <a:t>20Mbps</a:t>
            </a:r>
            <a:r>
              <a:rPr lang="zh-CN" altLang="en-US" dirty="0"/>
              <a:t>，</a:t>
            </a:r>
            <a:r>
              <a:rPr lang="en-US" altLang="zh-CN" dirty="0"/>
              <a:t>h1</a:t>
            </a:r>
            <a:r>
              <a:rPr lang="zh-CN" altLang="en-US" dirty="0"/>
              <a:t>以</a:t>
            </a:r>
            <a:r>
              <a:rPr lang="en-US" altLang="zh-CN" dirty="0"/>
              <a:t>20Mbps</a:t>
            </a:r>
            <a:r>
              <a:rPr lang="zh-CN" altLang="en-US" dirty="0"/>
              <a:t>速率向</a:t>
            </a:r>
            <a:r>
              <a:rPr lang="en-US" altLang="zh-CN" dirty="0"/>
              <a:t>b1</a:t>
            </a:r>
            <a:r>
              <a:rPr lang="zh-CN" altLang="en-US" dirty="0"/>
              <a:t>传输数据的同时，</a:t>
            </a:r>
            <a:r>
              <a:rPr lang="en-US" altLang="zh-CN" dirty="0"/>
              <a:t>b1</a:t>
            </a:r>
            <a:r>
              <a:rPr lang="zh-CN" altLang="en-US" dirty="0"/>
              <a:t>也能以</a:t>
            </a:r>
            <a:r>
              <a:rPr lang="en-US" altLang="zh-CN" dirty="0"/>
              <a:t>20Mbps</a:t>
            </a:r>
            <a:r>
              <a:rPr lang="zh-CN" altLang="en-US" dirty="0"/>
              <a:t>速率向</a:t>
            </a:r>
            <a:r>
              <a:rPr lang="en-US" altLang="zh-CN" dirty="0"/>
              <a:t>h1</a:t>
            </a:r>
            <a:r>
              <a:rPr lang="zh-CN" altLang="en-US" dirty="0"/>
              <a:t>传输数据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r>
              <a:rPr lang="en-US" altLang="zh-CN" dirty="0"/>
              <a:t>(hub)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broadcast.c</a:t>
            </a:r>
            <a:r>
              <a:rPr lang="en-US" altLang="zh-CN" sz="2000" dirty="0">
                <a:solidFill>
                  <a:srgbClr val="FF0000"/>
                </a:solidFill>
              </a:rPr>
              <a:t>	</a:t>
            </a:r>
            <a:r>
              <a:rPr lang="en-US" altLang="zh-CN" sz="2000" dirty="0"/>
              <a:t>		# </a:t>
            </a:r>
            <a:r>
              <a:rPr lang="zh-CN" altLang="en-US" sz="2000" dirty="0"/>
              <a:t>待实现部分</a:t>
            </a:r>
            <a:endParaRPr lang="en-US" altLang="zh-CN" sz="2000" dirty="0"/>
          </a:p>
          <a:p>
            <a:r>
              <a:rPr lang="en-US" altLang="zh-CN" sz="2000" dirty="0" err="1"/>
              <a:t>device_internal.c</a:t>
            </a:r>
            <a:r>
              <a:rPr lang="en-US" altLang="zh-CN" sz="2000" dirty="0"/>
              <a:t>		# </a:t>
            </a:r>
            <a:r>
              <a:rPr lang="zh-CN" altLang="en-US" sz="2000" dirty="0"/>
              <a:t>网口管理等内部实现</a:t>
            </a:r>
            <a:endParaRPr lang="en-US" altLang="zh-CN" sz="2000" dirty="0"/>
          </a:p>
          <a:p>
            <a:r>
              <a:rPr lang="en-US" altLang="zh-CN" sz="2000" dirty="0"/>
              <a:t>example			# </a:t>
            </a:r>
            <a:r>
              <a:rPr lang="en-US" altLang="zh-CN" sz="2000" dirty="0" err="1"/>
              <a:t>list_head</a:t>
            </a:r>
            <a:r>
              <a:rPr lang="zh-CN" altLang="en-US" sz="2000" dirty="0"/>
              <a:t>数据结构使用例子</a:t>
            </a:r>
            <a:endParaRPr lang="en-US" altLang="zh-CN" sz="2000" dirty="0"/>
          </a:p>
          <a:p>
            <a:r>
              <a:rPr lang="en-US" altLang="zh-CN" sz="2000" dirty="0"/>
              <a:t>hub-reference(.32/.arm)	# hub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r>
              <a:rPr lang="en-US" altLang="zh-CN" sz="2000" dirty="0"/>
              <a:t>include			# </a:t>
            </a:r>
            <a:r>
              <a:rPr lang="zh-CN" altLang="en-US" sz="2000" dirty="0"/>
              <a:t>所有相关头文件</a:t>
            </a:r>
            <a:endParaRPr lang="en-US" altLang="zh-CN" sz="2000" dirty="0"/>
          </a:p>
          <a:p>
            <a:r>
              <a:rPr lang="en-US" altLang="zh-CN" sz="2000" dirty="0" err="1"/>
              <a:t>main.c</a:t>
            </a:r>
            <a:r>
              <a:rPr lang="en-US" altLang="zh-CN" sz="2000" dirty="0"/>
              <a:t>			# </a:t>
            </a:r>
            <a:r>
              <a:rPr lang="zh-CN" altLang="en-US" sz="2000" dirty="0"/>
              <a:t>主程序逻辑</a:t>
            </a:r>
            <a:endParaRPr lang="en-US" altLang="zh-CN" sz="2000" dirty="0"/>
          </a:p>
          <a:p>
            <a:r>
              <a:rPr lang="en-US" altLang="zh-CN" sz="2000" dirty="0" err="1"/>
              <a:t>Makefile</a:t>
            </a:r>
            <a:endParaRPr lang="en-US" altLang="zh-CN" sz="2000" dirty="0"/>
          </a:p>
          <a:p>
            <a:r>
              <a:rPr lang="en-US" altLang="zh-CN" sz="2000" dirty="0"/>
              <a:t>scripts			# </a:t>
            </a:r>
            <a:r>
              <a:rPr lang="zh-CN" altLang="en-US" sz="2000" dirty="0"/>
              <a:t>禁止</a:t>
            </a:r>
            <a:r>
              <a:rPr lang="en-US" altLang="zh-CN" sz="2000" dirty="0"/>
              <a:t>TCP Offloading, IPv6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r>
              <a:rPr lang="en-US" altLang="zh-CN" sz="2000" dirty="0"/>
              <a:t>three_nodes_bw.py		# Mininet topo</a:t>
            </a:r>
            <a:r>
              <a:rPr lang="zh-CN" altLang="en-US" sz="2000" dirty="0"/>
              <a:t>脚本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  <a:r>
              <a:rPr lang="en-US" altLang="zh-CN" dirty="0"/>
              <a:t>(switch)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实现对数据结构</a:t>
            </a:r>
            <a:r>
              <a:rPr lang="en-US" altLang="zh-CN" dirty="0" err="1"/>
              <a:t>mac_port_map</a:t>
            </a:r>
            <a:r>
              <a:rPr lang="zh-CN" altLang="en-US" dirty="0"/>
              <a:t>的所有操作，以及数据包的转发和广播操作</a:t>
            </a:r>
            <a:endParaRPr lang="en-US" altLang="zh-CN" dirty="0"/>
          </a:p>
          <a:p>
            <a:pPr lvl="1"/>
            <a:r>
              <a:rPr lang="fr-FR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iface_info_t *lookup_port(u8 mac[ETH_ALEN])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;</a:t>
            </a:r>
            <a:endParaRPr lang="fr-FR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insert_mac_port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(u8 mac[ETH_ALEN],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sweep_aged_mac_port_entry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broadcast_packet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char *packet,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handle_packet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, char *packet,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使用</a:t>
            </a:r>
            <a:r>
              <a:rPr lang="en-US" altLang="zh-CN" dirty="0" err="1"/>
              <a:t>iperf</a:t>
            </a:r>
            <a:r>
              <a:rPr lang="zh-CN" altLang="en-US" dirty="0"/>
              <a:t>和给定的拓扑进行实验，对比交换机转发与集线器广播的性能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r>
              <a:rPr lang="en-US" altLang="zh-CN" dirty="0"/>
              <a:t>(switch)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broadcast.c</a:t>
            </a:r>
            <a:r>
              <a:rPr lang="en-US" altLang="zh-CN" sz="2000" dirty="0"/>
              <a:t>			# </a:t>
            </a:r>
            <a:r>
              <a:rPr lang="zh-CN" altLang="en-US" sz="2000" dirty="0"/>
              <a:t>广播逻辑</a:t>
            </a:r>
            <a:endParaRPr lang="en-US" altLang="zh-CN" sz="2000" dirty="0"/>
          </a:p>
          <a:p>
            <a:r>
              <a:rPr lang="en-US" altLang="zh-CN" sz="2000" dirty="0" err="1"/>
              <a:t>device_internal.c</a:t>
            </a:r>
            <a:r>
              <a:rPr lang="en-US" altLang="zh-CN" sz="2000" dirty="0"/>
              <a:t>		# </a:t>
            </a:r>
            <a:r>
              <a:rPr lang="zh-CN" altLang="en-US" sz="2000" dirty="0"/>
              <a:t>网口管理等内部实现</a:t>
            </a:r>
            <a:endParaRPr lang="en-US" altLang="zh-CN" sz="2000" dirty="0"/>
          </a:p>
          <a:p>
            <a:r>
              <a:rPr lang="en-US" altLang="zh-CN" sz="2000" dirty="0"/>
              <a:t>example			# </a:t>
            </a:r>
            <a:r>
              <a:rPr lang="zh-CN" altLang="en-US" sz="2000" dirty="0"/>
              <a:t>多线程例子</a:t>
            </a:r>
            <a:endParaRPr lang="en-US" altLang="zh-CN" sz="2000" dirty="0"/>
          </a:p>
          <a:p>
            <a:r>
              <a:rPr lang="en-US" altLang="zh-CN" sz="2000" dirty="0"/>
              <a:t>hub-reference(.32/.arm)	# Hub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r>
              <a:rPr lang="en-US" altLang="zh-CN" sz="2000" dirty="0"/>
              <a:t>include			# </a:t>
            </a:r>
            <a:r>
              <a:rPr lang="zh-CN" altLang="en-US" sz="2000" dirty="0"/>
              <a:t>所有相关头文件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mac.c</a:t>
            </a:r>
            <a:r>
              <a:rPr lang="en-US" altLang="zh-CN" sz="2000" dirty="0"/>
              <a:t>  			# </a:t>
            </a:r>
            <a:r>
              <a:rPr lang="zh-CN" altLang="en-US" sz="2000" dirty="0"/>
              <a:t>待实现</a:t>
            </a:r>
            <a:r>
              <a:rPr lang="en-US" altLang="zh-CN" sz="2000" dirty="0" err="1"/>
              <a:t>mac_port_mac</a:t>
            </a:r>
            <a:r>
              <a:rPr lang="zh-CN" altLang="en-US" sz="2000" dirty="0"/>
              <a:t>相关操作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main.c</a:t>
            </a:r>
            <a:r>
              <a:rPr lang="en-US" altLang="zh-CN" sz="2000" dirty="0">
                <a:solidFill>
                  <a:srgbClr val="FF0000"/>
                </a:solidFill>
              </a:rPr>
              <a:t>  </a:t>
            </a:r>
            <a:r>
              <a:rPr lang="en-US" altLang="zh-CN" sz="2000" dirty="0"/>
              <a:t>			# </a:t>
            </a:r>
            <a:r>
              <a:rPr lang="zh-CN" altLang="en-US" sz="2000" dirty="0"/>
              <a:t>待实现数据包处理逻辑</a:t>
            </a:r>
            <a:endParaRPr lang="en-US" altLang="zh-CN" sz="2000" dirty="0"/>
          </a:p>
          <a:p>
            <a:r>
              <a:rPr lang="en-US" altLang="zh-CN" sz="2000" dirty="0" err="1"/>
              <a:t>Makefile</a:t>
            </a:r>
            <a:endParaRPr lang="en-US" altLang="zh-CN" sz="2000" dirty="0"/>
          </a:p>
          <a:p>
            <a:r>
              <a:rPr lang="en-US" altLang="zh-CN" sz="2000" dirty="0"/>
              <a:t>scripts			# </a:t>
            </a:r>
            <a:r>
              <a:rPr lang="zh-CN" altLang="en-US" sz="2000" dirty="0"/>
              <a:t>禁止</a:t>
            </a:r>
            <a:r>
              <a:rPr lang="en-US" altLang="zh-CN" sz="2000" dirty="0"/>
              <a:t>IPv6</a:t>
            </a:r>
            <a:r>
              <a:rPr lang="zh-CN" altLang="en-US" sz="2000" dirty="0"/>
              <a:t>协议、</a:t>
            </a:r>
            <a:r>
              <a:rPr lang="en-US" altLang="zh-CN" sz="2000" dirty="0"/>
              <a:t>TCP Offloading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r>
              <a:rPr lang="en-US" altLang="zh-CN" sz="2000" dirty="0"/>
              <a:t>switch-reference(.32/.arm)	# Switch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r>
              <a:rPr lang="en-US" altLang="zh-CN" sz="2000" dirty="0"/>
              <a:t>three_nodes_bw.py		# Mininet topo</a:t>
            </a:r>
            <a:r>
              <a:rPr lang="zh-CN" altLang="en-US" sz="2000" dirty="0"/>
              <a:t>脚本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广播网络</a:t>
            </a:r>
          </a:p>
          <a:p>
            <a:pPr lvl="1"/>
            <a:r>
              <a:rPr lang="zh-CN" altLang="en-US" dirty="0">
                <a:sym typeface="+mn-ea"/>
              </a:rPr>
              <a:t>广播网络实现</a:t>
            </a:r>
          </a:p>
          <a:p>
            <a:pPr lvl="0"/>
            <a:r>
              <a:rPr lang="zh-CN" altLang="en-US" dirty="0"/>
              <a:t>交换机转发</a:t>
            </a:r>
            <a:endParaRPr lang="en-US" altLang="zh-CN" dirty="0"/>
          </a:p>
          <a:p>
            <a:pPr lvl="1"/>
            <a:r>
              <a:rPr lang="zh-CN" altLang="en-US" dirty="0"/>
              <a:t>交换机转发表学习</a:t>
            </a:r>
            <a:endParaRPr lang="en-US" altLang="zh-CN" dirty="0"/>
          </a:p>
          <a:p>
            <a:pPr lvl="1"/>
            <a:r>
              <a:rPr lang="zh-CN" altLang="en-US" dirty="0"/>
              <a:t>交换机转发实现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如何构建一个多节点网络？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043980" y="1595935"/>
            <a:ext cx="4108025" cy="962337"/>
            <a:chOff x="2485259" y="1908013"/>
            <a:chExt cx="4108025" cy="962337"/>
          </a:xfrm>
        </p:grpSpPr>
        <p:sp>
          <p:nvSpPr>
            <p:cNvPr id="9" name="矩形 8"/>
            <p:cNvSpPr/>
            <p:nvPr/>
          </p:nvSpPr>
          <p:spPr>
            <a:xfrm>
              <a:off x="2623755" y="226792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82106" y="226792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5259" y="190801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10.0.0.1/8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443610" y="190801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10.0.0.2/8</a:t>
              </a:r>
              <a:endParaRPr lang="zh-CN" altLang="en-US" dirty="0"/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4172179" y="2257058"/>
            <a:ext cx="19686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2550482" y="3443804"/>
            <a:ext cx="5236223" cy="3261797"/>
            <a:chOff x="1604486" y="3259462"/>
            <a:chExt cx="5236223" cy="3261797"/>
          </a:xfrm>
        </p:grpSpPr>
        <p:grpSp>
          <p:nvGrpSpPr>
            <p:cNvPr id="20" name="组合 19"/>
            <p:cNvGrpSpPr/>
            <p:nvPr/>
          </p:nvGrpSpPr>
          <p:grpSpPr>
            <a:xfrm>
              <a:off x="1604486" y="3259462"/>
              <a:ext cx="5236223" cy="962337"/>
              <a:chOff x="2485259" y="1703617"/>
              <a:chExt cx="5236223" cy="962337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23755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1</a:t>
                </a:r>
                <a:endParaRPr lang="zh-CN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710304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2</a:t>
                </a:r>
                <a:endParaRPr lang="zh-CN" altLang="en-US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485259" y="170361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10.0.0.1/8</a:t>
                </a:r>
                <a:endParaRPr lang="zh-CN" altLang="en-US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571808" y="170361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10.0.0.2/8</a:t>
                </a:r>
                <a:endParaRPr lang="zh-CN" altLang="en-US" dirty="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3855504" y="5586677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3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17008" y="6151927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10.0.0.3/8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78681" y="4104927"/>
            <a:ext cx="3096846" cy="1666092"/>
            <a:chOff x="2732685" y="3920585"/>
            <a:chExt cx="3096846" cy="1666092"/>
          </a:xfrm>
        </p:grpSpPr>
        <p:sp>
          <p:nvSpPr>
            <p:cNvPr id="28" name="圆角矩形 27"/>
            <p:cNvSpPr/>
            <p:nvPr/>
          </p:nvSpPr>
          <p:spPr>
            <a:xfrm>
              <a:off x="3855504" y="4221799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Hub</a:t>
              </a:r>
              <a:endParaRPr lang="zh-CN" altLang="en-US" dirty="0"/>
            </a:p>
          </p:txBody>
        </p:sp>
        <p:cxnSp>
          <p:nvCxnSpPr>
            <p:cNvPr id="30" name="直接连接符 29"/>
            <p:cNvCxnSpPr>
              <a:stCxn id="21" idx="3"/>
              <a:endCxn id="28" idx="1"/>
            </p:cNvCxnSpPr>
            <p:nvPr/>
          </p:nvCxnSpPr>
          <p:spPr>
            <a:xfrm>
              <a:off x="2732685" y="3920585"/>
              <a:ext cx="1122819" cy="610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8" idx="3"/>
              <a:endCxn id="22" idx="1"/>
            </p:cNvCxnSpPr>
            <p:nvPr/>
          </p:nvCxnSpPr>
          <p:spPr>
            <a:xfrm flipV="1">
              <a:off x="4845207" y="3920585"/>
              <a:ext cx="984324" cy="610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8" idx="2"/>
              <a:endCxn id="25" idx="0"/>
            </p:cNvCxnSpPr>
            <p:nvPr/>
          </p:nvCxnSpPr>
          <p:spPr>
            <a:xfrm>
              <a:off x="4350356" y="4840941"/>
              <a:ext cx="0" cy="7457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箭头连接符 37"/>
          <p:cNvCxnSpPr/>
          <p:nvPr/>
        </p:nvCxnSpPr>
        <p:spPr>
          <a:xfrm>
            <a:off x="3774266" y="4422467"/>
            <a:ext cx="888738" cy="48448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5517996" y="4378386"/>
            <a:ext cx="1149953" cy="1252561"/>
            <a:chOff x="4572000" y="4194044"/>
            <a:chExt cx="1149953" cy="1252561"/>
          </a:xfrm>
        </p:grpSpPr>
        <p:cxnSp>
          <p:nvCxnSpPr>
            <p:cNvPr id="40" name="直接箭头连接符 39"/>
            <p:cNvCxnSpPr/>
            <p:nvPr/>
          </p:nvCxnSpPr>
          <p:spPr>
            <a:xfrm flipV="1">
              <a:off x="4940793" y="4194044"/>
              <a:ext cx="781160" cy="476763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4572000" y="4944267"/>
              <a:ext cx="0" cy="50233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接箭头连接符 45"/>
          <p:cNvCxnSpPr/>
          <p:nvPr/>
        </p:nvCxnSpPr>
        <p:spPr>
          <a:xfrm flipH="1">
            <a:off x="5886789" y="3965490"/>
            <a:ext cx="695607" cy="448059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3817176" y="4019385"/>
            <a:ext cx="1257533" cy="1650532"/>
            <a:chOff x="3817176" y="4019385"/>
            <a:chExt cx="1257533" cy="1650532"/>
          </a:xfrm>
        </p:grpSpPr>
        <p:cxnSp>
          <p:nvCxnSpPr>
            <p:cNvPr id="48" name="直接箭头连接符 47"/>
            <p:cNvCxnSpPr/>
            <p:nvPr/>
          </p:nvCxnSpPr>
          <p:spPr>
            <a:xfrm flipH="1">
              <a:off x="5059371" y="5145841"/>
              <a:ext cx="15338" cy="524076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 flipV="1">
              <a:off x="3817176" y="4019385"/>
              <a:ext cx="845828" cy="403082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/>
        </p:nvSpPr>
        <p:spPr>
          <a:xfrm>
            <a:off x="457199" y="202622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两个节点互连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57200" y="387409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多个节点互连</a:t>
            </a:r>
          </a:p>
        </p:txBody>
      </p:sp>
      <p:sp>
        <p:nvSpPr>
          <p:cNvPr id="3" name="矩形 2"/>
          <p:cNvSpPr/>
          <p:nvPr/>
        </p:nvSpPr>
        <p:spPr>
          <a:xfrm>
            <a:off x="2661535" y="547633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广播网络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62120" y="2289810"/>
            <a:ext cx="176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全双工链路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3" grpId="0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广播网络节点（</a:t>
            </a:r>
            <a:r>
              <a:rPr lang="en-US" altLang="zh-CN" dirty="0"/>
              <a:t>hub</a:t>
            </a:r>
            <a:r>
              <a:rPr lang="zh-CN" altLang="en-US" dirty="0"/>
              <a:t>）实现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已知网络端口数据结构和发送数据包函数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2397" y="2259106"/>
            <a:ext cx="38234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GB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u8 mac[ETH_ALEN];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name[16];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矩形 6"/>
          <p:cNvSpPr/>
          <p:nvPr/>
        </p:nvSpPr>
        <p:spPr>
          <a:xfrm>
            <a:off x="4280682" y="2259106"/>
            <a:ext cx="486331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iface_send_packet(iface_info_t *iface, const char *packet, int len)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sockaddr_ll addr;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fill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..., omitted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(iface-&gt;fd, packet, len, 0, &amp;addr, sizeof(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04857" y="5135337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iface_list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rx_iface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iface_send_packet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packet,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3871" y="4635911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节点广播的逻辑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*next,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list_empty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(list) ((list)-&gt;next == (list))</a:t>
            </a:r>
          </a:p>
          <a:p>
            <a:pPr marL="0" indent="0"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list_entry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type, member) </a:t>
            </a:r>
          </a:p>
          <a:p>
            <a:pPr marL="0" indent="0">
              <a:buNone/>
            </a:pP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(type *)((char *)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offsetof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(type, member))</a:t>
            </a:r>
          </a:p>
          <a:p>
            <a:pPr marL="0" indent="0">
              <a:buNone/>
            </a:pP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list_for_each_entry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head, member)</a:t>
            </a:r>
          </a:p>
          <a:p>
            <a:pPr marL="0" indent="0">
              <a:buNone/>
            </a:pP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list_for_each_entry_safe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q, head, member)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09424" y="152771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指针数据结构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09424" y="26948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内容数据结构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实现节点广播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 err="1"/>
              <a:t>broadcast.c</a:t>
            </a:r>
            <a:r>
              <a:rPr lang="zh-CN" altLang="en-US" dirty="0"/>
              <a:t>中的</a:t>
            </a:r>
            <a:r>
              <a:rPr lang="en-US" altLang="zh-CN" dirty="0" err="1"/>
              <a:t>broadcast_packet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/>
              <a:t>instance-&gt;</a:t>
            </a:r>
            <a:r>
              <a:rPr lang="en-US" altLang="zh-CN" dirty="0" err="1"/>
              <a:t>iface_list</a:t>
            </a:r>
            <a:r>
              <a:rPr lang="zh-CN" altLang="en-US" dirty="0"/>
              <a:t>链表中保存所有网络端口的信息</a:t>
            </a:r>
            <a:endParaRPr lang="en-US" altLang="zh-CN" dirty="0"/>
          </a:p>
          <a:p>
            <a:pPr lvl="1"/>
            <a:r>
              <a:rPr lang="zh-CN" altLang="en-US" dirty="0"/>
              <a:t>收到每个数据包，将该包从所有其它网络端口发出去</a:t>
            </a:r>
          </a:p>
          <a:p>
            <a:r>
              <a:rPr lang="zh-CN" altLang="en-US" dirty="0"/>
              <a:t>结果验证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three_nodes_bw.py</a:t>
            </a:r>
            <a:r>
              <a:rPr lang="zh-CN" altLang="en-US" dirty="0"/>
              <a:t>拓扑文件</a:t>
            </a:r>
            <a:endParaRPr lang="en-US" altLang="zh-CN" dirty="0"/>
          </a:p>
          <a:p>
            <a:pPr lvl="1"/>
            <a:r>
              <a:rPr lang="zh-CN" altLang="en-US" dirty="0"/>
              <a:t>三个节点相互能够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35430"/>
          <a:stretch>
            <a:fillRect/>
          </a:stretch>
        </p:blipFill>
        <p:spPr>
          <a:xfrm>
            <a:off x="1782362" y="4480428"/>
            <a:ext cx="4610100" cy="2109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广播网络传输效率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进行</a:t>
            </a:r>
            <a:r>
              <a:rPr lang="en-US" altLang="zh-CN" dirty="0" err="1"/>
              <a:t>iperf</a:t>
            </a:r>
            <a:r>
              <a:rPr lang="zh-CN" altLang="en-US" dirty="0"/>
              <a:t>测试</a:t>
            </a:r>
            <a:endParaRPr lang="en-US" altLang="zh-CN" dirty="0"/>
          </a:p>
          <a:p>
            <a:pPr lvl="1"/>
            <a:r>
              <a:rPr lang="zh-CN" altLang="en-US" dirty="0"/>
              <a:t>实验验证广播网络的链路利用效率</a:t>
            </a:r>
            <a:endParaRPr lang="en-US" altLang="zh-CN" dirty="0"/>
          </a:p>
          <a:p>
            <a:pPr lvl="1"/>
            <a:r>
              <a:rPr lang="en-US" altLang="zh-CN" dirty="0" err="1"/>
              <a:t>iperf</a:t>
            </a:r>
            <a:r>
              <a:rPr lang="zh-CN" altLang="en-US" dirty="0"/>
              <a:t>测试（</a:t>
            </a:r>
            <a:r>
              <a:rPr lang="en-US" altLang="zh-CN" dirty="0"/>
              <a:t>Client -&gt; Server</a:t>
            </a:r>
            <a:r>
              <a:rPr lang="zh-CN" altLang="en-US" dirty="0"/>
              <a:t>）：</a:t>
            </a:r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client; H2, H3: </a:t>
            </a:r>
            <a:r>
              <a:rPr lang="en-US" altLang="zh-CN" dirty="0" err="1"/>
              <a:t>iperf</a:t>
            </a:r>
            <a:r>
              <a:rPr lang="en-US" altLang="zh-CN" dirty="0"/>
              <a:t> servers</a:t>
            </a:r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server; H2, H3: </a:t>
            </a:r>
            <a:r>
              <a:rPr lang="en-US" altLang="zh-CN" dirty="0" err="1"/>
              <a:t>iperf</a:t>
            </a:r>
            <a:r>
              <a:rPr lang="en-US" altLang="zh-CN" dirty="0"/>
              <a:t> clients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14138"/>
          <a:stretch>
            <a:fillRect/>
          </a:stretch>
        </p:blipFill>
        <p:spPr>
          <a:xfrm>
            <a:off x="75450" y="3796442"/>
            <a:ext cx="8993100" cy="2765722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5467738" y="1220422"/>
            <a:ext cx="3219062" cy="2576020"/>
            <a:chOff x="5467738" y="1045370"/>
            <a:chExt cx="3219062" cy="2576020"/>
          </a:xfrm>
        </p:grpSpPr>
        <p:sp>
          <p:nvSpPr>
            <p:cNvPr id="19" name="文本框 18"/>
            <p:cNvSpPr txBox="1"/>
            <p:nvPr/>
          </p:nvSpPr>
          <p:spPr>
            <a:xfrm>
              <a:off x="8209384" y="325205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h3</a:t>
              </a:r>
              <a:endParaRPr lang="zh-CN" altLang="en-US" dirty="0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467738" y="1045370"/>
              <a:ext cx="3219062" cy="2195292"/>
              <a:chOff x="5467738" y="1045370"/>
              <a:chExt cx="3219062" cy="2195292"/>
            </a:xfrm>
          </p:grpSpPr>
          <p:sp>
            <p:nvSpPr>
              <p:cNvPr id="6" name="矩形: 圆角 5"/>
              <p:cNvSpPr/>
              <p:nvPr/>
            </p:nvSpPr>
            <p:spPr>
              <a:xfrm>
                <a:off x="5467738" y="2192694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6757696" y="2139043"/>
                <a:ext cx="643812" cy="5458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: 圆角 7"/>
              <p:cNvSpPr/>
              <p:nvPr/>
            </p:nvSpPr>
            <p:spPr>
              <a:xfrm>
                <a:off x="8038322" y="1465742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: 圆角 8"/>
              <p:cNvSpPr/>
              <p:nvPr/>
            </p:nvSpPr>
            <p:spPr>
              <a:xfrm>
                <a:off x="8038322" y="2802123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/>
              <p:cNvCxnSpPr>
                <a:stCxn id="6" idx="3"/>
              </p:cNvCxnSpPr>
              <p:nvPr/>
            </p:nvCxnSpPr>
            <p:spPr>
              <a:xfrm flipV="1">
                <a:off x="6116216" y="2411963"/>
                <a:ext cx="779106" cy="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7" idx="7"/>
                <a:endCxn id="8" idx="1"/>
              </p:cNvCxnSpPr>
              <p:nvPr/>
            </p:nvCxnSpPr>
            <p:spPr>
              <a:xfrm flipV="1">
                <a:off x="7307224" y="1685012"/>
                <a:ext cx="731098" cy="533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7" idx="5"/>
                <a:endCxn id="9" idx="1"/>
              </p:cNvCxnSpPr>
              <p:nvPr/>
            </p:nvCxnSpPr>
            <p:spPr>
              <a:xfrm>
                <a:off x="7307224" y="2604947"/>
                <a:ext cx="731098" cy="4164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5565711" y="1779377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h1</a:t>
                </a:r>
                <a:endParaRPr lang="zh-CN" altLang="en-US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6842448" y="1791821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b1</a:t>
                </a:r>
                <a:endParaRPr lang="zh-CN" altLang="en-US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8223378" y="1045370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h2</a:t>
                </a:r>
                <a:endParaRPr lang="zh-CN" altLang="en-US" dirty="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015259" y="2628201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20Mb/s</a:t>
                </a:r>
                <a:endParaRPr lang="zh-CN" altLang="en-US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7449747" y="2010987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10Mb/s</a:t>
                </a:r>
                <a:endParaRPr lang="zh-CN" altLang="en-US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7081129" y="2802123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10Mb/s</a:t>
                </a:r>
                <a:endParaRPr lang="zh-CN" altLang="en-US" dirty="0"/>
              </a:p>
            </p:txBody>
          </p:sp>
        </p:grpSp>
      </p:grpSp>
      <p:sp>
        <p:nvSpPr>
          <p:cNvPr id="29" name="任意多边形: 形状 28"/>
          <p:cNvSpPr/>
          <p:nvPr/>
        </p:nvSpPr>
        <p:spPr>
          <a:xfrm>
            <a:off x="6186196" y="1789248"/>
            <a:ext cx="1716833" cy="702152"/>
          </a:xfrm>
          <a:custGeom>
            <a:avLst/>
            <a:gdLst>
              <a:gd name="connsiteX0" fmla="*/ 0 w 1716833"/>
              <a:gd name="connsiteY0" fmla="*/ 662473 h 702152"/>
              <a:gd name="connsiteX1" fmla="*/ 741784 w 1716833"/>
              <a:gd name="connsiteY1" fmla="*/ 629816 h 702152"/>
              <a:gd name="connsiteX2" fmla="*/ 1716833 w 1716833"/>
              <a:gd name="connsiteY2" fmla="*/ 0 h 7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6833" h="702152">
                <a:moveTo>
                  <a:pt x="0" y="662473"/>
                </a:moveTo>
                <a:cubicBezTo>
                  <a:pt x="227822" y="701350"/>
                  <a:pt x="455645" y="740228"/>
                  <a:pt x="741784" y="629816"/>
                </a:cubicBezTo>
                <a:cubicBezTo>
                  <a:pt x="1027923" y="519404"/>
                  <a:pt x="1372378" y="259702"/>
                  <a:pt x="1716833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任意多边形: 形状 29"/>
          <p:cNvSpPr/>
          <p:nvPr/>
        </p:nvSpPr>
        <p:spPr>
          <a:xfrm>
            <a:off x="6186196" y="2660083"/>
            <a:ext cx="1600200" cy="500765"/>
          </a:xfrm>
          <a:custGeom>
            <a:avLst/>
            <a:gdLst>
              <a:gd name="connsiteX0" fmla="*/ 0 w 1600200"/>
              <a:gd name="connsiteY0" fmla="*/ 71557 h 500765"/>
              <a:gd name="connsiteX1" fmla="*/ 699796 w 1600200"/>
              <a:gd name="connsiteY1" fmla="*/ 34234 h 500765"/>
              <a:gd name="connsiteX2" fmla="*/ 1600200 w 1600200"/>
              <a:gd name="connsiteY2" fmla="*/ 500765 h 50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00765">
                <a:moveTo>
                  <a:pt x="0" y="71557"/>
                </a:moveTo>
                <a:cubicBezTo>
                  <a:pt x="216548" y="17128"/>
                  <a:pt x="433096" y="-37301"/>
                  <a:pt x="699796" y="34234"/>
                </a:cubicBezTo>
                <a:cubicBezTo>
                  <a:pt x="966496" y="105769"/>
                  <a:pt x="1283348" y="303267"/>
                  <a:pt x="1600200" y="50076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04741" y="5524049"/>
            <a:ext cx="281051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h2 #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h3 #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 bldLvl="0" animBg="1"/>
      <p:bldP spid="1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数据包在环路中不断广播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环形网络拓扑</a:t>
            </a:r>
            <a:endParaRPr lang="en-US" altLang="zh-CN" dirty="0"/>
          </a:p>
          <a:p>
            <a:pPr lvl="1"/>
            <a:r>
              <a:rPr lang="zh-CN" altLang="en-US" dirty="0"/>
              <a:t>三个</a:t>
            </a:r>
            <a:r>
              <a:rPr lang="en-US" altLang="zh-CN" dirty="0"/>
              <a:t>Hub</a:t>
            </a:r>
            <a:r>
              <a:rPr lang="zh-CN" altLang="en-US" dirty="0"/>
              <a:t>节点，</a:t>
            </a:r>
            <a:r>
              <a:rPr lang="en-US" altLang="zh-CN" dirty="0"/>
              <a:t>b1, b2, b3</a:t>
            </a:r>
            <a:r>
              <a:rPr lang="zh-CN" altLang="en-US" dirty="0"/>
              <a:t>，两两互联</a:t>
            </a:r>
            <a:endParaRPr lang="en-US" altLang="zh-CN" dirty="0"/>
          </a:p>
          <a:p>
            <a:pPr lvl="1"/>
            <a:r>
              <a:rPr lang="zh-CN" altLang="en-US" dirty="0"/>
              <a:t>两个主机节点，</a:t>
            </a:r>
            <a:r>
              <a:rPr lang="en-US" altLang="zh-CN" dirty="0"/>
              <a:t>h1</a:t>
            </a:r>
            <a:r>
              <a:rPr lang="zh-CN" altLang="en-US" dirty="0"/>
              <a:t>连接到</a:t>
            </a:r>
            <a:r>
              <a:rPr lang="en-US" altLang="zh-CN" dirty="0"/>
              <a:t>b1</a:t>
            </a:r>
            <a:r>
              <a:rPr lang="zh-CN" altLang="en-US" dirty="0"/>
              <a:t>，</a:t>
            </a:r>
            <a:r>
              <a:rPr lang="en-US" altLang="zh-CN" dirty="0"/>
              <a:t>h2</a:t>
            </a:r>
            <a:r>
              <a:rPr lang="zh-CN" altLang="en-US" dirty="0"/>
              <a:t>连接到</a:t>
            </a:r>
            <a:r>
              <a:rPr lang="en-US" altLang="zh-CN" dirty="0"/>
              <a:t>b2</a:t>
            </a:r>
          </a:p>
          <a:p>
            <a:r>
              <a:rPr lang="zh-CN" altLang="en-US" dirty="0"/>
              <a:t>由</a:t>
            </a:r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h2</a:t>
            </a:r>
            <a:r>
              <a:rPr lang="zh-CN" altLang="en-US" dirty="0"/>
              <a:t>发送一个数据包</a:t>
            </a:r>
            <a:endParaRPr lang="en-US" altLang="zh-CN" dirty="0"/>
          </a:p>
          <a:p>
            <a:pPr lvl="1"/>
            <a:r>
              <a:rPr lang="en-US" altLang="zh-CN" dirty="0"/>
              <a:t>h1# ping -c 1 10.0.0.2</a:t>
            </a:r>
          </a:p>
          <a:p>
            <a:pPr lvl="1"/>
            <a:r>
              <a:rPr lang="zh-CN" altLang="en-US" dirty="0"/>
              <a:t>抓包看到一个数据包不断被广播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428500" y="1571778"/>
            <a:ext cx="4463827" cy="2617808"/>
            <a:chOff x="2045681" y="1923842"/>
            <a:chExt cx="4463827" cy="2617808"/>
          </a:xfrm>
        </p:grpSpPr>
        <p:sp>
          <p:nvSpPr>
            <p:cNvPr id="6" name="文本框 5"/>
            <p:cNvSpPr txBox="1"/>
            <p:nvPr/>
          </p:nvSpPr>
          <p:spPr>
            <a:xfrm>
              <a:off x="5984276" y="41723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2045681" y="3628410"/>
              <a:ext cx="648478" cy="438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002902" y="2271064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136650" y="414839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087654" y="1923842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b3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419528" y="3574759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573804" y="3574759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416809" y="414839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b1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750312" y="41723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b2</a:t>
              </a:r>
              <a:endParaRPr lang="zh-CN" altLang="en-US" dirty="0"/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5861030" y="3628410"/>
              <a:ext cx="648478" cy="438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8" idx="3"/>
              <a:endCxn id="11" idx="0"/>
            </p:cNvCxnSpPr>
            <p:nvPr/>
          </p:nvCxnSpPr>
          <p:spPr>
            <a:xfrm flipH="1">
              <a:off x="3741434" y="2736968"/>
              <a:ext cx="355752" cy="83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5"/>
              <a:endCxn id="12" idx="0"/>
            </p:cNvCxnSpPr>
            <p:nvPr/>
          </p:nvCxnSpPr>
          <p:spPr>
            <a:xfrm>
              <a:off x="4552430" y="2736968"/>
              <a:ext cx="343280" cy="83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1" idx="6"/>
              <a:endCxn id="12" idx="2"/>
            </p:cNvCxnSpPr>
            <p:nvPr/>
          </p:nvCxnSpPr>
          <p:spPr>
            <a:xfrm>
              <a:off x="4063340" y="3847679"/>
              <a:ext cx="5104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6"/>
              <a:endCxn id="15" idx="1"/>
            </p:cNvCxnSpPr>
            <p:nvPr/>
          </p:nvCxnSpPr>
          <p:spPr>
            <a:xfrm>
              <a:off x="5217616" y="3847679"/>
              <a:ext cx="6434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1" idx="2"/>
              <a:endCxn id="7" idx="3"/>
            </p:cNvCxnSpPr>
            <p:nvPr/>
          </p:nvCxnSpPr>
          <p:spPr>
            <a:xfrm flipH="1">
              <a:off x="2694159" y="3847679"/>
              <a:ext cx="72536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71" y="4373597"/>
            <a:ext cx="4483376" cy="2420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交换机转发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9547" y="2380478"/>
            <a:ext cx="359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广播网络中，广播节点将每个数据包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从所有其他端口广播</a:t>
            </a:r>
            <a:r>
              <a:rPr lang="zh-CN" altLang="en-US" dirty="0"/>
              <a:t>出去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54642" y="5598165"/>
            <a:ext cx="4151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交换机（</a:t>
            </a:r>
            <a:r>
              <a:rPr lang="en-US" altLang="zh-CN" dirty="0"/>
              <a:t>Switch</a:t>
            </a:r>
            <a:r>
              <a:rPr lang="zh-CN" altLang="en-US" dirty="0"/>
              <a:t>）将收到的数据包沿着目的主机方向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转发（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Forward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）</a:t>
            </a:r>
            <a:r>
              <a:rPr lang="zh-CN" altLang="en-US" dirty="0"/>
              <a:t>，相比于广播网络，消除了不必要的带宽开销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591689" y="1025382"/>
            <a:ext cx="5236223" cy="3261797"/>
            <a:chOff x="2550482" y="3443804"/>
            <a:chExt cx="5236223" cy="3261797"/>
          </a:xfrm>
        </p:grpSpPr>
        <p:grpSp>
          <p:nvGrpSpPr>
            <p:cNvPr id="10" name="组合 9"/>
            <p:cNvGrpSpPr/>
            <p:nvPr/>
          </p:nvGrpSpPr>
          <p:grpSpPr>
            <a:xfrm>
              <a:off x="2550482" y="3443804"/>
              <a:ext cx="5236223" cy="3261797"/>
              <a:chOff x="1604486" y="3259462"/>
              <a:chExt cx="5236223" cy="3261797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604486" y="3259462"/>
                <a:ext cx="5236223" cy="962337"/>
                <a:chOff x="2485259" y="1703617"/>
                <a:chExt cx="5236223" cy="962337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2623755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1</a:t>
                  </a:r>
                  <a:endParaRPr lang="zh-CN" altLang="en-US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6710304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2</a:t>
                  </a:r>
                  <a:endParaRPr lang="zh-CN" altLang="en-US" dirty="0"/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2485259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10.0.0.1/8</a:t>
                  </a:r>
                  <a:endParaRPr lang="zh-CN" altLang="en-US" dirty="0"/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6571808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10.0.0.2/8</a:t>
                  </a:r>
                  <a:endParaRPr lang="zh-CN" altLang="en-US" dirty="0"/>
                </a:p>
              </p:txBody>
            </p:sp>
          </p:grpSp>
          <p:sp>
            <p:nvSpPr>
              <p:cNvPr id="25" name="矩形 24"/>
              <p:cNvSpPr/>
              <p:nvPr/>
            </p:nvSpPr>
            <p:spPr>
              <a:xfrm>
                <a:off x="3855504" y="5586677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3717008" y="615192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10.0.0.3/8</a:t>
                </a:r>
                <a:endParaRPr lang="zh-CN" altLang="en-US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678681" y="4104927"/>
              <a:ext cx="3096846" cy="1666092"/>
              <a:chOff x="2732685" y="3920585"/>
              <a:chExt cx="3096846" cy="1666092"/>
            </a:xfrm>
          </p:grpSpPr>
          <p:sp>
            <p:nvSpPr>
              <p:cNvPr id="20" name="圆角矩形 27"/>
              <p:cNvSpPr/>
              <p:nvPr/>
            </p:nvSpPr>
            <p:spPr>
              <a:xfrm>
                <a:off x="3855504" y="4221799"/>
                <a:ext cx="989703" cy="619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Hub</a:t>
                </a:r>
                <a:endParaRPr lang="zh-CN" altLang="en-US" dirty="0"/>
              </a:p>
            </p:txBody>
          </p:sp>
          <p:cxnSp>
            <p:nvCxnSpPr>
              <p:cNvPr id="21" name="直接连接符 20"/>
              <p:cNvCxnSpPr>
                <a:stCxn id="27" idx="3"/>
                <a:endCxn id="20" idx="1"/>
              </p:cNvCxnSpPr>
              <p:nvPr/>
            </p:nvCxnSpPr>
            <p:spPr>
              <a:xfrm>
                <a:off x="2732685" y="3920585"/>
                <a:ext cx="1122819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20" idx="3"/>
                <a:endCxn id="28" idx="1"/>
              </p:cNvCxnSpPr>
              <p:nvPr/>
            </p:nvCxnSpPr>
            <p:spPr>
              <a:xfrm flipV="1">
                <a:off x="4845207" y="3920585"/>
                <a:ext cx="984324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20" idx="2"/>
                <a:endCxn id="25" idx="0"/>
              </p:cNvCxnSpPr>
              <p:nvPr/>
            </p:nvCxnSpPr>
            <p:spPr>
              <a:xfrm>
                <a:off x="4350356" y="4840941"/>
                <a:ext cx="0" cy="7457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接箭头连接符 11"/>
            <p:cNvCxnSpPr/>
            <p:nvPr/>
          </p:nvCxnSpPr>
          <p:spPr>
            <a:xfrm>
              <a:off x="3774266" y="4422467"/>
              <a:ext cx="888738" cy="48448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5517996" y="4378386"/>
              <a:ext cx="1149953" cy="1252561"/>
              <a:chOff x="4572000" y="4194044"/>
              <a:chExt cx="1149953" cy="1252561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 flipV="1">
                <a:off x="4940793" y="4194044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4572000" y="4944267"/>
                <a:ext cx="0" cy="5023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箭头连接符 13"/>
            <p:cNvCxnSpPr/>
            <p:nvPr/>
          </p:nvCxnSpPr>
          <p:spPr>
            <a:xfrm flipH="1">
              <a:off x="5886789" y="3965490"/>
              <a:ext cx="695607" cy="448059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3817176" y="4019385"/>
              <a:ext cx="1257533" cy="1650532"/>
              <a:chOff x="3817176" y="4019385"/>
              <a:chExt cx="1257533" cy="1650532"/>
            </a:xfrm>
          </p:grpSpPr>
          <p:cxnSp>
            <p:nvCxnSpPr>
              <p:cNvPr id="16" name="直接箭头连接符 15"/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 flipH="1" flipV="1">
                <a:off x="3817176" y="4019385"/>
                <a:ext cx="845828" cy="40308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/>
          <p:cNvGrpSpPr/>
          <p:nvPr/>
        </p:nvGrpSpPr>
        <p:grpSpPr>
          <a:xfrm>
            <a:off x="45074" y="3653811"/>
            <a:ext cx="5236223" cy="3261797"/>
            <a:chOff x="1953888" y="2316231"/>
            <a:chExt cx="5236223" cy="3261797"/>
          </a:xfrm>
        </p:grpSpPr>
        <p:grpSp>
          <p:nvGrpSpPr>
            <p:cNvPr id="32" name="组合 31"/>
            <p:cNvGrpSpPr/>
            <p:nvPr/>
          </p:nvGrpSpPr>
          <p:grpSpPr>
            <a:xfrm>
              <a:off x="1953888" y="2316231"/>
              <a:ext cx="5236223" cy="3261797"/>
              <a:chOff x="2550482" y="3443804"/>
              <a:chExt cx="5236223" cy="3261797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2550482" y="3443804"/>
                <a:ext cx="5236223" cy="3261797"/>
                <a:chOff x="1604486" y="3259462"/>
                <a:chExt cx="5236223" cy="3261797"/>
              </a:xfrm>
            </p:grpSpPr>
            <p:grpSp>
              <p:nvGrpSpPr>
                <p:cNvPr id="48" name="组合 47"/>
                <p:cNvGrpSpPr/>
                <p:nvPr/>
              </p:nvGrpSpPr>
              <p:grpSpPr>
                <a:xfrm>
                  <a:off x="1604486" y="3259462"/>
                  <a:ext cx="5236223" cy="962337"/>
                  <a:chOff x="2485259" y="1703617"/>
                  <a:chExt cx="5236223" cy="962337"/>
                </a:xfrm>
              </p:grpSpPr>
              <p:sp>
                <p:nvSpPr>
                  <p:cNvPr id="51" name="矩形 50"/>
                  <p:cNvSpPr/>
                  <p:nvPr/>
                </p:nvSpPr>
                <p:spPr>
                  <a:xfrm>
                    <a:off x="2623755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1</a:t>
                    </a:r>
                    <a:endParaRPr lang="zh-CN" altLang="en-US" dirty="0"/>
                  </a:p>
                </p:txBody>
              </p:sp>
              <p:sp>
                <p:nvSpPr>
                  <p:cNvPr id="52" name="矩形 51"/>
                  <p:cNvSpPr/>
                  <p:nvPr/>
                </p:nvSpPr>
                <p:spPr>
                  <a:xfrm>
                    <a:off x="6710304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2</a:t>
                    </a:r>
                    <a:endParaRPr lang="zh-CN" altLang="en-US" dirty="0"/>
                  </a:p>
                </p:txBody>
              </p:sp>
              <p:sp>
                <p:nvSpPr>
                  <p:cNvPr id="53" name="文本框 52"/>
                  <p:cNvSpPr txBox="1"/>
                  <p:nvPr/>
                </p:nvSpPr>
                <p:spPr>
                  <a:xfrm>
                    <a:off x="2485259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10.0.0.1/8</a:t>
                    </a:r>
                    <a:endParaRPr lang="zh-CN" altLang="en-US" dirty="0"/>
                  </a:p>
                </p:txBody>
              </p: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6571808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10.0.0.2/8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49" name="矩形 48"/>
                <p:cNvSpPr/>
                <p:nvPr/>
              </p:nvSpPr>
              <p:spPr>
                <a:xfrm>
                  <a:off x="3855504" y="5586677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3</a:t>
                  </a:r>
                  <a:endParaRPr lang="zh-CN" altLang="en-US" dirty="0"/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717008" y="615192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10.0.0.3/8</a:t>
                  </a:r>
                  <a:endParaRPr lang="zh-CN" altLang="en-US" dirty="0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3678681" y="4104927"/>
                <a:ext cx="3096846" cy="1666092"/>
                <a:chOff x="2732685" y="3920585"/>
                <a:chExt cx="3096846" cy="1666092"/>
              </a:xfrm>
            </p:grpSpPr>
            <p:sp>
              <p:nvSpPr>
                <p:cNvPr id="44" name="圆角矩形 27"/>
                <p:cNvSpPr/>
                <p:nvPr/>
              </p:nvSpPr>
              <p:spPr>
                <a:xfrm>
                  <a:off x="3855504" y="4221799"/>
                  <a:ext cx="989703" cy="61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Switch</a:t>
                  </a:r>
                  <a:endParaRPr lang="zh-CN" altLang="en-US" dirty="0"/>
                </a:p>
              </p:txBody>
            </p:sp>
            <p:cxnSp>
              <p:nvCxnSpPr>
                <p:cNvPr id="45" name="直接连接符 44"/>
                <p:cNvCxnSpPr>
                  <a:stCxn id="51" idx="3"/>
                  <a:endCxn id="44" idx="1"/>
                </p:cNvCxnSpPr>
                <p:nvPr/>
              </p:nvCxnSpPr>
              <p:spPr>
                <a:xfrm>
                  <a:off x="2732685" y="3920585"/>
                  <a:ext cx="1122819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>
                  <a:stCxn id="44" idx="3"/>
                  <a:endCxn id="52" idx="1"/>
                </p:cNvCxnSpPr>
                <p:nvPr/>
              </p:nvCxnSpPr>
              <p:spPr>
                <a:xfrm flipV="1">
                  <a:off x="4845207" y="3920585"/>
                  <a:ext cx="984324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>
                  <a:stCxn id="44" idx="2"/>
                  <a:endCxn id="49" idx="0"/>
                </p:cNvCxnSpPr>
                <p:nvPr/>
              </p:nvCxnSpPr>
              <p:spPr>
                <a:xfrm>
                  <a:off x="4350356" y="4840941"/>
                  <a:ext cx="0" cy="7457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直接箭头连接符 39"/>
              <p:cNvCxnSpPr/>
              <p:nvPr/>
            </p:nvCxnSpPr>
            <p:spPr>
              <a:xfrm>
                <a:off x="3774266" y="4422467"/>
                <a:ext cx="888738" cy="4844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flipV="1">
                <a:off x="5886789" y="4378386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5886789" y="3965490"/>
                <a:ext cx="695607" cy="448059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32"/>
            <p:cNvSpPr txBox="1"/>
            <p:nvPr/>
          </p:nvSpPr>
          <p:spPr>
            <a:xfrm>
              <a:off x="2300025" y="3588139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To Host 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786045" y="2532037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To Host 3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176646" y="358719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83097" y="3195751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1</a:t>
              </a:r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462777" y="399627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aefe8be-36a9-43ce-99be-0e4f1c196536"/>
  <p:tag name="COMMONDATA" val="eyJoZGlkIjoiZTAxYTRlZjUyOWI4NjdmNTMxNTQ0MTIwNWZjZmYwMGY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28</TotalTime>
  <Words>1735</Words>
  <Application>Microsoft Office PowerPoint</Application>
  <PresentationFormat>全屏显示(4:3)</PresentationFormat>
  <Paragraphs>297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黑体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交换机转发实验</vt:lpstr>
      <vt:lpstr>提纲</vt:lpstr>
      <vt:lpstr>如何构建一个多节点网络？</vt:lpstr>
      <vt:lpstr>广播网络节点（hub）实现</vt:lpstr>
      <vt:lpstr>链表实现</vt:lpstr>
      <vt:lpstr>实现节点广播</vt:lpstr>
      <vt:lpstr>广播网络传输效率</vt:lpstr>
      <vt:lpstr>数据包在环路中不断广播</vt:lpstr>
      <vt:lpstr>交换机转发</vt:lpstr>
      <vt:lpstr>交换机转发表</vt:lpstr>
      <vt:lpstr>交换机学习转发表</vt:lpstr>
      <vt:lpstr>交换机学习实现</vt:lpstr>
      <vt:lpstr>转发表结构</vt:lpstr>
      <vt:lpstr>多线程与互斥操作实现</vt:lpstr>
      <vt:lpstr>实验内容一(hub)</vt:lpstr>
      <vt:lpstr>注意事项</vt:lpstr>
      <vt:lpstr>附件文件列表(hub)</vt:lpstr>
      <vt:lpstr>实验内容二(switch)</vt:lpstr>
      <vt:lpstr>附件文件列表(switch)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家玮 张</cp:lastModifiedBy>
  <cp:revision>1455</cp:revision>
  <dcterms:created xsi:type="dcterms:W3CDTF">2017-02-15T05:09:00Z</dcterms:created>
  <dcterms:modified xsi:type="dcterms:W3CDTF">2024-09-19T00:55:10Z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483C18BE928A4D3D88283D10D1C71E46</vt:lpwstr>
  </property>
  <property fmtid="{D5CDD505-2E9C-101B-9397-08002B2CF9AE}" pid="3" name="KSOProductBuildVer">
    <vt:lpwstr>2052-12.1.0.17857</vt:lpwstr>
  </property>
</Properties>
</file>