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0" r:id="rId6"/>
    <p:sldId id="272" r:id="rId7"/>
    <p:sldId id="312" r:id="rId8"/>
    <p:sldId id="313" r:id="rId9"/>
    <p:sldId id="311" r:id="rId10"/>
    <p:sldId id="291" r:id="rId11"/>
    <p:sldId id="309" r:id="rId12"/>
    <p:sldId id="310" r:id="rId13"/>
    <p:sldId id="314" r:id="rId14"/>
    <p:sldId id="274" r:id="rId15"/>
    <p:sldId id="306" r:id="rId16"/>
    <p:sldId id="307" r:id="rId17"/>
    <p:sldId id="319" r:id="rId18"/>
    <p:sldId id="285" r:id="rId19"/>
    <p:sldId id="297" r:id="rId20"/>
    <p:sldId id="298" r:id="rId21"/>
    <p:sldId id="293" r:id="rId22"/>
    <p:sldId id="289" r:id="rId23"/>
    <p:sldId id="308" r:id="rId24"/>
    <p:sldId id="299" r:id="rId25"/>
    <p:sldId id="316" r:id="rId26"/>
    <p:sldId id="320" r:id="rId27"/>
    <p:sldId id="276" r:id="rId28"/>
    <p:sldId id="280" r:id="rId29"/>
    <p:sldId id="281" r:id="rId30"/>
    <p:sldId id="277" r:id="rId31"/>
    <p:sldId id="279" r:id="rId32"/>
    <p:sldId id="283" r:id="rId33"/>
    <p:sldId id="284" r:id="rId34"/>
    <p:sldId id="292" r:id="rId35"/>
    <p:sldId id="271" r:id="rId36"/>
  </p:sldIdLst>
  <p:sldSz cx="9144000" cy="6858000" type="screen4x3"/>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0" autoAdjust="0"/>
    <p:restoredTop sz="83718" autoAdjust="0"/>
  </p:normalViewPr>
  <p:slideViewPr>
    <p:cSldViewPr>
      <p:cViewPr varScale="1">
        <p:scale>
          <a:sx n="70" d="100"/>
          <a:sy n="70" d="100"/>
        </p:scale>
        <p:origin x="1896"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6912610" y="45085"/>
            <a:ext cx="223139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a:t>
            </a:r>
            <a:endParaRPr lang="zh-CN" altLang="en-US" sz="1600" dirty="0">
              <a:solidFill>
                <a:srgbClr val="9C9CC4"/>
              </a:solidFill>
              <a:latin typeface="黑体" panose="02010609060101010101" pitchFamily="49" charset="-122"/>
              <a:ea typeface="黑体" panose="02010609060101010101" pitchFamily="49" charset="-122"/>
            </a:endParaRP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72DAB1FE-0C97-4264-BBEE-6EB0937697B2}" type="datetime1">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395ABD29-FB4B-4289-A3C4-B5B125FED8F8}" type="datetime1">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700986B1-7CB0-45A9-A795-BD062051F225}" type="datetime1">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7A26125A-BC9B-4ABD-9A5C-B43E06515392}"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F0251E-2069-46DC-AE39-7971CD6C3E1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F62D6A4-0239-4671-B0F6-53C442D9AA3C}"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68D770F-B97E-45DB-892B-02D364E49E4C}"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E2B164A-9C58-45EF-8FBC-0DF260CAAA30}"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35C1D4-36DB-4D60-A6D1-E773855499A9}"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28D81-E242-4B27-B0E4-C64DA46D6138}"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8C1194-07FD-4A17-9090-2089C7899529}"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4E66CA4B-62FD-4F41-A273-D0CE20CE9D2C}" type="datetime1">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98AB34-7A6D-49AF-94F9-08BC505F7980}"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3915D7-AE6C-42FC-9028-5CC33A077A1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82F21E0-A861-49C9-BECD-AC4C77643106}"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6D165D9-C0FE-4741-84AD-DF4DA0CA6B62}"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6" name="Rectangle 16"/>
          <p:cNvSpPr>
            <a:spLocks noGrp="1" noChangeArrowheads="1"/>
          </p:cNvSpPr>
          <p:nvPr>
            <p:ph type="dt" sz="half" idx="12"/>
          </p:nvPr>
        </p:nvSpPr>
        <p:spPr/>
        <p:txBody>
          <a:bodyPr/>
          <a:lstStyle>
            <a:lvl1pPr>
              <a:defRPr/>
            </a:lvl1pPr>
          </a:lstStyle>
          <a:p>
            <a:fld id="{8A217C72-D1A8-4AAF-85C3-457A1C629658}" type="datetime1">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6C342930-584E-419B-A671-37EC0C92F8ED}" type="datetime1">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9" name="Rectangle 16"/>
          <p:cNvSpPr>
            <a:spLocks noGrp="1" noChangeArrowheads="1"/>
          </p:cNvSpPr>
          <p:nvPr>
            <p:ph type="dt" sz="half" idx="12"/>
          </p:nvPr>
        </p:nvSpPr>
        <p:spPr/>
        <p:txBody>
          <a:bodyPr/>
          <a:lstStyle>
            <a:lvl1pPr>
              <a:defRPr/>
            </a:lvl1pPr>
          </a:lstStyle>
          <a:p>
            <a:fld id="{D7878769-730F-4726-87BF-0F749A8E2638}" type="datetime1">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5" name="Rectangle 16"/>
          <p:cNvSpPr>
            <a:spLocks noGrp="1" noChangeArrowheads="1"/>
          </p:cNvSpPr>
          <p:nvPr>
            <p:ph type="dt" sz="half" idx="12"/>
          </p:nvPr>
        </p:nvSpPr>
        <p:spPr/>
        <p:txBody>
          <a:bodyPr/>
          <a:lstStyle>
            <a:lvl1pPr>
              <a:defRPr/>
            </a:lvl1pPr>
          </a:lstStyle>
          <a:p>
            <a:fld id="{AE05D7DB-7C00-402E-8967-4E9C7E66E963}" type="datetime1">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4" name="Rectangle 16"/>
          <p:cNvSpPr>
            <a:spLocks noGrp="1" noChangeArrowheads="1"/>
          </p:cNvSpPr>
          <p:nvPr>
            <p:ph type="dt" sz="half" idx="12"/>
          </p:nvPr>
        </p:nvSpPr>
        <p:spPr/>
        <p:txBody>
          <a:bodyPr/>
          <a:lstStyle>
            <a:lvl1pPr>
              <a:defRPr/>
            </a:lvl1pPr>
          </a:lstStyle>
          <a:p>
            <a:fld id="{3672CB05-5C36-4C31-8CAB-AE0023A1B9C8}" type="datetime1">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F3976007-893A-457C-BBD7-A094EFDA5302}" type="datetime1">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fld>
            <a:endParaRPr lang="zh-CN" altLang="en-US"/>
          </a:p>
        </p:txBody>
      </p:sp>
      <p:sp>
        <p:nvSpPr>
          <p:cNvPr id="7" name="Rectangle 16"/>
          <p:cNvSpPr>
            <a:spLocks noGrp="1" noChangeArrowheads="1"/>
          </p:cNvSpPr>
          <p:nvPr>
            <p:ph type="dt" sz="half" idx="12"/>
          </p:nvPr>
        </p:nvSpPr>
        <p:spPr/>
        <p:txBody>
          <a:bodyPr/>
          <a:lstStyle>
            <a:lvl1pPr>
              <a:defRPr/>
            </a:lvl1pPr>
          </a:lstStyle>
          <a:p>
            <a:fld id="{D4D89B0E-6E50-4259-B190-49097CC19A41}" type="datetime1">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C08E68A2-AD48-4974-B9F0-FEADD0E590E4}" type="datetime1">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D5D39203-2E53-4F16-87C7-15A91EC9201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生成树机制实验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生成树机制的基本原理</a:t>
            </a:r>
            <a:endParaRPr lang="zh-CN" altLang="en-US" dirty="0"/>
          </a:p>
        </p:txBody>
      </p:sp>
      <p:sp>
        <p:nvSpPr>
          <p:cNvPr id="3" name="内容占位符 2"/>
          <p:cNvSpPr>
            <a:spLocks noGrp="1"/>
          </p:cNvSpPr>
          <p:nvPr>
            <p:ph idx="1"/>
          </p:nvPr>
        </p:nvSpPr>
        <p:spPr/>
        <p:txBody>
          <a:bodyPr/>
          <a:lstStyle/>
          <a:p>
            <a:r>
              <a:rPr lang="zh-CN" altLang="en-US" dirty="0"/>
              <a:t>经过有限次的收发</a:t>
            </a:r>
            <a:r>
              <a:rPr lang="en-US" altLang="zh-CN" dirty="0"/>
              <a:t>Config</a:t>
            </a:r>
            <a:r>
              <a:rPr lang="zh-CN" altLang="en-US" dirty="0"/>
              <a:t>消息，网络中能够“选举”出唯一的</a:t>
            </a:r>
            <a:r>
              <a:rPr lang="zh-CN" altLang="en-US" dirty="0">
                <a:solidFill>
                  <a:srgbClr val="FF0000"/>
                </a:solidFill>
              </a:rPr>
              <a:t>根节点</a:t>
            </a:r>
            <a:r>
              <a:rPr lang="zh-CN" altLang="en-US" dirty="0"/>
              <a:t>，即</a:t>
            </a:r>
            <a:r>
              <a:rPr lang="en-US" altLang="zh-CN" dirty="0"/>
              <a:t>ID</a:t>
            </a:r>
            <a:r>
              <a:rPr lang="zh-CN" altLang="en-US" dirty="0"/>
              <a:t>最小的节点</a:t>
            </a:r>
            <a:endParaRPr lang="en-US" altLang="zh-CN" dirty="0"/>
          </a:p>
          <a:p>
            <a:endParaRPr lang="en-US" altLang="zh-CN" dirty="0"/>
          </a:p>
          <a:p>
            <a:r>
              <a:rPr lang="zh-CN" altLang="en-US" dirty="0"/>
              <a:t>除根节点外，每个节点选择通过自己的某端口连接到根节点，使得到根节点的路径开销最小，该端口叫做</a:t>
            </a:r>
            <a:r>
              <a:rPr lang="zh-CN" altLang="en-US" dirty="0">
                <a:solidFill>
                  <a:srgbClr val="FF0000"/>
                </a:solidFill>
              </a:rPr>
              <a:t>根端口</a:t>
            </a:r>
            <a:endParaRPr lang="en-US" altLang="zh-CN" dirty="0">
              <a:solidFill>
                <a:srgbClr val="FF0000"/>
              </a:solidFill>
            </a:endParaRPr>
          </a:p>
          <a:p>
            <a:endParaRPr lang="en-US" altLang="zh-CN" dirty="0"/>
          </a:p>
          <a:p>
            <a:r>
              <a:rPr lang="zh-CN" altLang="en-US" dirty="0"/>
              <a:t>为了保证新的</a:t>
            </a:r>
            <a:r>
              <a:rPr lang="en-US" altLang="zh-CN" dirty="0"/>
              <a:t>Config</a:t>
            </a:r>
            <a:r>
              <a:rPr lang="zh-CN" altLang="en-US" dirty="0"/>
              <a:t>消息能够扩散到其他节点，每个节点会通过某些端口发送</a:t>
            </a:r>
            <a:r>
              <a:rPr lang="en-US" altLang="zh-CN" dirty="0"/>
              <a:t>Config</a:t>
            </a:r>
            <a:r>
              <a:rPr lang="zh-CN" altLang="en-US" dirty="0"/>
              <a:t>消息，这些端口叫做</a:t>
            </a:r>
            <a:r>
              <a:rPr lang="zh-CN" altLang="en-US" dirty="0">
                <a:solidFill>
                  <a:srgbClr val="FF0000"/>
                </a:solidFill>
              </a:rPr>
              <a:t>指定端口</a:t>
            </a:r>
            <a:endParaRPr lang="zh-CN" altLang="en-US" dirty="0">
              <a:solidFill>
                <a:srgbClr val="FF0000"/>
              </a:solidFill>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生成树中的术语</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endParaRPr lang="zh-CN" altLang="en-US" sz="2000" b="1" dirty="0"/>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8" name="内容占位符 2"/>
          <p:cNvSpPr>
            <a:spLocks noGrp="1"/>
          </p:cNvSpPr>
          <p:nvPr>
            <p:ph idx="1"/>
          </p:nvPr>
        </p:nvSpPr>
        <p:spPr>
          <a:xfrm>
            <a:off x="3933144" y="1557934"/>
            <a:ext cx="5210855" cy="5034843"/>
          </a:xfrm>
        </p:spPr>
        <p:txBody>
          <a:bodyPr/>
          <a:lstStyle/>
          <a:p>
            <a:pPr>
              <a:lnSpc>
                <a:spcPct val="140000"/>
              </a:lnSpc>
            </a:pPr>
            <a:r>
              <a:rPr lang="zh-CN" altLang="en-US" sz="2000" dirty="0"/>
              <a:t>根节点</a:t>
            </a:r>
            <a:r>
              <a:rPr lang="en-US" altLang="zh-CN" sz="2000" dirty="0"/>
              <a:t>(Root Switch)</a:t>
            </a:r>
            <a:endParaRPr lang="en-US" altLang="zh-CN" sz="2000" dirty="0"/>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最小的节点作为根节点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endParaRPr lang="en-US" altLang="zh-CN" sz="2000" dirty="0"/>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endParaRPr lang="zh-CN" altLang="en-US" sz="1600" dirty="0">
              <a:solidFill>
                <a:srgbClr val="FF0000"/>
              </a:solidFill>
            </a:endParaRP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endParaRPr lang="en-US" altLang="zh-CN" sz="2000" dirty="0"/>
          </a:p>
          <a:p>
            <a:pPr lvl="1">
              <a:lnSpc>
                <a:spcPct val="140000"/>
              </a:lnSpc>
            </a:pPr>
            <a:r>
              <a:rPr lang="zh-CN" altLang="en-US" sz="1600" dirty="0"/>
              <a:t>每个网段</a:t>
            </a:r>
            <a:r>
              <a:rPr lang="en-US" altLang="zh-CN" sz="1600" dirty="0"/>
              <a:t>(segment</a:t>
            </a:r>
            <a:r>
              <a:rPr lang="zh-CN" altLang="en-US" sz="1600" dirty="0"/>
              <a:t>，一跳可达，本实验中等同于链路</a:t>
            </a:r>
            <a:r>
              <a:rPr lang="en-US" altLang="zh-CN" sz="1600" dirty="0"/>
              <a:t>)</a:t>
            </a:r>
            <a:r>
              <a:rPr lang="zh-CN" altLang="en-US" sz="1600" dirty="0"/>
              <a:t>有且只有一个指定端口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内优先级最高的端口</a:t>
            </a:r>
            <a:r>
              <a:rPr lang="zh-CN" altLang="en-US" sz="1600" dirty="0"/>
              <a:t>，即可以发送</a:t>
            </a:r>
            <a:r>
              <a:rPr lang="en-US" altLang="zh-CN" sz="1600" dirty="0"/>
              <a:t>Config</a:t>
            </a:r>
            <a:r>
              <a:rPr lang="zh-CN" altLang="en-US" sz="1600" dirty="0"/>
              <a:t>的端口</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endParaRPr lang="en-US" altLang="zh-CN" sz="2000" dirty="0"/>
          </a:p>
          <a:p>
            <a:pPr lvl="1">
              <a:lnSpc>
                <a:spcPct val="140000"/>
              </a:lnSpc>
            </a:pPr>
            <a:r>
              <a:rPr lang="zh-CN" altLang="en-US" sz="1600" dirty="0"/>
              <a:t>剩余的端口为其他端口，不参与构建生成树拓扑</a:t>
            </a:r>
            <a:endParaRPr lang="en-US" altLang="zh-CN" sz="1600" dirty="0"/>
          </a:p>
          <a:p>
            <a:pPr>
              <a:lnSpc>
                <a:spcPct val="140000"/>
              </a:lnSpc>
            </a:pPr>
            <a:endParaRPr lang="zh-CN" altLang="en-US" sz="2000" dirty="0"/>
          </a:p>
        </p:txBody>
      </p:sp>
      <p:sp>
        <p:nvSpPr>
          <p:cNvPr id="30" name="矩形 29"/>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1" name="矩形 30"/>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2" name="矩形 31"/>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33" name="文本框 32"/>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4" name="文本框 33"/>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5" name="文本框 34"/>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6" name="文本框 35"/>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7" name="矩形 36"/>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生成树机制中端口的数据结构</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每个端口</a:t>
            </a:r>
            <a:r>
              <a:rPr lang="zh-CN" altLang="en-US" dirty="0"/>
              <a:t>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endParaRPr lang="en-US" altLang="zh-CN" dirty="0">
              <a:solidFill>
                <a:srgbClr val="FF0000"/>
              </a:solidFill>
            </a:endParaRPr>
          </a:p>
          <a:p>
            <a:pPr lvl="1"/>
            <a:r>
              <a:rPr lang="zh-CN" altLang="en-US" dirty="0"/>
              <a:t>本实验中所有链路的通过开销均为</a:t>
            </a:r>
            <a:r>
              <a:rPr lang="en-US" altLang="zh-CN" dirty="0"/>
              <a:t>1</a:t>
            </a:r>
            <a:endParaRPr lang="en-US" altLang="zh-CN" dirty="0"/>
          </a:p>
          <a:p>
            <a:r>
              <a:rPr lang="zh-CN" altLang="en-US" dirty="0">
                <a:solidFill>
                  <a:srgbClr val="FF0000"/>
                </a:solidFill>
              </a:rPr>
              <a:t>每个端口</a:t>
            </a:r>
            <a:r>
              <a:rPr lang="zh-CN" altLang="en-US" dirty="0"/>
              <a:t>记录</a:t>
            </a:r>
            <a:r>
              <a:rPr lang="zh-CN" altLang="en-US" dirty="0">
                <a:solidFill>
                  <a:srgbClr val="FF0000"/>
                </a:solidFill>
              </a:rPr>
              <a:t>本网段</a:t>
            </a:r>
            <a:r>
              <a:rPr lang="zh-CN" altLang="en-US" dirty="0"/>
              <a:t>到根节点最小开销路径的配置</a:t>
            </a:r>
            <a:r>
              <a:rPr lang="en-US" altLang="zh-CN" dirty="0"/>
              <a:t>(Config)</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2"/>
            <a:r>
              <a:rPr lang="zh-CN" altLang="en-US" dirty="0"/>
              <a:t>是本节点还是本网段中其他节点</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pPr lvl="2"/>
            <a:r>
              <a:rPr lang="zh-CN" altLang="en-US" dirty="0"/>
              <a:t>是本端口还是本网段中其他端口</a:t>
            </a:r>
            <a:endParaRPr lang="en-US" altLang="zh-CN" dirty="0"/>
          </a:p>
          <a:p>
            <a:pPr lvl="2"/>
            <a:endParaRPr lang="en-US" altLang="zh-CN" dirty="0"/>
          </a:p>
          <a:p>
            <a:pPr lvl="1"/>
            <a:r>
              <a:rPr lang="zh-CN" altLang="en-US" dirty="0"/>
              <a:t>生成树机制收敛后，每个网段内所有端口存储的配置都相同</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生成树机制中节点的数据结构</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每个节点</a:t>
            </a:r>
            <a:r>
              <a:rPr lang="zh-CN" altLang="en-US" dirty="0"/>
              <a:t>记录本节点到根节点开销最小的路径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pPr lvl="1"/>
            <a:endParaRPr lang="en-US" altLang="zh-CN" dirty="0"/>
          </a:p>
          <a:p>
            <a:pPr lvl="1"/>
            <a:r>
              <a:rPr lang="zh-CN" altLang="en-US" dirty="0"/>
              <a:t>生成树机制收敛后，所有节点认为的根节点都相同</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构建生成树拓扑的流程示意图</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1486644" y="2113383"/>
            <a:ext cx="1800200"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① </a:t>
            </a:r>
            <a:r>
              <a:rPr lang="zh-CN" altLang="en-US" dirty="0">
                <a:solidFill>
                  <a:schemeClr val="tx1"/>
                </a:solidFill>
              </a:rPr>
              <a:t>指定端口发送</a:t>
            </a:r>
            <a:r>
              <a:rPr lang="en-US" altLang="zh-CN" dirty="0">
                <a:solidFill>
                  <a:schemeClr val="tx1"/>
                </a:solidFill>
              </a:rPr>
              <a:t>Config</a:t>
            </a:r>
            <a:r>
              <a:rPr lang="zh-CN" altLang="en-US" dirty="0">
                <a:solidFill>
                  <a:schemeClr val="tx1"/>
                </a:solidFill>
              </a:rPr>
              <a:t>消息</a:t>
            </a:r>
            <a:endParaRPr lang="zh-CN" altLang="en-US" dirty="0">
              <a:solidFill>
                <a:schemeClr val="tx1"/>
              </a:solidFill>
            </a:endParaRPr>
          </a:p>
        </p:txBody>
      </p:sp>
      <p:sp>
        <p:nvSpPr>
          <p:cNvPr id="6" name="矩形 5"/>
          <p:cNvSpPr/>
          <p:nvPr/>
        </p:nvSpPr>
        <p:spPr>
          <a:xfrm>
            <a:off x="1162609" y="3000349"/>
            <a:ext cx="2448271"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② </a:t>
            </a:r>
            <a:r>
              <a:rPr lang="zh-CN" altLang="en-US" dirty="0">
                <a:solidFill>
                  <a:schemeClr val="tx1"/>
                </a:solidFill>
              </a:rPr>
              <a:t>端口收到</a:t>
            </a:r>
            <a:r>
              <a:rPr lang="en-US" altLang="zh-CN" dirty="0">
                <a:solidFill>
                  <a:schemeClr val="tx1"/>
                </a:solidFill>
              </a:rPr>
              <a:t>Config</a:t>
            </a:r>
            <a:r>
              <a:rPr lang="zh-CN" altLang="en-US" dirty="0">
                <a:solidFill>
                  <a:schemeClr val="tx1"/>
                </a:solidFill>
              </a:rPr>
              <a:t>消息后，进行优先级比较</a:t>
            </a:r>
            <a:endParaRPr lang="zh-CN" altLang="en-US" dirty="0">
              <a:solidFill>
                <a:schemeClr val="tx1"/>
              </a:solidFill>
            </a:endParaRPr>
          </a:p>
        </p:txBody>
      </p:sp>
      <p:sp>
        <p:nvSpPr>
          <p:cNvPr id="7" name="矩形 6"/>
          <p:cNvSpPr/>
          <p:nvPr/>
        </p:nvSpPr>
        <p:spPr>
          <a:xfrm>
            <a:off x="1367933" y="4774281"/>
            <a:ext cx="2037623" cy="5760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④ </a:t>
            </a:r>
            <a:r>
              <a:rPr lang="zh-CN" altLang="en-US" dirty="0">
                <a:solidFill>
                  <a:schemeClr val="tx1"/>
                </a:solidFill>
              </a:rPr>
              <a:t>更新节点的状态</a:t>
            </a:r>
            <a:endParaRPr lang="zh-CN" altLang="en-US" dirty="0">
              <a:solidFill>
                <a:schemeClr val="tx1"/>
              </a:solidFill>
            </a:endParaRPr>
          </a:p>
        </p:txBody>
      </p:sp>
      <p:sp>
        <p:nvSpPr>
          <p:cNvPr id="8" name="矩形 7"/>
          <p:cNvSpPr/>
          <p:nvPr/>
        </p:nvSpPr>
        <p:spPr>
          <a:xfrm>
            <a:off x="1295925" y="5661248"/>
            <a:ext cx="2181639"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⑤ </a:t>
            </a:r>
            <a:r>
              <a:rPr lang="zh-CN" altLang="en-US" dirty="0">
                <a:solidFill>
                  <a:schemeClr val="tx1"/>
                </a:solidFill>
              </a:rPr>
              <a:t>更新本节点其余端口的</a:t>
            </a:r>
            <a:r>
              <a:rPr lang="en-US" altLang="zh-CN" dirty="0">
                <a:solidFill>
                  <a:schemeClr val="tx1"/>
                </a:solidFill>
              </a:rPr>
              <a:t>Config</a:t>
            </a:r>
            <a:endParaRPr lang="zh-CN" altLang="en-US" dirty="0">
              <a:solidFill>
                <a:schemeClr val="tx1"/>
              </a:solidFill>
            </a:endParaRPr>
          </a:p>
        </p:txBody>
      </p:sp>
      <p:sp>
        <p:nvSpPr>
          <p:cNvPr id="9" name="矩形: 圆角 8"/>
          <p:cNvSpPr/>
          <p:nvPr/>
        </p:nvSpPr>
        <p:spPr>
          <a:xfrm>
            <a:off x="730560" y="1772816"/>
            <a:ext cx="3312368" cy="4772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7" idx="2"/>
            <a:endCxn id="8" idx="0"/>
          </p:cNvCxnSpPr>
          <p:nvPr/>
        </p:nvCxnSpPr>
        <p:spPr>
          <a:xfrm>
            <a:off x="2386745" y="5350281"/>
            <a:ext cx="0" cy="3109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连接符: 肘形 23"/>
          <p:cNvCxnSpPr>
            <a:stCxn id="8" idx="2"/>
            <a:endCxn id="5" idx="0"/>
          </p:cNvCxnSpPr>
          <p:nvPr/>
        </p:nvCxnSpPr>
        <p:spPr>
          <a:xfrm rot="5400000" flipH="1">
            <a:off x="324812" y="4175316"/>
            <a:ext cx="4123865" cy="1"/>
          </a:xfrm>
          <a:prstGeom prst="bentConnector5">
            <a:avLst>
              <a:gd name="adj1" fmla="val -5543"/>
              <a:gd name="adj2" fmla="val 131942000000"/>
              <a:gd name="adj3" fmla="val 10554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1580226" y="1290806"/>
            <a:ext cx="1569660" cy="369332"/>
          </a:xfrm>
          <a:prstGeom prst="rect">
            <a:avLst/>
          </a:prstGeom>
          <a:noFill/>
        </p:spPr>
        <p:txBody>
          <a:bodyPr wrap="none" rtlCol="0">
            <a:spAutoFit/>
          </a:bodyPr>
          <a:lstStyle/>
          <a:p>
            <a:r>
              <a:rPr lang="zh-CN" altLang="en-US" dirty="0"/>
              <a:t>网段内节点一</a:t>
            </a:r>
            <a:endParaRPr lang="zh-CN" altLang="en-US" dirty="0"/>
          </a:p>
        </p:txBody>
      </p:sp>
      <p:sp>
        <p:nvSpPr>
          <p:cNvPr id="81" name="文本框 80"/>
          <p:cNvSpPr txBox="1"/>
          <p:nvPr/>
        </p:nvSpPr>
        <p:spPr>
          <a:xfrm>
            <a:off x="5875604" y="1271498"/>
            <a:ext cx="1569660" cy="369332"/>
          </a:xfrm>
          <a:prstGeom prst="rect">
            <a:avLst/>
          </a:prstGeom>
          <a:noFill/>
        </p:spPr>
        <p:txBody>
          <a:bodyPr wrap="none" rtlCol="0">
            <a:spAutoFit/>
          </a:bodyPr>
          <a:lstStyle/>
          <a:p>
            <a:r>
              <a:rPr lang="zh-CN" altLang="en-US" dirty="0"/>
              <a:t>网段内节点二</a:t>
            </a:r>
            <a:endParaRPr lang="zh-CN" altLang="en-US" dirty="0"/>
          </a:p>
        </p:txBody>
      </p:sp>
      <p:sp>
        <p:nvSpPr>
          <p:cNvPr id="87" name="矩形 86"/>
          <p:cNvSpPr/>
          <p:nvPr/>
        </p:nvSpPr>
        <p:spPr>
          <a:xfrm>
            <a:off x="1467073" y="3887315"/>
            <a:ext cx="1839342"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③ </a:t>
            </a:r>
            <a:r>
              <a:rPr lang="zh-CN" altLang="en-US" dirty="0">
                <a:solidFill>
                  <a:schemeClr val="tx1"/>
                </a:solidFill>
              </a:rPr>
              <a:t>更新本端口</a:t>
            </a:r>
            <a:r>
              <a:rPr lang="en-US" altLang="zh-CN" dirty="0">
                <a:solidFill>
                  <a:schemeClr val="tx1"/>
                </a:solidFill>
              </a:rPr>
              <a:t>Config</a:t>
            </a:r>
            <a:endParaRPr lang="zh-CN" altLang="en-US" dirty="0">
              <a:solidFill>
                <a:schemeClr val="tx1"/>
              </a:solidFill>
            </a:endParaRPr>
          </a:p>
        </p:txBody>
      </p:sp>
      <p:cxnSp>
        <p:nvCxnSpPr>
          <p:cNvPr id="89" name="直接箭头连接符 88"/>
          <p:cNvCxnSpPr>
            <a:stCxn id="6" idx="2"/>
            <a:endCxn id="87" idx="0"/>
          </p:cNvCxnSpPr>
          <p:nvPr/>
        </p:nvCxnSpPr>
        <p:spPr>
          <a:xfrm flipH="1">
            <a:off x="2386744" y="3576349"/>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7" idx="2"/>
            <a:endCxn id="7" idx="0"/>
          </p:cNvCxnSpPr>
          <p:nvPr/>
        </p:nvCxnSpPr>
        <p:spPr>
          <a:xfrm>
            <a:off x="2386744" y="4463315"/>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6" idx="0"/>
            <a:endCxn id="5" idx="2"/>
          </p:cNvCxnSpPr>
          <p:nvPr/>
        </p:nvCxnSpPr>
        <p:spPr>
          <a:xfrm flipH="1" flipV="1">
            <a:off x="2386744" y="2689383"/>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2386744" y="2684573"/>
            <a:ext cx="1727332" cy="307777"/>
          </a:xfrm>
          <a:prstGeom prst="rect">
            <a:avLst/>
          </a:prstGeom>
          <a:noFill/>
        </p:spPr>
        <p:txBody>
          <a:bodyPr wrap="none" rtlCol="0">
            <a:spAutoFit/>
          </a:bodyPr>
          <a:lstStyle/>
          <a:p>
            <a:r>
              <a:rPr lang="zh-CN" altLang="en-US" sz="1400" dirty="0"/>
              <a:t>本端</a:t>
            </a:r>
            <a:r>
              <a:rPr lang="en-US" altLang="zh-CN" sz="1400" dirty="0"/>
              <a:t>Config</a:t>
            </a:r>
            <a:r>
              <a:rPr lang="zh-CN" altLang="en-US" sz="1400" dirty="0"/>
              <a:t>优先级高</a:t>
            </a:r>
            <a:endParaRPr lang="zh-CN" altLang="en-US" sz="1400" dirty="0"/>
          </a:p>
        </p:txBody>
      </p:sp>
      <p:sp>
        <p:nvSpPr>
          <p:cNvPr id="103" name="文本框 102"/>
          <p:cNvSpPr txBox="1"/>
          <p:nvPr/>
        </p:nvSpPr>
        <p:spPr>
          <a:xfrm>
            <a:off x="2365056" y="3598775"/>
            <a:ext cx="1727332" cy="307777"/>
          </a:xfrm>
          <a:prstGeom prst="rect">
            <a:avLst/>
          </a:prstGeom>
          <a:noFill/>
        </p:spPr>
        <p:txBody>
          <a:bodyPr wrap="none" rtlCol="0">
            <a:spAutoFit/>
          </a:bodyPr>
          <a:lstStyle/>
          <a:p>
            <a:r>
              <a:rPr lang="zh-CN" altLang="en-US" sz="1400" dirty="0"/>
              <a:t>对端</a:t>
            </a:r>
            <a:r>
              <a:rPr lang="en-US" altLang="zh-CN" sz="1400" dirty="0"/>
              <a:t>Config</a:t>
            </a:r>
            <a:r>
              <a:rPr lang="zh-CN" altLang="en-US" sz="1400" dirty="0"/>
              <a:t>优先级高</a:t>
            </a:r>
            <a:endParaRPr lang="zh-CN" altLang="en-US" sz="1400" dirty="0"/>
          </a:p>
        </p:txBody>
      </p:sp>
      <p:sp>
        <p:nvSpPr>
          <p:cNvPr id="104" name="矩形 103"/>
          <p:cNvSpPr/>
          <p:nvPr/>
        </p:nvSpPr>
        <p:spPr>
          <a:xfrm>
            <a:off x="5775823" y="2113383"/>
            <a:ext cx="1800200"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① </a:t>
            </a:r>
            <a:r>
              <a:rPr lang="zh-CN" altLang="en-US" dirty="0">
                <a:solidFill>
                  <a:schemeClr val="tx1"/>
                </a:solidFill>
              </a:rPr>
              <a:t>指定端口发送</a:t>
            </a:r>
            <a:r>
              <a:rPr lang="en-US" altLang="zh-CN" dirty="0">
                <a:solidFill>
                  <a:schemeClr val="tx1"/>
                </a:solidFill>
              </a:rPr>
              <a:t>Config</a:t>
            </a:r>
            <a:r>
              <a:rPr lang="zh-CN" altLang="en-US" dirty="0">
                <a:solidFill>
                  <a:schemeClr val="tx1"/>
                </a:solidFill>
              </a:rPr>
              <a:t>消息</a:t>
            </a:r>
            <a:endParaRPr lang="zh-CN" altLang="en-US" dirty="0">
              <a:solidFill>
                <a:schemeClr val="tx1"/>
              </a:solidFill>
            </a:endParaRPr>
          </a:p>
        </p:txBody>
      </p:sp>
      <p:sp>
        <p:nvSpPr>
          <p:cNvPr id="105" name="矩形 104"/>
          <p:cNvSpPr/>
          <p:nvPr/>
        </p:nvSpPr>
        <p:spPr>
          <a:xfrm>
            <a:off x="5451788" y="3000349"/>
            <a:ext cx="2448271"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② </a:t>
            </a:r>
            <a:r>
              <a:rPr lang="zh-CN" altLang="en-US" dirty="0">
                <a:solidFill>
                  <a:schemeClr val="tx1"/>
                </a:solidFill>
              </a:rPr>
              <a:t>端口收到</a:t>
            </a:r>
            <a:r>
              <a:rPr lang="en-US" altLang="zh-CN" dirty="0">
                <a:solidFill>
                  <a:schemeClr val="tx1"/>
                </a:solidFill>
              </a:rPr>
              <a:t>Config</a:t>
            </a:r>
            <a:r>
              <a:rPr lang="zh-CN" altLang="en-US" dirty="0">
                <a:solidFill>
                  <a:schemeClr val="tx1"/>
                </a:solidFill>
              </a:rPr>
              <a:t>消息后，进行优先级比较</a:t>
            </a:r>
            <a:endParaRPr lang="zh-CN" altLang="en-US" dirty="0">
              <a:solidFill>
                <a:schemeClr val="tx1"/>
              </a:solidFill>
            </a:endParaRPr>
          </a:p>
        </p:txBody>
      </p:sp>
      <p:sp>
        <p:nvSpPr>
          <p:cNvPr id="106" name="矩形 105"/>
          <p:cNvSpPr/>
          <p:nvPr/>
        </p:nvSpPr>
        <p:spPr>
          <a:xfrm>
            <a:off x="5657112" y="4774281"/>
            <a:ext cx="2037623" cy="5760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④ </a:t>
            </a:r>
            <a:r>
              <a:rPr lang="zh-CN" altLang="en-US" dirty="0">
                <a:solidFill>
                  <a:schemeClr val="tx1"/>
                </a:solidFill>
              </a:rPr>
              <a:t>更新节点的状态</a:t>
            </a:r>
            <a:endParaRPr lang="zh-CN" altLang="en-US" dirty="0">
              <a:solidFill>
                <a:schemeClr val="tx1"/>
              </a:solidFill>
            </a:endParaRPr>
          </a:p>
        </p:txBody>
      </p:sp>
      <p:sp>
        <p:nvSpPr>
          <p:cNvPr id="107" name="矩形 106"/>
          <p:cNvSpPr/>
          <p:nvPr/>
        </p:nvSpPr>
        <p:spPr>
          <a:xfrm>
            <a:off x="5585104" y="5661248"/>
            <a:ext cx="2181639"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⑤ </a:t>
            </a:r>
            <a:r>
              <a:rPr lang="zh-CN" altLang="en-US" dirty="0">
                <a:solidFill>
                  <a:schemeClr val="tx1"/>
                </a:solidFill>
              </a:rPr>
              <a:t>更新本节点其余端口的</a:t>
            </a:r>
            <a:r>
              <a:rPr lang="en-US" altLang="zh-CN" dirty="0">
                <a:solidFill>
                  <a:schemeClr val="tx1"/>
                </a:solidFill>
              </a:rPr>
              <a:t>Config</a:t>
            </a:r>
            <a:endParaRPr lang="zh-CN" altLang="en-US" dirty="0">
              <a:solidFill>
                <a:schemeClr val="tx1"/>
              </a:solidFill>
            </a:endParaRPr>
          </a:p>
        </p:txBody>
      </p:sp>
      <p:sp>
        <p:nvSpPr>
          <p:cNvPr id="108" name="矩形: 圆角 107"/>
          <p:cNvSpPr/>
          <p:nvPr/>
        </p:nvSpPr>
        <p:spPr>
          <a:xfrm>
            <a:off x="5019739" y="1772816"/>
            <a:ext cx="3312368" cy="4772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a:stCxn id="106" idx="2"/>
            <a:endCxn id="107" idx="0"/>
          </p:cNvCxnSpPr>
          <p:nvPr/>
        </p:nvCxnSpPr>
        <p:spPr>
          <a:xfrm>
            <a:off x="6675924" y="5350281"/>
            <a:ext cx="0" cy="31096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连接符: 肘形 109"/>
          <p:cNvCxnSpPr/>
          <p:nvPr/>
        </p:nvCxnSpPr>
        <p:spPr>
          <a:xfrm rot="16200000">
            <a:off x="4613991" y="4175316"/>
            <a:ext cx="4123865" cy="1"/>
          </a:xfrm>
          <a:prstGeom prst="bentConnector5">
            <a:avLst>
              <a:gd name="adj1" fmla="val -5543"/>
              <a:gd name="adj2" fmla="val 131942000000"/>
              <a:gd name="adj3" fmla="val 105543"/>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5756252" y="3887315"/>
            <a:ext cx="1839342" cy="5760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等线" panose="02010600030101010101" pitchFamily="2" charset="-122"/>
                <a:ea typeface="等线" panose="02010600030101010101" pitchFamily="2" charset="-122"/>
              </a:rPr>
              <a:t>③ </a:t>
            </a:r>
            <a:r>
              <a:rPr lang="zh-CN" altLang="en-US" dirty="0">
                <a:solidFill>
                  <a:schemeClr val="tx1"/>
                </a:solidFill>
              </a:rPr>
              <a:t>更新本端口</a:t>
            </a:r>
            <a:r>
              <a:rPr lang="en-US" altLang="zh-CN" dirty="0">
                <a:solidFill>
                  <a:schemeClr val="tx1"/>
                </a:solidFill>
              </a:rPr>
              <a:t>Config</a:t>
            </a:r>
            <a:endParaRPr lang="zh-CN" altLang="en-US" dirty="0">
              <a:solidFill>
                <a:schemeClr val="tx1"/>
              </a:solidFill>
            </a:endParaRPr>
          </a:p>
        </p:txBody>
      </p:sp>
      <p:cxnSp>
        <p:nvCxnSpPr>
          <p:cNvPr id="112" name="直接箭头连接符 111"/>
          <p:cNvCxnSpPr>
            <a:stCxn id="105" idx="2"/>
            <a:endCxn id="111" idx="0"/>
          </p:cNvCxnSpPr>
          <p:nvPr/>
        </p:nvCxnSpPr>
        <p:spPr>
          <a:xfrm flipH="1">
            <a:off x="6675923" y="3576349"/>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11" idx="2"/>
            <a:endCxn id="106" idx="0"/>
          </p:cNvCxnSpPr>
          <p:nvPr/>
        </p:nvCxnSpPr>
        <p:spPr>
          <a:xfrm>
            <a:off x="6675923" y="4463315"/>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05" idx="0"/>
            <a:endCxn id="104" idx="2"/>
          </p:cNvCxnSpPr>
          <p:nvPr/>
        </p:nvCxnSpPr>
        <p:spPr>
          <a:xfrm flipH="1" flipV="1">
            <a:off x="6675923" y="2689383"/>
            <a:ext cx="1" cy="310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025736" y="2684573"/>
            <a:ext cx="1727332" cy="307777"/>
          </a:xfrm>
          <a:prstGeom prst="rect">
            <a:avLst/>
          </a:prstGeom>
          <a:noFill/>
        </p:spPr>
        <p:txBody>
          <a:bodyPr wrap="none" rtlCol="0">
            <a:spAutoFit/>
          </a:bodyPr>
          <a:lstStyle/>
          <a:p>
            <a:r>
              <a:rPr lang="zh-CN" altLang="en-US" sz="1400" dirty="0"/>
              <a:t>本端</a:t>
            </a:r>
            <a:r>
              <a:rPr lang="en-US" altLang="zh-CN" sz="1400" dirty="0"/>
              <a:t>Config</a:t>
            </a:r>
            <a:r>
              <a:rPr lang="zh-CN" altLang="en-US" sz="1400" dirty="0"/>
              <a:t>优先级高</a:t>
            </a:r>
            <a:endParaRPr lang="zh-CN" altLang="en-US" sz="1400" dirty="0"/>
          </a:p>
        </p:txBody>
      </p:sp>
      <p:sp>
        <p:nvSpPr>
          <p:cNvPr id="116" name="文本框 115"/>
          <p:cNvSpPr txBox="1"/>
          <p:nvPr/>
        </p:nvSpPr>
        <p:spPr>
          <a:xfrm>
            <a:off x="5004048" y="3598775"/>
            <a:ext cx="1727332" cy="307777"/>
          </a:xfrm>
          <a:prstGeom prst="rect">
            <a:avLst/>
          </a:prstGeom>
          <a:noFill/>
        </p:spPr>
        <p:txBody>
          <a:bodyPr wrap="none" rtlCol="0">
            <a:spAutoFit/>
          </a:bodyPr>
          <a:lstStyle/>
          <a:p>
            <a:r>
              <a:rPr lang="zh-CN" altLang="en-US" sz="1400" dirty="0"/>
              <a:t>对端</a:t>
            </a:r>
            <a:r>
              <a:rPr lang="en-US" altLang="zh-CN" sz="1400" dirty="0"/>
              <a:t>Config</a:t>
            </a:r>
            <a:r>
              <a:rPr lang="zh-CN" altLang="en-US" sz="1400" dirty="0"/>
              <a:t>优先级高</a:t>
            </a:r>
            <a:endParaRPr lang="zh-CN" altLang="en-US" sz="1400" dirty="0"/>
          </a:p>
        </p:txBody>
      </p:sp>
      <p:cxnSp>
        <p:nvCxnSpPr>
          <p:cNvPr id="117" name="直接箭头连接符 116"/>
          <p:cNvCxnSpPr>
            <a:stCxn id="5" idx="3"/>
            <a:endCxn id="105" idx="1"/>
          </p:cNvCxnSpPr>
          <p:nvPr/>
        </p:nvCxnSpPr>
        <p:spPr>
          <a:xfrm>
            <a:off x="3286844" y="2401383"/>
            <a:ext cx="2164944" cy="886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4" idx="1"/>
            <a:endCxn id="6" idx="3"/>
          </p:cNvCxnSpPr>
          <p:nvPr/>
        </p:nvCxnSpPr>
        <p:spPr>
          <a:xfrm flipH="1">
            <a:off x="3610880" y="2401383"/>
            <a:ext cx="2164943" cy="8869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生成树机制运行 </a:t>
            </a:r>
            <a:r>
              <a:rPr lang="en-US" altLang="zh-CN" dirty="0"/>
              <a:t>– </a:t>
            </a:r>
            <a:r>
              <a:rPr lang="zh-CN" altLang="en-US" dirty="0"/>
              <a:t>初始化</a:t>
            </a:r>
            <a:endParaRPr lang="zh-CN" altLang="en-US" dirty="0"/>
          </a:p>
        </p:txBody>
      </p:sp>
      <p:sp>
        <p:nvSpPr>
          <p:cNvPr id="3" name="内容占位符 2"/>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将每个端口设置为指定端口，即端口所在网段应该通过本节点连接到根节点</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endParaRPr lang="en-US" altLang="zh-CN" sz="1800" dirty="0">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 y="457200"/>
            <a:ext cx="8867328" cy="811560"/>
          </a:xfrm>
        </p:spPr>
        <p:txBody>
          <a:bodyPr/>
          <a:lstStyle/>
          <a:p>
            <a:r>
              <a:rPr lang="zh-CN" altLang="en-US" dirty="0"/>
              <a:t>生成树机制运行 </a:t>
            </a:r>
            <a:r>
              <a:rPr lang="en-US" altLang="zh-CN" dirty="0"/>
              <a:t>– </a:t>
            </a:r>
            <a:r>
              <a:rPr lang="zh-CN" altLang="en-US" dirty="0"/>
              <a:t>节点主动发送</a:t>
            </a:r>
            <a:r>
              <a:rPr lang="en-US" altLang="zh-CN" dirty="0"/>
              <a:t>Config</a:t>
            </a:r>
            <a:r>
              <a:rPr lang="zh-CN" altLang="en-US" dirty="0"/>
              <a:t>消息</a:t>
            </a:r>
            <a:endParaRPr lang="zh-CN" altLang="en-US" dirty="0"/>
          </a:p>
        </p:txBody>
      </p:sp>
      <p:sp>
        <p:nvSpPr>
          <p:cNvPr id="3" name="内容占位符 2"/>
          <p:cNvSpPr>
            <a:spLocks noGrp="1"/>
          </p:cNvSpPr>
          <p:nvPr>
            <p:ph idx="1"/>
          </p:nvPr>
        </p:nvSpPr>
        <p:spPr>
          <a:xfrm>
            <a:off x="457200" y="1444978"/>
            <a:ext cx="8579296" cy="5034843"/>
          </a:xfrm>
        </p:spPr>
        <p:txBody>
          <a:bodyPr/>
          <a:lstStyle/>
          <a:p>
            <a:r>
              <a:rPr lang="zh-CN" altLang="en-US" dirty="0"/>
              <a:t>当节点认为自己是根节点时，</a:t>
            </a:r>
            <a:r>
              <a:rPr lang="en-US" altLang="zh-CN" dirty="0">
                <a:solidFill>
                  <a:srgbClr val="FF0000"/>
                </a:solidFill>
              </a:rPr>
              <a:t> </a:t>
            </a:r>
            <a:r>
              <a:rPr lang="zh-CN" altLang="en-US" dirty="0">
                <a:solidFill>
                  <a:srgbClr val="FF0000"/>
                </a:solidFill>
              </a:rPr>
              <a:t>周期性主动</a:t>
            </a:r>
            <a:r>
              <a:rPr lang="zh-CN" altLang="en-US" dirty="0"/>
              <a:t>发送</a:t>
            </a:r>
            <a:r>
              <a:rPr lang="en-US" altLang="zh-CN" dirty="0"/>
              <a:t>Config</a:t>
            </a:r>
            <a:r>
              <a:rPr lang="zh-CN" altLang="en-US" dirty="0"/>
              <a:t>消息</a:t>
            </a:r>
            <a:r>
              <a:rPr lang="en-US" altLang="zh-CN" dirty="0"/>
              <a:t>(①)</a:t>
            </a:r>
            <a:endParaRPr lang="en-US" altLang="zh-CN" dirty="0"/>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周期发送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2987824" y="2924944"/>
            <a:ext cx="3508700" cy="1631690"/>
            <a:chOff x="432097" y="2371708"/>
            <a:chExt cx="3508700" cy="1631690"/>
          </a:xfrm>
        </p:grpSpPr>
        <p:sp>
          <p:nvSpPr>
            <p:cNvPr id="7" name="椭圆 6"/>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8" name="椭圆 7"/>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9" name="直接连接符 8"/>
            <p:cNvCxnSpPr>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1054363" y="4226715"/>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6667769" y="4187302"/>
            <a:ext cx="1853456" cy="369332"/>
          </a:xfrm>
          <a:prstGeom prst="rect">
            <a:avLst/>
          </a:prstGeom>
          <a:noFill/>
        </p:spPr>
        <p:txBody>
          <a:bodyPr wrap="none" rtlCol="0">
            <a:spAutoFit/>
          </a:bodyPr>
          <a:lstStyle/>
          <a:p>
            <a:r>
              <a:rPr lang="en-US" altLang="zh-CN" dirty="0"/>
              <a:t>Switch ID: 0x0201</a:t>
            </a:r>
            <a:endParaRPr lang="zh-CN" altLang="en-US" dirty="0"/>
          </a:p>
        </p:txBody>
      </p:sp>
      <p:cxnSp>
        <p:nvCxnSpPr>
          <p:cNvPr id="17" name="直接箭头连接符 16"/>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31965" y="2850168"/>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solidFill>
                  <a:srgbClr val="FF0000"/>
                </a:solidFill>
              </a:rPr>
              <a:t>PortID</a:t>
            </a:r>
            <a:r>
              <a:rPr lang="en-US" altLang="zh-CN" dirty="0">
                <a:solidFill>
                  <a:srgbClr val="FF0000"/>
                </a:solidFill>
              </a:rPr>
              <a:t>: 0x02</a:t>
            </a:r>
            <a:endParaRPr lang="zh-CN" altLang="en-US" dirty="0">
              <a:solidFill>
                <a:srgbClr val="FF0000"/>
              </a:solidFill>
            </a:endParaRPr>
          </a:p>
        </p:txBody>
      </p:sp>
      <p:sp>
        <p:nvSpPr>
          <p:cNvPr id="19" name="文本框 18"/>
          <p:cNvSpPr txBox="1"/>
          <p:nvPr/>
        </p:nvSpPr>
        <p:spPr>
          <a:xfrm>
            <a:off x="3852931" y="2799696"/>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solidFill>
                  <a:srgbClr val="FF0000"/>
                </a:solidFill>
              </a:rPr>
              <a:t>PortID</a:t>
            </a:r>
            <a:r>
              <a:rPr lang="en-US" altLang="zh-CN" dirty="0">
                <a:solidFill>
                  <a:srgbClr val="FF0000"/>
                </a:solidFill>
              </a:rPr>
              <a:t>: 0x01</a:t>
            </a:r>
            <a:endParaRPr lang="zh-CN" altLang="en-US" dirty="0">
              <a:solidFill>
                <a:srgbClr val="FF0000"/>
              </a:solidFill>
            </a:endParaRPr>
          </a:p>
        </p:txBody>
      </p:sp>
      <p:cxnSp>
        <p:nvCxnSpPr>
          <p:cNvPr id="20" name="直接箭头连接符 19"/>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生成树机制运行 </a:t>
            </a:r>
            <a:r>
              <a:rPr lang="en-US" altLang="zh-CN" dirty="0"/>
              <a:t>– </a:t>
            </a:r>
            <a:r>
              <a:rPr lang="zh-CN" altLang="en-US" dirty="0"/>
              <a:t>处理</a:t>
            </a:r>
            <a:r>
              <a:rPr lang="en-US" altLang="zh-CN" dirty="0"/>
              <a:t>Config</a:t>
            </a:r>
            <a:r>
              <a:rPr lang="zh-CN" altLang="en-US" dirty="0"/>
              <a:t>消息</a:t>
            </a:r>
            <a:endParaRPr lang="zh-CN" altLang="en-US" dirty="0"/>
          </a:p>
        </p:txBody>
      </p:sp>
      <p:sp>
        <p:nvSpPr>
          <p:cNvPr id="3" name="内容占位符 2"/>
          <p:cNvSpPr>
            <a:spLocks noGrp="1"/>
          </p:cNvSpPr>
          <p:nvPr>
            <p:ph idx="1"/>
          </p:nvPr>
        </p:nvSpPr>
        <p:spPr>
          <a:xfrm>
            <a:off x="107504" y="1268760"/>
            <a:ext cx="9001000" cy="5034843"/>
          </a:xfrm>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(②)</a:t>
            </a:r>
            <a:endParaRPr lang="en-US" altLang="zh-CN" dirty="0">
              <a:solidFill>
                <a:srgbClr val="FF0000"/>
              </a:solidFill>
            </a:endParaRPr>
          </a:p>
          <a:p>
            <a:r>
              <a:rPr lang="zh-CN" altLang="en-US" dirty="0"/>
              <a:t>如果收到的</a:t>
            </a:r>
            <a:r>
              <a:rPr lang="en-US" altLang="zh-CN" dirty="0"/>
              <a:t>Config</a:t>
            </a:r>
            <a:r>
              <a:rPr lang="zh-CN" altLang="en-US" dirty="0"/>
              <a:t>优先级高，说明该网段应该通过对方端口连接根节点</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a:t>
            </a:r>
            <a:r>
              <a:rPr lang="en-US" altLang="zh-CN" dirty="0"/>
              <a:t>(</a:t>
            </a:r>
            <a:r>
              <a:rPr lang="zh-CN" altLang="en-US" dirty="0"/>
              <a:t>③</a:t>
            </a:r>
            <a:r>
              <a:rPr lang="en-US" altLang="zh-CN" dirty="0"/>
              <a:t>)</a:t>
            </a:r>
            <a:r>
              <a:rPr lang="en-US" altLang="zh-CN" dirty="0">
                <a:solidFill>
                  <a:srgbClr val="FF0000"/>
                </a:solidFill>
              </a:rPr>
              <a:t> </a:t>
            </a:r>
            <a:r>
              <a:rPr lang="zh-CN" altLang="en-US" dirty="0"/>
              <a:t>，本端口为非指定端口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(④)</a:t>
            </a:r>
            <a:endParaRPr lang="en-US" altLang="zh-CN" dirty="0">
              <a:solidFill>
                <a:srgbClr val="FF0000"/>
              </a:solidFill>
            </a:endParaRPr>
          </a:p>
          <a:p>
            <a:pPr lvl="1"/>
            <a:r>
              <a:rPr lang="zh-CN" altLang="en-US" dirty="0">
                <a:solidFill>
                  <a:srgbClr val="FF0000"/>
                </a:solidFill>
              </a:rPr>
              <a:t>更新其余</a:t>
            </a:r>
            <a:r>
              <a:rPr lang="en-US" altLang="zh-CN" dirty="0">
                <a:solidFill>
                  <a:srgbClr val="FF0000"/>
                </a:solidFill>
              </a:rPr>
              <a:t>(Other)</a:t>
            </a:r>
            <a:r>
              <a:rPr lang="zh-CN" altLang="en-US" dirty="0">
                <a:solidFill>
                  <a:srgbClr val="FF0000"/>
                </a:solidFill>
              </a:rPr>
              <a:t>端口的</a:t>
            </a:r>
            <a:r>
              <a:rPr lang="en-US" altLang="zh-CN" dirty="0">
                <a:solidFill>
                  <a:srgbClr val="FF0000"/>
                </a:solidFill>
              </a:rPr>
              <a:t>Config(</a:t>
            </a:r>
            <a:r>
              <a:rPr lang="zh-CN" altLang="en-US" dirty="0">
                <a:solidFill>
                  <a:srgbClr val="FF0000"/>
                </a:solidFill>
              </a:rPr>
              <a:t>⑤</a:t>
            </a:r>
            <a:r>
              <a:rPr lang="en-US" altLang="zh-CN" dirty="0">
                <a:solidFill>
                  <a:srgbClr val="FF0000"/>
                </a:solidFill>
              </a:rPr>
              <a:t>)</a:t>
            </a:r>
            <a:endParaRPr lang="en-US" altLang="zh-CN" dirty="0">
              <a:solidFill>
                <a:srgbClr val="FF0000"/>
              </a:solidFill>
            </a:endParaRP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r>
              <a:rPr lang="en-US" altLang="zh-CN" dirty="0"/>
              <a:t>(①)</a:t>
            </a:r>
            <a:endParaRPr lang="en-US" altLang="zh-CN" dirty="0"/>
          </a:p>
          <a:p>
            <a:r>
              <a:rPr lang="zh-CN" altLang="en-US" dirty="0"/>
              <a:t>否则，该网段应该通过本端口存储</a:t>
            </a:r>
            <a:r>
              <a:rPr lang="en-US" altLang="zh-CN" dirty="0"/>
              <a:t>Config</a:t>
            </a:r>
            <a:r>
              <a:rPr lang="zh-CN" altLang="en-US" dirty="0"/>
              <a:t>对应的端口连接根节点</a:t>
            </a:r>
            <a:endParaRPr lang="en-US" altLang="zh-CN" dirty="0"/>
          </a:p>
          <a:p>
            <a:pPr lvl="1"/>
            <a:r>
              <a:rPr lang="zh-CN" altLang="en-US" dirty="0"/>
              <a:t>发送</a:t>
            </a:r>
            <a:r>
              <a:rPr lang="en-US" altLang="zh-CN" dirty="0"/>
              <a:t>Config</a:t>
            </a:r>
            <a:r>
              <a:rPr lang="zh-CN" altLang="en-US" dirty="0"/>
              <a:t>消息</a:t>
            </a:r>
            <a:r>
              <a:rPr lang="en-US" altLang="zh-CN" dirty="0"/>
              <a:t>(①)</a:t>
            </a:r>
            <a:r>
              <a:rPr lang="zh-CN" altLang="en-US" dirty="0"/>
              <a:t>，告知对方优先级更高的</a:t>
            </a:r>
            <a:r>
              <a:rPr lang="en-US" altLang="zh-CN" dirty="0"/>
              <a:t>Config</a:t>
            </a:r>
            <a:endParaRPr lang="en-US" altLang="zh-CN" dirty="0"/>
          </a:p>
          <a:p>
            <a:pPr lvl="1"/>
            <a:r>
              <a:rPr lang="zh-CN" altLang="en-US" dirty="0"/>
              <a:t>该端口是不一定是指定端口（一个</a:t>
            </a:r>
            <a:r>
              <a:rPr lang="en-US" altLang="zh-CN" dirty="0"/>
              <a:t>Hub</a:t>
            </a:r>
            <a:r>
              <a:rPr lang="zh-CN" altLang="en-US" dirty="0"/>
              <a:t>连接三个交换机端口的例子）</a:t>
            </a:r>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(②)</a:t>
            </a:r>
            <a:r>
              <a:rPr lang="en-US" altLang="zh-CN" dirty="0">
                <a:solidFill>
                  <a:srgbClr val="FF0000"/>
                </a:solidFill>
              </a:rPr>
              <a:t> </a:t>
            </a:r>
            <a:r>
              <a:rPr lang="zh-CN" altLang="en-US" dirty="0">
                <a:solidFill>
                  <a:srgbClr val="FF0000"/>
                </a:solidFill>
              </a:rPr>
              <a:t> </a:t>
            </a:r>
            <a:r>
              <a:rPr lang="en-US" altLang="zh-CN" dirty="0"/>
              <a:t>Config</a:t>
            </a:r>
            <a:r>
              <a:rPr lang="zh-CN" altLang="en-US" dirty="0"/>
              <a:t>之间的优先级比较</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1083946" y="1412776"/>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如果两者认为的根节点</a:t>
            </a:r>
            <a:r>
              <a:rPr lang="en-US" altLang="zh-CN" sz="2200" dirty="0"/>
              <a:t>ID</a:t>
            </a:r>
            <a:r>
              <a:rPr lang="zh-CN" altLang="en-US" sz="2200" dirty="0"/>
              <a:t>不同</a:t>
            </a:r>
            <a:endParaRPr lang="en-US" altLang="zh-CN" sz="2200" dirty="0"/>
          </a:p>
          <a:p>
            <a:pPr marL="742950" lvl="1" indent="-285750">
              <a:lnSpc>
                <a:spcPct val="110000"/>
              </a:lnSpc>
              <a:buFont typeface="Arial" panose="020B0604020202020204" pitchFamily="34" charset="0"/>
              <a:buChar char="•"/>
            </a:pPr>
            <a:r>
              <a:rPr lang="zh-CN" altLang="en-US" sz="2000" dirty="0"/>
              <a:t>则根节点</a:t>
            </a:r>
            <a:r>
              <a:rPr lang="en-US" altLang="zh-CN" sz="2000" dirty="0"/>
              <a:t>ID</a:t>
            </a:r>
            <a:r>
              <a:rPr lang="zh-CN" altLang="en-US" sz="2000" dirty="0"/>
              <a:t>小的一方优先级高</a:t>
            </a:r>
            <a:endParaRPr lang="en-US" altLang="zh-CN" sz="2000" dirty="0"/>
          </a:p>
        </p:txBody>
      </p:sp>
      <p:sp>
        <p:nvSpPr>
          <p:cNvPr id="6" name="矩形 5"/>
          <p:cNvSpPr/>
          <p:nvPr/>
        </p:nvSpPr>
        <p:spPr>
          <a:xfrm>
            <a:off x="1589449" y="2344343"/>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如果两者到根节点的开销不同</a:t>
            </a:r>
            <a:endParaRPr lang="en-US" altLang="zh-CN" sz="2200" dirty="0"/>
          </a:p>
          <a:p>
            <a:pPr marL="800100" lvl="1" indent="-342900">
              <a:lnSpc>
                <a:spcPct val="110000"/>
              </a:lnSpc>
              <a:buFont typeface="Arial" panose="020B0604020202020204" pitchFamily="34" charset="0"/>
              <a:buChar char="•"/>
            </a:pPr>
            <a:r>
              <a:rPr lang="zh-CN" altLang="en-US" sz="2000" dirty="0"/>
              <a:t>则开销小的一方优先级高</a:t>
            </a:r>
            <a:endParaRPr lang="en-US" altLang="zh-CN" sz="2000" dirty="0"/>
          </a:p>
        </p:txBody>
      </p:sp>
      <p:sp>
        <p:nvSpPr>
          <p:cNvPr id="7" name="矩形 6"/>
          <p:cNvSpPr/>
          <p:nvPr/>
        </p:nvSpPr>
        <p:spPr>
          <a:xfrm>
            <a:off x="2130281" y="3275910"/>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如果两者到根节点的上一跳节点不同</a:t>
            </a:r>
            <a:endParaRPr lang="en-US" altLang="zh-CN" sz="2200" dirty="0"/>
          </a:p>
          <a:p>
            <a:pPr marL="800100" lvl="1" indent="-342900">
              <a:lnSpc>
                <a:spcPct val="110000"/>
              </a:lnSpc>
              <a:buFont typeface="Arial" panose="020B0604020202020204" pitchFamily="34" charset="0"/>
              <a:buChar char="•"/>
            </a:pPr>
            <a:r>
              <a:rPr lang="zh-CN" altLang="en-US" sz="2000" dirty="0"/>
              <a:t>则上一跳节点</a:t>
            </a:r>
            <a:r>
              <a:rPr lang="en-US" altLang="zh-CN" sz="2000" dirty="0"/>
              <a:t>ID</a:t>
            </a:r>
            <a:r>
              <a:rPr lang="zh-CN" altLang="en-US" sz="2000" dirty="0"/>
              <a:t>小的一方优先级高</a:t>
            </a:r>
            <a:endParaRPr lang="en-US" altLang="zh-CN" sz="2000" dirty="0"/>
          </a:p>
        </p:txBody>
      </p:sp>
      <p:sp>
        <p:nvSpPr>
          <p:cNvPr id="8" name="矩形 7"/>
          <p:cNvSpPr/>
          <p:nvPr/>
        </p:nvSpPr>
        <p:spPr>
          <a:xfrm>
            <a:off x="2627784" y="4207478"/>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zh-CN" altLang="en-US" sz="2200" dirty="0"/>
              <a:t>如果两者到根节点的上一跳端口不同</a:t>
            </a:r>
            <a:endParaRPr lang="en-US" altLang="zh-CN" sz="2200" dirty="0"/>
          </a:p>
          <a:p>
            <a:pPr marL="800100" lvl="1" indent="-342900">
              <a:lnSpc>
                <a:spcPct val="110000"/>
              </a:lnSpc>
              <a:buFont typeface="Arial" panose="020B0604020202020204" pitchFamily="34" charset="0"/>
              <a:buChar char="•"/>
            </a:pPr>
            <a:r>
              <a:rPr lang="zh-CN" altLang="en-US" sz="2000" dirty="0"/>
              <a:t>则上一跳端口</a:t>
            </a:r>
            <a:r>
              <a:rPr lang="en-US" altLang="zh-CN" sz="2000" dirty="0"/>
              <a:t>ID</a:t>
            </a:r>
            <a:r>
              <a:rPr lang="zh-CN" altLang="en-US" sz="2000" dirty="0"/>
              <a:t>小的一方优先级高</a:t>
            </a:r>
            <a:endParaRPr lang="zh-CN" altLang="en-US" sz="2000" dirty="0"/>
          </a:p>
        </p:txBody>
      </p:sp>
      <p:grpSp>
        <p:nvGrpSpPr>
          <p:cNvPr id="16" name="组合 15"/>
          <p:cNvGrpSpPr/>
          <p:nvPr/>
        </p:nvGrpSpPr>
        <p:grpSpPr>
          <a:xfrm>
            <a:off x="221110" y="1788582"/>
            <a:ext cx="1044093" cy="1108553"/>
            <a:chOff x="-144502" y="2327047"/>
            <a:chExt cx="1044093" cy="1080120"/>
          </a:xfrm>
        </p:grpSpPr>
        <p:sp>
          <p:nvSpPr>
            <p:cNvPr id="9" name="箭头: 左弧形 8"/>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文本框 10"/>
            <p:cNvSpPr txBox="1"/>
            <p:nvPr/>
          </p:nvSpPr>
          <p:spPr>
            <a:xfrm>
              <a:off x="-144502" y="3004174"/>
              <a:ext cx="646331" cy="369332"/>
            </a:xfrm>
            <a:prstGeom prst="rect">
              <a:avLst/>
            </a:prstGeom>
            <a:noFill/>
          </p:spPr>
          <p:txBody>
            <a:bodyPr wrap="none" rtlCol="0">
              <a:spAutoFit/>
            </a:bodyPr>
            <a:lstStyle/>
            <a:p>
              <a:r>
                <a:rPr lang="zh-CN" altLang="en-US" dirty="0"/>
                <a:t>相同</a:t>
              </a:r>
              <a:endParaRPr lang="zh-CN" altLang="en-US" dirty="0"/>
            </a:p>
          </p:txBody>
        </p:sp>
      </p:grpSp>
      <p:grpSp>
        <p:nvGrpSpPr>
          <p:cNvPr id="24" name="组合 23"/>
          <p:cNvGrpSpPr/>
          <p:nvPr/>
        </p:nvGrpSpPr>
        <p:grpSpPr>
          <a:xfrm>
            <a:off x="724463" y="2792883"/>
            <a:ext cx="1044093" cy="1108553"/>
            <a:chOff x="724463" y="4515456"/>
            <a:chExt cx="1044093" cy="1108553"/>
          </a:xfrm>
        </p:grpSpPr>
        <p:sp>
          <p:nvSpPr>
            <p:cNvPr id="20" name="箭头: 左弧形 19"/>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文本框 20"/>
            <p:cNvSpPr txBox="1"/>
            <p:nvPr/>
          </p:nvSpPr>
          <p:spPr>
            <a:xfrm>
              <a:off x="724463" y="5158754"/>
              <a:ext cx="646331" cy="379054"/>
            </a:xfrm>
            <a:prstGeom prst="rect">
              <a:avLst/>
            </a:prstGeom>
            <a:noFill/>
          </p:spPr>
          <p:txBody>
            <a:bodyPr wrap="none" rtlCol="0">
              <a:spAutoFit/>
            </a:bodyPr>
            <a:lstStyle/>
            <a:p>
              <a:r>
                <a:rPr lang="zh-CN" altLang="en-US" dirty="0"/>
                <a:t>相同</a:t>
              </a:r>
              <a:endParaRPr lang="zh-CN" altLang="en-US" dirty="0"/>
            </a:p>
          </p:txBody>
        </p:sp>
      </p:grpSp>
      <p:grpSp>
        <p:nvGrpSpPr>
          <p:cNvPr id="25" name="组合 24"/>
          <p:cNvGrpSpPr/>
          <p:nvPr/>
        </p:nvGrpSpPr>
        <p:grpSpPr>
          <a:xfrm>
            <a:off x="1245728" y="3771671"/>
            <a:ext cx="1060454" cy="1108553"/>
            <a:chOff x="1245728" y="5494244"/>
            <a:chExt cx="1060454" cy="1108553"/>
          </a:xfrm>
        </p:grpSpPr>
        <p:sp>
          <p:nvSpPr>
            <p:cNvPr id="22" name="箭头: 左弧形 21"/>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文本框 22"/>
            <p:cNvSpPr txBox="1"/>
            <p:nvPr/>
          </p:nvSpPr>
          <p:spPr>
            <a:xfrm>
              <a:off x="1245728" y="6154576"/>
              <a:ext cx="646331" cy="379054"/>
            </a:xfrm>
            <a:prstGeom prst="rect">
              <a:avLst/>
            </a:prstGeom>
            <a:noFill/>
          </p:spPr>
          <p:txBody>
            <a:bodyPr wrap="none" rtlCol="0">
              <a:spAutoFit/>
            </a:bodyPr>
            <a:lstStyle/>
            <a:p>
              <a:r>
                <a:rPr lang="zh-CN" altLang="en-US" dirty="0"/>
                <a:t>相同</a:t>
              </a:r>
              <a:endParaRPr lang="zh-CN" altLang="en-US" dirty="0"/>
            </a:p>
          </p:txBody>
        </p:sp>
      </p:grpSp>
      <p:sp>
        <p:nvSpPr>
          <p:cNvPr id="26" name="内容占位符 2"/>
          <p:cNvSpPr>
            <a:spLocks noGrp="1"/>
          </p:cNvSpPr>
          <p:nvPr>
            <p:ph idx="1"/>
          </p:nvPr>
        </p:nvSpPr>
        <p:spPr>
          <a:xfrm>
            <a:off x="457200" y="5138726"/>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endParaRPr lang="zh-CN" altLang="en-US" dirty="0"/>
          </a:p>
          <a:p>
            <a:pPr lvl="1"/>
            <a:r>
              <a:rPr lang="zh-CN" altLang="en-US" dirty="0"/>
              <a:t>节点更新状态，从所有非指定端口中选取根端口时（端口间的比较）</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(④)</a:t>
            </a:r>
            <a:r>
              <a:rPr lang="zh-CN" altLang="en-US" dirty="0"/>
              <a:t>更新节点状态</a:t>
            </a:r>
            <a:endParaRPr lang="zh-CN" altLang="en-US" dirty="0"/>
          </a:p>
        </p:txBody>
      </p:sp>
      <p:sp>
        <p:nvSpPr>
          <p:cNvPr id="3" name="内容占位符 2"/>
          <p:cNvSpPr>
            <a:spLocks noGrp="1"/>
          </p:cNvSpPr>
          <p:nvPr>
            <p:ph idx="1"/>
          </p:nvPr>
        </p:nvSpPr>
        <p:spPr>
          <a:xfrm>
            <a:off x="457200" y="1444978"/>
            <a:ext cx="8795320" cy="5034843"/>
          </a:xfrm>
        </p:spPr>
        <p:txBody>
          <a:bodyPr/>
          <a:lstStyle/>
          <a:p>
            <a:r>
              <a:rPr lang="zh-CN" altLang="en-US" dirty="0"/>
              <a:t>遍历所有端口，满足如下条件的为根端口</a:t>
            </a:r>
            <a:r>
              <a:rPr lang="en-US" altLang="zh-CN" dirty="0"/>
              <a:t>(</a:t>
            </a:r>
            <a:r>
              <a:rPr lang="en-US" altLang="zh-CN" dirty="0" err="1"/>
              <a:t>root_port</a:t>
            </a:r>
            <a:r>
              <a:rPr lang="en-US" altLang="zh-CN" dirty="0"/>
              <a:t>)</a:t>
            </a:r>
            <a:endParaRPr lang="en-US" altLang="zh-CN" dirty="0"/>
          </a:p>
          <a:p>
            <a:pPr lvl="1"/>
            <a:r>
              <a:rPr lang="zh-CN" altLang="en-US" dirty="0"/>
              <a:t>该端口是非指定端口</a:t>
            </a:r>
            <a:endParaRPr lang="en-US" altLang="zh-CN" dirty="0"/>
          </a:p>
          <a:p>
            <a:pPr lvl="1"/>
            <a:r>
              <a:rPr lang="zh-CN" altLang="en-US" dirty="0"/>
              <a:t>该端口的优先级要高于所有其余非指定端口</a:t>
            </a:r>
            <a:r>
              <a:rPr lang="en-US" altLang="zh-CN" dirty="0"/>
              <a:t>(②)</a:t>
            </a:r>
            <a:endParaRPr lang="en-US" altLang="zh-CN" dirty="0"/>
          </a:p>
          <a:p>
            <a:pPr marL="457200" lvl="1" indent="0">
              <a:lnSpc>
                <a:spcPct val="100000"/>
              </a:lnSpc>
              <a:buNone/>
            </a:pPr>
            <a:endParaRPr lang="en-US" altLang="zh-CN" sz="1800" dirty="0">
              <a:latin typeface="Courier New" panose="02070309020205020404" pitchFamily="49" charset="0"/>
              <a:cs typeface="Courier New" panose="02070309020205020404" pitchFamily="49" charset="0"/>
            </a:endParaRPr>
          </a:p>
          <a:p>
            <a:pPr marL="457200"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更新节点状态，选择通过</a:t>
            </a:r>
            <a:r>
              <a:rPr lang="en-US" altLang="zh-CN" dirty="0" err="1"/>
              <a:t>root_port</a:t>
            </a:r>
            <a:r>
              <a:rPr lang="zh-CN" altLang="en-US" dirty="0"/>
              <a:t>连接到根节点：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a:t>生成树拓扑</a:t>
            </a:r>
            <a:endParaRPr lang="en-US" altLang="zh-CN" dirty="0"/>
          </a:p>
          <a:p>
            <a:pPr>
              <a:lnSpc>
                <a:spcPct val="200000"/>
              </a:lnSpc>
            </a:pPr>
            <a:r>
              <a:rPr lang="zh-CN" altLang="en-US" dirty="0"/>
              <a:t>生成树术语和原理</a:t>
            </a:r>
            <a:endParaRPr lang="en-US" altLang="zh-CN" dirty="0"/>
          </a:p>
          <a:p>
            <a:pPr>
              <a:lnSpc>
                <a:spcPct val="200000"/>
              </a:lnSpc>
            </a:pPr>
            <a:r>
              <a:rPr lang="zh-CN" altLang="en-US" dirty="0"/>
              <a:t>生成树机制</a:t>
            </a:r>
            <a:endParaRPr lang="en-US" altLang="zh-CN" dirty="0"/>
          </a:p>
          <a:p>
            <a:pPr>
              <a:lnSpc>
                <a:spcPct val="200000"/>
              </a:lnSpc>
            </a:pPr>
            <a:r>
              <a:rPr lang="zh-CN" altLang="en-US" dirty="0"/>
              <a:t>生成树协议格式</a:t>
            </a:r>
            <a:endParaRPr lang="en-US" altLang="zh-CN" dirty="0"/>
          </a:p>
          <a:p>
            <a:pPr>
              <a:lnSpc>
                <a:spcPct val="200000"/>
              </a:lnSpc>
            </a:pPr>
            <a:r>
              <a:rPr lang="zh-CN" altLang="en-US" dirty="0"/>
              <a:t>实验内容</a:t>
            </a:r>
            <a:endParaRPr lang="en-US" altLang="zh-CN" dirty="0"/>
          </a:p>
          <a:p>
            <a:pPr>
              <a:lnSpc>
                <a:spcPct val="200000"/>
              </a:lnSpc>
            </a:pPr>
            <a:r>
              <a:rPr lang="zh-CN" altLang="en-US" dirty="0"/>
              <a:t>附件文件列表</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(⑤)</a:t>
            </a:r>
            <a:r>
              <a:rPr lang="zh-CN" altLang="en-US" dirty="0"/>
              <a:t>更新端口的</a:t>
            </a:r>
            <a:r>
              <a:rPr lang="en-US" altLang="zh-CN" dirty="0"/>
              <a:t>Config</a:t>
            </a:r>
            <a:endParaRPr lang="zh-CN" altLang="en-US" dirty="0"/>
          </a:p>
        </p:txBody>
      </p:sp>
      <p:sp>
        <p:nvSpPr>
          <p:cNvPr id="3" name="内容占位符 2"/>
          <p:cNvSpPr>
            <a:spLocks noGrp="1"/>
          </p:cNvSpPr>
          <p:nvPr>
            <p:ph idx="1"/>
          </p:nvPr>
        </p:nvSpPr>
        <p:spPr/>
        <p:txBody>
          <a:bodyPr/>
          <a:lstStyle/>
          <a:p>
            <a:r>
              <a:rPr lang="zh-CN" altLang="en-US" sz="2000" dirty="0"/>
              <a:t>节点在更新自己的状态后，哪些端口的</a:t>
            </a:r>
            <a:r>
              <a:rPr lang="en-US" altLang="zh-CN" sz="2000" dirty="0"/>
              <a:t>Config</a:t>
            </a:r>
            <a:r>
              <a:rPr lang="zh-CN" altLang="en-US" sz="2000" dirty="0"/>
              <a:t>需要更新？</a:t>
            </a:r>
            <a:endParaRPr lang="en-US" altLang="zh-CN" sz="2000" dirty="0"/>
          </a:p>
          <a:p>
            <a:pPr lvl="1"/>
            <a:r>
              <a:rPr lang="zh-CN" altLang="en-US" sz="1800" dirty="0"/>
              <a:t>非指定端口 </a:t>
            </a:r>
            <a:r>
              <a:rPr lang="en-US" altLang="zh-CN" sz="1800" dirty="0"/>
              <a:t>-&gt; </a:t>
            </a:r>
            <a:r>
              <a:rPr lang="zh-CN" altLang="en-US" sz="1800" dirty="0"/>
              <a:t>非指定端口（不需要处理）</a:t>
            </a:r>
            <a:endParaRPr lang="en-US" altLang="zh-CN" sz="1800" dirty="0"/>
          </a:p>
          <a:p>
            <a:pPr lvl="1"/>
            <a:r>
              <a:rPr lang="zh-CN" altLang="en-US" sz="1800" dirty="0"/>
              <a:t>指定端口 </a:t>
            </a:r>
            <a:r>
              <a:rPr lang="en-US" altLang="zh-CN" sz="1800" dirty="0"/>
              <a:t>-&gt; </a:t>
            </a:r>
            <a:r>
              <a:rPr lang="zh-CN" altLang="en-US" sz="1800" dirty="0"/>
              <a:t>指定端口（需要更新信息，如下）</a:t>
            </a:r>
            <a:endParaRPr lang="en-US" altLang="zh-CN" sz="1800" dirty="0"/>
          </a:p>
          <a:p>
            <a:pPr lvl="1"/>
            <a:r>
              <a:rPr lang="zh-CN" altLang="en-US" sz="1800" dirty="0"/>
              <a:t>指定端口 </a:t>
            </a:r>
            <a:r>
              <a:rPr lang="en-US" altLang="zh-CN" sz="1800" dirty="0"/>
              <a:t>-&gt; </a:t>
            </a:r>
            <a:r>
              <a:rPr lang="zh-CN" altLang="en-US" sz="1800" dirty="0"/>
              <a:t>非指定端口（只有收到</a:t>
            </a:r>
            <a:r>
              <a:rPr lang="en-US" altLang="zh-CN" sz="1800" dirty="0"/>
              <a:t>Config</a:t>
            </a:r>
            <a:r>
              <a:rPr lang="zh-CN" altLang="en-US" sz="1800" dirty="0"/>
              <a:t>时可能，已处理）</a:t>
            </a:r>
            <a:endParaRPr lang="en-US" altLang="zh-CN" sz="1800" dirty="0"/>
          </a:p>
          <a:p>
            <a:pPr lvl="1"/>
            <a:r>
              <a:rPr lang="zh-CN" altLang="en-US" sz="1800" dirty="0"/>
              <a:t>非指定端口 </a:t>
            </a:r>
            <a:r>
              <a:rPr lang="en-US" altLang="zh-CN" sz="1800" dirty="0"/>
              <a:t>-&gt; </a:t>
            </a:r>
            <a:r>
              <a:rPr lang="zh-CN" altLang="en-US" sz="1800" dirty="0"/>
              <a:t>指定端口（可能，条件如下）</a:t>
            </a:r>
            <a:endParaRPr lang="en-US" altLang="zh-CN" sz="1800" dirty="0"/>
          </a:p>
          <a:p>
            <a:r>
              <a:rPr lang="zh-CN" altLang="en-US" sz="2000" dirty="0"/>
              <a:t>如果一个端口为非指定端口，且</a:t>
            </a:r>
            <a:r>
              <a:rPr lang="zh-CN" altLang="en-US" sz="2000" dirty="0">
                <a:solidFill>
                  <a:srgbClr val="FF0000"/>
                </a:solidFill>
              </a:rPr>
              <a:t>其</a:t>
            </a:r>
            <a:r>
              <a:rPr lang="en-US" altLang="zh-CN" sz="2000" dirty="0">
                <a:solidFill>
                  <a:srgbClr val="FF0000"/>
                </a:solidFill>
              </a:rPr>
              <a:t>Config</a:t>
            </a:r>
            <a:r>
              <a:rPr lang="zh-CN" altLang="en-US" sz="2000" dirty="0">
                <a:solidFill>
                  <a:srgbClr val="FF0000"/>
                </a:solidFill>
              </a:rPr>
              <a:t>较网段内其他端口优先级更高</a:t>
            </a:r>
            <a:r>
              <a:rPr lang="en-US" altLang="zh-CN" sz="2000" dirty="0">
                <a:solidFill>
                  <a:srgbClr val="FF0000"/>
                </a:solidFill>
              </a:rPr>
              <a:t>(②)</a:t>
            </a:r>
            <a:r>
              <a:rPr lang="zh-CN" altLang="en-US" sz="2000" dirty="0"/>
              <a:t>，那么该端口成为指定端口：</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r>
              <a:rPr lang="zh-CN" altLang="en-US" sz="2000" dirty="0"/>
              <a:t>对于所有指定端口，更新其认为的根节点和路径开销：</a:t>
            </a:r>
            <a:endParaRPr lang="en-US" altLang="zh-CN" sz="2000"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endParaRPr lang="zh-CN" altLang="en-US" sz="18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1</a:t>
            </a:r>
            <a:r>
              <a:rPr lang="zh-CN" altLang="en-US" dirty="0"/>
              <a:t>：处理</a:t>
            </a:r>
            <a:r>
              <a:rPr lang="en-US" altLang="zh-CN" dirty="0"/>
              <a:t>Config</a:t>
            </a:r>
            <a:r>
              <a:rPr lang="zh-CN" altLang="en-US" dirty="0"/>
              <a:t>消息</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6" name="组合 5"/>
          <p:cNvGrpSpPr/>
          <p:nvPr/>
        </p:nvGrpSpPr>
        <p:grpSpPr>
          <a:xfrm>
            <a:off x="5286002" y="1377452"/>
            <a:ext cx="3508700" cy="1275121"/>
            <a:chOff x="432097" y="2728277"/>
            <a:chExt cx="3508700" cy="1275121"/>
          </a:xfrm>
        </p:grpSpPr>
        <p:sp>
          <p:nvSpPr>
            <p:cNvPr id="8" name="椭圆 7"/>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9" name="椭圆 8"/>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10" name="直接连接符 9"/>
            <p:cNvCxnSpPr>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891268"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15" name="文本框 14"/>
          <p:cNvSpPr txBox="1"/>
          <p:nvPr/>
        </p:nvSpPr>
        <p:spPr>
          <a:xfrm>
            <a:off x="7304818" y="132567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18" name="文本框 17"/>
          <p:cNvSpPr txBox="1"/>
          <p:nvPr/>
        </p:nvSpPr>
        <p:spPr>
          <a:xfrm>
            <a:off x="6176077" y="2684368"/>
            <a:ext cx="1800558" cy="1200329"/>
          </a:xfrm>
          <a:prstGeom prst="rect">
            <a:avLst/>
          </a:prstGeom>
          <a:noFill/>
        </p:spPr>
        <p:txBody>
          <a:bodyPr wrap="none" rtlCol="0">
            <a:spAutoFit/>
          </a:bodyPr>
          <a:lstStyle/>
          <a:p>
            <a:r>
              <a:rPr lang="en-US" altLang="zh-CN" dirty="0" err="1"/>
              <a:t>RootID</a:t>
            </a:r>
            <a:r>
              <a:rPr lang="en-US" altLang="zh-CN" dirty="0"/>
              <a:t>: 0x0101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0x0101</a:t>
            </a:r>
            <a:endParaRPr lang="en-US" altLang="zh-CN" dirty="0"/>
          </a:p>
          <a:p>
            <a:r>
              <a:rPr lang="en-US" altLang="zh-CN" dirty="0" err="1"/>
              <a:t>PortID</a:t>
            </a:r>
            <a:r>
              <a:rPr lang="en-US" altLang="zh-CN" dirty="0"/>
              <a:t>: 0x01</a:t>
            </a:r>
            <a:endParaRPr lang="zh-CN" altLang="en-US" dirty="0"/>
          </a:p>
        </p:txBody>
      </p:sp>
      <p:cxnSp>
        <p:nvCxnSpPr>
          <p:cNvPr id="19" name="直接箭头连接符 18"/>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b2-eth0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b1-eth0</a:t>
            </a:r>
            <a:r>
              <a:rPr lang="zh-CN" altLang="en-US" dirty="0"/>
              <a:t>端口的值</a:t>
            </a:r>
            <a:r>
              <a:rPr lang="en-US" altLang="zh-CN" dirty="0"/>
              <a:t>(0x0101)</a:t>
            </a:r>
            <a:r>
              <a:rPr lang="zh-CN" altLang="en-US" dirty="0"/>
              <a:t>大，优先级低</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b1-eth0</a:t>
            </a:r>
            <a:r>
              <a:rPr lang="zh-CN" altLang="en-US" dirty="0"/>
              <a:t>仍然是指定端口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b1-eth0</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sp>
        <p:nvSpPr>
          <p:cNvPr id="44" name="箭头: 左 43"/>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30000"/>
              </a:lnSpc>
            </a:pPr>
            <a:r>
              <a:rPr lang="zh-CN" altLang="en-US" dirty="0"/>
              <a:t>收到来自</a:t>
            </a:r>
            <a:r>
              <a:rPr lang="en-US" altLang="zh-CN" dirty="0"/>
              <a:t>b1-eth0</a:t>
            </a:r>
            <a:r>
              <a:rPr lang="zh-CN" altLang="en-US" dirty="0"/>
              <a:t>的</a:t>
            </a:r>
            <a:r>
              <a:rPr lang="en-US" altLang="zh-CN" dirty="0"/>
              <a:t>Config</a:t>
            </a:r>
            <a:r>
              <a:rPr lang="zh-CN" altLang="en-US" dirty="0"/>
              <a:t>消息，其</a:t>
            </a:r>
            <a:r>
              <a:rPr lang="en-US" altLang="zh-CN" dirty="0" err="1"/>
              <a:t>RootID</a:t>
            </a:r>
            <a:r>
              <a:rPr lang="zh-CN" altLang="en-US" dirty="0"/>
              <a:t>比</a:t>
            </a:r>
            <a:r>
              <a:rPr lang="en-US" altLang="zh-CN" dirty="0"/>
              <a:t>b2-eth0</a:t>
            </a:r>
            <a:r>
              <a:rPr lang="zh-CN" altLang="en-US" dirty="0"/>
              <a:t>端口的值</a:t>
            </a:r>
            <a:r>
              <a:rPr lang="en-US" altLang="zh-CN" dirty="0"/>
              <a:t>(0x0201)</a:t>
            </a:r>
            <a:r>
              <a:rPr lang="zh-CN" altLang="en-US" dirty="0"/>
              <a:t>小，优先级高</a:t>
            </a:r>
            <a:endParaRPr lang="en-US" altLang="zh-CN" dirty="0"/>
          </a:p>
          <a:p>
            <a:pPr marL="285750" indent="-285750">
              <a:lnSpc>
                <a:spcPct val="130000"/>
              </a:lnSpc>
              <a:buFont typeface="Arial" panose="020B0604020202020204" pitchFamily="34" charset="0"/>
              <a:buChar char="•"/>
            </a:pPr>
            <a:r>
              <a:rPr lang="zh-CN" altLang="en-US" dirty="0"/>
              <a:t>端口</a:t>
            </a:r>
            <a:r>
              <a:rPr lang="en-US" altLang="zh-CN" dirty="0"/>
              <a:t>b2-eth0</a:t>
            </a:r>
            <a:r>
              <a:rPr lang="zh-CN" altLang="en-US" dirty="0"/>
              <a:t>为非指定端口</a:t>
            </a:r>
            <a:endParaRPr lang="en-US" altLang="zh-CN" dirty="0"/>
          </a:p>
          <a:p>
            <a:pPr marL="285750" indent="-285750">
              <a:lnSpc>
                <a:spcPct val="130000"/>
              </a:lnSpc>
              <a:buFont typeface="Arial" panose="020B0604020202020204" pitchFamily="34" charset="0"/>
              <a:buChar char="•"/>
            </a:pPr>
            <a:r>
              <a:rPr lang="zh-CN" altLang="en-US" dirty="0"/>
              <a:t>选择</a:t>
            </a:r>
            <a:r>
              <a:rPr lang="en-US" altLang="zh-CN" dirty="0"/>
              <a:t>b1</a:t>
            </a:r>
            <a:r>
              <a:rPr lang="zh-CN" altLang="en-US" dirty="0"/>
              <a:t>为根节点，更新路径开销，选择</a:t>
            </a:r>
            <a:r>
              <a:rPr lang="en-US" altLang="zh-CN" dirty="0"/>
              <a:t>b2-eth0</a:t>
            </a:r>
            <a:r>
              <a:rPr lang="zh-CN" altLang="en-US" dirty="0"/>
              <a:t>作为根端口，</a:t>
            </a:r>
            <a:r>
              <a:rPr lang="en-US" altLang="zh-CN" dirty="0"/>
              <a:t>b2-eth1</a:t>
            </a:r>
            <a:r>
              <a:rPr lang="zh-CN" altLang="en-US" dirty="0"/>
              <a:t>作为指定端口</a:t>
            </a:r>
            <a:endParaRPr lang="en-US" altLang="zh-CN" dirty="0"/>
          </a:p>
          <a:p>
            <a:pPr marL="285750" indent="-285750">
              <a:lnSpc>
                <a:spcPct val="130000"/>
              </a:lnSpc>
              <a:buFont typeface="Arial" panose="020B0604020202020204" pitchFamily="34" charset="0"/>
              <a:buChar char="•"/>
            </a:pPr>
            <a:r>
              <a:rPr lang="en-US" altLang="zh-CN" dirty="0">
                <a:solidFill>
                  <a:schemeClr val="tx1"/>
                </a:solidFill>
              </a:rPr>
              <a:t>b2-eth1</a:t>
            </a:r>
            <a:r>
              <a:rPr lang="zh-CN" altLang="en-US" dirty="0">
                <a:solidFill>
                  <a:schemeClr val="tx1"/>
                </a:solidFill>
              </a:rPr>
              <a:t>发送其端口的</a:t>
            </a:r>
            <a:r>
              <a:rPr lang="en-US" altLang="zh-CN" dirty="0">
                <a:solidFill>
                  <a:schemeClr val="tx1"/>
                </a:solidFill>
              </a:rPr>
              <a:t>Config</a:t>
            </a:r>
            <a:endParaRPr lang="zh-CN" altLang="en-US" dirty="0">
              <a:solidFill>
                <a:schemeClr val="tx1"/>
              </a:solidFill>
            </a:endParaRPr>
          </a:p>
        </p:txBody>
      </p:sp>
      <p:grpSp>
        <p:nvGrpSpPr>
          <p:cNvPr id="52" name="组合 51"/>
          <p:cNvGrpSpPr/>
          <p:nvPr/>
        </p:nvGrpSpPr>
        <p:grpSpPr>
          <a:xfrm>
            <a:off x="436637" y="1305444"/>
            <a:ext cx="3508700" cy="1369830"/>
            <a:chOff x="432097" y="2633568"/>
            <a:chExt cx="3508700" cy="1369830"/>
          </a:xfrm>
        </p:grpSpPr>
        <p:sp>
          <p:nvSpPr>
            <p:cNvPr id="53" name="椭圆 52"/>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54" name="椭圆 53"/>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55" name="直接连接符 54"/>
            <p:cNvCxnSpPr>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49994" y="1328784"/>
            <a:ext cx="1853456" cy="369332"/>
          </a:xfrm>
          <a:prstGeom prst="rect">
            <a:avLst/>
          </a:prstGeom>
          <a:noFill/>
        </p:spPr>
        <p:txBody>
          <a:bodyPr wrap="none" rtlCol="0">
            <a:spAutoFit/>
          </a:bodyPr>
          <a:lstStyle/>
          <a:p>
            <a:r>
              <a:rPr lang="en-US" altLang="zh-CN" dirty="0"/>
              <a:t>Switch ID: 0x0101</a:t>
            </a:r>
            <a:endParaRPr lang="zh-CN" altLang="en-US" dirty="0"/>
          </a:p>
        </p:txBody>
      </p:sp>
      <p:sp>
        <p:nvSpPr>
          <p:cNvPr id="59" name="文本框 58"/>
          <p:cNvSpPr txBox="1"/>
          <p:nvPr/>
        </p:nvSpPr>
        <p:spPr>
          <a:xfrm>
            <a:off x="2604439" y="1328784"/>
            <a:ext cx="1853456" cy="369332"/>
          </a:xfrm>
          <a:prstGeom prst="rect">
            <a:avLst/>
          </a:prstGeom>
          <a:noFill/>
        </p:spPr>
        <p:txBody>
          <a:bodyPr wrap="none" rtlCol="0">
            <a:spAutoFit/>
          </a:bodyPr>
          <a:lstStyle/>
          <a:p>
            <a:r>
              <a:rPr lang="en-US" altLang="zh-CN" dirty="0"/>
              <a:t>Switch ID: 0x0201</a:t>
            </a:r>
            <a:endParaRPr lang="zh-CN" altLang="en-US" dirty="0"/>
          </a:p>
        </p:txBody>
      </p:sp>
      <p:sp>
        <p:nvSpPr>
          <p:cNvPr id="60" name="文本框 59"/>
          <p:cNvSpPr txBox="1"/>
          <p:nvPr/>
        </p:nvSpPr>
        <p:spPr>
          <a:xfrm>
            <a:off x="1531853" y="2672708"/>
            <a:ext cx="1800558" cy="1200329"/>
          </a:xfrm>
          <a:prstGeom prst="rect">
            <a:avLst/>
          </a:prstGeom>
          <a:noFill/>
        </p:spPr>
        <p:txBody>
          <a:bodyPr wrap="none" rtlCol="0">
            <a:spAutoFit/>
          </a:bodyPr>
          <a:lstStyle/>
          <a:p>
            <a:r>
              <a:rPr lang="en-US" altLang="zh-CN" dirty="0" err="1"/>
              <a:t>RootID</a:t>
            </a:r>
            <a:r>
              <a:rPr lang="en-US" altLang="zh-CN" dirty="0"/>
              <a:t>: 0x0201</a:t>
            </a:r>
            <a:endParaRPr lang="en-US" altLang="zh-CN" dirty="0"/>
          </a:p>
          <a:p>
            <a:r>
              <a:rPr lang="en-US" altLang="zh-CN" dirty="0" err="1"/>
              <a:t>PathCost</a:t>
            </a:r>
            <a:r>
              <a:rPr lang="en-US" altLang="zh-CN" dirty="0"/>
              <a:t>: 0</a:t>
            </a:r>
            <a:endParaRPr lang="en-US" altLang="zh-CN" dirty="0"/>
          </a:p>
          <a:p>
            <a:r>
              <a:rPr lang="en-US" altLang="zh-CN" dirty="0" err="1"/>
              <a:t>SwitchID</a:t>
            </a:r>
            <a:r>
              <a:rPr lang="en-US" altLang="zh-CN" dirty="0"/>
              <a:t>: 0x0201</a:t>
            </a:r>
            <a:endParaRPr lang="en-US" altLang="zh-CN" dirty="0"/>
          </a:p>
          <a:p>
            <a:r>
              <a:rPr lang="en-US" altLang="zh-CN" dirty="0" err="1"/>
              <a:t>PortID</a:t>
            </a:r>
            <a:r>
              <a:rPr lang="en-US" altLang="zh-CN" dirty="0"/>
              <a:t>: 0x01</a:t>
            </a:r>
            <a:endParaRPr lang="zh-CN" altLang="en-US" dirty="0"/>
          </a:p>
        </p:txBody>
      </p:sp>
      <p:cxnSp>
        <p:nvCxnSpPr>
          <p:cNvPr id="61" name="直接箭头连接符 60"/>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1182388"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0" name="文本框 69"/>
          <p:cNvSpPr txBox="1"/>
          <p:nvPr/>
        </p:nvSpPr>
        <p:spPr>
          <a:xfrm>
            <a:off x="2570994" y="1994316"/>
            <a:ext cx="614655" cy="369332"/>
          </a:xfrm>
          <a:prstGeom prst="rect">
            <a:avLst/>
          </a:prstGeom>
          <a:noFill/>
        </p:spPr>
        <p:txBody>
          <a:bodyPr wrap="square" rtlCol="0">
            <a:spAutoFit/>
          </a:bodyPr>
          <a:lstStyle/>
          <a:p>
            <a:r>
              <a:rPr lang="en-US" altLang="zh-CN" dirty="0"/>
              <a:t>eth0</a:t>
            </a:r>
            <a:endParaRPr lang="zh-CN" altLang="en-US" dirty="0"/>
          </a:p>
        </p:txBody>
      </p:sp>
      <p:sp>
        <p:nvSpPr>
          <p:cNvPr id="71" name="文本框 70"/>
          <p:cNvSpPr txBox="1"/>
          <p:nvPr/>
        </p:nvSpPr>
        <p:spPr>
          <a:xfrm>
            <a:off x="6014098" y="1992785"/>
            <a:ext cx="614655" cy="369332"/>
          </a:xfrm>
          <a:prstGeom prst="rect">
            <a:avLst/>
          </a:prstGeom>
          <a:noFill/>
        </p:spPr>
        <p:txBody>
          <a:bodyPr wrap="square" rtlCol="0">
            <a:spAutoFit/>
          </a:bodyPr>
          <a:lstStyle/>
          <a:p>
            <a:r>
              <a:rPr lang="en-US" altLang="zh-CN" dirty="0"/>
              <a:t>eth0</a:t>
            </a:r>
            <a:endParaRPr lang="zh-CN" altLang="en-US" dirty="0"/>
          </a:p>
        </p:txBody>
      </p:sp>
      <p:sp>
        <p:nvSpPr>
          <p:cNvPr id="72" name="文本框 71"/>
          <p:cNvSpPr txBox="1"/>
          <p:nvPr/>
        </p:nvSpPr>
        <p:spPr>
          <a:xfrm>
            <a:off x="7425838" y="1989589"/>
            <a:ext cx="614655" cy="369332"/>
          </a:xfrm>
          <a:prstGeom prst="rect">
            <a:avLst/>
          </a:prstGeom>
          <a:noFill/>
        </p:spPr>
        <p:txBody>
          <a:bodyPr wrap="square" rtlCol="0">
            <a:spAutoFit/>
          </a:bodyPr>
          <a:lstStyle/>
          <a:p>
            <a:r>
              <a:rPr lang="en-US" altLang="zh-CN" dirty="0"/>
              <a:t>eth0</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2</a:t>
            </a:r>
            <a:r>
              <a:rPr lang="zh-CN" altLang="en-US" dirty="0"/>
              <a:t>：更新其余端口</a:t>
            </a:r>
            <a:r>
              <a:rPr lang="en-US" altLang="zh-CN" dirty="0"/>
              <a:t>Config</a:t>
            </a:r>
            <a:endParaRPr lang="zh-CN" altLang="en-US" dirty="0"/>
          </a:p>
        </p:txBody>
      </p:sp>
      <p:sp>
        <p:nvSpPr>
          <p:cNvPr id="3" name="内容占位符 2"/>
          <p:cNvSpPr>
            <a:spLocks noGrp="1"/>
          </p:cNvSpPr>
          <p:nvPr>
            <p:ph idx="1"/>
          </p:nvPr>
        </p:nvSpPr>
        <p:spPr>
          <a:xfrm>
            <a:off x="107503" y="3172962"/>
            <a:ext cx="9036497" cy="3205078"/>
          </a:xfrm>
        </p:spPr>
        <p:txBody>
          <a:bodyPr/>
          <a:lstStyle/>
          <a:p>
            <a:r>
              <a:rPr lang="zh-CN" altLang="en-US" dirty="0"/>
              <a:t>节点</a:t>
            </a:r>
            <a:r>
              <a:rPr lang="en-US" altLang="zh-CN" dirty="0"/>
              <a:t>b3</a:t>
            </a:r>
            <a:r>
              <a:rPr lang="zh-CN" altLang="en-US" dirty="0"/>
              <a:t>先收到</a:t>
            </a:r>
            <a:r>
              <a:rPr lang="en-US" altLang="zh-CN" dirty="0"/>
              <a:t>b2-eth0</a:t>
            </a:r>
            <a:r>
              <a:rPr lang="zh-CN" altLang="en-US" dirty="0"/>
              <a:t>的</a:t>
            </a:r>
            <a:r>
              <a:rPr lang="en-US" altLang="zh-CN" dirty="0"/>
              <a:t>Config</a:t>
            </a:r>
            <a:r>
              <a:rPr lang="zh-CN" altLang="en-US" dirty="0"/>
              <a:t>消息</a:t>
            </a:r>
            <a:endParaRPr lang="en-US" altLang="zh-CN" dirty="0"/>
          </a:p>
          <a:p>
            <a:pPr lvl="1"/>
            <a:r>
              <a:rPr lang="en-US" altLang="zh-CN" dirty="0"/>
              <a:t>b3-eth0</a:t>
            </a:r>
            <a:r>
              <a:rPr lang="zh-CN" altLang="en-US" dirty="0"/>
              <a:t>变为根端口；</a:t>
            </a:r>
            <a:endParaRPr lang="en-US" altLang="zh-CN" dirty="0"/>
          </a:p>
          <a:p>
            <a:pPr lvl="1"/>
            <a:r>
              <a:rPr lang="zh-CN" altLang="en-US" dirty="0"/>
              <a:t>更新其余端口：</a:t>
            </a:r>
            <a:r>
              <a:rPr lang="en-US" altLang="zh-CN" dirty="0"/>
              <a:t>b3-eth1</a:t>
            </a:r>
            <a:r>
              <a:rPr lang="zh-CN" altLang="en-US" dirty="0"/>
              <a:t>仍为指定端口，更新其认为的根节点和路径开销</a:t>
            </a:r>
            <a:endParaRPr lang="en-US" altLang="zh-CN" dirty="0"/>
          </a:p>
          <a:p>
            <a:r>
              <a:rPr lang="zh-CN" altLang="en-US" dirty="0"/>
              <a:t>节点</a:t>
            </a:r>
            <a:r>
              <a:rPr lang="en-US" altLang="zh-CN" dirty="0"/>
              <a:t>b3</a:t>
            </a:r>
            <a:r>
              <a:rPr lang="zh-CN" altLang="en-US" dirty="0"/>
              <a:t>再收到</a:t>
            </a:r>
            <a:r>
              <a:rPr lang="en-US" altLang="zh-CN" dirty="0"/>
              <a:t>b1-eth0</a:t>
            </a:r>
            <a:r>
              <a:rPr lang="zh-CN" altLang="en-US" dirty="0"/>
              <a:t>的</a:t>
            </a:r>
            <a:r>
              <a:rPr lang="en-US" altLang="zh-CN" dirty="0"/>
              <a:t>Config</a:t>
            </a:r>
            <a:r>
              <a:rPr lang="zh-CN" altLang="en-US" dirty="0"/>
              <a:t>消息</a:t>
            </a:r>
            <a:endParaRPr lang="en-US" altLang="zh-CN" dirty="0"/>
          </a:p>
          <a:p>
            <a:pPr lvl="1"/>
            <a:r>
              <a:rPr lang="en-US" altLang="zh-CN" dirty="0"/>
              <a:t>b3-eth1</a:t>
            </a:r>
            <a:r>
              <a:rPr lang="zh-CN" altLang="en-US" dirty="0"/>
              <a:t>更新为根端口；</a:t>
            </a:r>
            <a:endParaRPr lang="en-US" altLang="zh-CN" dirty="0"/>
          </a:p>
          <a:p>
            <a:pPr lvl="1"/>
            <a:r>
              <a:rPr lang="zh-CN" altLang="en-US" dirty="0"/>
              <a:t>更新其余端口：</a:t>
            </a:r>
            <a:r>
              <a:rPr lang="en-US" altLang="zh-CN" dirty="0"/>
              <a:t>b3-eth0</a:t>
            </a:r>
            <a:r>
              <a:rPr lang="zh-CN" altLang="en-US" dirty="0"/>
              <a:t>的</a:t>
            </a:r>
            <a:r>
              <a:rPr lang="en-US" altLang="zh-CN" dirty="0"/>
              <a:t>Config</a:t>
            </a:r>
            <a:r>
              <a:rPr lang="zh-CN" altLang="en-US" dirty="0"/>
              <a:t>比网段内 </a:t>
            </a:r>
            <a:r>
              <a:rPr lang="en-US" altLang="zh-CN" dirty="0"/>
              <a:t>(b2-eth0</a:t>
            </a:r>
            <a:r>
              <a:rPr lang="zh-CN" altLang="en-US" dirty="0"/>
              <a:t>端口</a:t>
            </a:r>
            <a:r>
              <a:rPr lang="en-US" altLang="zh-CN" dirty="0"/>
              <a:t>) </a:t>
            </a:r>
            <a:r>
              <a:rPr lang="zh-CN" altLang="en-US" dirty="0"/>
              <a:t>的</a:t>
            </a:r>
            <a:r>
              <a:rPr lang="en-US" altLang="zh-CN" dirty="0"/>
              <a:t>Config</a:t>
            </a:r>
            <a:r>
              <a:rPr lang="zh-CN" altLang="en-US" dirty="0"/>
              <a:t>优先级更高，由非指定端口更新为指定端口</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25" name="组合 24"/>
          <p:cNvGrpSpPr/>
          <p:nvPr/>
        </p:nvGrpSpPr>
        <p:grpSpPr>
          <a:xfrm>
            <a:off x="1115616" y="1484784"/>
            <a:ext cx="6189061" cy="1340649"/>
            <a:chOff x="1155494" y="1656303"/>
            <a:chExt cx="6189061" cy="1340649"/>
          </a:xfrm>
        </p:grpSpPr>
        <p:sp>
          <p:nvSpPr>
            <p:cNvPr id="6" name="椭圆 5"/>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10" name="直接连接符 9"/>
            <p:cNvCxnSpPr>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3" name="文本框 12"/>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4" name="椭圆 13"/>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5" name="文本框 14"/>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6" name="直接连接符 15"/>
            <p:cNvCxnSpPr>
              <a:stCxn id="7" idx="6"/>
              <a:endCxn id="14"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21" name="直接箭头连接符 20"/>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endParaRPr lang="zh-CN" altLang="en-US" dirty="0"/>
            </a:p>
          </p:txBody>
        </p:sp>
        <p:sp>
          <p:nvSpPr>
            <p:cNvPr id="24" name="文本框 23"/>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endParaRPr lang="zh-CN" altLang="en-US"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r>
              <a:rPr lang="en-US" altLang="zh-CN" dirty="0"/>
              <a:t>2</a:t>
            </a:r>
            <a:r>
              <a:rPr lang="zh-CN" altLang="en-US" dirty="0"/>
              <a:t>：非指定端口更新为指定端口</a:t>
            </a:r>
            <a:endParaRPr lang="zh-CN" altLang="en-US" dirty="0"/>
          </a:p>
        </p:txBody>
      </p:sp>
      <p:sp>
        <p:nvSpPr>
          <p:cNvPr id="3" name="内容占位符 2"/>
          <p:cNvSpPr>
            <a:spLocks noGrp="1"/>
          </p:cNvSpPr>
          <p:nvPr>
            <p:ph idx="1"/>
          </p:nvPr>
        </p:nvSpPr>
        <p:spPr>
          <a:xfrm>
            <a:off x="440450" y="2960705"/>
            <a:ext cx="8579555" cy="3193275"/>
          </a:xfrm>
        </p:spPr>
        <p:txBody>
          <a:bodyPr/>
          <a:lstStyle/>
          <a:p>
            <a:r>
              <a:rPr lang="zh-CN" altLang="en-US" sz="2000" dirty="0"/>
              <a:t>更新</a:t>
            </a:r>
            <a:r>
              <a:rPr lang="en-US" altLang="zh-CN" sz="1800" dirty="0"/>
              <a:t>b3-eth0</a:t>
            </a:r>
            <a:r>
              <a:rPr lang="zh-CN" altLang="en-US" sz="1800" dirty="0"/>
              <a:t>的</a:t>
            </a:r>
            <a:r>
              <a:rPr lang="en-US" altLang="zh-CN" sz="1800" dirty="0"/>
              <a:t>Config</a:t>
            </a:r>
            <a:r>
              <a:rPr lang="zh-CN" altLang="en-US" sz="1800" dirty="0"/>
              <a:t>：</a:t>
            </a:r>
            <a:r>
              <a:rPr lang="zh-CN" altLang="en-US" sz="2000" dirty="0"/>
              <a:t>先假设其可以从非指定端口更新为指定端口，构造其</a:t>
            </a:r>
            <a:r>
              <a:rPr lang="en-US" altLang="zh-CN" sz="2000" dirty="0"/>
              <a:t>Config</a:t>
            </a:r>
            <a:r>
              <a:rPr lang="zh-CN" altLang="en-US" sz="2000" dirty="0"/>
              <a:t>：</a:t>
            </a:r>
            <a:endParaRPr lang="en-US" altLang="zh-CN" sz="2000" dirty="0"/>
          </a:p>
          <a:p>
            <a:pPr lvl="1"/>
            <a:r>
              <a:rPr lang="zh-CN" altLang="en-US" sz="1600" dirty="0"/>
              <a:t>其认为的根节点：</a:t>
            </a:r>
            <a:r>
              <a:rPr lang="en-US" altLang="zh-CN" sz="1600" dirty="0"/>
              <a:t>b1  (</a:t>
            </a:r>
            <a:r>
              <a:rPr lang="en-US" altLang="zh-CN" sz="1600" dirty="0" err="1"/>
              <a:t>stp</a:t>
            </a:r>
            <a:r>
              <a:rPr lang="en-US" altLang="zh-CN" sz="1600" dirty="0"/>
              <a:t>-&gt;</a:t>
            </a:r>
            <a:r>
              <a:rPr lang="en-US" altLang="zh-CN" sz="1600" dirty="0" err="1"/>
              <a:t>designated_root</a:t>
            </a:r>
            <a:r>
              <a:rPr lang="en-US" altLang="zh-CN" sz="1600" dirty="0"/>
              <a:t>)</a:t>
            </a:r>
            <a:endParaRPr lang="en-US" altLang="zh-CN" sz="1600" dirty="0"/>
          </a:p>
          <a:p>
            <a:pPr lvl="1"/>
            <a:r>
              <a:rPr lang="zh-CN" altLang="en-US" sz="1600" dirty="0"/>
              <a:t>其认为到根节点的路径开销：</a:t>
            </a:r>
            <a:r>
              <a:rPr lang="en-US" altLang="zh-CN" sz="1600" dirty="0"/>
              <a:t>1 (</a:t>
            </a:r>
            <a:r>
              <a:rPr lang="en-US" altLang="zh-CN" sz="1600" dirty="0" err="1"/>
              <a:t>stp</a:t>
            </a:r>
            <a:r>
              <a:rPr lang="en-US" altLang="zh-CN" sz="1600" dirty="0"/>
              <a:t>-&gt;</a:t>
            </a:r>
            <a:r>
              <a:rPr lang="en-US" altLang="zh-CN" sz="1600" dirty="0" err="1"/>
              <a:t>root_path_cost</a:t>
            </a:r>
            <a:r>
              <a:rPr lang="en-US" altLang="zh-CN" sz="1600" dirty="0"/>
              <a:t>)</a:t>
            </a:r>
            <a:endParaRPr lang="en-US" altLang="zh-CN" sz="1600" dirty="0"/>
          </a:p>
          <a:p>
            <a:pPr lvl="1"/>
            <a:r>
              <a:rPr lang="zh-CN" altLang="en-US" sz="1600" dirty="0"/>
              <a:t>到根节点的上一跳节点：</a:t>
            </a:r>
            <a:r>
              <a:rPr lang="en-US" altLang="zh-CN" sz="1600" dirty="0"/>
              <a:t>b3 (</a:t>
            </a:r>
            <a:r>
              <a:rPr lang="en-US" altLang="zh-CN" sz="1600" dirty="0" err="1"/>
              <a:t>stp</a:t>
            </a:r>
            <a:r>
              <a:rPr lang="en-US" altLang="zh-CN" sz="1600" dirty="0"/>
              <a:t>-&gt;</a:t>
            </a:r>
            <a:r>
              <a:rPr lang="en-US" altLang="zh-CN" sz="1600" dirty="0" err="1"/>
              <a:t>switch_id</a:t>
            </a:r>
            <a:r>
              <a:rPr lang="en-US" altLang="zh-CN" sz="1600" dirty="0"/>
              <a:t>)</a:t>
            </a:r>
            <a:endParaRPr lang="en-US" altLang="zh-CN" sz="1600" dirty="0"/>
          </a:p>
          <a:p>
            <a:pPr lvl="1"/>
            <a:r>
              <a:rPr lang="zh-CN" altLang="en-US" sz="1600" dirty="0"/>
              <a:t>到根节点的上一跳端口：</a:t>
            </a:r>
            <a:r>
              <a:rPr lang="en-US" altLang="zh-CN" sz="1600" dirty="0"/>
              <a:t>b3-eth0 (p-&gt;</a:t>
            </a:r>
            <a:r>
              <a:rPr lang="en-US" altLang="zh-CN" sz="1600" dirty="0" err="1"/>
              <a:t>port_id</a:t>
            </a:r>
            <a:r>
              <a:rPr lang="en-US" altLang="zh-CN" sz="1600" dirty="0"/>
              <a:t>)</a:t>
            </a:r>
            <a:endParaRPr lang="en-US" altLang="zh-CN" sz="1600" dirty="0"/>
          </a:p>
          <a:p>
            <a:r>
              <a:rPr lang="zh-CN" altLang="en-US" sz="2000" dirty="0"/>
              <a:t>当前本网段内优先级最高的</a:t>
            </a:r>
            <a:r>
              <a:rPr lang="en-US" altLang="zh-CN" sz="2000" dirty="0"/>
              <a:t>Config</a:t>
            </a:r>
            <a:r>
              <a:rPr lang="zh-CN" altLang="en-US" sz="2000" dirty="0"/>
              <a:t>：</a:t>
            </a:r>
            <a:r>
              <a:rPr lang="en-US" altLang="zh-CN" sz="2000" dirty="0"/>
              <a:t>(b3-eth0</a:t>
            </a:r>
            <a:r>
              <a:rPr lang="zh-CN" altLang="en-US" sz="2000" dirty="0"/>
              <a:t>存储的相应字段</a:t>
            </a:r>
            <a:r>
              <a:rPr lang="en-US" altLang="zh-CN" sz="2000" dirty="0"/>
              <a:t>)</a:t>
            </a:r>
            <a:endParaRPr lang="en-US" altLang="zh-CN" sz="2000" dirty="0"/>
          </a:p>
          <a:p>
            <a:r>
              <a:rPr lang="zh-CN" altLang="en-US" sz="2000" dirty="0"/>
              <a:t>如果前者优先级高于后者，则端口由非指定端口更新为指定端口，即将前者存储为本端口的</a:t>
            </a:r>
            <a:r>
              <a:rPr lang="en-US" altLang="zh-CN" sz="2000" dirty="0"/>
              <a:t>Config</a:t>
            </a:r>
            <a:r>
              <a:rPr lang="zh-CN" altLang="en-US" sz="2000" dirty="0"/>
              <a:t>；如果不高于后者，则保持不变</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5" name="组合 4"/>
          <p:cNvGrpSpPr/>
          <p:nvPr/>
        </p:nvGrpSpPr>
        <p:grpSpPr>
          <a:xfrm>
            <a:off x="1187624" y="1459454"/>
            <a:ext cx="6189061" cy="1340649"/>
            <a:chOff x="1155494" y="1656303"/>
            <a:chExt cx="6189061" cy="1340649"/>
          </a:xfrm>
        </p:grpSpPr>
        <p:sp>
          <p:nvSpPr>
            <p:cNvPr id="6" name="椭圆 5"/>
            <p:cNvSpPr/>
            <p:nvPr/>
          </p:nvSpPr>
          <p:spPr>
            <a:xfrm>
              <a:off x="1155494"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3835855" y="240338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cxnSp>
          <p:nvCxnSpPr>
            <p:cNvPr id="8" name="直接连接符 7"/>
            <p:cNvCxnSpPr>
              <a:stCxn id="6" idx="6"/>
              <a:endCxn id="7" idx="2"/>
            </p:cNvCxnSpPr>
            <p:nvPr/>
          </p:nvCxnSpPr>
          <p:spPr>
            <a:xfrm>
              <a:off x="1983833" y="2693836"/>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01245" y="2303334"/>
              <a:ext cx="614655" cy="369332"/>
            </a:xfrm>
            <a:prstGeom prst="rect">
              <a:avLst/>
            </a:prstGeom>
            <a:noFill/>
          </p:spPr>
          <p:txBody>
            <a:bodyPr wrap="square" rtlCol="0">
              <a:spAutoFit/>
            </a:bodyPr>
            <a:lstStyle/>
            <a:p>
              <a:r>
                <a:rPr lang="en-US" altLang="zh-CN" dirty="0"/>
                <a:t>eth0</a:t>
              </a:r>
              <a:endParaRPr lang="zh-CN" altLang="en-US" dirty="0"/>
            </a:p>
          </p:txBody>
        </p:sp>
        <p:sp>
          <p:nvSpPr>
            <p:cNvPr id="10" name="文本框 9"/>
            <p:cNvSpPr txBox="1"/>
            <p:nvPr/>
          </p:nvSpPr>
          <p:spPr>
            <a:xfrm>
              <a:off x="3289851" y="2303334"/>
              <a:ext cx="614655" cy="369332"/>
            </a:xfrm>
            <a:prstGeom prst="rect">
              <a:avLst/>
            </a:prstGeom>
            <a:noFill/>
          </p:spPr>
          <p:txBody>
            <a:bodyPr wrap="square" rtlCol="0">
              <a:spAutoFit/>
            </a:bodyPr>
            <a:lstStyle/>
            <a:p>
              <a:r>
                <a:rPr lang="en-US" altLang="zh-CN" dirty="0"/>
                <a:t>eth1</a:t>
              </a:r>
              <a:endParaRPr lang="zh-CN" altLang="en-US" dirty="0"/>
            </a:p>
          </p:txBody>
        </p:sp>
        <p:sp>
          <p:nvSpPr>
            <p:cNvPr id="11" name="椭圆 10"/>
            <p:cNvSpPr/>
            <p:nvPr/>
          </p:nvSpPr>
          <p:spPr>
            <a:xfrm>
              <a:off x="6516216" y="241604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12" name="文本框 11"/>
            <p:cNvSpPr txBox="1"/>
            <p:nvPr/>
          </p:nvSpPr>
          <p:spPr>
            <a:xfrm>
              <a:off x="5970212"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3" name="直接连接符 12"/>
            <p:cNvCxnSpPr>
              <a:stCxn id="7" idx="6"/>
              <a:endCxn id="11" idx="2"/>
            </p:cNvCxnSpPr>
            <p:nvPr/>
          </p:nvCxnSpPr>
          <p:spPr>
            <a:xfrm>
              <a:off x="4664194" y="2693836"/>
              <a:ext cx="1852022" cy="126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30031" y="2315994"/>
              <a:ext cx="614655" cy="369332"/>
            </a:xfrm>
            <a:prstGeom prst="rect">
              <a:avLst/>
            </a:prstGeom>
            <a:noFill/>
          </p:spPr>
          <p:txBody>
            <a:bodyPr wrap="square" rtlCol="0">
              <a:spAutoFit/>
            </a:bodyPr>
            <a:lstStyle/>
            <a:p>
              <a:r>
                <a:rPr lang="en-US" altLang="zh-CN" dirty="0"/>
                <a:t>eth0</a:t>
              </a:r>
              <a:endParaRPr lang="zh-CN" altLang="en-US" dirty="0"/>
            </a:p>
          </p:txBody>
        </p:sp>
        <p:cxnSp>
          <p:nvCxnSpPr>
            <p:cNvPr id="15" name="直接箭头连接符 14"/>
            <p:cNvCxnSpPr/>
            <p:nvPr/>
          </p:nvCxnSpPr>
          <p:spPr>
            <a:xfrm flipH="1">
              <a:off x="5004048"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267744" y="2118567"/>
              <a:ext cx="11521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355976" y="1686519"/>
              <a:ext cx="2793393" cy="369332"/>
            </a:xfrm>
            <a:prstGeom prst="rect">
              <a:avLst/>
            </a:prstGeom>
            <a:noFill/>
          </p:spPr>
          <p:txBody>
            <a:bodyPr wrap="none" rtlCol="0">
              <a:spAutoFit/>
            </a:bodyPr>
            <a:lstStyle/>
            <a:p>
              <a:r>
                <a:rPr lang="zh-CN" altLang="en-US" dirty="0"/>
                <a:t>（</a:t>
              </a:r>
              <a:r>
                <a:rPr lang="en-US" altLang="zh-CN" dirty="0"/>
                <a:t>1</a:t>
              </a:r>
              <a:r>
                <a:rPr lang="zh-CN" altLang="en-US" dirty="0"/>
                <a:t>）</a:t>
              </a:r>
              <a:r>
                <a:rPr lang="en-US" altLang="zh-CN" dirty="0"/>
                <a:t>b2-eth0</a:t>
              </a:r>
              <a:r>
                <a:rPr lang="zh-CN" altLang="en-US" dirty="0"/>
                <a:t>的</a:t>
              </a:r>
              <a:r>
                <a:rPr lang="en-US" altLang="zh-CN" dirty="0"/>
                <a:t>Config</a:t>
              </a:r>
              <a:r>
                <a:rPr lang="zh-CN" altLang="en-US" dirty="0"/>
                <a:t>消息</a:t>
              </a:r>
              <a:endParaRPr lang="zh-CN" altLang="en-US" dirty="0"/>
            </a:p>
          </p:txBody>
        </p:sp>
        <p:sp>
          <p:nvSpPr>
            <p:cNvPr id="18" name="文本框 17"/>
            <p:cNvSpPr txBox="1"/>
            <p:nvPr/>
          </p:nvSpPr>
          <p:spPr>
            <a:xfrm>
              <a:off x="1447111" y="1656303"/>
              <a:ext cx="2793393" cy="369332"/>
            </a:xfrm>
            <a:prstGeom prst="rect">
              <a:avLst/>
            </a:prstGeom>
            <a:noFill/>
          </p:spPr>
          <p:txBody>
            <a:bodyPr wrap="none" rtlCol="0">
              <a:spAutoFit/>
            </a:bodyPr>
            <a:lstStyle/>
            <a:p>
              <a:r>
                <a:rPr lang="zh-CN" altLang="en-US" dirty="0"/>
                <a:t>（</a:t>
              </a:r>
              <a:r>
                <a:rPr lang="en-US" altLang="zh-CN" dirty="0"/>
                <a:t>2</a:t>
              </a:r>
              <a:r>
                <a:rPr lang="zh-CN" altLang="en-US" dirty="0"/>
                <a:t>）</a:t>
              </a:r>
              <a:r>
                <a:rPr lang="en-US" altLang="zh-CN" dirty="0"/>
                <a:t>b1-eth0</a:t>
              </a:r>
              <a:r>
                <a:rPr lang="zh-CN" altLang="en-US" dirty="0"/>
                <a:t>的</a:t>
              </a:r>
              <a:r>
                <a:rPr lang="en-US" altLang="zh-CN" dirty="0"/>
                <a:t>Config</a:t>
              </a:r>
              <a:r>
                <a:rPr lang="zh-CN" altLang="en-US" dirty="0"/>
                <a:t>消息</a:t>
              </a:r>
              <a:endParaRPr lang="zh-CN" altLang="en-US" dirty="0"/>
            </a:p>
          </p:txBody>
        </p:sp>
      </p:grpSp>
      <p:sp>
        <p:nvSpPr>
          <p:cNvPr id="19" name="椭圆 18"/>
          <p:cNvSpPr/>
          <p:nvPr/>
        </p:nvSpPr>
        <p:spPr>
          <a:xfrm>
            <a:off x="4572000" y="2348880"/>
            <a:ext cx="316277" cy="3158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p:cNvSpPr/>
          <p:nvPr/>
        </p:nvSpPr>
        <p:spPr>
          <a:xfrm rot="1538460">
            <a:off x="4413861" y="2744050"/>
            <a:ext cx="316277" cy="35248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生成树协议格式</a:t>
            </a:r>
            <a:endParaRPr lang="zh-CN" altLang="en-US" dirty="0"/>
          </a:p>
        </p:txBody>
      </p:sp>
      <p:sp>
        <p:nvSpPr>
          <p:cNvPr id="3" name="内容占位符 2"/>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863588" y="3068960"/>
            <a:ext cx="7416824" cy="34845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生成树协议字段含义</a:t>
            </a:r>
            <a:endParaRPr lang="zh-CN" altLang="en-US" dirty="0"/>
          </a:p>
        </p:txBody>
      </p:sp>
      <p:sp>
        <p:nvSpPr>
          <p:cNvPr id="3" name="内容占位符 2"/>
          <p:cNvSpPr>
            <a:spLocks noGrp="1"/>
          </p:cNvSpPr>
          <p:nvPr>
            <p:ph idx="1"/>
          </p:nvPr>
        </p:nvSpPr>
        <p:spPr/>
        <p:txBody>
          <a:bodyPr/>
          <a:lstStyle/>
          <a:p>
            <a:pPr>
              <a:lnSpc>
                <a:spcPct val="130000"/>
              </a:lnSpc>
            </a:pPr>
            <a:r>
              <a:rPr lang="en-US" altLang="zh-CN" sz="2000" dirty="0"/>
              <a:t>Proto ID: 	STP</a:t>
            </a:r>
            <a:r>
              <a:rPr lang="zh-CN" altLang="en-US" sz="2000" dirty="0"/>
              <a:t>协议标识，为</a:t>
            </a:r>
            <a:r>
              <a:rPr lang="en-US" altLang="zh-CN" sz="2000" dirty="0"/>
              <a:t>0</a:t>
            </a:r>
            <a:endParaRPr lang="en-US" altLang="zh-CN" sz="2000" dirty="0"/>
          </a:p>
          <a:p>
            <a:pPr>
              <a:lnSpc>
                <a:spcPct val="130000"/>
              </a:lnSpc>
            </a:pPr>
            <a:r>
              <a:rPr lang="en-US" altLang="zh-CN" sz="2000" dirty="0"/>
              <a:t>Version:	STP</a:t>
            </a:r>
            <a:r>
              <a:rPr lang="zh-CN" altLang="en-US" sz="2000" dirty="0"/>
              <a:t>版本号，为</a:t>
            </a:r>
            <a:r>
              <a:rPr lang="en-US" altLang="zh-CN" sz="2000" dirty="0"/>
              <a:t>0</a:t>
            </a:r>
            <a:endParaRPr lang="en-US" altLang="zh-CN" sz="2000" dirty="0"/>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endParaRPr lang="en-US" altLang="zh-CN" sz="2000" strike="sngStrike" dirty="0"/>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endParaRPr lang="en-US" altLang="zh-CN" sz="2000" dirty="0"/>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endParaRPr lang="zh-CN" altLang="en-US"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0" y="1165413"/>
            <a:ext cx="7557247" cy="5540188"/>
          </a:xfrm>
          <a:prstGeom prst="rect">
            <a:avLst/>
          </a:prstGeom>
        </p:spPr>
      </p:pic>
      <p:sp>
        <p:nvSpPr>
          <p:cNvPr id="2" name="标题 1"/>
          <p:cNvSpPr>
            <a:spLocks noGrp="1"/>
          </p:cNvSpPr>
          <p:nvPr>
            <p:ph type="title"/>
          </p:nvPr>
        </p:nvSpPr>
        <p:spPr/>
        <p:txBody>
          <a:bodyPr/>
          <a:lstStyle/>
          <a:p>
            <a:r>
              <a:rPr lang="zh-CN" altLang="en-US" dirty="0"/>
              <a:t>生成树协议数据包示例</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7" name="矩形 6"/>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r>
              <a:rPr lang="en-US" altLang="zh-CN" dirty="0"/>
              <a:t>Ethernet</a:t>
            </a:r>
            <a:r>
              <a:rPr lang="zh-CN" altLang="en-US" dirty="0"/>
              <a:t>层：目的</a:t>
            </a:r>
            <a:r>
              <a:rPr lang="en-US" altLang="zh-CN" dirty="0"/>
              <a:t>MAC</a:t>
            </a:r>
            <a:r>
              <a:rPr lang="zh-CN" altLang="en-US" dirty="0"/>
              <a:t>地址</a:t>
            </a:r>
            <a:r>
              <a:rPr lang="en-US" altLang="zh-CN" dirty="0"/>
              <a:t>(01:80:C2:00:00:01)</a:t>
            </a:r>
            <a:r>
              <a:rPr lang="zh-CN" altLang="en-US" dirty="0"/>
              <a:t>，发送端口</a:t>
            </a:r>
            <a:r>
              <a:rPr lang="en-US" altLang="zh-CN" dirty="0"/>
              <a:t>MAC</a:t>
            </a:r>
            <a:r>
              <a:rPr lang="zh-CN" altLang="en-US" dirty="0"/>
              <a:t>地址，以及数据负载长度</a:t>
            </a:r>
            <a:endParaRPr lang="zh-CN" altLang="en-US" dirty="0"/>
          </a:p>
        </p:txBody>
      </p:sp>
      <p:sp>
        <p:nvSpPr>
          <p:cNvPr id="11" name="文本框 10"/>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r>
              <a:rPr lang="zh-CN" altLang="en-US" dirty="0"/>
              <a:t>链路控制层</a:t>
            </a:r>
            <a:endParaRPr lang="zh-CN" altLang="en-US" dirty="0"/>
          </a:p>
        </p:txBody>
      </p:sp>
      <p:sp>
        <p:nvSpPr>
          <p:cNvPr id="12" name="文本框 11"/>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r>
              <a:rPr lang="zh-CN" altLang="en-US" dirty="0"/>
              <a:t>该消息由</a:t>
            </a:r>
            <a:r>
              <a:rPr lang="en-US" altLang="zh-CN" dirty="0"/>
              <a:t>ID</a:t>
            </a:r>
            <a:r>
              <a:rPr lang="zh-CN" altLang="en-US" dirty="0"/>
              <a:t>为</a:t>
            </a:r>
            <a:r>
              <a:rPr lang="en-US" altLang="zh-CN" dirty="0"/>
              <a:t>0x…0201</a:t>
            </a:r>
            <a:r>
              <a:rPr lang="zh-CN" altLang="en-US" dirty="0"/>
              <a:t>节点</a:t>
            </a:r>
            <a:r>
              <a:rPr lang="en-US" altLang="zh-CN" dirty="0"/>
              <a:t>(b2)</a:t>
            </a:r>
            <a:r>
              <a:rPr lang="zh-CN" altLang="en-US" dirty="0"/>
              <a:t>从端口</a:t>
            </a:r>
            <a:r>
              <a:rPr lang="en-US" altLang="zh-CN" dirty="0"/>
              <a:t>0x…02(b2-eth1)</a:t>
            </a:r>
            <a:r>
              <a:rPr lang="zh-CN" altLang="en-US" dirty="0"/>
              <a:t>发出，认为自己是根节点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本实验与标准</a:t>
            </a:r>
            <a:r>
              <a:rPr lang="en-US" altLang="zh-CN" dirty="0"/>
              <a:t>STP</a:t>
            </a:r>
            <a:r>
              <a:rPr lang="zh-CN" altLang="en-US" dirty="0"/>
              <a:t>的差别</a:t>
            </a:r>
            <a:endParaRPr lang="zh-CN" altLang="en-US" dirty="0"/>
          </a:p>
        </p:txBody>
      </p:sp>
      <p:sp>
        <p:nvSpPr>
          <p:cNvPr id="3" name="内容占位符 2"/>
          <p:cNvSpPr>
            <a:spLocks noGrp="1"/>
          </p:cNvSpPr>
          <p:nvPr>
            <p:ph idx="1"/>
          </p:nvPr>
        </p:nvSpPr>
        <p:spPr/>
        <p:txBody>
          <a:bodyPr/>
          <a:lstStyle/>
          <a:p>
            <a:r>
              <a:rPr lang="zh-CN" altLang="en-US" dirty="0"/>
              <a:t>本实验中不考虑拓扑变动下的生成树重构</a:t>
            </a:r>
            <a:endParaRPr lang="en-US" altLang="zh-CN" dirty="0"/>
          </a:p>
          <a:p>
            <a:endParaRPr lang="en-US" altLang="zh-CN" dirty="0"/>
          </a:p>
          <a:p>
            <a:r>
              <a:rPr lang="zh-CN" altLang="en-US" dirty="0"/>
              <a:t>本实验没有考虑如何与交换机转发学习共存</a:t>
            </a:r>
            <a:endParaRPr lang="en-US" altLang="zh-CN" dirty="0"/>
          </a:p>
          <a:p>
            <a:endParaRPr lang="en-US" altLang="zh-CN" dirty="0"/>
          </a:p>
          <a:p>
            <a:r>
              <a:rPr lang="zh-CN" altLang="en-US" dirty="0"/>
              <a:t>本实验没有考虑如何快速构建生成树</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endParaRPr lang="zh-CN" altLang="en-US" dirty="0"/>
          </a:p>
        </p:txBody>
      </p:sp>
      <p:sp>
        <p:nvSpPr>
          <p:cNvPr id="3" name="内容占位符 2"/>
          <p:cNvSpPr>
            <a:spLocks noGrp="1"/>
          </p:cNvSpPr>
          <p:nvPr>
            <p:ph idx="1"/>
          </p:nvPr>
        </p:nvSpPr>
        <p:spPr>
          <a:xfrm>
            <a:off x="395537" y="1365957"/>
            <a:ext cx="8568951" cy="5034843"/>
          </a:xfrm>
        </p:spPr>
        <p:txBody>
          <a:bodyPr/>
          <a:lstStyle/>
          <a:p>
            <a:r>
              <a:rPr lang="zh-CN" altLang="en-US" dirty="0"/>
              <a:t>基于已有代码，实现生成树运行机制，对于给定拓扑</a:t>
            </a:r>
            <a:r>
              <a:rPr lang="en-US" altLang="zh-CN" dirty="0"/>
              <a:t>(four_node_ring.py)</a:t>
            </a:r>
            <a:r>
              <a:rPr lang="zh-CN" altLang="en-US" dirty="0"/>
              <a:t>，计算输出相应状态下的最小生成树拓扑</a:t>
            </a:r>
            <a:endParaRPr lang="en-US" altLang="zh-CN" dirty="0"/>
          </a:p>
          <a:p>
            <a:endParaRPr lang="en-US" altLang="zh-CN" dirty="0"/>
          </a:p>
          <a:p>
            <a:r>
              <a:rPr lang="zh-CN" altLang="en-US" dirty="0"/>
              <a:t>自己构造一个不少于</a:t>
            </a:r>
            <a:r>
              <a:rPr lang="en-US" altLang="zh-CN" dirty="0"/>
              <a:t>7</a:t>
            </a:r>
            <a:r>
              <a:rPr lang="zh-CN" altLang="en-US" dirty="0"/>
              <a:t>个节点，冗余链路不少于</a:t>
            </a:r>
            <a:r>
              <a:rPr lang="en-US" altLang="zh-CN" dirty="0"/>
              <a:t>2</a:t>
            </a:r>
            <a:r>
              <a:rPr lang="zh-CN" altLang="en-US" dirty="0"/>
              <a:t>条的拓扑，节点和端口的命名规则可参考</a:t>
            </a:r>
            <a:r>
              <a:rPr lang="en-US" altLang="zh-CN" dirty="0"/>
              <a:t>four_node_ring.py</a:t>
            </a:r>
            <a:r>
              <a:rPr lang="zh-CN" altLang="en-US" dirty="0"/>
              <a:t>，使用</a:t>
            </a:r>
            <a:r>
              <a:rPr lang="en-US" altLang="zh-CN" dirty="0" err="1"/>
              <a:t>stp</a:t>
            </a:r>
            <a:r>
              <a:rPr lang="zh-CN" altLang="en-US" dirty="0"/>
              <a:t>程序计算输出最小生成树拓扑</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实验流程</a:t>
            </a:r>
            <a:endParaRPr lang="zh-CN" altLang="en-US" dirty="0"/>
          </a:p>
        </p:txBody>
      </p:sp>
      <p:sp>
        <p:nvSpPr>
          <p:cNvPr id="3" name="内容占位符 2"/>
          <p:cNvSpPr>
            <a:spLocks noGrp="1"/>
          </p:cNvSpPr>
          <p:nvPr>
            <p:ph idx="1"/>
          </p:nvPr>
        </p:nvSpPr>
        <p:spPr/>
        <p:txBody>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个节点分别运行</a:t>
            </a:r>
            <a:r>
              <a:rPr lang="en-US" altLang="zh-CN" sz="2000" dirty="0" err="1"/>
              <a:t>stp</a:t>
            </a:r>
            <a:r>
              <a:rPr lang="zh-CN" altLang="en-US" sz="2000" dirty="0"/>
              <a:t>程序，将输出重定向到</a:t>
            </a:r>
            <a:r>
              <a:rPr lang="en-US" altLang="zh-CN" sz="2000" dirty="0"/>
              <a:t>b*-output.txt</a:t>
            </a:r>
            <a:r>
              <a:rPr lang="zh-CN" altLang="en-US" sz="2000" dirty="0"/>
              <a:t>文件，以</a:t>
            </a:r>
            <a:r>
              <a:rPr lang="en-US" altLang="zh-CN" sz="2000" dirty="0"/>
              <a:t>b1</a:t>
            </a:r>
            <a:r>
              <a:rPr lang="zh-CN" altLang="en-US" sz="2000" dirty="0"/>
              <a:t>为例：</a:t>
            </a:r>
            <a:endParaRPr lang="en-US" altLang="zh-CN" sz="2000" dirty="0"/>
          </a:p>
          <a:p>
            <a:pPr marL="1714500" lvl="4" indent="0">
              <a:lnSpc>
                <a:spcPct val="160000"/>
              </a:lnSpc>
              <a:buNone/>
            </a:pPr>
            <a:r>
              <a:rPr lang="en-US" altLang="zh-CN" sz="1800" dirty="0">
                <a:latin typeface="Courier New" panose="02070309020205020404" pitchFamily="49" charset="0"/>
                <a:cs typeface="Courier New" panose="02070309020205020404" pitchFamily="49" charset="0"/>
              </a:rPr>
              <a:t> b1#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 &gt; b1-output.txt 2&gt;&amp;1</a:t>
            </a:r>
            <a:endParaRPr lang="en-US" altLang="zh-CN" sz="1800" dirty="0">
              <a:latin typeface="Courier New" panose="02070309020205020404" pitchFamily="49" charset="0"/>
              <a:cs typeface="Courier New" panose="02070309020205020404" pitchFamily="49" charset="0"/>
            </a:endParaRPr>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en-US" altLang="zh-CN" sz="1800" dirty="0">
                <a:latin typeface="Courier New" panose="02070309020205020404" pitchFamily="49" charset="0"/>
                <a:cs typeface="Courier New" panose="02070309020205020404" pitchFamily="49" charset="0"/>
              </a:rPr>
              <a:t>(b?/root)#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50"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endParaRPr lang="en-US" altLang="zh-CN" sz="1800"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生成树拓扑</a:t>
            </a:r>
            <a:endParaRPr lang="zh-CN" altLang="en-US" dirty="0"/>
          </a:p>
        </p:txBody>
      </p:sp>
      <p:sp>
        <p:nvSpPr>
          <p:cNvPr id="3" name="内容占位符 2"/>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总体开销最小的生成树拓扑</a:t>
            </a:r>
            <a:r>
              <a:rPr lang="zh-CN" altLang="en-US" dirty="0"/>
              <a:t>，使得网络在连通的前提下，</a:t>
            </a:r>
            <a:r>
              <a:rPr lang="zh-CN" altLang="en-US" dirty="0">
                <a:solidFill>
                  <a:srgbClr val="FF0000"/>
                </a:solidFill>
              </a:rPr>
              <a:t>避免广播风暴</a:t>
            </a:r>
            <a:endParaRPr lang="zh-CN" altLang="en-US" dirty="0">
              <a:solidFill>
                <a:srgbClr val="FF0000"/>
              </a:solidFill>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40" name="组合 39"/>
          <p:cNvGrpSpPr/>
          <p:nvPr/>
        </p:nvGrpSpPr>
        <p:grpSpPr>
          <a:xfrm>
            <a:off x="292269" y="1766302"/>
            <a:ext cx="3616342" cy="2867553"/>
            <a:chOff x="292269" y="1766302"/>
            <a:chExt cx="3616342" cy="2867553"/>
          </a:xfrm>
        </p:grpSpPr>
        <p:sp>
          <p:nvSpPr>
            <p:cNvPr id="5" name="椭圆 4"/>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6" name="椭圆 5"/>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7" name="椭圆 6"/>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8" name="椭圆 7"/>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92269" y="1957165"/>
              <a:ext cx="1107996" cy="369332"/>
            </a:xfrm>
            <a:prstGeom prst="rect">
              <a:avLst/>
            </a:prstGeom>
            <a:noFill/>
          </p:spPr>
          <p:txBody>
            <a:bodyPr wrap="none" rtlCol="0">
              <a:spAutoFit/>
            </a:bodyPr>
            <a:lstStyle/>
            <a:p>
              <a:r>
                <a:rPr lang="zh-CN" altLang="en-US" dirty="0"/>
                <a:t>环状拓扑</a:t>
              </a:r>
              <a:endParaRPr lang="zh-CN" altLang="en-US" dirty="0"/>
            </a:p>
          </p:txBody>
        </p:sp>
      </p:grpSp>
      <p:cxnSp>
        <p:nvCxnSpPr>
          <p:cNvPr id="42" name="直接箭头连接符 41"/>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660911" y="2997510"/>
            <a:ext cx="1107996" cy="369332"/>
          </a:xfrm>
          <a:prstGeom prst="rect">
            <a:avLst/>
          </a:prstGeom>
        </p:spPr>
        <p:txBody>
          <a:bodyPr wrap="none">
            <a:spAutoFit/>
          </a:bodyPr>
          <a:lstStyle/>
          <a:p>
            <a:r>
              <a:rPr lang="zh-CN" altLang="en-US" dirty="0">
                <a:solidFill>
                  <a:srgbClr val="FF0000"/>
                </a:solidFill>
              </a:rPr>
              <a:t>广播风暴</a:t>
            </a:r>
            <a:endParaRPr lang="zh-CN" altLang="en-US" dirty="0"/>
          </a:p>
        </p:txBody>
      </p:sp>
      <p:grpSp>
        <p:nvGrpSpPr>
          <p:cNvPr id="65" name="组合 64"/>
          <p:cNvGrpSpPr/>
          <p:nvPr/>
        </p:nvGrpSpPr>
        <p:grpSpPr>
          <a:xfrm>
            <a:off x="4943156" y="1851375"/>
            <a:ext cx="3621724" cy="2867553"/>
            <a:chOff x="4943156" y="1851375"/>
            <a:chExt cx="3621724" cy="2867553"/>
          </a:xfrm>
        </p:grpSpPr>
        <p:sp>
          <p:nvSpPr>
            <p:cNvPr id="30" name="椭圆 29"/>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31" name="椭圆 30"/>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32" name="椭圆 31"/>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33" name="椭圆 32"/>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4" name="直接连接符 33"/>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943156" y="1946373"/>
              <a:ext cx="1338828" cy="369332"/>
            </a:xfrm>
            <a:prstGeom prst="rect">
              <a:avLst/>
            </a:prstGeom>
            <a:noFill/>
          </p:spPr>
          <p:txBody>
            <a:bodyPr wrap="none" rtlCol="0">
              <a:spAutoFit/>
            </a:bodyPr>
            <a:lstStyle/>
            <a:p>
              <a:r>
                <a:rPr lang="zh-CN" altLang="en-US" dirty="0"/>
                <a:t>生成树拓扑</a:t>
              </a:r>
              <a:endParaRPr lang="zh-CN" altLang="en-US" dirty="0"/>
            </a:p>
          </p:txBody>
        </p:sp>
        <p:pic>
          <p:nvPicPr>
            <p:cNvPr id="64" name="图片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p:cNvCxnSpPr>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实验结果示例</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34" name="组合 33"/>
          <p:cNvGrpSpPr/>
          <p:nvPr/>
        </p:nvGrpSpPr>
        <p:grpSpPr>
          <a:xfrm>
            <a:off x="113675" y="1635815"/>
            <a:ext cx="2747860" cy="4237860"/>
            <a:chOff x="377236" y="1694982"/>
            <a:chExt cx="3388875" cy="3804263"/>
          </a:xfrm>
        </p:grpSpPr>
        <p:grpSp>
          <p:nvGrpSpPr>
            <p:cNvPr id="5" name="组合 4"/>
            <p:cNvGrpSpPr/>
            <p:nvPr/>
          </p:nvGrpSpPr>
          <p:grpSpPr>
            <a:xfrm>
              <a:off x="398030" y="1694982"/>
              <a:ext cx="3363558" cy="3804263"/>
              <a:chOff x="5201322" y="914665"/>
              <a:chExt cx="3363558" cy="3804263"/>
            </a:xfrm>
          </p:grpSpPr>
          <p:sp>
            <p:nvSpPr>
              <p:cNvPr id="6" name="椭圆 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endParaRPr lang="zh-CN" altLang="en-US" sz="2000" b="1" dirty="0"/>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grpSp>
        <p:nvGrpSpPr>
          <p:cNvPr id="16" name="组合 15"/>
          <p:cNvGrpSpPr/>
          <p:nvPr/>
        </p:nvGrpSpPr>
        <p:grpSpPr>
          <a:xfrm>
            <a:off x="3755719" y="978851"/>
            <a:ext cx="5219506" cy="5909310"/>
            <a:chOff x="3755719" y="978851"/>
            <a:chExt cx="5219506" cy="5909310"/>
          </a:xfrm>
        </p:grpSpPr>
        <p:grpSp>
          <p:nvGrpSpPr>
            <p:cNvPr id="35" name="组合 34"/>
            <p:cNvGrpSpPr/>
            <p:nvPr/>
          </p:nvGrpSpPr>
          <p:grpSpPr>
            <a:xfrm>
              <a:off x="3755719" y="978851"/>
              <a:ext cx="5219506" cy="5909310"/>
              <a:chOff x="3817249" y="764704"/>
              <a:chExt cx="5219506" cy="5909310"/>
            </a:xfrm>
          </p:grpSpPr>
          <p:sp>
            <p:nvSpPr>
              <p:cNvPr id="36" name="文本框 35"/>
              <p:cNvSpPr txBox="1"/>
              <p:nvPr/>
            </p:nvSpPr>
            <p:spPr>
              <a:xfrm>
                <a:off x="3817249" y="764704"/>
                <a:ext cx="5219506" cy="5909310"/>
              </a:xfrm>
              <a:prstGeom prst="rect">
                <a:avLst/>
              </a:prstGeom>
              <a:noFill/>
            </p:spPr>
            <p:txBody>
              <a:bodyPr wrap="none" rtlCol="0">
                <a:spAutoFit/>
              </a:bodyPr>
              <a:lstStyle/>
              <a:p>
                <a:r>
                  <a:rPr lang="en-US" altLang="zh-CN" sz="1400" dirty="0"/>
                  <a:t>NODE b1 dumps:</a:t>
                </a:r>
                <a:endParaRPr lang="en-US" altLang="zh-CN" sz="1400" dirty="0"/>
              </a:p>
              <a:p>
                <a:r>
                  <a:rPr lang="en-US" altLang="zh-CN" sz="1400" dirty="0"/>
                  <a:t>INFO: this switch is root.</a:t>
                </a:r>
                <a:endParaRPr lang="en-US" altLang="zh-CN" sz="1400" dirty="0"/>
              </a:p>
              <a:p>
                <a:r>
                  <a:rPr lang="en-US" altLang="zh-CN" sz="1400" dirty="0"/>
                  <a:t>INFO: port id: 01, role: DESIGNATED.</a:t>
                </a:r>
                <a:endParaRPr lang="en-US" altLang="zh-CN" sz="1400" dirty="0"/>
              </a:p>
              <a:p>
                <a:r>
                  <a:rPr lang="en-US" altLang="zh-CN" sz="1400" dirty="0"/>
                  <a:t>INFO:   designated -&gt;root: 0101, -&gt;switch: 0101, -&gt;port: 01, -&gt;cost: 0.</a:t>
                </a:r>
                <a:endParaRPr lang="en-US" altLang="zh-CN" sz="1400" dirty="0"/>
              </a:p>
              <a:p>
                <a:r>
                  <a:rPr lang="en-US" altLang="zh-CN" sz="1400" dirty="0"/>
                  <a:t>INFO: port id: 02, role: DESIGNATED.</a:t>
                </a:r>
                <a:endParaRPr lang="en-US" altLang="zh-CN" sz="1400" dirty="0"/>
              </a:p>
              <a:p>
                <a:r>
                  <a:rPr lang="en-US" altLang="zh-CN" sz="1400" dirty="0"/>
                  <a:t>INFO:   designated -&gt;root: 0101, -&gt;switch: 0101, -&gt;port: 02, -&gt;cost: 0.</a:t>
                </a:r>
                <a:endParaRPr lang="en-US" altLang="zh-CN" sz="1400" dirty="0"/>
              </a:p>
              <a:p>
                <a:endParaRPr lang="en-US" altLang="zh-CN" sz="1400" dirty="0"/>
              </a:p>
              <a:p>
                <a:r>
                  <a:rPr lang="en-US" altLang="zh-CN" sz="1400" dirty="0"/>
                  <a:t>NODE b2 dumps:</a:t>
                </a:r>
                <a:endParaRPr lang="en-US" altLang="zh-CN" sz="1400" dirty="0"/>
              </a:p>
              <a:p>
                <a:r>
                  <a:rPr lang="en-US" altLang="zh-CN" sz="1400" dirty="0"/>
                  <a:t>INFO: non-root switch, designated root: 0101, root path cost: 1.</a:t>
                </a:r>
                <a:endParaRPr lang="en-US" altLang="zh-CN" sz="1400" dirty="0"/>
              </a:p>
              <a:p>
                <a:r>
                  <a:rPr lang="en-US" altLang="zh-CN" sz="1400" dirty="0"/>
                  <a:t>INFO: port id: 01, role: ROOT.</a:t>
                </a:r>
                <a:endParaRPr lang="en-US" altLang="zh-CN" sz="1400" dirty="0"/>
              </a:p>
              <a:p>
                <a:r>
                  <a:rPr lang="en-US" altLang="zh-CN" sz="1400" dirty="0"/>
                  <a:t>INFO:   designated -&gt;root: 0101, -&gt;switch: 0101, -&gt;port: 01, -&gt;cost: 0.</a:t>
                </a:r>
                <a:endParaRPr lang="en-US" altLang="zh-CN" sz="1400" dirty="0"/>
              </a:p>
              <a:p>
                <a:r>
                  <a:rPr lang="en-US" altLang="zh-CN" sz="1400" dirty="0"/>
                  <a:t>INFO: port id: 02, role: DESIGNATED.</a:t>
                </a:r>
                <a:endParaRPr lang="en-US" altLang="zh-CN" sz="1400" dirty="0"/>
              </a:p>
              <a:p>
                <a:r>
                  <a:rPr lang="en-US" altLang="zh-CN" sz="1400" dirty="0"/>
                  <a:t>INFO:   designated -&gt;root: 0101, -&gt;switch: 0201, -&gt;port: 02, -&gt;cost: 1.</a:t>
                </a:r>
                <a:endParaRPr lang="en-US" altLang="zh-CN" sz="1400" dirty="0"/>
              </a:p>
              <a:p>
                <a:endParaRPr lang="en-US" altLang="zh-CN" sz="1400" dirty="0"/>
              </a:p>
              <a:p>
                <a:r>
                  <a:rPr lang="en-US" altLang="zh-CN" sz="1400" dirty="0"/>
                  <a:t>NODE b3 dumps:</a:t>
                </a:r>
                <a:endParaRPr lang="en-US" altLang="zh-CN" sz="1400" dirty="0"/>
              </a:p>
              <a:p>
                <a:r>
                  <a:rPr lang="en-US" altLang="zh-CN" sz="1400" dirty="0"/>
                  <a:t>INFO: non-root switch, designated root: 0101, root path cost: 1.</a:t>
                </a:r>
                <a:endParaRPr lang="en-US" altLang="zh-CN" sz="1400" dirty="0"/>
              </a:p>
              <a:p>
                <a:r>
                  <a:rPr lang="en-US" altLang="zh-CN" sz="1400" dirty="0"/>
                  <a:t>INFO: port id: 01, role: ROOT.</a:t>
                </a:r>
                <a:endParaRPr lang="en-US" altLang="zh-CN" sz="1400" dirty="0"/>
              </a:p>
              <a:p>
                <a:r>
                  <a:rPr lang="en-US" altLang="zh-CN" sz="1400" dirty="0"/>
                  <a:t>INFO:   designated -&gt;root: 0101, -&gt;switch: 0101, -&gt;port: 02, -&gt;cost: 0.</a:t>
                </a:r>
                <a:endParaRPr lang="en-US" altLang="zh-CN" sz="1400" dirty="0"/>
              </a:p>
              <a:p>
                <a:r>
                  <a:rPr lang="en-US" altLang="zh-CN" sz="1400" dirty="0"/>
                  <a:t>INFO: port id: 02, role: DESIGNATED.</a:t>
                </a:r>
                <a:endParaRPr lang="en-US" altLang="zh-CN" sz="1400" dirty="0"/>
              </a:p>
              <a:p>
                <a:r>
                  <a:rPr lang="en-US" altLang="zh-CN" sz="1400" dirty="0"/>
                  <a:t>INFO:   designated -&gt;root: 0101, -&gt;switch: 0301, -&gt;port: 02, -&gt;cost: 1.</a:t>
                </a:r>
                <a:endParaRPr lang="en-US" altLang="zh-CN" sz="1400" dirty="0"/>
              </a:p>
              <a:p>
                <a:endParaRPr lang="en-US" altLang="zh-CN" sz="1400" dirty="0"/>
              </a:p>
              <a:p>
                <a:r>
                  <a:rPr lang="en-US" altLang="zh-CN" sz="1400" dirty="0"/>
                  <a:t>NODE b4 dumps:</a:t>
                </a:r>
                <a:endParaRPr lang="en-US" altLang="zh-CN" sz="1400" dirty="0"/>
              </a:p>
              <a:p>
                <a:r>
                  <a:rPr lang="en-US" altLang="zh-CN" sz="1400" dirty="0"/>
                  <a:t>INFO: non-root switch, designated root: 0101, root path cost: 2.</a:t>
                </a:r>
                <a:endParaRPr lang="en-US" altLang="zh-CN" sz="1400" dirty="0"/>
              </a:p>
              <a:p>
                <a:r>
                  <a:rPr lang="en-US" altLang="zh-CN" sz="1400" dirty="0"/>
                  <a:t>INFO: port id: 01, role: ROOT.</a:t>
                </a:r>
                <a:endParaRPr lang="en-US" altLang="zh-CN" sz="1400" dirty="0"/>
              </a:p>
              <a:p>
                <a:r>
                  <a:rPr lang="en-US" altLang="zh-CN" sz="1400" dirty="0"/>
                  <a:t>INFO:   designated -&gt;root: 0101, -&gt;switch: 0201, -&gt;port: 02, -&gt;cost: 1.</a:t>
                </a:r>
                <a:endParaRPr lang="en-US" altLang="zh-CN" sz="1400" dirty="0"/>
              </a:p>
              <a:p>
                <a:r>
                  <a:rPr lang="en-US" altLang="zh-CN" sz="1400" dirty="0"/>
                  <a:t>INFO: port id: 02, role: ALTERNATE.</a:t>
                </a:r>
                <a:endParaRPr lang="en-US" altLang="zh-CN" sz="1400" dirty="0"/>
              </a:p>
              <a:p>
                <a:r>
                  <a:rPr lang="en-US" altLang="zh-CN" sz="1400" dirty="0"/>
                  <a:t>INFO:   designated -&gt;root: 0101, -&gt;switch: 0301, -&gt;port: 02, -&gt;cost: 1. </a:t>
                </a:r>
                <a:endParaRPr lang="zh-CN" altLang="en-US" sz="1400" dirty="0"/>
              </a:p>
            </p:txBody>
          </p:sp>
          <p:cxnSp>
            <p:nvCxnSpPr>
              <p:cNvPr id="38" name="直接连接符 37"/>
              <p:cNvCxnSpPr/>
              <p:nvPr/>
            </p:nvCxnSpPr>
            <p:spPr>
              <a:xfrm>
                <a:off x="4326666" y="146133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326666" y="1893384"/>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326666" y="3393828"/>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326666" y="4869160"/>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326666" y="6381328"/>
                <a:ext cx="2088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326666" y="4437112"/>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326666" y="294253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326666" y="5949280"/>
                <a:ext cx="167377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4270998" y="1257037"/>
              <a:ext cx="1386984"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a:t>
            </a:r>
            <a:endParaRPr lang="zh-CN" altLang="en-US" dirty="0"/>
          </a:p>
        </p:txBody>
      </p:sp>
      <p:sp>
        <p:nvSpPr>
          <p:cNvPr id="3" name="内容占位符 2"/>
          <p:cNvSpPr>
            <a:spLocks noGrp="1"/>
          </p:cNvSpPr>
          <p:nvPr>
            <p:ph idx="1"/>
          </p:nvPr>
        </p:nvSpPr>
        <p:spPr/>
        <p:txBody>
          <a:bodyPr/>
          <a:lstStyle/>
          <a:p>
            <a:r>
              <a:rPr lang="zh-CN" altLang="en-US" sz="2000" dirty="0"/>
              <a:t>端口数据结构中存储的</a:t>
            </a:r>
            <a:r>
              <a:rPr lang="en-US" altLang="zh-CN" sz="2000" dirty="0"/>
              <a:t>Config</a:t>
            </a:r>
            <a:r>
              <a:rPr lang="zh-CN" altLang="en-US" sz="2000" dirty="0"/>
              <a:t>与数据包中的</a:t>
            </a:r>
            <a:r>
              <a:rPr lang="en-US" altLang="zh-CN" sz="2000" dirty="0"/>
              <a:t>Config</a:t>
            </a:r>
            <a:r>
              <a:rPr lang="zh-CN" altLang="en-US" sz="2000" dirty="0"/>
              <a:t>字段名字不同，且需要本地、网络字节序转换，因此端口与端口、端口与数据包的优先级比较需要分别实现</a:t>
            </a:r>
            <a:endParaRPr lang="en-US" altLang="zh-CN" sz="2000" dirty="0"/>
          </a:p>
          <a:p>
            <a:endParaRPr lang="en-US" altLang="zh-CN" sz="2000" dirty="0"/>
          </a:p>
          <a:p>
            <a:r>
              <a:rPr lang="zh-CN" altLang="en-US" sz="2000" dirty="0"/>
              <a:t>不需要在端口数据结构中单独定义端口状态，端口的状态可以由如下方法推断出来</a:t>
            </a: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4"/>
          <p:cNvSpPr/>
          <p:nvPr/>
        </p:nvSpPr>
        <p:spPr>
          <a:xfrm>
            <a:off x="747023" y="4462661"/>
            <a:ext cx="7649954"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if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root_port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"ROOT";</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 if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designated_switch</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stp</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switch_id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&amp;&amp; \</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designated_port</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 p-&gt;</a:t>
            </a:r>
            <a:r>
              <a:rPr lang="en-US" altLang="zh-CN" sz="1600" dirty="0" err="1">
                <a:latin typeface="Courier New" panose="02070309020205020404" pitchFamily="49" charset="0"/>
                <a:ea typeface="DejaVu Sans Mono" panose="020B0609030804020204" pitchFamily="49" charset="0"/>
                <a:cs typeface="Courier New" panose="02070309020205020404" pitchFamily="49" charset="0"/>
              </a:rPr>
              <a:t>port_id</a:t>
            </a: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"DESIGNATED";</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else</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a:p>
            <a:pPr marL="57150" indent="0">
              <a:buNone/>
            </a:pPr>
            <a:r>
              <a:rPr lang="en-US" altLang="zh-CN" sz="1600" dirty="0">
                <a:latin typeface="Courier New" panose="02070309020205020404" pitchFamily="49" charset="0"/>
                <a:ea typeface="DejaVu Sans Mono" panose="020B0609030804020204" pitchFamily="49" charset="0"/>
                <a:cs typeface="Courier New" panose="02070309020205020404" pitchFamily="49" charset="0"/>
              </a:rPr>
              <a:t>    return "ALTERNATE";</a:t>
            </a:r>
            <a:endParaRPr lang="en-US" altLang="zh-CN" sz="1600" dirty="0">
              <a:latin typeface="Courier New" panose="02070309020205020404" pitchFamily="49" charset="0"/>
              <a:ea typeface="DejaVu Sans Mono" panose="020B06090308040202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附件文件列表</a:t>
            </a:r>
            <a:endParaRPr lang="zh-CN" altLang="en-US" dirty="0"/>
          </a:p>
        </p:txBody>
      </p:sp>
      <p:sp>
        <p:nvSpPr>
          <p:cNvPr id="3" name="内容占位符 2"/>
          <p:cNvSpPr>
            <a:spLocks noGrp="1"/>
          </p:cNvSpPr>
          <p:nvPr>
            <p:ph idx="1"/>
          </p:nvPr>
        </p:nvSpPr>
        <p:spPr>
          <a:xfrm>
            <a:off x="167640" y="1445260"/>
            <a:ext cx="8976360" cy="5034915"/>
          </a:xfrm>
        </p:spPr>
        <p:txBody>
          <a:bodyPr/>
          <a:lstStyle/>
          <a:p>
            <a:pPr>
              <a:lnSpc>
                <a:spcPct val="130000"/>
              </a:lnSpc>
            </a:pPr>
            <a:r>
              <a:rPr lang="en-US" altLang="zh-CN" dirty="0"/>
              <a:t>scripts			# </a:t>
            </a:r>
            <a:r>
              <a:rPr lang="zh-CN" altLang="en-US" dirty="0"/>
              <a:t>禁止</a:t>
            </a:r>
            <a:r>
              <a:rPr lang="en-US" altLang="zh-CN" dirty="0"/>
              <a:t>IPv6</a:t>
            </a:r>
            <a:r>
              <a:rPr lang="zh-CN" altLang="en-US" dirty="0"/>
              <a:t>、</a:t>
            </a:r>
            <a:r>
              <a:rPr lang="en-US" altLang="zh-CN" dirty="0"/>
              <a:t>TCP Offloading</a:t>
            </a:r>
            <a:endParaRPr lang="en-US" altLang="zh-CN" dirty="0"/>
          </a:p>
          <a:p>
            <a:pPr>
              <a:lnSpc>
                <a:spcPct val="130000"/>
              </a:lnSpc>
            </a:pPr>
            <a:r>
              <a:rPr lang="en-US" altLang="zh-CN" dirty="0"/>
              <a:t>dump_output.sh		# </a:t>
            </a:r>
            <a:r>
              <a:rPr lang="zh-CN" altLang="en-US" dirty="0"/>
              <a:t>汇总输出各节点状态信息</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solidFill>
                  <a:srgbClr val="FF0000"/>
                </a:solidFill>
              </a:rPr>
              <a:t>main.c</a:t>
            </a:r>
            <a:r>
              <a:rPr lang="en-US" altLang="zh-CN" dirty="0">
                <a:solidFill>
                  <a:srgbClr val="FF0000"/>
                </a:solidFill>
              </a:rPr>
              <a:t>			</a:t>
            </a:r>
            <a:r>
              <a:rPr lang="en-US" altLang="zh-CN" dirty="0"/>
              <a:t># </a:t>
            </a:r>
            <a:r>
              <a:rPr lang="zh-CN" altLang="en-US" dirty="0"/>
              <a:t>如需与</a:t>
            </a:r>
            <a:r>
              <a:rPr lang="en-US" altLang="zh-CN" dirty="0"/>
              <a:t>switch</a:t>
            </a:r>
            <a:r>
              <a:rPr lang="zh-CN" altLang="en-US" dirty="0"/>
              <a:t>实验结合，修改该文件</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device_internal.c</a:t>
            </a:r>
            <a:r>
              <a:rPr lang="en-US" altLang="zh-CN" dirty="0"/>
              <a:t>		# </a:t>
            </a:r>
            <a:r>
              <a:rPr lang="zh-CN" altLang="en-US" dirty="0"/>
              <a:t>框架内部实现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-reference(.32/arm)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如何构建开销最小的生成树拓扑？</a:t>
            </a:r>
            <a:endParaRPr lang="zh-CN" altLang="en-US" dirty="0"/>
          </a:p>
        </p:txBody>
      </p:sp>
      <p:sp>
        <p:nvSpPr>
          <p:cNvPr id="3" name="内容占位符 2"/>
          <p:cNvSpPr>
            <a:spLocks noGrp="1"/>
          </p:cNvSpPr>
          <p:nvPr>
            <p:ph idx="1"/>
          </p:nvPr>
        </p:nvSpPr>
        <p:spPr/>
        <p:txBody>
          <a:bodyPr/>
          <a:lstStyle/>
          <a:p>
            <a:pPr marL="0" indent="0">
              <a:buNone/>
            </a:pPr>
            <a:r>
              <a:rPr lang="zh-CN" altLang="en-US" dirty="0"/>
              <a:t>理论上</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431678" y="1756479"/>
            <a:ext cx="4280644" cy="49181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如何构建开销最小的生成树拓扑？</a:t>
            </a:r>
            <a:endParaRPr lang="zh-CN" altLang="en-US" dirty="0"/>
          </a:p>
        </p:txBody>
      </p:sp>
      <p:sp>
        <p:nvSpPr>
          <p:cNvPr id="3" name="内容占位符 2"/>
          <p:cNvSpPr>
            <a:spLocks noGrp="1"/>
          </p:cNvSpPr>
          <p:nvPr>
            <p:ph idx="1"/>
          </p:nvPr>
        </p:nvSpPr>
        <p:spPr>
          <a:xfrm>
            <a:off x="457200" y="1444978"/>
            <a:ext cx="8229600" cy="5034843"/>
          </a:xfrm>
        </p:spPr>
        <p:txBody>
          <a:bodyPr/>
          <a:lstStyle/>
          <a:p>
            <a:pPr marL="0" indent="0">
              <a:buNone/>
            </a:pPr>
            <a:r>
              <a:rPr lang="zh-CN" altLang="en-US" dirty="0"/>
              <a:t>实际上</a:t>
            </a:r>
            <a:endParaRPr lang="en-US" altLang="zh-CN" dirty="0"/>
          </a:p>
          <a:p>
            <a:r>
              <a:rPr lang="zh-CN" altLang="en-US" sz="2000" dirty="0"/>
              <a:t>具有相同开销的生成树拓扑可能并不唯一</a:t>
            </a:r>
            <a:endParaRPr lang="en-US" altLang="zh-CN" sz="2000" dirty="0"/>
          </a:p>
          <a:p>
            <a:pPr lvl="1"/>
            <a:r>
              <a:rPr lang="zh-CN" altLang="en-US" sz="1800" dirty="0"/>
              <a:t>如何消除歧义性，构建唯一确定的生成树拓扑？</a:t>
            </a:r>
            <a:endParaRPr lang="en-US" altLang="zh-CN" sz="1800" dirty="0"/>
          </a:p>
          <a:p>
            <a:r>
              <a:rPr lang="zh-CN" altLang="en-US" sz="2000" dirty="0"/>
              <a:t>网络中的节点没有全局视图</a:t>
            </a:r>
            <a:endParaRPr lang="en-US" altLang="zh-CN" sz="2000" dirty="0"/>
          </a:p>
          <a:p>
            <a:pPr lvl="1"/>
            <a:r>
              <a:rPr lang="zh-CN" altLang="en-US" sz="1800" dirty="0"/>
              <a:t>如何定义通信协议，分布式的构建生成树拓扑？</a:t>
            </a:r>
            <a:endParaRPr lang="en-US" altLang="zh-CN" sz="1800" dirty="0"/>
          </a:p>
          <a:p>
            <a:r>
              <a:rPr lang="zh-CN" altLang="en-US" sz="2000" dirty="0"/>
              <a:t>网络中的节点收发消息的时序不确定</a:t>
            </a:r>
            <a:endParaRPr lang="en-US" altLang="zh-CN" sz="2000" dirty="0"/>
          </a:p>
          <a:p>
            <a:pPr lvl="1"/>
            <a:r>
              <a:rPr lang="zh-CN" altLang="en-US" sz="1800" dirty="0"/>
              <a:t>如何设计生成树运行机制，保证最终结果与消息收发时序无关？</a:t>
            </a:r>
            <a:endParaRPr lang="en-US" altLang="zh-CN" sz="1800" dirty="0"/>
          </a:p>
          <a:p>
            <a:r>
              <a:rPr lang="zh-CN" altLang="en-US" sz="2000" dirty="0"/>
              <a:t>网络中的节点是动态的</a:t>
            </a:r>
            <a:endParaRPr lang="en-US" altLang="zh-CN" sz="2000" dirty="0"/>
          </a:p>
          <a:p>
            <a:pPr lvl="1"/>
            <a:r>
              <a:rPr lang="zh-CN" altLang="en-US" sz="1800" dirty="0"/>
              <a:t>如何在有节点加入和离开时，依然能够构建生成树拓扑？</a:t>
            </a:r>
            <a:endParaRPr lang="en-US" altLang="zh-CN" sz="1800" dirty="0"/>
          </a:p>
          <a:p>
            <a:r>
              <a:rPr lang="zh-CN" altLang="en-US" sz="2000" dirty="0"/>
              <a:t>网络中的节点还需要进行数据转发</a:t>
            </a:r>
            <a:endParaRPr lang="en-US" altLang="zh-CN" sz="2000" dirty="0"/>
          </a:p>
          <a:p>
            <a:pPr lvl="1"/>
            <a:r>
              <a:rPr lang="zh-CN" altLang="en-US" sz="1800" dirty="0"/>
              <a:t>如何设计生成树运行机制，保证与交换机数据包转发兼容？</a:t>
            </a:r>
            <a:endParaRPr lang="en-US" altLang="zh-CN" sz="1800" dirty="0"/>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5" name="矩形: 圆角 4"/>
          <p:cNvSpPr/>
          <p:nvPr/>
        </p:nvSpPr>
        <p:spPr>
          <a:xfrm>
            <a:off x="457200" y="1988840"/>
            <a:ext cx="7499176" cy="27363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300192" y="3066193"/>
            <a:ext cx="1569660" cy="369332"/>
          </a:xfrm>
          <a:prstGeom prst="rect">
            <a:avLst/>
          </a:prstGeom>
          <a:noFill/>
        </p:spPr>
        <p:txBody>
          <a:bodyPr wrap="none" rtlCol="0">
            <a:spAutoFit/>
          </a:bodyPr>
          <a:lstStyle/>
          <a:p>
            <a:r>
              <a:rPr lang="zh-CN" altLang="en-US" dirty="0">
                <a:solidFill>
                  <a:srgbClr val="FF0000"/>
                </a:solidFill>
              </a:rPr>
              <a:t>本节实验内容</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生成树的唯一性</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
        <p:nvSpPr>
          <p:cNvPr id="6" name="椭圆 5"/>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p:cNvSpPr>
            <a:spLocks noGrp="1"/>
          </p:cNvSpPr>
          <p:nvPr>
            <p:ph idx="1"/>
          </p:nvPr>
        </p:nvSpPr>
        <p:spPr>
          <a:xfrm>
            <a:off x="251520" y="1444978"/>
            <a:ext cx="889248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唯一生成树：</a:t>
            </a:r>
            <a:endParaRPr lang="en-US" altLang="zh-CN" dirty="0"/>
          </a:p>
          <a:p>
            <a:pPr lvl="1"/>
            <a:r>
              <a:rPr lang="zh-CN" altLang="en-US" dirty="0"/>
              <a:t>节点</a:t>
            </a:r>
            <a:r>
              <a:rPr lang="en-US" altLang="zh-CN" dirty="0"/>
              <a:t>ID</a:t>
            </a:r>
            <a:r>
              <a:rPr lang="zh-CN" altLang="en-US" dirty="0"/>
              <a:t>最小的点作为生成树的根节点</a:t>
            </a:r>
            <a:endParaRPr lang="en-US" altLang="zh-CN" dirty="0"/>
          </a:p>
          <a:p>
            <a:pPr lvl="1"/>
            <a:r>
              <a:rPr lang="zh-CN" altLang="en-US" dirty="0"/>
              <a:t>每个节点选择到树的根节点优先级最高的路径</a:t>
            </a:r>
            <a:endParaRPr lang="en-US" altLang="zh-CN" dirty="0"/>
          </a:p>
          <a:p>
            <a:pPr lvl="1"/>
            <a:r>
              <a:rPr lang="zh-CN" altLang="en-US" dirty="0"/>
              <a:t>优先级顺序：路径开销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21" name="文本框 20"/>
          <p:cNvSpPr txBox="1"/>
          <p:nvPr/>
        </p:nvSpPr>
        <p:spPr>
          <a:xfrm>
            <a:off x="2708087" y="4905285"/>
            <a:ext cx="2800017" cy="400110"/>
          </a:xfrm>
          <a:prstGeom prst="rect">
            <a:avLst/>
          </a:prstGeom>
          <a:noFill/>
        </p:spPr>
        <p:txBody>
          <a:bodyPr wrap="square">
            <a:spAutoFit/>
          </a:bodyPr>
          <a:lstStyle/>
          <a:p>
            <a:pPr marL="0" lvl="1"/>
            <a:r>
              <a:rPr lang="zh-CN" altLang="en-US" dirty="0"/>
              <a:t>选择开销最小的生成树 </a:t>
            </a:r>
            <a:r>
              <a:rPr lang="en-US" altLang="zh-CN" sz="2000" b="1" dirty="0">
                <a:solidFill>
                  <a:srgbClr val="FF0000"/>
                </a:solidFill>
                <a:latin typeface="等线" panose="02010600030101010101" pitchFamily="2" charset="-122"/>
                <a:ea typeface="等线" panose="02010600030101010101" pitchFamily="2" charset="-122"/>
              </a:rPr>
              <a:t>Ⅹ</a:t>
            </a:r>
            <a:endParaRPr lang="en-US" altLang="zh-CN" b="1" dirty="0">
              <a:solidFill>
                <a:srgbClr val="FF0000"/>
              </a:solidFill>
            </a:endParaRPr>
          </a:p>
        </p:txBody>
      </p:sp>
      <p:sp>
        <p:nvSpPr>
          <p:cNvPr id="22" name="文本框 21"/>
          <p:cNvSpPr txBox="1"/>
          <p:nvPr/>
        </p:nvSpPr>
        <p:spPr>
          <a:xfrm>
            <a:off x="5670376" y="4902613"/>
            <a:ext cx="2718048" cy="400110"/>
          </a:xfrm>
          <a:prstGeom prst="rect">
            <a:avLst/>
          </a:prstGeom>
          <a:noFill/>
        </p:spPr>
        <p:txBody>
          <a:bodyPr wrap="square">
            <a:spAutoFit/>
          </a:bodyPr>
          <a:lstStyle/>
          <a:p>
            <a:r>
              <a:rPr lang="zh-CN" altLang="en-US" dirty="0"/>
              <a:t>优先级最高的生成树  </a:t>
            </a:r>
            <a:r>
              <a:rPr lang="zh-CN" altLang="en-US" sz="2000" b="1" dirty="0">
                <a:solidFill>
                  <a:srgbClr val="FF0000"/>
                </a:solidFill>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endParaRPr lang="en-US" altLang="zh-CN" dirty="0"/>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endParaRPr lang="en-US" altLang="zh-CN" dirty="0"/>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403648" y="3140968"/>
            <a:ext cx="5680038" cy="1024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路径开销</a:t>
            </a:r>
            <a:endParaRPr lang="zh-CN" altLang="en-US" dirty="0"/>
          </a:p>
        </p:txBody>
      </p:sp>
      <p:sp>
        <p:nvSpPr>
          <p:cNvPr id="3" name="内容占位符 2"/>
          <p:cNvSpPr>
            <a:spLocks noGrp="1"/>
          </p:cNvSpPr>
          <p:nvPr>
            <p:ph idx="1"/>
          </p:nvPr>
        </p:nvSpPr>
        <p:spPr>
          <a:xfrm>
            <a:off x="457200" y="1444978"/>
            <a:ext cx="8229600" cy="2246897"/>
          </a:xfrm>
        </p:spPr>
        <p:txBody>
          <a:bodyPr/>
          <a:lstStyle/>
          <a:p>
            <a:r>
              <a:rPr lang="zh-CN" altLang="en-US" dirty="0"/>
              <a:t>路径开销用于衡量节点间路径的优劣</a:t>
            </a:r>
            <a:endParaRPr lang="zh-CN" altLang="en-US" dirty="0"/>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grpSp>
        <p:nvGrpSpPr>
          <p:cNvPr id="6" name="组合 5"/>
          <p:cNvGrpSpPr/>
          <p:nvPr/>
        </p:nvGrpSpPr>
        <p:grpSpPr>
          <a:xfrm>
            <a:off x="2339752" y="3825642"/>
            <a:ext cx="3363558" cy="1773987"/>
            <a:chOff x="5201322" y="1851375"/>
            <a:chExt cx="3363558" cy="1773987"/>
          </a:xfrm>
        </p:grpSpPr>
        <p:sp>
          <p:nvSpPr>
            <p:cNvPr id="16" name="椭圆 15"/>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17" name="椭圆 16"/>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18" name="椭圆 17"/>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cxnSp>
          <p:nvCxnSpPr>
            <p:cNvPr id="20" name="直接连接符 19"/>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361134" y="4209157"/>
            <a:ext cx="896849" cy="369332"/>
          </a:xfrm>
          <a:prstGeom prst="rect">
            <a:avLst/>
          </a:prstGeom>
          <a:noFill/>
        </p:spPr>
        <p:txBody>
          <a:bodyPr wrap="none" rtlCol="0">
            <a:spAutoFit/>
          </a:bodyPr>
          <a:lstStyle/>
          <a:p>
            <a:r>
              <a:rPr lang="en-US" altLang="zh-CN" dirty="0"/>
              <a:t>10Gbps</a:t>
            </a:r>
            <a:endParaRPr lang="zh-CN" altLang="en-US" dirty="0"/>
          </a:p>
        </p:txBody>
      </p:sp>
      <p:sp>
        <p:nvSpPr>
          <p:cNvPr id="30" name="文本框 29"/>
          <p:cNvSpPr txBox="1"/>
          <p:nvPr/>
        </p:nvSpPr>
        <p:spPr>
          <a:xfrm>
            <a:off x="4789144" y="4198076"/>
            <a:ext cx="896849" cy="369332"/>
          </a:xfrm>
          <a:prstGeom prst="rect">
            <a:avLst/>
          </a:prstGeom>
          <a:noFill/>
        </p:spPr>
        <p:txBody>
          <a:bodyPr wrap="none" rtlCol="0">
            <a:spAutoFit/>
          </a:bodyPr>
          <a:lstStyle/>
          <a:p>
            <a:r>
              <a:rPr lang="en-US" altLang="zh-CN" dirty="0"/>
              <a:t>10Gbps</a:t>
            </a:r>
            <a:endParaRPr lang="zh-CN" altLang="en-US" dirty="0"/>
          </a:p>
        </p:txBody>
      </p:sp>
      <p:sp>
        <p:nvSpPr>
          <p:cNvPr id="31" name="文本框 30"/>
          <p:cNvSpPr txBox="1"/>
          <p:nvPr/>
        </p:nvSpPr>
        <p:spPr>
          <a:xfrm>
            <a:off x="2442983" y="5811209"/>
            <a:ext cx="779829" cy="369332"/>
          </a:xfrm>
          <a:prstGeom prst="rect">
            <a:avLst/>
          </a:prstGeom>
          <a:noFill/>
        </p:spPr>
        <p:txBody>
          <a:bodyPr wrap="square" rtlCol="0">
            <a:spAutoFit/>
          </a:bodyPr>
          <a:lstStyle/>
          <a:p>
            <a:r>
              <a:rPr lang="en-US" altLang="zh-CN" dirty="0"/>
              <a:t>1Gbps</a:t>
            </a:r>
            <a:endParaRPr lang="zh-CN" altLang="en-US" dirty="0"/>
          </a:p>
        </p:txBody>
      </p:sp>
      <p:cxnSp>
        <p:nvCxnSpPr>
          <p:cNvPr id="33" name="连接符: 曲线 32"/>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116335" y="3970565"/>
            <a:ext cx="826508" cy="369332"/>
          </a:xfrm>
          <a:prstGeom prst="rect">
            <a:avLst/>
          </a:prstGeom>
          <a:noFill/>
        </p:spPr>
        <p:txBody>
          <a:bodyPr wrap="none" rtlCol="0">
            <a:spAutoFit/>
          </a:bodyPr>
          <a:lstStyle/>
          <a:p>
            <a:r>
              <a:rPr lang="en-US" altLang="zh-CN" dirty="0"/>
              <a:t>Cost: 2</a:t>
            </a:r>
            <a:endParaRPr lang="zh-CN" altLang="en-US" dirty="0"/>
          </a:p>
        </p:txBody>
      </p:sp>
      <p:sp>
        <p:nvSpPr>
          <p:cNvPr id="39" name="文本框 38"/>
          <p:cNvSpPr txBox="1"/>
          <p:nvPr/>
        </p:nvSpPr>
        <p:spPr>
          <a:xfrm>
            <a:off x="1889370" y="6488668"/>
            <a:ext cx="943528" cy="369332"/>
          </a:xfrm>
          <a:prstGeom prst="rect">
            <a:avLst/>
          </a:prstGeom>
          <a:noFill/>
        </p:spPr>
        <p:txBody>
          <a:bodyPr wrap="square" rtlCol="0">
            <a:spAutoFit/>
          </a:bodyPr>
          <a:lstStyle/>
          <a:p>
            <a:r>
              <a:rPr lang="en-US" altLang="zh-CN" dirty="0"/>
              <a:t>Cost: 20</a:t>
            </a:r>
            <a:endParaRPr lang="zh-CN" altLang="en-US" dirty="0"/>
          </a:p>
        </p:txBody>
      </p:sp>
      <p:cxnSp>
        <p:nvCxnSpPr>
          <p:cNvPr id="40" name="连接符: 曲线 39"/>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32" name="直接连接符 31"/>
          <p:cNvCxnSpPr>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671510" y="5987468"/>
            <a:ext cx="896849" cy="369332"/>
          </a:xfrm>
          <a:prstGeom prst="rect">
            <a:avLst/>
          </a:prstGeom>
          <a:noFill/>
        </p:spPr>
        <p:txBody>
          <a:bodyPr wrap="none" rtlCol="0">
            <a:spAutoFit/>
          </a:bodyPr>
          <a:lstStyle/>
          <a:p>
            <a:r>
              <a:rPr lang="en-US" altLang="zh-CN" dirty="0"/>
              <a:t>10Gbps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p:cNvSpPr>
            <a:spLocks noGrp="1"/>
          </p:cNvSpPr>
          <p:nvPr>
            <p:ph idx="1"/>
          </p:nvPr>
        </p:nvSpPr>
        <p:spPr/>
        <p:txBody>
          <a:bodyPr/>
          <a:lstStyle/>
          <a:p>
            <a:r>
              <a:rPr lang="zh-CN" altLang="en-US" dirty="0"/>
              <a:t>节点通过交换</a:t>
            </a:r>
            <a:r>
              <a:rPr lang="en-US" altLang="zh-CN" dirty="0"/>
              <a:t>Config</a:t>
            </a:r>
            <a:r>
              <a:rPr lang="zh-CN" altLang="en-US" dirty="0"/>
              <a:t>消息获取路径及优先级等信息</a:t>
            </a:r>
            <a:endParaRPr lang="zh-CN" altLang="en-US" dirty="0"/>
          </a:p>
          <a:p>
            <a:r>
              <a:rPr lang="zh-CN" altLang="en-US" dirty="0"/>
              <a:t>每个端口独立生成</a:t>
            </a:r>
            <a:r>
              <a:rPr lang="en-US" altLang="zh-CN" dirty="0"/>
              <a:t>Config</a:t>
            </a:r>
            <a:r>
              <a:rPr lang="zh-CN" altLang="en-US" dirty="0"/>
              <a:t>消息</a:t>
            </a:r>
            <a:endParaRPr lang="en-US" altLang="zh-CN" dirty="0"/>
          </a:p>
          <a:p>
            <a:pPr lvl="1"/>
            <a:r>
              <a:rPr lang="zh-CN" altLang="en-US" dirty="0">
                <a:solidFill>
                  <a:srgbClr val="FF0000"/>
                </a:solidFill>
              </a:rPr>
              <a:t>表示本网段（</a:t>
            </a:r>
            <a:r>
              <a:rPr lang="en-US" altLang="zh-CN" dirty="0">
                <a:solidFill>
                  <a:srgbClr val="FF0000"/>
                </a:solidFill>
              </a:rPr>
              <a:t>Segment</a:t>
            </a:r>
            <a:r>
              <a:rPr lang="zh-CN" altLang="en-US" dirty="0">
                <a:solidFill>
                  <a:srgbClr val="FF0000"/>
                </a:solidFill>
              </a:rPr>
              <a:t>，可以理解为链路）到根节点的路径和开销，而不是本节点的</a:t>
            </a:r>
            <a:endParaRPr lang="en-US" altLang="zh-CN" dirty="0">
              <a:solidFill>
                <a:srgbClr val="FF0000"/>
              </a:solidFill>
            </a:endParaRPr>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消息的发送</a:t>
            </a:r>
            <a:endParaRPr lang="en-US" altLang="zh-CN" dirty="0"/>
          </a:p>
          <a:p>
            <a:pPr lvl="1"/>
            <a:r>
              <a:rPr lang="zh-CN" altLang="en-US" dirty="0"/>
              <a:t>根节点周期发送，发送周期为</a:t>
            </a:r>
            <a:r>
              <a:rPr lang="en-US" altLang="zh-CN" dirty="0"/>
              <a:t>Hello Time</a:t>
            </a:r>
            <a:r>
              <a:rPr lang="zh-CN" altLang="en-US" dirty="0"/>
              <a:t>（</a:t>
            </a:r>
            <a:r>
              <a:rPr lang="en-US" altLang="zh-CN" dirty="0"/>
              <a:t>2</a:t>
            </a:r>
            <a:r>
              <a:rPr lang="zh-CN" altLang="en-US" dirty="0"/>
              <a:t>秒）</a:t>
            </a:r>
            <a:endParaRPr lang="en-US" altLang="zh-CN" dirty="0"/>
          </a:p>
          <a:p>
            <a:pPr lvl="1"/>
            <a:r>
              <a:rPr lang="zh-CN" altLang="en-US" dirty="0"/>
              <a:t>其他节点收到的</a:t>
            </a:r>
            <a:r>
              <a:rPr lang="en-US" altLang="zh-CN" dirty="0"/>
              <a:t>Config</a:t>
            </a:r>
            <a:r>
              <a:rPr lang="zh-CN" altLang="en-US" dirty="0"/>
              <a:t>后可能触发发送</a:t>
            </a:r>
            <a:endParaRPr lang="zh-CN" altLang="en-US" dirty="0"/>
          </a:p>
          <a:p>
            <a:r>
              <a:rPr lang="en-US" altLang="zh-CN" dirty="0"/>
              <a:t>Config</a:t>
            </a:r>
            <a:r>
              <a:rPr lang="zh-CN" altLang="en-US" dirty="0"/>
              <a:t>消息基于二层组播方式发送</a:t>
            </a:r>
            <a:r>
              <a:rPr lang="en-US" altLang="zh-CN" dirty="0"/>
              <a:t>	</a:t>
            </a:r>
            <a:endParaRPr lang="en-US" altLang="zh-CN" dirty="0"/>
          </a:p>
          <a:p>
            <a:pPr lvl="1"/>
            <a:r>
              <a:rPr lang="zh-CN" altLang="en-US" dirty="0"/>
              <a:t>目的地址为</a:t>
            </a:r>
            <a:r>
              <a:rPr lang="en-US" altLang="zh-CN" dirty="0">
                <a:solidFill>
                  <a:srgbClr val="FF0000"/>
                </a:solidFill>
              </a:rPr>
              <a:t>01-80-C2</a:t>
            </a:r>
            <a:r>
              <a:rPr lang="en-US" altLang="zh-CN" dirty="0"/>
              <a:t>-00-00-01</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ZTAxYTRlZjUyOWI4NjdmNTMxNTQ0MTIwNWZjZmYwMGY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0</TotalTime>
  <Words>7840</Words>
  <Application>WPS 演示</Application>
  <PresentationFormat>全屏显示(4:3)</PresentationFormat>
  <Paragraphs>668</Paragraphs>
  <Slides>32</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32</vt:i4>
      </vt:variant>
    </vt:vector>
  </HeadingPairs>
  <TitlesOfParts>
    <vt:vector size="46" baseType="lpstr">
      <vt:lpstr>Arial</vt:lpstr>
      <vt:lpstr>宋体</vt:lpstr>
      <vt:lpstr>Wingdings</vt:lpstr>
      <vt:lpstr>Arial Black</vt:lpstr>
      <vt:lpstr>Times New Roman</vt:lpstr>
      <vt:lpstr>黑体</vt:lpstr>
      <vt:lpstr>Calibri</vt:lpstr>
      <vt:lpstr>微软雅黑</vt:lpstr>
      <vt:lpstr>等线</vt:lpstr>
      <vt:lpstr>Arial Unicode MS</vt:lpstr>
      <vt:lpstr>Courier New</vt:lpstr>
      <vt:lpstr>DejaVu Sans Mono</vt:lpstr>
      <vt:lpstr>Pixel</vt:lpstr>
      <vt:lpstr>自定义设计方案</vt:lpstr>
      <vt:lpstr>生成树机制实验</vt:lpstr>
      <vt:lpstr>提纲</vt:lpstr>
      <vt:lpstr>生成树拓扑</vt:lpstr>
      <vt:lpstr>如何构建开销最小的生成树拓扑？</vt:lpstr>
      <vt:lpstr>如何构建开销最小的生成树拓扑？</vt:lpstr>
      <vt:lpstr>生成树的唯一性</vt:lpstr>
      <vt:lpstr>节点ID和端口ID</vt:lpstr>
      <vt:lpstr>路径开销</vt:lpstr>
      <vt:lpstr>配置消息(BPDU Config)</vt:lpstr>
      <vt:lpstr>生成树机制的基本原理</vt:lpstr>
      <vt:lpstr>生成树中的术语</vt:lpstr>
      <vt:lpstr>生成树机制中端口的数据结构</vt:lpstr>
      <vt:lpstr>生成树机制中节点的数据结构</vt:lpstr>
      <vt:lpstr>构建生成树拓扑的流程示意图</vt:lpstr>
      <vt:lpstr>生成树机制运行 – 初始化</vt:lpstr>
      <vt:lpstr>生成树机制运行 – 节点主动发送Config消息</vt:lpstr>
      <vt:lpstr>生成树机制运行 – 处理Config消息</vt:lpstr>
      <vt:lpstr>(②)  Config之间的优先级比较</vt:lpstr>
      <vt:lpstr>(④)更新节点状态</vt:lpstr>
      <vt:lpstr>(⑤)更新端口的Config</vt:lpstr>
      <vt:lpstr>处理Config消息的例子</vt:lpstr>
      <vt:lpstr>更新其余端口Config的例子</vt:lpstr>
      <vt:lpstr>非指定端口更新为指定端口的例子</vt:lpstr>
      <vt:lpstr>生成树协议格式</vt:lpstr>
      <vt:lpstr>生成树协议字段含义</vt:lpstr>
      <vt:lpstr>生成树协议数据包示例</vt:lpstr>
      <vt:lpstr>本实验与标准STP的差别</vt:lpstr>
      <vt:lpstr>实验内容</vt:lpstr>
      <vt:lpstr>实验流程</vt:lpstr>
      <vt:lpstr>实验结果示例</vt:lpstr>
      <vt:lpstr>提示</vt:lpstr>
      <vt:lpstr>附件文件列表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Qinghua</cp:lastModifiedBy>
  <cp:revision>2989</cp:revision>
  <dcterms:created xsi:type="dcterms:W3CDTF">2017-02-15T05:09:00Z</dcterms:created>
  <dcterms:modified xsi:type="dcterms:W3CDTF">2024-09-25T13:41:58Z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0CDA08F882824BDD8C09132F18B93FCC</vt:lpwstr>
  </property>
  <property fmtid="{D5CDD505-2E9C-101B-9397-08002B2CF9AE}" pid="3" name="KSOProductBuildVer">
    <vt:lpwstr>2052-12.1.0.18276</vt:lpwstr>
  </property>
</Properties>
</file>