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rawings/drawing1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9"/>
  </p:handoutMasterIdLst>
  <p:sldIdLst>
    <p:sldId id="256" r:id="rId4"/>
    <p:sldId id="295" r:id="rId6"/>
    <p:sldId id="258" r:id="rId7"/>
    <p:sldId id="313" r:id="rId8"/>
    <p:sldId id="312" r:id="rId9"/>
    <p:sldId id="261" r:id="rId10"/>
    <p:sldId id="309" r:id="rId11"/>
    <p:sldId id="310" r:id="rId12"/>
    <p:sldId id="311" r:id="rId13"/>
    <p:sldId id="357" r:id="rId14"/>
    <p:sldId id="358" r:id="rId15"/>
    <p:sldId id="262" r:id="rId16"/>
    <p:sldId id="279" r:id="rId17"/>
    <p:sldId id="284" r:id="rId18"/>
    <p:sldId id="291" r:id="rId19"/>
    <p:sldId id="285" r:id="rId20"/>
    <p:sldId id="263" r:id="rId21"/>
    <p:sldId id="264" r:id="rId22"/>
    <p:sldId id="277" r:id="rId23"/>
    <p:sldId id="265" r:id="rId24"/>
    <p:sldId id="300" r:id="rId25"/>
    <p:sldId id="304" r:id="rId26"/>
    <p:sldId id="305" r:id="rId27"/>
    <p:sldId id="271" r:id="rId28"/>
    <p:sldId id="294" r:id="rId29"/>
    <p:sldId id="268" r:id="rId30"/>
    <p:sldId id="267" r:id="rId31"/>
    <p:sldId id="278" r:id="rId32"/>
    <p:sldId id="308" r:id="rId33"/>
    <p:sldId id="274" r:id="rId34"/>
    <p:sldId id="275" r:id="rId35"/>
    <p:sldId id="283" r:id="rId36"/>
    <p:sldId id="293" r:id="rId37"/>
    <p:sldId id="306" r:id="rId38"/>
    <p:sldId id="286" r:id="rId39"/>
    <p:sldId id="296" r:id="rId40"/>
    <p:sldId id="297" r:id="rId41"/>
    <p:sldId id="287" r:id="rId42"/>
    <p:sldId id="288" r:id="rId43"/>
    <p:sldId id="290" r:id="rId44"/>
    <p:sldId id="298" r:id="rId45"/>
    <p:sldId id="289" r:id="rId46"/>
    <p:sldId id="299" r:id="rId47"/>
    <p:sldId id="353" r:id="rId48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 snapToGrid="0">
      <p:cViewPr varScale="1">
        <p:scale>
          <a:sx n="66" d="100"/>
          <a:sy n="66" d="100"/>
        </p:scale>
        <p:origin x="18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3" Type="http://schemas.openxmlformats.org/officeDocument/2006/relationships/tags" Target="tags/tag3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&#24320;&#39064;\&#30011;&#22270;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oleObject" Target="/Users\zhoujianer\Documents\other\2015CoNEXT&#24320;&#20250;\stall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2861308918277"/>
          <c:y val="0.0331379598147401"/>
          <c:w val="0.872816276703967"/>
          <c:h val="0.705481261929358"/>
        </c:manualLayout>
      </c:layout>
      <c:lineChart>
        <c:grouping val="standard"/>
        <c:varyColors val="0"/>
        <c:ser>
          <c:idx val="0"/>
          <c:order val="0"/>
          <c:tx>
            <c:strRef>
              <c:f>RTT=2ms</c:f>
              <c:strCache>
                <c:ptCount val="1"/>
                <c:pt idx="0">
                  <c:v>RTT=2ms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shade val="65000"/>
                </a:schemeClr>
              </a:solidFill>
              <a:ln w="9525" cap="flat" cmpd="sng" algn="ctr">
                <a:solidFill>
                  <a:schemeClr val="accent1">
                    <a:shade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{75,23,15,9,7,6}</c:f>
              <c:numCache>
                <c:formatCode>General</c:formatCode>
                <c:ptCount val="6"/>
                <c:pt idx="0">
                  <c:v>75</c:v>
                </c:pt>
                <c:pt idx="1">
                  <c:v>23</c:v>
                </c:pt>
                <c:pt idx="2">
                  <c:v>15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RTT=10ms</c:f>
              <c:strCache>
                <c:ptCount val="1"/>
                <c:pt idx="0">
                  <c:v>RTT=10ms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{20,13,7,5,3.5,3}</c:f>
              <c:numCache>
                <c:formatCode>General</c:formatCode>
                <c:ptCount val="6"/>
                <c:pt idx="0">
                  <c:v>20</c:v>
                </c:pt>
                <c:pt idx="1">
                  <c:v>13</c:v>
                </c:pt>
                <c:pt idx="2">
                  <c:v>7</c:v>
                </c:pt>
                <c:pt idx="3">
                  <c:v>5</c:v>
                </c:pt>
                <c:pt idx="4">
                  <c:v>3.5</c:v>
                </c:pt>
                <c:pt idx="5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RTT=50ms</c:f>
              <c:strCache>
                <c:ptCount val="1"/>
                <c:pt idx="0">
                  <c:v>RTT=50ms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tint val="65000"/>
                </a:schemeClr>
              </a:solidFill>
              <a:ln w="9525" cap="flat" cmpd="sng" algn="ctr">
                <a:solidFill>
                  <a:schemeClr val="accent1">
                    <a:tint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{8,5,3.5,3,3,3}</c:f>
              <c:numCache>
                <c:formatCode>General</c:formatCode>
                <c:ptCount val="6"/>
                <c:pt idx="0">
                  <c:v>8</c:v>
                </c:pt>
                <c:pt idx="1">
                  <c:v>5</c:v>
                </c:pt>
                <c:pt idx="2">
                  <c:v>3.5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56631440"/>
        <c:axId val="-456643408"/>
      </c:lineChart>
      <c:catAx>
        <c:axId val="-4566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456643408"/>
        <c:crosses val="autoZero"/>
        <c:auto val="1"/>
        <c:lblAlgn val="ctr"/>
        <c:lblOffset val="100"/>
        <c:noMultiLvlLbl val="0"/>
      </c:catAx>
      <c:valAx>
        <c:axId val="-4566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4566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0" cap="flat" cmpd="sng" algn="ctr">
      <a:noFill/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88460541421"/>
          <c:y val="0.031893318437869"/>
          <c:w val="0.788152887139107"/>
          <c:h val="0.6964393311023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elete val="1"/>
          </c:dLbls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</c:v>
                </c:pt>
                <c:pt idx="19">
                  <c:v>0.29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</c:v>
                </c:pt>
                <c:pt idx="73">
                  <c:v>1.1</c:v>
                </c:pt>
                <c:pt idx="74">
                  <c:v>1.11</c:v>
                </c:pt>
                <c:pt idx="75">
                  <c:v>1.12</c:v>
                </c:pt>
                <c:pt idx="76">
                  <c:v>1.13</c:v>
                </c:pt>
                <c:pt idx="77">
                  <c:v>1.14</c:v>
                </c:pt>
                <c:pt idx="78">
                  <c:v>1.15</c:v>
                </c:pt>
                <c:pt idx="79">
                  <c:v>1.16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2.01</c:v>
                </c:pt>
                <c:pt idx="120">
                  <c:v>2.02</c:v>
                </c:pt>
                <c:pt idx="121">
                  <c:v>2.03</c:v>
                </c:pt>
                <c:pt idx="122">
                  <c:v>2.04</c:v>
                </c:pt>
                <c:pt idx="123">
                  <c:v>2.06</c:v>
                </c:pt>
                <c:pt idx="124">
                  <c:v>2.07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2.3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5.82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5.86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6.03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</c:v>
                </c:pt>
                <c:pt idx="184">
                  <c:v>8.13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8.2</c:v>
                </c:pt>
                <c:pt idx="192">
                  <c:v>8.21</c:v>
                </c:pt>
                <c:pt idx="193">
                  <c:v>8.22</c:v>
                </c:pt>
                <c:pt idx="194">
                  <c:v>8.23</c:v>
                </c:pt>
                <c:pt idx="195">
                  <c:v>8.24</c:v>
                </c:pt>
                <c:pt idx="196">
                  <c:v>8.25</c:v>
                </c:pt>
                <c:pt idx="197">
                  <c:v>8.27</c:v>
                </c:pt>
                <c:pt idx="198">
                  <c:v>8.28</c:v>
                </c:pt>
                <c:pt idx="199">
                  <c:v>8.29</c:v>
                </c:pt>
                <c:pt idx="200">
                  <c:v>8.3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8.54</c:v>
                </c:pt>
                <c:pt idx="209">
                  <c:v>8.55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Sheet1!$B$2:$B$215</c:f>
              <c:numCache>
                <c:formatCode>0,"K"</c:formatCode>
                <c:ptCount val="214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24000</c:v>
                </c:pt>
                <c:pt idx="23">
                  <c:v>25000</c:v>
                </c:pt>
                <c:pt idx="24">
                  <c:v>26000</c:v>
                </c:pt>
                <c:pt idx="25">
                  <c:v>27000</c:v>
                </c:pt>
                <c:pt idx="26">
                  <c:v>28000</c:v>
                </c:pt>
                <c:pt idx="27">
                  <c:v>29000</c:v>
                </c:pt>
                <c:pt idx="28">
                  <c:v>30000</c:v>
                </c:pt>
                <c:pt idx="29">
                  <c:v>31000</c:v>
                </c:pt>
                <c:pt idx="30">
                  <c:v>32000</c:v>
                </c:pt>
                <c:pt idx="31">
                  <c:v>33000</c:v>
                </c:pt>
                <c:pt idx="32">
                  <c:v>34000</c:v>
                </c:pt>
                <c:pt idx="33">
                  <c:v>35000</c:v>
                </c:pt>
                <c:pt idx="34">
                  <c:v>36000</c:v>
                </c:pt>
                <c:pt idx="35">
                  <c:v>37000</c:v>
                </c:pt>
                <c:pt idx="36">
                  <c:v>38000</c:v>
                </c:pt>
                <c:pt idx="37">
                  <c:v>39000</c:v>
                </c:pt>
                <c:pt idx="38">
                  <c:v>40000</c:v>
                </c:pt>
                <c:pt idx="39">
                  <c:v>41000</c:v>
                </c:pt>
                <c:pt idx="40">
                  <c:v>42000</c:v>
                </c:pt>
                <c:pt idx="41">
                  <c:v>44000</c:v>
                </c:pt>
                <c:pt idx="42">
                  <c:v>45000</c:v>
                </c:pt>
                <c:pt idx="43">
                  <c:v>46000</c:v>
                </c:pt>
                <c:pt idx="44">
                  <c:v>47000</c:v>
                </c:pt>
                <c:pt idx="45">
                  <c:v>48000</c:v>
                </c:pt>
                <c:pt idx="46">
                  <c:v>49000</c:v>
                </c:pt>
                <c:pt idx="47">
                  <c:v>50000</c:v>
                </c:pt>
                <c:pt idx="48">
                  <c:v>51000</c:v>
                </c:pt>
                <c:pt idx="49">
                  <c:v>52000</c:v>
                </c:pt>
                <c:pt idx="50">
                  <c:v>53000</c:v>
                </c:pt>
                <c:pt idx="51">
                  <c:v>54000</c:v>
                </c:pt>
                <c:pt idx="52">
                  <c:v>55000</c:v>
                </c:pt>
                <c:pt idx="53">
                  <c:v>56000</c:v>
                </c:pt>
                <c:pt idx="54">
                  <c:v>57000</c:v>
                </c:pt>
                <c:pt idx="55">
                  <c:v>58000</c:v>
                </c:pt>
                <c:pt idx="56">
                  <c:v>59000</c:v>
                </c:pt>
                <c:pt idx="57">
                  <c:v>60000</c:v>
                </c:pt>
                <c:pt idx="58">
                  <c:v>61000</c:v>
                </c:pt>
                <c:pt idx="59">
                  <c:v>62000</c:v>
                </c:pt>
                <c:pt idx="60">
                  <c:v>63000</c:v>
                </c:pt>
                <c:pt idx="61">
                  <c:v>64000</c:v>
                </c:pt>
                <c:pt idx="62">
                  <c:v>65000</c:v>
                </c:pt>
                <c:pt idx="63">
                  <c:v>66000</c:v>
                </c:pt>
                <c:pt idx="64">
                  <c:v>67000</c:v>
                </c:pt>
                <c:pt idx="65">
                  <c:v>68000</c:v>
                </c:pt>
                <c:pt idx="66">
                  <c:v>69000</c:v>
                </c:pt>
                <c:pt idx="67">
                  <c:v>70000</c:v>
                </c:pt>
                <c:pt idx="68">
                  <c:v>71000</c:v>
                </c:pt>
                <c:pt idx="69">
                  <c:v>72000</c:v>
                </c:pt>
                <c:pt idx="70">
                  <c:v>73000</c:v>
                </c:pt>
                <c:pt idx="71">
                  <c:v>74000</c:v>
                </c:pt>
                <c:pt idx="72">
                  <c:v>75000</c:v>
                </c:pt>
                <c:pt idx="73">
                  <c:v>76000</c:v>
                </c:pt>
                <c:pt idx="74">
                  <c:v>77000</c:v>
                </c:pt>
                <c:pt idx="75">
                  <c:v>78000</c:v>
                </c:pt>
                <c:pt idx="76">
                  <c:v>79000</c:v>
                </c:pt>
                <c:pt idx="77">
                  <c:v>80000</c:v>
                </c:pt>
                <c:pt idx="78">
                  <c:v>81000</c:v>
                </c:pt>
                <c:pt idx="79">
                  <c:v>82000</c:v>
                </c:pt>
                <c:pt idx="80">
                  <c:v>83000</c:v>
                </c:pt>
                <c:pt idx="81">
                  <c:v>84000</c:v>
                </c:pt>
                <c:pt idx="82">
                  <c:v>85000</c:v>
                </c:pt>
                <c:pt idx="83">
                  <c:v>86000</c:v>
                </c:pt>
                <c:pt idx="84">
                  <c:v>87000</c:v>
                </c:pt>
                <c:pt idx="85">
                  <c:v>88000</c:v>
                </c:pt>
                <c:pt idx="86">
                  <c:v>89000</c:v>
                </c:pt>
                <c:pt idx="87">
                  <c:v>90000</c:v>
                </c:pt>
                <c:pt idx="88">
                  <c:v>91000</c:v>
                </c:pt>
                <c:pt idx="89">
                  <c:v>92000</c:v>
                </c:pt>
                <c:pt idx="90">
                  <c:v>93000</c:v>
                </c:pt>
                <c:pt idx="91">
                  <c:v>94000</c:v>
                </c:pt>
                <c:pt idx="92">
                  <c:v>95000</c:v>
                </c:pt>
                <c:pt idx="93">
                  <c:v>96000</c:v>
                </c:pt>
                <c:pt idx="94">
                  <c:v>97000</c:v>
                </c:pt>
                <c:pt idx="95">
                  <c:v>98000</c:v>
                </c:pt>
                <c:pt idx="96">
                  <c:v>99000</c:v>
                </c:pt>
                <c:pt idx="97">
                  <c:v>100000</c:v>
                </c:pt>
                <c:pt idx="98">
                  <c:v>100050</c:v>
                </c:pt>
                <c:pt idx="99">
                  <c:v>101000</c:v>
                </c:pt>
                <c:pt idx="100">
                  <c:v>102000</c:v>
                </c:pt>
                <c:pt idx="101">
                  <c:v>103000</c:v>
                </c:pt>
                <c:pt idx="102">
                  <c:v>104000</c:v>
                </c:pt>
                <c:pt idx="103">
                  <c:v>105000</c:v>
                </c:pt>
                <c:pt idx="104">
                  <c:v>106000</c:v>
                </c:pt>
                <c:pt idx="105">
                  <c:v>107000</c:v>
                </c:pt>
                <c:pt idx="106">
                  <c:v>108000</c:v>
                </c:pt>
                <c:pt idx="107">
                  <c:v>109000</c:v>
                </c:pt>
                <c:pt idx="108">
                  <c:v>110000</c:v>
                </c:pt>
                <c:pt idx="109">
                  <c:v>111000</c:v>
                </c:pt>
                <c:pt idx="110">
                  <c:v>112000</c:v>
                </c:pt>
                <c:pt idx="111">
                  <c:v>113000</c:v>
                </c:pt>
                <c:pt idx="112">
                  <c:v>114000</c:v>
                </c:pt>
                <c:pt idx="113">
                  <c:v>115000</c:v>
                </c:pt>
                <c:pt idx="114">
                  <c:v>116000</c:v>
                </c:pt>
                <c:pt idx="115">
                  <c:v>117000</c:v>
                </c:pt>
                <c:pt idx="116">
                  <c:v>118000</c:v>
                </c:pt>
                <c:pt idx="117">
                  <c:v>119000</c:v>
                </c:pt>
                <c:pt idx="118">
                  <c:v>120000</c:v>
                </c:pt>
                <c:pt idx="119">
                  <c:v>121000</c:v>
                </c:pt>
                <c:pt idx="120">
                  <c:v>122000</c:v>
                </c:pt>
                <c:pt idx="121">
                  <c:v>123000</c:v>
                </c:pt>
                <c:pt idx="122">
                  <c:v>124000</c:v>
                </c:pt>
                <c:pt idx="123">
                  <c:v>125000</c:v>
                </c:pt>
                <c:pt idx="124">
                  <c:v>126000</c:v>
                </c:pt>
                <c:pt idx="125">
                  <c:v>127000</c:v>
                </c:pt>
                <c:pt idx="126">
                  <c:v>128000</c:v>
                </c:pt>
                <c:pt idx="127">
                  <c:v>129000</c:v>
                </c:pt>
                <c:pt idx="128">
                  <c:v>130000</c:v>
                </c:pt>
                <c:pt idx="129">
                  <c:v>131000</c:v>
                </c:pt>
                <c:pt idx="130">
                  <c:v>132000</c:v>
                </c:pt>
                <c:pt idx="131">
                  <c:v>133000</c:v>
                </c:pt>
                <c:pt idx="132">
                  <c:v>134000</c:v>
                </c:pt>
                <c:pt idx="133">
                  <c:v>135000</c:v>
                </c:pt>
                <c:pt idx="134">
                  <c:v>136000</c:v>
                </c:pt>
                <c:pt idx="135">
                  <c:v>137000</c:v>
                </c:pt>
                <c:pt idx="136">
                  <c:v>138000</c:v>
                </c:pt>
                <c:pt idx="137">
                  <c:v>139000</c:v>
                </c:pt>
                <c:pt idx="138">
                  <c:v>140000</c:v>
                </c:pt>
                <c:pt idx="139">
                  <c:v>141000</c:v>
                </c:pt>
                <c:pt idx="141">
                  <c:v>142000</c:v>
                </c:pt>
                <c:pt idx="142">
                  <c:v>143000</c:v>
                </c:pt>
                <c:pt idx="143">
                  <c:v>144000</c:v>
                </c:pt>
                <c:pt idx="144">
                  <c:v>145000</c:v>
                </c:pt>
                <c:pt idx="145">
                  <c:v>146000</c:v>
                </c:pt>
                <c:pt idx="146">
                  <c:v>147000</c:v>
                </c:pt>
                <c:pt idx="147">
                  <c:v>148000</c:v>
                </c:pt>
                <c:pt idx="148">
                  <c:v>149000</c:v>
                </c:pt>
                <c:pt idx="149">
                  <c:v>150000</c:v>
                </c:pt>
                <c:pt idx="150">
                  <c:v>151000</c:v>
                </c:pt>
                <c:pt idx="151">
                  <c:v>152000</c:v>
                </c:pt>
                <c:pt idx="152">
                  <c:v>153000</c:v>
                </c:pt>
                <c:pt idx="153">
                  <c:v>154000</c:v>
                </c:pt>
                <c:pt idx="154">
                  <c:v>155000</c:v>
                </c:pt>
                <c:pt idx="155">
                  <c:v>156000</c:v>
                </c:pt>
                <c:pt idx="156">
                  <c:v>157000</c:v>
                </c:pt>
                <c:pt idx="157">
                  <c:v>158000</c:v>
                </c:pt>
                <c:pt idx="158">
                  <c:v>159000</c:v>
                </c:pt>
                <c:pt idx="159">
                  <c:v>160000</c:v>
                </c:pt>
                <c:pt idx="160">
                  <c:v>161000</c:v>
                </c:pt>
                <c:pt idx="161">
                  <c:v>162000</c:v>
                </c:pt>
                <c:pt idx="162">
                  <c:v>163000</c:v>
                </c:pt>
                <c:pt idx="163">
                  <c:v>164000</c:v>
                </c:pt>
                <c:pt idx="164">
                  <c:v>165000</c:v>
                </c:pt>
                <c:pt idx="165">
                  <c:v>166000</c:v>
                </c:pt>
                <c:pt idx="166">
                  <c:v>167000</c:v>
                </c:pt>
                <c:pt idx="167">
                  <c:v>168000</c:v>
                </c:pt>
                <c:pt idx="168">
                  <c:v>169000</c:v>
                </c:pt>
                <c:pt idx="169">
                  <c:v>170000</c:v>
                </c:pt>
                <c:pt idx="170">
                  <c:v>171000</c:v>
                </c:pt>
                <c:pt idx="171">
                  <c:v>172000</c:v>
                </c:pt>
                <c:pt idx="172">
                  <c:v>173000</c:v>
                </c:pt>
                <c:pt idx="173">
                  <c:v>174000</c:v>
                </c:pt>
                <c:pt idx="174">
                  <c:v>175000</c:v>
                </c:pt>
                <c:pt idx="175">
                  <c:v>176000</c:v>
                </c:pt>
                <c:pt idx="176">
                  <c:v>177000</c:v>
                </c:pt>
                <c:pt idx="177">
                  <c:v>178000</c:v>
                </c:pt>
                <c:pt idx="178">
                  <c:v>179000</c:v>
                </c:pt>
                <c:pt idx="179">
                  <c:v>180000</c:v>
                </c:pt>
                <c:pt idx="180">
                  <c:v>181000</c:v>
                </c:pt>
                <c:pt idx="181">
                  <c:v>182000</c:v>
                </c:pt>
                <c:pt idx="182">
                  <c:v>183000</c:v>
                </c:pt>
                <c:pt idx="183">
                  <c:v>184000</c:v>
                </c:pt>
                <c:pt idx="184">
                  <c:v>185000</c:v>
                </c:pt>
                <c:pt idx="185">
                  <c:v>186000</c:v>
                </c:pt>
                <c:pt idx="186">
                  <c:v>187000</c:v>
                </c:pt>
                <c:pt idx="187">
                  <c:v>188000</c:v>
                </c:pt>
                <c:pt idx="188">
                  <c:v>189000</c:v>
                </c:pt>
                <c:pt idx="189">
                  <c:v>190000</c:v>
                </c:pt>
                <c:pt idx="190">
                  <c:v>191000</c:v>
                </c:pt>
                <c:pt idx="191">
                  <c:v>192000</c:v>
                </c:pt>
                <c:pt idx="192">
                  <c:v>193000</c:v>
                </c:pt>
                <c:pt idx="193">
                  <c:v>194000</c:v>
                </c:pt>
                <c:pt idx="194">
                  <c:v>195000</c:v>
                </c:pt>
                <c:pt idx="195">
                  <c:v>196000</c:v>
                </c:pt>
                <c:pt idx="196">
                  <c:v>197000</c:v>
                </c:pt>
                <c:pt idx="197">
                  <c:v>198000</c:v>
                </c:pt>
                <c:pt idx="198">
                  <c:v>199000</c:v>
                </c:pt>
                <c:pt idx="199">
                  <c:v>200000</c:v>
                </c:pt>
                <c:pt idx="200">
                  <c:v>201000</c:v>
                </c:pt>
                <c:pt idx="201">
                  <c:v>202000</c:v>
                </c:pt>
                <c:pt idx="202">
                  <c:v>203000</c:v>
                </c:pt>
                <c:pt idx="203">
                  <c:v>204000</c:v>
                </c:pt>
                <c:pt idx="204">
                  <c:v>205000</c:v>
                </c:pt>
                <c:pt idx="205">
                  <c:v>206000</c:v>
                </c:pt>
                <c:pt idx="206">
                  <c:v>207000</c:v>
                </c:pt>
                <c:pt idx="207">
                  <c:v>208000</c:v>
                </c:pt>
                <c:pt idx="208">
                  <c:v>209000</c:v>
                </c:pt>
                <c:pt idx="209">
                  <c:v>210000</c:v>
                </c:pt>
                <c:pt idx="210">
                  <c:v>211000</c:v>
                </c:pt>
                <c:pt idx="211">
                  <c:v>212000</c:v>
                </c:pt>
                <c:pt idx="212">
                  <c:v>213000</c:v>
                </c:pt>
                <c:pt idx="213">
                  <c:v>214000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ack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elete val="1"/>
          </c:dLbls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</c:v>
                </c:pt>
                <c:pt idx="19">
                  <c:v>0.29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</c:v>
                </c:pt>
                <c:pt idx="73">
                  <c:v>1.1</c:v>
                </c:pt>
                <c:pt idx="74">
                  <c:v>1.11</c:v>
                </c:pt>
                <c:pt idx="75">
                  <c:v>1.12</c:v>
                </c:pt>
                <c:pt idx="76">
                  <c:v>1.13</c:v>
                </c:pt>
                <c:pt idx="77">
                  <c:v>1.14</c:v>
                </c:pt>
                <c:pt idx="78">
                  <c:v>1.15</c:v>
                </c:pt>
                <c:pt idx="79">
                  <c:v>1.16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2.01</c:v>
                </c:pt>
                <c:pt idx="120">
                  <c:v>2.02</c:v>
                </c:pt>
                <c:pt idx="121">
                  <c:v>2.03</c:v>
                </c:pt>
                <c:pt idx="122">
                  <c:v>2.04</c:v>
                </c:pt>
                <c:pt idx="123">
                  <c:v>2.06</c:v>
                </c:pt>
                <c:pt idx="124">
                  <c:v>2.07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2.3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5.82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5.86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6.03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</c:v>
                </c:pt>
                <c:pt idx="184">
                  <c:v>8.13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8.2</c:v>
                </c:pt>
                <c:pt idx="192">
                  <c:v>8.21</c:v>
                </c:pt>
                <c:pt idx="193">
                  <c:v>8.22</c:v>
                </c:pt>
                <c:pt idx="194">
                  <c:v>8.23</c:v>
                </c:pt>
                <c:pt idx="195">
                  <c:v>8.24</c:v>
                </c:pt>
                <c:pt idx="196">
                  <c:v>8.25</c:v>
                </c:pt>
                <c:pt idx="197">
                  <c:v>8.27</c:v>
                </c:pt>
                <c:pt idx="198">
                  <c:v>8.28</c:v>
                </c:pt>
                <c:pt idx="199">
                  <c:v>8.29</c:v>
                </c:pt>
                <c:pt idx="200">
                  <c:v>8.3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8.54</c:v>
                </c:pt>
                <c:pt idx="209">
                  <c:v>8.55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Sheet1!$C$2:$C$215</c:f>
              <c:numCache>
                <c:formatCode>0,"K"</c:formatCode>
                <c:ptCount val="214"/>
                <c:pt idx="0">
                  <c:v>1</c:v>
                </c:pt>
                <c:pt idx="1">
                  <c:v>1</c:v>
                </c:pt>
                <c:pt idx="2">
                  <c:v>1000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8">
                  <c:v>132000</c:v>
                </c:pt>
                <c:pt idx="139">
                  <c:v>133000</c:v>
                </c:pt>
                <c:pt idx="140">
                  <c:v>134000</c:v>
                </c:pt>
                <c:pt idx="142">
                  <c:v>140000</c:v>
                </c:pt>
                <c:pt idx="143">
                  <c:v>141000</c:v>
                </c:pt>
                <c:pt idx="144">
                  <c:v>142000</c:v>
                </c:pt>
                <c:pt idx="145">
                  <c:v>143000</c:v>
                </c:pt>
                <c:pt idx="146">
                  <c:v>144000</c:v>
                </c:pt>
                <c:pt idx="147">
                  <c:v>145000</c:v>
                </c:pt>
                <c:pt idx="148">
                  <c:v>146000</c:v>
                </c:pt>
                <c:pt idx="149">
                  <c:v>147000</c:v>
                </c:pt>
                <c:pt idx="150">
                  <c:v>148000</c:v>
                </c:pt>
                <c:pt idx="151">
                  <c:v>149000</c:v>
                </c:pt>
                <c:pt idx="152">
                  <c:v>150000</c:v>
                </c:pt>
                <c:pt idx="153">
                  <c:v>151000</c:v>
                </c:pt>
                <c:pt idx="154">
                  <c:v>152000</c:v>
                </c:pt>
                <c:pt idx="155">
                  <c:v>153000</c:v>
                </c:pt>
                <c:pt idx="156">
                  <c:v>154000</c:v>
                </c:pt>
                <c:pt idx="157">
                  <c:v>155000</c:v>
                </c:pt>
                <c:pt idx="158">
                  <c:v>156000</c:v>
                </c:pt>
                <c:pt idx="159">
                  <c:v>157000</c:v>
                </c:pt>
                <c:pt idx="160">
                  <c:v>158000</c:v>
                </c:pt>
                <c:pt idx="161">
                  <c:v>159000</c:v>
                </c:pt>
                <c:pt idx="162">
                  <c:v>160000</c:v>
                </c:pt>
                <c:pt idx="163">
                  <c:v>161000</c:v>
                </c:pt>
                <c:pt idx="164">
                  <c:v>162000</c:v>
                </c:pt>
                <c:pt idx="165">
                  <c:v>163000</c:v>
                </c:pt>
                <c:pt idx="166">
                  <c:v>164000</c:v>
                </c:pt>
                <c:pt idx="167">
                  <c:v>165000</c:v>
                </c:pt>
                <c:pt idx="168">
                  <c:v>166000</c:v>
                </c:pt>
                <c:pt idx="169">
                  <c:v>167000</c:v>
                </c:pt>
                <c:pt idx="170">
                  <c:v>168000</c:v>
                </c:pt>
                <c:pt idx="171">
                  <c:v>169000</c:v>
                </c:pt>
                <c:pt idx="172">
                  <c:v>170000</c:v>
                </c:pt>
                <c:pt idx="173">
                  <c:v>171000</c:v>
                </c:pt>
                <c:pt idx="174">
                  <c:v>172000</c:v>
                </c:pt>
                <c:pt idx="175">
                  <c:v>173000</c:v>
                </c:pt>
                <c:pt idx="176">
                  <c:v>174000</c:v>
                </c:pt>
                <c:pt idx="177">
                  <c:v>175000</c:v>
                </c:pt>
                <c:pt idx="178">
                  <c:v>176000</c:v>
                </c:pt>
                <c:pt idx="181">
                  <c:v>177000</c:v>
                </c:pt>
                <c:pt idx="182">
                  <c:v>181000</c:v>
                </c:pt>
                <c:pt idx="183">
                  <c:v>182000</c:v>
                </c:pt>
                <c:pt idx="184">
                  <c:v>183000</c:v>
                </c:pt>
                <c:pt idx="185">
                  <c:v>184000</c:v>
                </c:pt>
                <c:pt idx="186">
                  <c:v>185000</c:v>
                </c:pt>
                <c:pt idx="187">
                  <c:v>186000</c:v>
                </c:pt>
                <c:pt idx="188">
                  <c:v>187000</c:v>
                </c:pt>
                <c:pt idx="189">
                  <c:v>188000</c:v>
                </c:pt>
                <c:pt idx="190">
                  <c:v>189000</c:v>
                </c:pt>
                <c:pt idx="191">
                  <c:v>190000</c:v>
                </c:pt>
                <c:pt idx="192">
                  <c:v>191000</c:v>
                </c:pt>
                <c:pt idx="193">
                  <c:v>192000</c:v>
                </c:pt>
                <c:pt idx="194">
                  <c:v>193000</c:v>
                </c:pt>
                <c:pt idx="195">
                  <c:v>194000</c:v>
                </c:pt>
                <c:pt idx="196">
                  <c:v>195000</c:v>
                </c:pt>
                <c:pt idx="197">
                  <c:v>196000</c:v>
                </c:pt>
                <c:pt idx="198">
                  <c:v>197000</c:v>
                </c:pt>
                <c:pt idx="199">
                  <c:v>198000</c:v>
                </c:pt>
                <c:pt idx="200">
                  <c:v>199000</c:v>
                </c:pt>
                <c:pt idx="201">
                  <c:v>200000</c:v>
                </c:pt>
                <c:pt idx="202">
                  <c:v>201000</c:v>
                </c:pt>
                <c:pt idx="203">
                  <c:v>202000</c:v>
                </c:pt>
                <c:pt idx="204">
                  <c:v>203000</c:v>
                </c:pt>
                <c:pt idx="205">
                  <c:v>204000</c:v>
                </c:pt>
                <c:pt idx="206">
                  <c:v>205000</c:v>
                </c:pt>
                <c:pt idx="207">
                  <c:v>206000</c:v>
                </c:pt>
                <c:pt idx="208">
                  <c:v>207000</c:v>
                </c:pt>
                <c:pt idx="209">
                  <c:v>208000</c:v>
                </c:pt>
                <c:pt idx="210">
                  <c:v>209000</c:v>
                </c:pt>
                <c:pt idx="211">
                  <c:v>210000</c:v>
                </c:pt>
                <c:pt idx="212">
                  <c:v>211000</c:v>
                </c:pt>
                <c:pt idx="213">
                  <c:v>212000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6638512"/>
        <c:axId val="-456640688"/>
      </c:scatterChart>
      <c:valAx>
        <c:axId val="-456638512"/>
        <c:scaling>
          <c:orientation val="minMax"/>
          <c:max val="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 dirty="0"/>
                  <a:t>时间</a:t>
                </a:r>
                <a:r>
                  <a:rPr lang="en-US" sz="1400" dirty="0"/>
                  <a:t>(s)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868601136356369"/>
              <c:y val="0.84598749753183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</a:p>
        </c:txPr>
        <c:crossAx val="-456640688"/>
        <c:crosses val="autoZero"/>
        <c:crossBetween val="midCat"/>
      </c:valAx>
      <c:valAx>
        <c:axId val="-4566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/>
                  <a:t>序列号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0109578829025102"/>
              <c:y val="0.2062470886543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,&quot;K&quot;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</a:p>
        </c:txPr>
        <c:crossAx val="-456638512"/>
        <c:crosses val="autoZero"/>
        <c:crossBetween val="midCat"/>
      </c:valAx>
      <c:spPr>
        <a:noFill/>
        <a:ln w="25400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1981631670555"/>
          <c:y val="0.0495122455529632"/>
          <c:w val="0.336300656348429"/>
          <c:h val="0.0830996646252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 baseline="0">
          <a:latin typeface="Calibri" panose="020F0502020204030204" pitchFamily="34" charset="0"/>
          <a:ea typeface="黑体" panose="02010609060101010101" pitchFamily="49" charset="-122"/>
        </a:defRPr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0.39333</cdr:x>
      <cdr:y>0.5</cdr:y>
    </cdr:from>
    <cdr:to>
      <cdr:x>0.56265</cdr:x>
      <cdr:y>0.57247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2124236" y="1944216"/>
          <a:ext cx="914400" cy="281781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none" lIns="45720" tIns="45720" rIns="45720" bIns="45720" rtlCol="0" anchor="t" anchorCtr="0">
          <a:normAutofit/>
        </a:bodyPr>
        <a:lstStyle/>
        <a:p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注意，该表只是示例，应该保存</a:t>
            </a:r>
            <a:r>
              <a:rPr lang="en-US" altLang="zh-CN" dirty="0"/>
              <a:t>MAC</a:t>
            </a:r>
            <a:r>
              <a:rPr lang="zh-CN" altLang="en-US" dirty="0"/>
              <a:t>地址到端口的映射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注意，转发表也构成一个树。但不同于</a:t>
            </a:r>
            <a:r>
              <a:rPr lang="en-US" altLang="zh-CN" dirty="0"/>
              <a:t>MST</a:t>
            </a:r>
            <a:r>
              <a:rPr lang="zh-CN" altLang="en-US" dirty="0"/>
              <a:t>。一般域内基于性能的最短路径，域间基于策略。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转发表中，</a:t>
            </a:r>
            <a:r>
              <a:rPr lang="en-US" altLang="zh-CN" dirty="0"/>
              <a:t>A-E</a:t>
            </a:r>
            <a:r>
              <a:rPr lang="zh-CN" altLang="en-US" dirty="0"/>
              <a:t>不是指节点，而</a:t>
            </a:r>
            <a:r>
              <a:rPr lang="en-US" altLang="zh-CN" dirty="0"/>
              <a:t>IP</a:t>
            </a:r>
            <a:r>
              <a:rPr lang="zh-CN" altLang="en-US" dirty="0"/>
              <a:t>地址，一个路由器节点会有多个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在拥塞崩溃后，设计的现代</a:t>
            </a:r>
            <a:r>
              <a:rPr lang="en-US" altLang="zh-CN" dirty="0"/>
              <a:t>TCP</a:t>
            </a:r>
            <a:r>
              <a:rPr lang="zh-CN" altLang="en-US" dirty="0"/>
              <a:t>，其核心一直没变，后面一直在修补。但不能满足很多现代应用的需求。因此，提出了</a:t>
            </a:r>
            <a:r>
              <a:rPr lang="en-US" altLang="zh-CN" dirty="0"/>
              <a:t>UDT</a:t>
            </a:r>
            <a:r>
              <a:rPr lang="zh-CN" altLang="en-US" dirty="0"/>
              <a:t>、</a:t>
            </a:r>
            <a:r>
              <a:rPr lang="en-US" altLang="zh-CN" dirty="0"/>
              <a:t>QUIC</a:t>
            </a:r>
            <a:r>
              <a:rPr lang="zh-CN" altLang="en-US" dirty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指的是第三种，前两种都可以通过升级网络系统来解决。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DDoS</a:t>
            </a:r>
            <a:r>
              <a:rPr lang="zh-CN" altLang="en-US" dirty="0"/>
              <a:t>问题的核心，难以区分正常用户和恶意流量；解决办法，在不影响正常用户的前提下，或堵，或疏。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比如说，为了延迟，使用</a:t>
            </a:r>
            <a:r>
              <a:rPr lang="en-US" altLang="zh-CN" dirty="0"/>
              <a:t>http</a:t>
            </a:r>
            <a:r>
              <a:rPr lang="zh-CN" altLang="en-US" dirty="0"/>
              <a:t>，而不用更安全的</a:t>
            </a:r>
            <a:r>
              <a:rPr lang="en-US" altLang="zh-CN" dirty="0"/>
              <a:t>https</a:t>
            </a:r>
            <a:endParaRPr lang="en-US" altLang="zh-CN" dirty="0"/>
          </a:p>
          <a:p>
            <a:r>
              <a:rPr lang="zh-CN" altLang="en-US" dirty="0"/>
              <a:t>此处的延迟，指的是结果返回时间。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年之前，研究</a:t>
            </a:r>
            <a:r>
              <a:rPr lang="en-US" altLang="zh-CN" dirty="0" err="1"/>
              <a:t>QoS</a:t>
            </a:r>
            <a:r>
              <a:rPr lang="zh-CN" altLang="en-US" dirty="0"/>
              <a:t>的很多</a:t>
            </a:r>
            <a:endParaRPr lang="en-US" altLang="zh-CN" dirty="0"/>
          </a:p>
          <a:p>
            <a:r>
              <a:rPr lang="en-US" altLang="zh-CN" dirty="0"/>
              <a:t>05</a:t>
            </a:r>
            <a:r>
              <a:rPr lang="zh-CN" altLang="en-US" dirty="0"/>
              <a:t>年</a:t>
            </a:r>
            <a:r>
              <a:rPr lang="en-US" altLang="zh-CN" dirty="0"/>
              <a:t>-12</a:t>
            </a:r>
            <a:r>
              <a:rPr lang="zh-CN" altLang="en-US" dirty="0"/>
              <a:t>年，研究传输性能的很多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年</a:t>
            </a:r>
            <a:r>
              <a:rPr lang="en-US" altLang="zh-CN" dirty="0"/>
              <a:t>-22</a:t>
            </a:r>
            <a:r>
              <a:rPr lang="zh-CN" altLang="en-US" dirty="0"/>
              <a:t>年，研究</a:t>
            </a:r>
            <a:r>
              <a:rPr lang="en-US" altLang="zh-CN" dirty="0" err="1"/>
              <a:t>QoE</a:t>
            </a:r>
            <a:r>
              <a:rPr lang="zh-CN" altLang="en-US" dirty="0"/>
              <a:t>的很多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、建立起</a:t>
            </a:r>
            <a:r>
              <a:rPr lang="en-US" altLang="zh-CN" dirty="0" err="1"/>
              <a:t>QoE</a:t>
            </a:r>
            <a:r>
              <a:rPr lang="en-US" altLang="zh-CN" dirty="0"/>
              <a:t> -&gt; </a:t>
            </a:r>
            <a:r>
              <a:rPr lang="en-US" altLang="zh-CN" dirty="0" err="1"/>
              <a:t>QoS</a:t>
            </a:r>
            <a:r>
              <a:rPr lang="zh-CN" altLang="en-US" dirty="0"/>
              <a:t>的映射关系（测量）；</a:t>
            </a:r>
            <a:r>
              <a:rPr lang="en-US" altLang="zh-CN" dirty="0"/>
              <a:t>2</a:t>
            </a:r>
            <a:r>
              <a:rPr lang="zh-CN" altLang="en-US" dirty="0"/>
              <a:t>、在传输性能中，表达</a:t>
            </a:r>
            <a:r>
              <a:rPr lang="en-US" altLang="zh-CN" dirty="0" err="1"/>
              <a:t>QoE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带宽与延迟的例子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不同层之间的数据包通过</a:t>
            </a:r>
            <a:r>
              <a:rPr lang="en-US" altLang="zh-CN" dirty="0"/>
              <a:t>buffer</a:t>
            </a:r>
            <a:r>
              <a:rPr lang="zh-CN" altLang="en-US" dirty="0"/>
              <a:t>来传递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当负载较小时，不会有多大延迟；延迟随着负载增大而增加。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超过</a:t>
            </a:r>
            <a:r>
              <a:rPr lang="en-US" altLang="zh-CN" dirty="0" err="1"/>
              <a:t>BDP+BufSize</a:t>
            </a:r>
            <a:r>
              <a:rPr lang="zh-CN" altLang="en-US" dirty="0"/>
              <a:t>后，会造成网络拥塞崩溃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现有的</a:t>
            </a:r>
            <a:r>
              <a:rPr lang="en-US" altLang="zh-CN" baseline="0" dirty="0"/>
              <a:t>TCP</a:t>
            </a:r>
            <a:r>
              <a:rPr lang="zh-CN" altLang="en-US" baseline="0" dirty="0"/>
              <a:t>机制倾向于向右滑动。</a:t>
            </a: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为什么</a:t>
            </a:r>
            <a:r>
              <a:rPr lang="en-US" altLang="zh-CN" baseline="0" dirty="0" err="1"/>
              <a:t>BufBloat</a:t>
            </a:r>
            <a:r>
              <a:rPr lang="zh-CN" altLang="en-US" baseline="0" dirty="0"/>
              <a:t>问题最近才出现？ </a:t>
            </a:r>
            <a:r>
              <a:rPr lang="en-US" altLang="zh-CN" baseline="0" dirty="0"/>
              <a:t>-&gt; </a:t>
            </a:r>
            <a:r>
              <a:rPr lang="zh-CN" altLang="en-US" baseline="0" dirty="0"/>
              <a:t>近些年</a:t>
            </a:r>
            <a:r>
              <a:rPr lang="en-US" altLang="zh-CN" baseline="0" dirty="0"/>
              <a:t>Buffer</a:t>
            </a:r>
            <a:r>
              <a:rPr lang="zh-CN" altLang="en-US" baseline="0" dirty="0"/>
              <a:t>越来越大。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如何改进？</a:t>
            </a:r>
            <a:endParaRPr lang="en-US" altLang="zh-CN" dirty="0"/>
          </a:p>
          <a:p>
            <a:r>
              <a:rPr lang="zh-CN" altLang="en-US" dirty="0"/>
              <a:t>不要想当然：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可以融入到路由中；</a:t>
            </a:r>
            <a:r>
              <a:rPr lang="en-US" altLang="zh-CN" dirty="0"/>
              <a:t>2</a:t>
            </a:r>
            <a:r>
              <a:rPr lang="zh-CN" altLang="en-US" dirty="0"/>
              <a:t>、三次握手时就可以传数据；</a:t>
            </a:r>
            <a:r>
              <a:rPr lang="en-US" altLang="zh-CN" dirty="0"/>
              <a:t>3</a:t>
            </a:r>
            <a:r>
              <a:rPr lang="zh-CN" altLang="en-US" dirty="0"/>
              <a:t>、减少发送延迟；</a:t>
            </a:r>
            <a:r>
              <a:rPr lang="en-US" altLang="zh-CN" dirty="0"/>
              <a:t>4</a:t>
            </a:r>
            <a:r>
              <a:rPr lang="zh-CN" altLang="en-US" dirty="0"/>
              <a:t>、端到端时延可控。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网络不规则的，异构的，难以很好模型化；发展快。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baseline="0" dirty="0"/>
              <a:t> </a:t>
            </a:r>
            <a:r>
              <a:rPr lang="en-US" altLang="zh-CN" baseline="0" dirty="0"/>
              <a:t>, 1988</a:t>
            </a:r>
            <a:r>
              <a:rPr lang="zh-CN" altLang="en-US" baseline="0" dirty="0"/>
              <a:t>年拥塞崩溃，</a:t>
            </a:r>
            <a:r>
              <a:rPr lang="en-US" altLang="zh-CN" baseline="0" dirty="0"/>
              <a:t>32Kbps -&gt; 4bps</a:t>
            </a:r>
            <a:r>
              <a:rPr lang="zh-CN" altLang="en-US" baseline="0" dirty="0"/>
              <a:t>，新的算法，成功，然后各种理论模型</a:t>
            </a:r>
            <a:endParaRPr lang="en-US" altLang="zh-CN" baseline="0" dirty="0"/>
          </a:p>
          <a:p>
            <a:r>
              <a:rPr lang="zh-CN" altLang="en-US" baseline="0" dirty="0"/>
              <a:t>现在网络发展快，理论、标准更加跟不上。</a:t>
            </a:r>
            <a:r>
              <a:rPr lang="en-US" altLang="zh-CN" baseline="0" dirty="0"/>
              <a:t>Google</a:t>
            </a:r>
            <a:r>
              <a:rPr lang="zh-CN" altLang="en-US" baseline="0" dirty="0"/>
              <a:t>，先系统，然后部署应用，再标准化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测量还可以指导网络优化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这个问题很大，后面会展开说，现在只看固定还是变动。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网络移动性问题是现网的最根本问题之一：移动、网间切换。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网络安全是现网体系结构的最根本问题之一。这里的安全指的是</a:t>
            </a:r>
            <a:r>
              <a:rPr lang="en-US" altLang="zh-CN" dirty="0"/>
              <a:t>DDoS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假设是分组交换网络：可靠性高、复用性高；会话性能差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这种分离是现有体系结构能够成功的最主要原因。</a:t>
            </a:r>
            <a:endParaRPr lang="en-US" altLang="zh-CN" dirty="0"/>
          </a:p>
          <a:p>
            <a:r>
              <a:rPr lang="zh-CN" altLang="en-US" dirty="0"/>
              <a:t>保证了</a:t>
            </a:r>
            <a:r>
              <a:rPr lang="en-US" altLang="zh-CN" dirty="0"/>
              <a:t>IP</a:t>
            </a:r>
            <a:r>
              <a:rPr lang="zh-CN" altLang="en-US" dirty="0"/>
              <a:t>层只提供最基本的功能。（也和当时的硬件水平有关系）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组网中可能不止一个交换机，可能有环路；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交换机搭建一个网，路由器连接不同的网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有三个层次：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直连网络、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自治域系统内的网络互联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域间的网络互连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后两者的区别在于：域内是自治的，可以统一管理，以性能为目标；域间，更多以经济因素为目标指导互连</a:t>
            </a:r>
            <a:r>
              <a:rPr lang="en-US" altLang="zh-CN" dirty="0"/>
              <a:t>/</a:t>
            </a:r>
            <a:r>
              <a:rPr lang="zh-CN" altLang="en-US" dirty="0"/>
              <a:t>路由。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0080" y="45085"/>
            <a:ext cx="21539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7.png"/><Relationship Id="rId7" Type="http://schemas.openxmlformats.org/officeDocument/2006/relationships/tags" Target="../tags/tag6.xml"/><Relationship Id="rId6" Type="http://schemas.openxmlformats.org/officeDocument/2006/relationships/image" Target="../media/image16.jpeg"/><Relationship Id="rId5" Type="http://schemas.openxmlformats.org/officeDocument/2006/relationships/tags" Target="../tags/tag5.xml"/><Relationship Id="rId4" Type="http://schemas.openxmlformats.org/officeDocument/2006/relationships/image" Target="../media/image15.jpeg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25.xml"/><Relationship Id="rId34" Type="http://schemas.openxmlformats.org/officeDocument/2006/relationships/tags" Target="../tags/tag24.xml"/><Relationship Id="rId33" Type="http://schemas.openxmlformats.org/officeDocument/2006/relationships/tags" Target="../tags/tag23.xml"/><Relationship Id="rId32" Type="http://schemas.openxmlformats.org/officeDocument/2006/relationships/image" Target="../media/image25.png"/><Relationship Id="rId31" Type="http://schemas.openxmlformats.org/officeDocument/2006/relationships/tags" Target="../tags/tag22.xml"/><Relationship Id="rId30" Type="http://schemas.openxmlformats.org/officeDocument/2006/relationships/tags" Target="../tags/tag21.xml"/><Relationship Id="rId3" Type="http://schemas.openxmlformats.org/officeDocument/2006/relationships/tags" Target="../tags/tag4.xml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tags" Target="../tags/tag18.xml"/><Relationship Id="rId26" Type="http://schemas.openxmlformats.org/officeDocument/2006/relationships/tags" Target="../tags/tag17.xml"/><Relationship Id="rId25" Type="http://schemas.openxmlformats.org/officeDocument/2006/relationships/tags" Target="../tags/tag16.xml"/><Relationship Id="rId24" Type="http://schemas.openxmlformats.org/officeDocument/2006/relationships/image" Target="../media/image24.png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image" Target="../media/image23.png"/><Relationship Id="rId2" Type="http://schemas.openxmlformats.org/officeDocument/2006/relationships/tags" Target="../tags/tag3.xml"/><Relationship Id="rId19" Type="http://schemas.openxmlformats.org/officeDocument/2006/relationships/tags" Target="../tags/tag12.xml"/><Relationship Id="rId18" Type="http://schemas.openxmlformats.org/officeDocument/2006/relationships/image" Target="../media/image22.png"/><Relationship Id="rId17" Type="http://schemas.openxmlformats.org/officeDocument/2006/relationships/tags" Target="../tags/tag11.xml"/><Relationship Id="rId16" Type="http://schemas.openxmlformats.org/officeDocument/2006/relationships/image" Target="../media/image21.png"/><Relationship Id="rId15" Type="http://schemas.openxmlformats.org/officeDocument/2006/relationships/tags" Target="../tags/tag10.xml"/><Relationship Id="rId14" Type="http://schemas.openxmlformats.org/officeDocument/2006/relationships/image" Target="../media/image20.png"/><Relationship Id="rId13" Type="http://schemas.openxmlformats.org/officeDocument/2006/relationships/tags" Target="../tags/tag9.xml"/><Relationship Id="rId12" Type="http://schemas.openxmlformats.org/officeDocument/2006/relationships/image" Target="../media/image19.png"/><Relationship Id="rId11" Type="http://schemas.openxmlformats.org/officeDocument/2006/relationships/tags" Target="../tags/tag8.xml"/><Relationship Id="rId10" Type="http://schemas.openxmlformats.org/officeDocument/2006/relationships/image" Target="../media/image18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du.com/" TargetMode="Externa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41.png"/><Relationship Id="rId3" Type="http://schemas.openxmlformats.org/officeDocument/2006/relationships/image" Target="../media/image57.jpeg"/><Relationship Id="rId2" Type="http://schemas.openxmlformats.org/officeDocument/2006/relationships/image" Target="../media/image42.jpe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thesauru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0.xml"/><Relationship Id="rId5" Type="http://schemas.openxmlformats.org/officeDocument/2006/relationships/image" Target="../media/image65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64.png"/><Relationship Id="rId1" Type="http://schemas.openxmlformats.org/officeDocument/2006/relationships/tags" Target="../tags/tag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传输机制的演化（需求）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3395" y="1820545"/>
            <a:ext cx="5370195" cy="4017645"/>
            <a:chOff x="887" y="2387"/>
            <a:chExt cx="9865" cy="6896"/>
          </a:xfrm>
        </p:grpSpPr>
        <p:sp>
          <p:nvSpPr>
            <p:cNvPr id="7" name="云形 6"/>
            <p:cNvSpPr/>
            <p:nvPr>
              <p:custDataLst>
                <p:tags r:id="rId1"/>
              </p:custDataLst>
            </p:nvPr>
          </p:nvSpPr>
          <p:spPr>
            <a:xfrm>
              <a:off x="3374" y="5192"/>
              <a:ext cx="4115" cy="172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3968" y="5737"/>
              <a:ext cx="2969" cy="7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互联网传输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/>
            <a:stretch>
              <a:fillRect/>
            </a:stretch>
          </p:blipFill>
          <p:spPr>
            <a:xfrm>
              <a:off x="4313" y="3054"/>
              <a:ext cx="1074" cy="1077"/>
            </a:xfrm>
            <a:prstGeom prst="rect">
              <a:avLst/>
            </a:prstGeom>
          </p:spPr>
        </p:pic>
        <p:pic>
          <p:nvPicPr>
            <p:cNvPr id="10" name="图片 9" descr="base-station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6936" y="7977"/>
              <a:ext cx="1075" cy="1304"/>
            </a:xfrm>
            <a:prstGeom prst="rect">
              <a:avLst/>
            </a:prstGeom>
          </p:spPr>
        </p:pic>
        <p:pic>
          <p:nvPicPr>
            <p:cNvPr id="11" name="图片 10" descr="wifi_Dicas_Que_funfa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4900" y="7979"/>
              <a:ext cx="1303" cy="1304"/>
            </a:xfrm>
            <a:prstGeom prst="rect">
              <a:avLst/>
            </a:prstGeom>
          </p:spPr>
        </p:pic>
        <p:pic>
          <p:nvPicPr>
            <p:cNvPr id="12" name="图片 11" descr="voice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840" y="3054"/>
              <a:ext cx="1057" cy="1077"/>
            </a:xfrm>
            <a:prstGeom prst="rect">
              <a:avLst/>
            </a:prstGeom>
          </p:spPr>
        </p:pic>
        <p:pic>
          <p:nvPicPr>
            <p:cNvPr id="13" name="图片 12" descr="websearch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9169" y="3054"/>
              <a:ext cx="1077" cy="1077"/>
            </a:xfrm>
            <a:prstGeom prst="rect">
              <a:avLst/>
            </a:prstGeom>
          </p:spPr>
        </p:pic>
        <p:pic>
          <p:nvPicPr>
            <p:cNvPr id="14" name="图片 13" descr="video-streami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077" y="3054"/>
              <a:ext cx="1070" cy="1077"/>
            </a:xfrm>
            <a:prstGeom prst="rect">
              <a:avLst/>
            </a:prstGeom>
          </p:spPr>
        </p:pic>
        <p:pic>
          <p:nvPicPr>
            <p:cNvPr id="15" name="图片 14" descr="ethernet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077" y="7979"/>
              <a:ext cx="1304" cy="1304"/>
            </a:xfrm>
            <a:prstGeom prst="rect">
              <a:avLst/>
            </a:prstGeom>
          </p:spPr>
        </p:pic>
        <p:pic>
          <p:nvPicPr>
            <p:cNvPr id="16" name="图片 15" descr="fiber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080" y="7977"/>
              <a:ext cx="1340" cy="1304"/>
            </a:xfrm>
            <a:prstGeom prst="rect">
              <a:avLst/>
            </a:prstGeom>
          </p:spPr>
        </p:pic>
        <p:pic>
          <p:nvPicPr>
            <p:cNvPr id="17" name="图片 16" descr="satellite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8814" y="7977"/>
              <a:ext cx="1303" cy="1304"/>
            </a:xfrm>
            <a:prstGeom prst="rect">
              <a:avLst/>
            </a:prstGeom>
          </p:spPr>
        </p:pic>
        <p:sp>
          <p:nvSpPr>
            <p:cNvPr id="18" name="上箭头 16"/>
            <p:cNvSpPr/>
            <p:nvPr>
              <p:custDataLst>
                <p:tags r:id="rId21"/>
              </p:custDataLst>
            </p:nvPr>
          </p:nvSpPr>
          <p:spPr>
            <a:xfrm>
              <a:off x="5007" y="7178"/>
              <a:ext cx="705" cy="60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上箭头 18"/>
            <p:cNvSpPr/>
            <p:nvPr>
              <p:custDataLst>
                <p:tags r:id="rId22"/>
              </p:custDataLst>
            </p:nvPr>
          </p:nvSpPr>
          <p:spPr>
            <a:xfrm>
              <a:off x="5007" y="4417"/>
              <a:ext cx="705" cy="60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4" cstate="print"/>
            <a:stretch>
              <a:fillRect/>
            </a:stretch>
          </p:blipFill>
          <p:spPr>
            <a:xfrm>
              <a:off x="2600" y="3054"/>
              <a:ext cx="1260" cy="107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>
              <p:custDataLst>
                <p:tags r:id="rId25"/>
              </p:custDataLst>
            </p:nvPr>
          </p:nvSpPr>
          <p:spPr>
            <a:xfrm>
              <a:off x="887" y="2387"/>
              <a:ext cx="136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卡顿率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26"/>
              </p:custDataLst>
            </p:nvPr>
          </p:nvSpPr>
          <p:spPr>
            <a:xfrm>
              <a:off x="2600" y="2387"/>
              <a:ext cx="136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高码率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27"/>
              </p:custDataLst>
            </p:nvPr>
          </p:nvSpPr>
          <p:spPr>
            <a:xfrm>
              <a:off x="4012" y="2387"/>
              <a:ext cx="172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可控延迟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28"/>
              </p:custDataLst>
            </p:nvPr>
          </p:nvSpPr>
          <p:spPr>
            <a:xfrm>
              <a:off x="5632" y="2387"/>
              <a:ext cx="136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低延迟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29"/>
              </p:custDataLst>
            </p:nvPr>
          </p:nvSpPr>
          <p:spPr>
            <a:xfrm>
              <a:off x="7216" y="2387"/>
              <a:ext cx="136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吞吐率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0"/>
              </p:custDataLst>
            </p:nvPr>
          </p:nvSpPr>
          <p:spPr>
            <a:xfrm>
              <a:off x="8664" y="2387"/>
              <a:ext cx="2088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流完成时间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7" name="图片 26"/>
            <p:cNvPicPr/>
            <p:nvPr>
              <p:custDataLst>
                <p:tags r:id="rId31"/>
              </p:custDataLst>
            </p:nvPr>
          </p:nvPicPr>
          <p:blipFill>
            <a:blip r:embed="rId32"/>
            <a:stretch>
              <a:fillRect/>
            </a:stretch>
          </p:blipFill>
          <p:spPr>
            <a:xfrm>
              <a:off x="7315" y="2967"/>
              <a:ext cx="1290" cy="125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9" name="文本框 28"/>
          <p:cNvSpPr txBox="1"/>
          <p:nvPr>
            <p:custDataLst>
              <p:tags r:id="rId33"/>
            </p:custDataLst>
          </p:nvPr>
        </p:nvSpPr>
        <p:spPr>
          <a:xfrm>
            <a:off x="6451600" y="1821180"/>
            <a:ext cx="1834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FF0000"/>
                </a:solidFill>
              </a:rPr>
              <a:t>差异化性能需求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34"/>
            </p:custDataLst>
          </p:nvPr>
        </p:nvSpPr>
        <p:spPr>
          <a:xfrm>
            <a:off x="6343015" y="5499735"/>
            <a:ext cx="1834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FF0000"/>
                </a:solidFill>
              </a:rPr>
              <a:t>异构网络环境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35"/>
            </p:custDataLst>
          </p:nvPr>
        </p:nvSpPr>
        <p:spPr>
          <a:xfrm>
            <a:off x="420370" y="3827145"/>
            <a:ext cx="88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多模态</a:t>
            </a:r>
            <a:endParaRPr lang="zh-CN" altLang="en-US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传输机制的演化（举例）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1158875" y="1179195"/>
          <a:ext cx="6953250" cy="5589905"/>
        </p:xfrm>
        <a:graphic>
          <a:graphicData uri="http://schemas.openxmlformats.org/drawingml/2006/table">
            <a:tbl>
              <a:tblPr/>
              <a:tblGrid>
                <a:gridCol w="1002030"/>
                <a:gridCol w="2136775"/>
                <a:gridCol w="1681480"/>
                <a:gridCol w="2132965"/>
              </a:tblGrid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时间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名称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底层网络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上层应用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2010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Initial window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短流（Web）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2010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DCTCP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数据中心网络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2011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MPTCP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多路径网络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2013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TLP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短流（Web）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2013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Sprout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移动网络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2015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Verus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移动网络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2016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GCC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实时视频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2016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BBR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sz="1600" b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延迟敏感流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19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72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XLink</a:t>
                      </a:r>
                      <a:endParaRPr lang="en-US" altLang="en-US" sz="172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多路径网络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短视频应用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2022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Zhuge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无线网络</a:t>
                      </a:r>
                      <a:endParaRPr lang="zh-CN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低延迟应用</a:t>
                      </a:r>
                      <a:endParaRPr lang="zh-CN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2022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SQP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低延迟视频流</a:t>
                      </a:r>
                      <a:endParaRPr lang="zh-CN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2024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Chorus</a:t>
                      </a:r>
                      <a:endParaRPr 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多路径</a:t>
                      </a:r>
                      <a:endParaRPr lang="zh-CN" altLang="en-US" sz="1600" b="0"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长视频流</a:t>
                      </a:r>
                      <a:endParaRPr lang="zh-CN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2024</a:t>
                      </a: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MoQ</a:t>
                      </a:r>
                      <a:endParaRPr lang="en-US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所有视频流</a:t>
                      </a:r>
                      <a:r>
                        <a:rPr lang="zh-CN" sz="1600" b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媒体</a:t>
                      </a:r>
                      <a:endParaRPr lang="zh-CN" sz="1600" b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计算机网络领域的研究方法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构建系统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先系统，后理论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</a:t>
            </a:r>
            <a:r>
              <a:rPr lang="en-US" altLang="zh-CN" dirty="0" err="1"/>
              <a:t>ARPAnet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性能理论模型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网络测量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互联网是人造的、分布式的、异构的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网络特征难以直接刻画，需要通过网络测量等手段认知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例子：互联网流量的自相似特征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  <a:endParaRPr lang="zh-CN" altLang="en-US" dirty="0"/>
          </a:p>
          <a:p>
            <a:pPr lvl="1"/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互联网系统是如何设计的？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协议层次</a:t>
            </a:r>
            <a:endParaRPr lang="en-US" altLang="zh-CN" dirty="0"/>
          </a:p>
          <a:p>
            <a:pPr lvl="1"/>
            <a:r>
              <a:rPr lang="zh-CN" altLang="en-US" dirty="0"/>
              <a:t>互联网协议，协议间的关系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477896"/>
          </a:xfrm>
        </p:spPr>
        <p:txBody>
          <a:bodyPr/>
          <a:lstStyle/>
          <a:p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r>
              <a:rPr lang="zh-CN" altLang="en-US" dirty="0"/>
              <a:t>标识是固定的，还是变动的？</a:t>
            </a:r>
            <a:endParaRPr lang="en-US" altLang="zh-CN" dirty="0"/>
          </a:p>
          <a:p>
            <a:pPr lvl="2"/>
            <a:r>
              <a:rPr lang="zh-CN" altLang="en-US" dirty="0"/>
              <a:t>（固定：</a:t>
            </a:r>
            <a:r>
              <a:rPr lang="en-US" altLang="zh-CN" dirty="0">
                <a:hlinkClick r:id="rId1"/>
              </a:rPr>
              <a:t>www.baidu.com</a:t>
            </a:r>
            <a:r>
              <a:rPr lang="zh-CN" altLang="en-US" dirty="0"/>
              <a:t>；变动：</a:t>
            </a:r>
            <a:r>
              <a:rPr lang="en-US" altLang="zh-CN" dirty="0"/>
              <a:t>159.226.39.22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标识是扁平化的，还是层次化的？</a:t>
            </a:r>
            <a:endParaRPr lang="en-US" altLang="zh-CN" dirty="0"/>
          </a:p>
          <a:p>
            <a:pPr lvl="2"/>
            <a:r>
              <a:rPr lang="zh-CN" altLang="en-US" dirty="0"/>
              <a:t>（扁平：</a:t>
            </a:r>
            <a:r>
              <a:rPr lang="en-US" altLang="zh-CN" dirty="0"/>
              <a:t>02:42:6b:a7:7c:ef</a:t>
            </a:r>
            <a:r>
              <a:rPr lang="zh-CN" altLang="en-US" dirty="0"/>
              <a:t>；层次：</a:t>
            </a:r>
            <a:r>
              <a:rPr lang="en-US" altLang="zh-CN" dirty="0">
                <a:hlinkClick r:id="rId1"/>
              </a:rPr>
              <a:t> www.baidu.com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标识是全局的，还是局部的？</a:t>
            </a:r>
            <a:endParaRPr lang="en-US" altLang="zh-CN" dirty="0"/>
          </a:p>
          <a:p>
            <a:pPr lvl="2"/>
            <a:r>
              <a:rPr lang="zh-CN" altLang="en-US" dirty="0"/>
              <a:t>（全局：</a:t>
            </a:r>
            <a:r>
              <a:rPr lang="en-US" altLang="zh-CN" dirty="0"/>
              <a:t>159.226.39.22</a:t>
            </a:r>
            <a:r>
              <a:rPr lang="zh-CN" altLang="en-US" dirty="0"/>
              <a:t>；局部：</a:t>
            </a:r>
            <a:r>
              <a:rPr lang="en-US" altLang="zh-CN" dirty="0"/>
              <a:t>10.0.0.2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</a:t>
            </a:r>
            <a:r>
              <a:rPr lang="en-US" altLang="zh-CN" dirty="0"/>
              <a:t>/</a:t>
            </a:r>
            <a:r>
              <a:rPr lang="zh-CN" altLang="en-US" dirty="0"/>
              <a:t>变动标识的例子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91792" y="196263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" idx="3"/>
            <a:endCxn id="5" idx="2"/>
          </p:cNvCxnSpPr>
          <p:nvPr/>
        </p:nvCxnSpPr>
        <p:spPr>
          <a:xfrm>
            <a:off x="2255067" y="250391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3" y="2889877"/>
            <a:ext cx="474189" cy="5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1" y="1773446"/>
            <a:ext cx="628491" cy="628491"/>
          </a:xfrm>
          <a:prstGeom prst="rect">
            <a:avLst/>
          </a:prstGeom>
        </p:spPr>
      </p:pic>
      <p:pic>
        <p:nvPicPr>
          <p:cNvPr id="9" name="内容占位符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97" y="2205929"/>
            <a:ext cx="595970" cy="595970"/>
          </a:xfrm>
        </p:spPr>
      </p:pic>
      <p:cxnSp>
        <p:nvCxnSpPr>
          <p:cNvPr id="10" name="直接连接符 9"/>
          <p:cNvCxnSpPr>
            <a:endCxn id="8" idx="1"/>
          </p:cNvCxnSpPr>
          <p:nvPr/>
        </p:nvCxnSpPr>
        <p:spPr>
          <a:xfrm flipV="1">
            <a:off x="4953472" y="208769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>
          <a:xfrm>
            <a:off x="4766188" y="288987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8" y="2087692"/>
            <a:ext cx="234841" cy="416222"/>
          </a:xfrm>
          <a:prstGeom prst="rect">
            <a:avLst/>
          </a:prstGeom>
        </p:spPr>
      </p:pic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102378" y="223677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 rot="2863747">
            <a:off x="6092005" y="275482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17" y="2278817"/>
            <a:ext cx="393274" cy="104228"/>
            <a:chOff x="3582874" y="3841778"/>
            <a:chExt cx="541451" cy="149460"/>
          </a:xfrm>
        </p:grpSpPr>
        <p:sp>
          <p:nvSpPr>
            <p:cNvPr id="16" name="矩形 15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0158050">
            <a:off x="4944437" y="1879864"/>
            <a:ext cx="393274" cy="104228"/>
            <a:chOff x="3582874" y="3841778"/>
            <a:chExt cx="541451" cy="149460"/>
          </a:xfrm>
        </p:grpSpPr>
        <p:sp>
          <p:nvSpPr>
            <p:cNvPr id="19" name="矩形 18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34215" y="16788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6543" y="351066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67017" y="218228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 noChangeAspect="1"/>
          </p:cNvCxnSpPr>
          <p:nvPr/>
        </p:nvCxnSpPr>
        <p:spPr>
          <a:xfrm flipV="1">
            <a:off x="4890926" y="170302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/>
          <p:nvPr/>
        </p:nvSpPr>
        <p:spPr bwMode="auto">
          <a:xfrm>
            <a:off x="457200" y="4096714"/>
            <a:ext cx="8229600" cy="20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一个主机的标识是固定的（名字）还是变动的（地址） ？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如使用固定标识，如何告知对方将数据发送到自己所在的位置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如使用变动标识，在移动到新的位置后，如何证明你是原来通信的节点？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互联网系统的标识空间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互联网有三个不同层次的标识空间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5287" y="3859619"/>
            <a:ext cx="2317898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2380" y="5218350"/>
            <a:ext cx="2583712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扁平化的</a:t>
            </a:r>
            <a:r>
              <a:rPr lang="en-US" altLang="zh-CN" dirty="0">
                <a:ea typeface="黑体" panose="02010609060101010101" pitchFamily="49" charset="-122"/>
              </a:rPr>
              <a:t>MAC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296" y="2475399"/>
            <a:ext cx="211588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层次化的域名空间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1017" y="2373280"/>
            <a:ext cx="49494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www.ict.ac.cn</a:t>
            </a:r>
            <a:r>
              <a:rPr lang="zh-CN" altLang="en-US" dirty="0">
                <a:ea typeface="黑体" panose="02010609060101010101" pitchFamily="49" charset="-122"/>
              </a:rPr>
              <a:t>，具有易读性，层次化命名，递归解析，端节点可见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1017" y="3812899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159.226.97.84</a:t>
            </a:r>
            <a:r>
              <a:rPr lang="zh-CN" altLang="en-US" dirty="0">
                <a:ea typeface="黑体" panose="02010609060101010101" pitchFamily="49" charset="-122"/>
              </a:rPr>
              <a:t>，层次化编址，固定长度，计算机易处理，互联网可见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1017" y="5171630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08:00:27:b4:1c:a7</a:t>
            </a:r>
            <a:r>
              <a:rPr lang="zh-CN" altLang="en-US" dirty="0">
                <a:ea typeface="黑体" panose="02010609060101010101" pitchFamily="49" charset="-122"/>
              </a:rPr>
              <a:t>，扁平化编址，固定长度，在局域网可见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上下箭头 9"/>
          <p:cNvSpPr/>
          <p:nvPr/>
        </p:nvSpPr>
        <p:spPr>
          <a:xfrm>
            <a:off x="1807535" y="3204510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670" y="32631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DNS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解析，将域名映射成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  <a:endParaRPr lang="zh-CN" altLang="en-US" dirty="0">
              <a:solidFill>
                <a:srgbClr val="0070C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上下箭头 11"/>
          <p:cNvSpPr/>
          <p:nvPr/>
        </p:nvSpPr>
        <p:spPr>
          <a:xfrm>
            <a:off x="1807535" y="4612004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9670" y="467069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ARP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解析，查找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地址对应的下一跳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MAC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  <a:endParaRPr lang="zh-CN" altLang="en-US" dirty="0">
              <a:solidFill>
                <a:srgbClr val="0070C0"/>
              </a:solidFill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互联网的核心是消息分发和信息共享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三个核心部件：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网络编程接口：对上层应用提供统一的调用接口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网络安全：网络体系结构内在安全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97346" y="2000250"/>
            <a:ext cx="4380736" cy="2247900"/>
            <a:chOff x="1697346" y="2000250"/>
            <a:chExt cx="4380736" cy="2247900"/>
          </a:xfrm>
        </p:grpSpPr>
        <p:sp>
          <p:nvSpPr>
            <p:cNvPr id="5" name="云形 4"/>
            <p:cNvSpPr/>
            <p:nvPr/>
          </p:nvSpPr>
          <p:spPr>
            <a:xfrm>
              <a:off x="2514600" y="2552700"/>
              <a:ext cx="2724150" cy="16954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78" y="3241107"/>
              <a:ext cx="471686" cy="3203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3580997"/>
              <a:ext cx="471686" cy="3203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23" y="3495675"/>
              <a:ext cx="471686" cy="3203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76" y="2715129"/>
              <a:ext cx="471686" cy="320374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7" idx="3"/>
              <a:endCxn id="6" idx="1"/>
            </p:cNvCxnSpPr>
            <p:nvPr/>
          </p:nvCxnSpPr>
          <p:spPr>
            <a:xfrm flipV="1">
              <a:off x="3236401" y="3401294"/>
              <a:ext cx="335077" cy="339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8" idx="1"/>
            </p:cNvCxnSpPr>
            <p:nvPr/>
          </p:nvCxnSpPr>
          <p:spPr>
            <a:xfrm>
              <a:off x="4043164" y="3401294"/>
              <a:ext cx="456059" cy="25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2"/>
              <a:endCxn id="6" idx="0"/>
            </p:cNvCxnSpPr>
            <p:nvPr/>
          </p:nvCxnSpPr>
          <p:spPr>
            <a:xfrm>
              <a:off x="3801219" y="3035503"/>
              <a:ext cx="6102" cy="20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46" y="3615606"/>
              <a:ext cx="691135" cy="4529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660" y="3615606"/>
              <a:ext cx="693422" cy="480061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  <a:endCxn id="7" idx="1"/>
            </p:cNvCxnSpPr>
            <p:nvPr/>
          </p:nvCxnSpPr>
          <p:spPr>
            <a:xfrm flipV="1">
              <a:off x="2388481" y="3741184"/>
              <a:ext cx="376234" cy="100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3"/>
              <a:endCxn id="14" idx="1"/>
            </p:cNvCxnSpPr>
            <p:nvPr/>
          </p:nvCxnSpPr>
          <p:spPr>
            <a:xfrm>
              <a:off x="4970909" y="3655862"/>
              <a:ext cx="413751" cy="199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6" b="26805"/>
            <a:stretch>
              <a:fillRect/>
            </a:stretch>
          </p:blipFill>
          <p:spPr>
            <a:xfrm>
              <a:off x="2892461" y="2133022"/>
              <a:ext cx="771699" cy="4530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7" idx="2"/>
              <a:endCxn id="9" idx="0"/>
            </p:cNvCxnSpPr>
            <p:nvPr/>
          </p:nvCxnSpPr>
          <p:spPr>
            <a:xfrm>
              <a:off x="3278311" y="2586072"/>
              <a:ext cx="522908" cy="1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352675" y="2600325"/>
              <a:ext cx="1231130" cy="1123950"/>
            </a:xfrm>
            <a:custGeom>
              <a:avLst/>
              <a:gdLst>
                <a:gd name="connsiteX0" fmla="*/ 0 w 1231130"/>
                <a:gd name="connsiteY0" fmla="*/ 1123950 h 1123950"/>
                <a:gd name="connsiteX1" fmla="*/ 504825 w 1231130"/>
                <a:gd name="connsiteY1" fmla="*/ 962025 h 1123950"/>
                <a:gd name="connsiteX2" fmla="*/ 1152525 w 1231130"/>
                <a:gd name="connsiteY2" fmla="*/ 695325 h 1123950"/>
                <a:gd name="connsiteX3" fmla="*/ 1190625 w 1231130"/>
                <a:gd name="connsiteY3" fmla="*/ 333375 h 1123950"/>
                <a:gd name="connsiteX4" fmla="*/ 885825 w 1231130"/>
                <a:gd name="connsiteY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130" h="1123950">
                  <a:moveTo>
                    <a:pt x="0" y="1123950"/>
                  </a:moveTo>
                  <a:cubicBezTo>
                    <a:pt x="156369" y="1078706"/>
                    <a:pt x="312738" y="1033462"/>
                    <a:pt x="504825" y="962025"/>
                  </a:cubicBezTo>
                  <a:cubicBezTo>
                    <a:pt x="696912" y="890588"/>
                    <a:pt x="1038225" y="800100"/>
                    <a:pt x="1152525" y="695325"/>
                  </a:cubicBezTo>
                  <a:cubicBezTo>
                    <a:pt x="1266825" y="590550"/>
                    <a:pt x="1235075" y="449262"/>
                    <a:pt x="1190625" y="333375"/>
                  </a:cubicBezTo>
                  <a:cubicBezTo>
                    <a:pt x="1146175" y="217487"/>
                    <a:pt x="1016000" y="108743"/>
                    <a:pt x="8858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33775" y="2581275"/>
              <a:ext cx="1809750" cy="1114425"/>
            </a:xfrm>
            <a:custGeom>
              <a:avLst/>
              <a:gdLst>
                <a:gd name="connsiteX0" fmla="*/ 1809750 w 1809750"/>
                <a:gd name="connsiteY0" fmla="*/ 1114425 h 1114425"/>
                <a:gd name="connsiteX1" fmla="*/ 1104900 w 1809750"/>
                <a:gd name="connsiteY1" fmla="*/ 847725 h 1114425"/>
                <a:gd name="connsiteX2" fmla="*/ 466725 w 1809750"/>
                <a:gd name="connsiteY2" fmla="*/ 723900 h 1114425"/>
                <a:gd name="connsiteX3" fmla="*/ 485775 w 1809750"/>
                <a:gd name="connsiteY3" fmla="*/ 390525 h 1114425"/>
                <a:gd name="connsiteX4" fmla="*/ 0 w 1809750"/>
                <a:gd name="connsiteY4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1114425">
                  <a:moveTo>
                    <a:pt x="1809750" y="1114425"/>
                  </a:moveTo>
                  <a:cubicBezTo>
                    <a:pt x="1569243" y="1013618"/>
                    <a:pt x="1328737" y="912812"/>
                    <a:pt x="1104900" y="847725"/>
                  </a:cubicBezTo>
                  <a:cubicBezTo>
                    <a:pt x="881063" y="782638"/>
                    <a:pt x="569912" y="800100"/>
                    <a:pt x="466725" y="723900"/>
                  </a:cubicBezTo>
                  <a:cubicBezTo>
                    <a:pt x="363538" y="647700"/>
                    <a:pt x="563562" y="511175"/>
                    <a:pt x="485775" y="390525"/>
                  </a:cubicBezTo>
                  <a:cubicBezTo>
                    <a:pt x="407988" y="269875"/>
                    <a:pt x="203994" y="1349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952" y="2000250"/>
              <a:ext cx="475402" cy="475402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网络程序接口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BSD Socket API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对上层提供统一的调用接口，支持丰富的上层应用开发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6246" y="3284686"/>
          <a:ext cx="5314314" cy="3371352"/>
        </p:xfrm>
        <a:graphic>
          <a:graphicData uri="http://schemas.openxmlformats.org/drawingml/2006/table">
            <a:tbl>
              <a:tblPr/>
              <a:tblGrid>
                <a:gridCol w="5314314"/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buffer[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sockaddr_in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"GET / HTTP/1.0\r\</a:t>
            </a:r>
            <a:r>
              <a:rPr lang="en-US" altLang="zh-CN" sz="1600" dirty="0" err="1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nHost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www.ict.ac.cn\r\n\r\n"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gethostbyname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"www.ict.ac.cn"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serv_addr.sin_family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AF_INET;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bcopy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serv_addr.sin_addr.s_addr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serv_addr.sin_port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socket(AF_INET, SOCK_STREAM,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connect(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,(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send(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req,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(req),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((n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buffer,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(buffer)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5560828" y="982488"/>
            <a:ext cx="3125972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&lt;sys/socket.h&gt;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&lt;netinet/in.h&gt;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&lt;netdb.h&gt;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en-US" altLang="zh-CN" dirty="0"/>
          </a:p>
          <a:p>
            <a:r>
              <a:rPr lang="zh-CN" altLang="en-US" dirty="0"/>
              <a:t>互联网体系结构初识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互联网性能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2459" y="2203966"/>
            <a:ext cx="5314027" cy="1200329"/>
            <a:chOff x="1400175" y="2203966"/>
            <a:chExt cx="5314027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1400175" y="26289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报文传递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546271" y="2242066"/>
              <a:ext cx="409575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7050" y="2203966"/>
              <a:ext cx="3647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确定端节点到端节点的传输路径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将报文按照确定好的路径进行传送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8512" y="22222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组网与网络互联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8512" y="3034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6"/>
          <p:cNvSpPr txBox="1"/>
          <p:nvPr/>
        </p:nvSpPr>
        <p:spPr>
          <a:xfrm>
            <a:off x="638036" y="3847726"/>
            <a:ext cx="4040188" cy="27933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组网与网络互联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动态的维护网络互联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保证端到端数据可达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kern="0" dirty="0"/>
          </a:p>
        </p:txBody>
      </p:sp>
      <p:sp>
        <p:nvSpPr>
          <p:cNvPr id="12" name="内容占位符 8"/>
          <p:cNvSpPr txBox="1"/>
          <p:nvPr/>
        </p:nvSpPr>
        <p:spPr>
          <a:xfrm>
            <a:off x="4825865" y="3847726"/>
            <a:ext cx="4041775" cy="237680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数据传输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连接管理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可靠传输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流量控制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拥塞控制</a:t>
            </a:r>
            <a:endParaRPr lang="zh-CN" altLang="en-US" sz="200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组网与网络互联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984454" y="5528931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855978" y="3402429"/>
            <a:ext cx="2732567" cy="17012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2235864" y="5519075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810346" y="1479257"/>
            <a:ext cx="2763135" cy="1454555"/>
            <a:chOff x="4376417" y="1501947"/>
            <a:chExt cx="2763135" cy="145455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31" y="1969080"/>
              <a:ext cx="971158" cy="51893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417" y="1541841"/>
              <a:ext cx="712822" cy="46713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0" y="2489369"/>
              <a:ext cx="712822" cy="467133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27" y="1501947"/>
              <a:ext cx="712822" cy="467133"/>
            </a:xfrm>
            <a:prstGeom prst="rect">
              <a:avLst/>
            </a:prstGeom>
          </p:spPr>
        </p:pic>
        <p:cxnSp>
          <p:nvCxnSpPr>
            <p:cNvPr id="43" name="直接连接符 42"/>
            <p:cNvCxnSpPr>
              <a:stCxn id="40" idx="2"/>
              <a:endCxn id="39" idx="1"/>
            </p:cNvCxnSpPr>
            <p:nvPr/>
          </p:nvCxnSpPr>
          <p:spPr>
            <a:xfrm>
              <a:off x="4732828" y="2008974"/>
              <a:ext cx="464103" cy="21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1"/>
              <a:endCxn id="39" idx="3"/>
            </p:cNvCxnSpPr>
            <p:nvPr/>
          </p:nvCxnSpPr>
          <p:spPr>
            <a:xfrm flipH="1" flipV="1">
              <a:off x="6168089" y="2228550"/>
              <a:ext cx="258641" cy="494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9" idx="3"/>
            </p:cNvCxnSpPr>
            <p:nvPr/>
          </p:nvCxnSpPr>
          <p:spPr>
            <a:xfrm flipH="1">
              <a:off x="6168089" y="1969080"/>
              <a:ext cx="381049" cy="25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组合 1057"/>
          <p:cNvGrpSpPr/>
          <p:nvPr/>
        </p:nvGrpSpPr>
        <p:grpSpPr>
          <a:xfrm>
            <a:off x="965744" y="1476043"/>
            <a:ext cx="2682699" cy="1547197"/>
            <a:chOff x="965744" y="1476043"/>
            <a:chExt cx="2682699" cy="154719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5744" y="1476043"/>
              <a:ext cx="2682699" cy="1547197"/>
              <a:chOff x="614869" y="1473180"/>
              <a:chExt cx="2682699" cy="1547197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950" y="1969080"/>
                <a:ext cx="971158" cy="518939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021" y="1473180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869" y="2553244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746" y="1501947"/>
                <a:ext cx="712822" cy="467133"/>
              </a:xfrm>
              <a:prstGeom prst="rect">
                <a:avLst/>
              </a:prstGeom>
            </p:spPr>
          </p:pic>
          <p:cxnSp>
            <p:nvCxnSpPr>
              <p:cNvPr id="29" name="直接连接符 28"/>
              <p:cNvCxnSpPr>
                <a:stCxn id="25" idx="2"/>
                <a:endCxn id="23" idx="1"/>
              </p:cNvCxnSpPr>
              <p:nvPr/>
            </p:nvCxnSpPr>
            <p:spPr>
              <a:xfrm>
                <a:off x="1066432" y="1940313"/>
                <a:ext cx="522518" cy="288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7" idx="3"/>
                <a:endCxn id="23" idx="1"/>
              </p:cNvCxnSpPr>
              <p:nvPr/>
            </p:nvCxnSpPr>
            <p:spPr>
              <a:xfrm flipV="1">
                <a:off x="1327691" y="2228550"/>
                <a:ext cx="261259" cy="558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2"/>
                <a:endCxn id="23" idx="3"/>
              </p:cNvCxnSpPr>
              <p:nvPr/>
            </p:nvCxnSpPr>
            <p:spPr>
              <a:xfrm flipH="1">
                <a:off x="2560108" y="1969080"/>
                <a:ext cx="381049" cy="259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文本框 1056"/>
            <p:cNvSpPr txBox="1"/>
            <p:nvPr/>
          </p:nvSpPr>
          <p:spPr>
            <a:xfrm>
              <a:off x="1809195" y="15152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组网</a:t>
              </a:r>
              <a:endParaRPr lang="zh-CN" altLang="en-US" dirty="0"/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2425404" y="2205860"/>
            <a:ext cx="3205456" cy="946965"/>
            <a:chOff x="2425404" y="2205860"/>
            <a:chExt cx="3205456" cy="946965"/>
          </a:xfrm>
        </p:grpSpPr>
        <p:grpSp>
          <p:nvGrpSpPr>
            <p:cNvPr id="1059" name="组合 1058"/>
            <p:cNvGrpSpPr/>
            <p:nvPr/>
          </p:nvGrpSpPr>
          <p:grpSpPr>
            <a:xfrm>
              <a:off x="2425404" y="2205860"/>
              <a:ext cx="3205456" cy="572129"/>
              <a:chOff x="2425404" y="2205860"/>
              <a:chExt cx="3205456" cy="572129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45" y="2259740"/>
                <a:ext cx="763016" cy="518249"/>
              </a:xfrm>
              <a:prstGeom prst="rect">
                <a:avLst/>
              </a:prstGeom>
            </p:spPr>
          </p:pic>
          <p:cxnSp>
            <p:nvCxnSpPr>
              <p:cNvPr id="61" name="直接连接符 60"/>
              <p:cNvCxnSpPr>
                <a:stCxn id="23" idx="2"/>
                <a:endCxn id="59" idx="1"/>
              </p:cNvCxnSpPr>
              <p:nvPr/>
            </p:nvCxnSpPr>
            <p:spPr>
              <a:xfrm>
                <a:off x="2425404" y="2490882"/>
                <a:ext cx="1471741" cy="279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9" idx="3"/>
                <a:endCxn id="39" idx="1"/>
              </p:cNvCxnSpPr>
              <p:nvPr/>
            </p:nvCxnSpPr>
            <p:spPr>
              <a:xfrm flipV="1">
                <a:off x="4660161" y="2205860"/>
                <a:ext cx="970699" cy="31300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/>
            <p:cNvSpPr txBox="1"/>
            <p:nvPr/>
          </p:nvSpPr>
          <p:spPr>
            <a:xfrm>
              <a:off x="3747982" y="27834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网络互联</a:t>
              </a:r>
              <a:endParaRPr lang="zh-CN" altLang="en-US" dirty="0"/>
            </a:p>
          </p:txBody>
        </p:sp>
      </p:grpSp>
      <p:grpSp>
        <p:nvGrpSpPr>
          <p:cNvPr id="1065" name="组合 1064"/>
          <p:cNvGrpSpPr/>
          <p:nvPr/>
        </p:nvGrpSpPr>
        <p:grpSpPr>
          <a:xfrm>
            <a:off x="223284" y="1268760"/>
            <a:ext cx="8187069" cy="4018260"/>
            <a:chOff x="223284" y="1268760"/>
            <a:chExt cx="8187069" cy="4018260"/>
          </a:xfrm>
        </p:grpSpPr>
        <p:grpSp>
          <p:nvGrpSpPr>
            <p:cNvPr id="1060" name="组合 1059"/>
            <p:cNvGrpSpPr/>
            <p:nvPr/>
          </p:nvGrpSpPr>
          <p:grpSpPr>
            <a:xfrm>
              <a:off x="223284" y="1268760"/>
              <a:ext cx="8187069" cy="3748991"/>
              <a:chOff x="223284" y="1268760"/>
              <a:chExt cx="8187069" cy="3748991"/>
            </a:xfrm>
          </p:grpSpPr>
          <p:sp>
            <p:nvSpPr>
              <p:cNvPr id="5" name="云形 4"/>
              <p:cNvSpPr/>
              <p:nvPr/>
            </p:nvSpPr>
            <p:spPr>
              <a:xfrm>
                <a:off x="1105787" y="3316541"/>
                <a:ext cx="2732567" cy="170121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/>
              <p:nvPr/>
            </p:nvSpPr>
            <p:spPr>
              <a:xfrm>
                <a:off x="223284" y="1268760"/>
                <a:ext cx="8187069" cy="2112393"/>
              </a:xfrm>
              <a:prstGeom prst="ellipse">
                <a:avLst/>
              </a:prstGeom>
              <a:noFill/>
              <a:ln w="31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下箭头 1034"/>
              <p:cNvSpPr/>
              <p:nvPr/>
            </p:nvSpPr>
            <p:spPr>
              <a:xfrm rot="3026671">
                <a:off x="3037996" y="3059425"/>
                <a:ext cx="270927" cy="906261"/>
              </a:xfrm>
              <a:prstGeom prst="downArrow">
                <a:avLst>
                  <a:gd name="adj1" fmla="val 50000"/>
                  <a:gd name="adj2" fmla="val 1409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5" name="组合 1044"/>
              <p:cNvGrpSpPr/>
              <p:nvPr/>
            </p:nvGrpSpPr>
            <p:grpSpPr>
              <a:xfrm>
                <a:off x="1721448" y="3734445"/>
                <a:ext cx="1492624" cy="1076307"/>
                <a:chOff x="-1086802" y="4025521"/>
                <a:chExt cx="1492624" cy="1076307"/>
              </a:xfrm>
            </p:grpSpPr>
            <p:sp>
              <p:nvSpPr>
                <p:cNvPr id="1036" name="椭圆 1035"/>
                <p:cNvSpPr/>
                <p:nvPr/>
              </p:nvSpPr>
              <p:spPr>
                <a:xfrm>
                  <a:off x="-1086802" y="40255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4315" y="418643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-591435" y="47403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8" name="直接连接符 1037"/>
                <p:cNvCxnSpPr>
                  <a:stCxn id="1036" idx="6"/>
                  <a:endCxn id="77" idx="2"/>
                </p:cNvCxnSpPr>
                <p:nvPr/>
              </p:nvCxnSpPr>
              <p:spPr>
                <a:xfrm>
                  <a:off x="-725295" y="4206275"/>
                  <a:ext cx="769610" cy="16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连接符 1039"/>
                <p:cNvCxnSpPr>
                  <a:stCxn id="1036" idx="4"/>
                  <a:endCxn id="78" idx="1"/>
                </p:cNvCxnSpPr>
                <p:nvPr/>
              </p:nvCxnSpPr>
              <p:spPr>
                <a:xfrm>
                  <a:off x="-906048" y="4387028"/>
                  <a:ext cx="367554" cy="406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77" idx="3"/>
                  <a:endCxn id="78" idx="7"/>
                </p:cNvCxnSpPr>
                <p:nvPr/>
              </p:nvCxnSpPr>
              <p:spPr>
                <a:xfrm flipH="1">
                  <a:off x="-282869" y="4494997"/>
                  <a:ext cx="380125" cy="298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1" name="文本框 1060"/>
            <p:cNvSpPr txBox="1"/>
            <p:nvPr/>
          </p:nvSpPr>
          <p:spPr>
            <a:xfrm>
              <a:off x="613317" y="49176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自治域系统</a:t>
              </a:r>
              <a:endParaRPr lang="zh-CN" altLang="en-US" dirty="0"/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2472071" y="4167146"/>
            <a:ext cx="5448087" cy="1429062"/>
            <a:chOff x="2472071" y="4167146"/>
            <a:chExt cx="5448087" cy="1429062"/>
          </a:xfrm>
        </p:grpSpPr>
        <p:grpSp>
          <p:nvGrpSpPr>
            <p:cNvPr id="1062" name="组合 1061"/>
            <p:cNvGrpSpPr/>
            <p:nvPr/>
          </p:nvGrpSpPr>
          <p:grpSpPr>
            <a:xfrm>
              <a:off x="2472071" y="4167146"/>
              <a:ext cx="3750191" cy="1429062"/>
              <a:chOff x="2472071" y="4167146"/>
              <a:chExt cx="3750191" cy="1429062"/>
            </a:xfrm>
          </p:grpSpPr>
          <p:cxnSp>
            <p:nvCxnSpPr>
              <p:cNvPr id="12" name="直接连接符 11"/>
              <p:cNvCxnSpPr>
                <a:stCxn id="5" idx="0"/>
                <a:endCxn id="7" idx="2"/>
              </p:cNvCxnSpPr>
              <p:nvPr/>
            </p:nvCxnSpPr>
            <p:spPr>
              <a:xfrm>
                <a:off x="3836077" y="4167146"/>
                <a:ext cx="1028377" cy="85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0" idx="3"/>
                <a:endCxn id="5" idx="1"/>
              </p:cNvCxnSpPr>
              <p:nvPr/>
            </p:nvCxnSpPr>
            <p:spPr>
              <a:xfrm flipH="1" flipV="1">
                <a:off x="2472071" y="5015940"/>
                <a:ext cx="724268" cy="5704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3196339" y="5101828"/>
                <a:ext cx="3025923" cy="4845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3"/>
                <a:endCxn id="5" idx="1"/>
              </p:cNvCxnSpPr>
              <p:nvPr/>
            </p:nvCxnSpPr>
            <p:spPr>
              <a:xfrm flipH="1" flipV="1">
                <a:off x="2472071" y="5015940"/>
                <a:ext cx="3472858" cy="580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944929" y="5101828"/>
                <a:ext cx="277333" cy="4943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7042995" y="51164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互联网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565913"/>
          </a:xfrm>
        </p:spPr>
        <p:txBody>
          <a:bodyPr/>
          <a:lstStyle/>
          <a:p>
            <a:r>
              <a:rPr lang="zh-CN" altLang="en-US" dirty="0"/>
              <a:t>网络中通常包含冗余链路，形成图状网络，提升健壮性</a:t>
            </a:r>
            <a:endParaRPr lang="en-US" altLang="zh-CN" dirty="0"/>
          </a:p>
          <a:p>
            <a:pPr lvl="1"/>
            <a:r>
              <a:rPr lang="zh-CN" altLang="en-US" dirty="0"/>
              <a:t>如果直接转发，会形成环路</a:t>
            </a:r>
            <a:endParaRPr lang="en-US" altLang="zh-CN" dirty="0"/>
          </a:p>
          <a:p>
            <a:pPr lvl="1"/>
            <a:r>
              <a:rPr lang="zh-CN" altLang="en-US" dirty="0"/>
              <a:t>使用最小生成树</a:t>
            </a:r>
            <a:r>
              <a:rPr lang="en-US" altLang="zh-CN" dirty="0"/>
              <a:t>(Minimum Spanning Tree)</a:t>
            </a:r>
            <a:r>
              <a:rPr lang="zh-CN" altLang="en-US" dirty="0"/>
              <a:t>算法，计算生成对应的最小代价的树状转发拓扑</a:t>
            </a:r>
            <a:endParaRPr lang="en-US" altLang="zh-CN" dirty="0"/>
          </a:p>
          <a:p>
            <a:pPr lvl="1"/>
            <a:r>
              <a:rPr lang="zh-CN" altLang="en-US" dirty="0"/>
              <a:t>每个交换机节点保存到所有其它节点</a:t>
            </a:r>
            <a:r>
              <a:rPr lang="en-US" altLang="zh-CN" dirty="0"/>
              <a:t>(MAC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的转出端口映射关系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799" y="4083628"/>
            <a:ext cx="2219146" cy="2295188"/>
            <a:chOff x="841829" y="3150870"/>
            <a:chExt cx="2842435" cy="2957782"/>
          </a:xfrm>
        </p:grpSpPr>
        <p:sp>
          <p:nvSpPr>
            <p:cNvPr id="6" name="矩形 5"/>
            <p:cNvSpPr/>
            <p:nvPr/>
          </p:nvSpPr>
          <p:spPr>
            <a:xfrm>
              <a:off x="1913943" y="3150870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012" y="360175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0106" y="407715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1829" y="481533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3436" y="455643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91175" y="5715247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5807" y="5712181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 flipV="1">
              <a:off x="1430170" y="3347573"/>
              <a:ext cx="483773" cy="45088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1128908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>
              <a:off x="2201022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>
              <a:stCxn id="10" idx="1"/>
              <a:endCxn id="9" idx="3"/>
            </p:cNvCxnSpPr>
            <p:nvPr/>
          </p:nvCxnSpPr>
          <p:spPr>
            <a:xfrm flipH="1">
              <a:off x="1415987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>
              <a:stCxn id="10" idx="2"/>
              <a:endCxn id="11" idx="0"/>
            </p:cNvCxnSpPr>
            <p:nvPr/>
          </p:nvCxnSpPr>
          <p:spPr>
            <a:xfrm flipH="1">
              <a:off x="1678254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>
              <a:off x="2507594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>
              <a:stCxn id="10" idx="0"/>
              <a:endCxn id="8" idx="1"/>
            </p:cNvCxnSpPr>
            <p:nvPr/>
          </p:nvCxnSpPr>
          <p:spPr>
            <a:xfrm flipV="1">
              <a:off x="2220515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>
              <a:stCxn id="11" idx="3"/>
              <a:endCxn id="12" idx="1"/>
            </p:cNvCxnSpPr>
            <p:nvPr/>
          </p:nvCxnSpPr>
          <p:spPr>
            <a:xfrm flipV="1">
              <a:off x="1965333" y="5908884"/>
              <a:ext cx="960474" cy="30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>
            <a:xfrm>
              <a:off x="2488101" y="3347573"/>
              <a:ext cx="909084" cy="7295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2" name="右箭头 21"/>
          <p:cNvSpPr/>
          <p:nvPr/>
        </p:nvSpPr>
        <p:spPr>
          <a:xfrm>
            <a:off x="3362879" y="5205186"/>
            <a:ext cx="456557" cy="3076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290079" y="4081249"/>
            <a:ext cx="2219146" cy="2295188"/>
            <a:chOff x="5374841" y="3150870"/>
            <a:chExt cx="2842435" cy="2957782"/>
          </a:xfrm>
        </p:grpSpPr>
        <p:sp>
          <p:nvSpPr>
            <p:cNvPr id="24" name="矩形 23"/>
            <p:cNvSpPr/>
            <p:nvPr/>
          </p:nvSpPr>
          <p:spPr>
            <a:xfrm>
              <a:off x="6446955" y="3150870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89024" y="360175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118" y="407715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4841" y="481533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6448" y="455643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4187" y="5715247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58819" y="5712181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7" idx="0"/>
            </p:cNvCxnSpPr>
            <p:nvPr/>
          </p:nvCxnSpPr>
          <p:spPr>
            <a:xfrm flipH="1">
              <a:off x="5661920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4" idx="2"/>
              <a:endCxn id="28" idx="0"/>
            </p:cNvCxnSpPr>
            <p:nvPr/>
          </p:nvCxnSpPr>
          <p:spPr>
            <a:xfrm>
              <a:off x="6734034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8" idx="1"/>
              <a:endCxn id="27" idx="3"/>
            </p:cNvCxnSpPr>
            <p:nvPr/>
          </p:nvCxnSpPr>
          <p:spPr>
            <a:xfrm flipH="1">
              <a:off x="5948999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6211266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34"/>
            <p:cNvCxnSpPr>
              <a:stCxn id="28" idx="3"/>
              <a:endCxn id="30" idx="0"/>
            </p:cNvCxnSpPr>
            <p:nvPr/>
          </p:nvCxnSpPr>
          <p:spPr>
            <a:xfrm>
              <a:off x="7040606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35"/>
            <p:cNvCxnSpPr>
              <a:stCxn id="28" idx="0"/>
              <a:endCxn id="26" idx="1"/>
            </p:cNvCxnSpPr>
            <p:nvPr/>
          </p:nvCxnSpPr>
          <p:spPr>
            <a:xfrm flipV="1">
              <a:off x="6753527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7" name="文本框 36"/>
          <p:cNvSpPr txBox="1"/>
          <p:nvPr/>
        </p:nvSpPr>
        <p:spPr>
          <a:xfrm>
            <a:off x="4768794" y="503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025982" y="47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52676" y="4802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8034" y="521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94838" y="552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965754" y="4440948"/>
          <a:ext cx="169395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03"/>
                <a:gridCol w="737648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Dest</a:t>
                      </a:r>
                      <a:r>
                        <a:rPr lang="en-US" altLang="zh-CN" sz="1400" dirty="0"/>
                        <a:t> </a:t>
                      </a:r>
                      <a:r>
                        <a:rPr lang="en-US" altLang="zh-CN" sz="1400" dirty="0" err="1"/>
                        <a:t>Addr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Port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S2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S3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S4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S5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S6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S7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567150" y="40171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的转发数据库 </a:t>
            </a:r>
            <a:r>
              <a:rPr lang="en-US" altLang="zh-CN" dirty="0"/>
              <a:t>(</a:t>
            </a:r>
            <a:r>
              <a:rPr lang="zh-CN" altLang="en-US" dirty="0"/>
              <a:t>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46367"/>
          </a:xfrm>
        </p:spPr>
        <p:txBody>
          <a:bodyPr/>
          <a:lstStyle/>
          <a:p>
            <a:r>
              <a:rPr lang="zh-CN" altLang="en-US" dirty="0"/>
              <a:t>网络路由用于连接不同的网络</a:t>
            </a:r>
            <a:endParaRPr lang="en-US" altLang="zh-CN" dirty="0"/>
          </a:p>
          <a:p>
            <a:pPr lvl="1"/>
            <a:r>
              <a:rPr lang="zh-CN" altLang="en-US" dirty="0"/>
              <a:t>网络路由算法确定一个从源网络到目的网络的路径</a:t>
            </a:r>
            <a:endParaRPr lang="en-US" altLang="zh-CN" dirty="0"/>
          </a:p>
          <a:p>
            <a:pPr lvl="1"/>
            <a:r>
              <a:rPr lang="zh-CN" altLang="en-US" dirty="0"/>
              <a:t>相比于交换机组网中的按</a:t>
            </a:r>
            <a:r>
              <a:rPr lang="en-US" altLang="zh-CN" dirty="0"/>
              <a:t>MAC</a:t>
            </a:r>
            <a:r>
              <a:rPr lang="zh-CN" altLang="en-US" dirty="0"/>
              <a:t>地址查询转发，基于</a:t>
            </a:r>
            <a:r>
              <a:rPr lang="en-US" altLang="zh-CN" dirty="0"/>
              <a:t>IP</a:t>
            </a:r>
            <a:r>
              <a:rPr lang="zh-CN" altLang="en-US" dirty="0"/>
              <a:t>地址的路由</a:t>
            </a:r>
            <a:r>
              <a:rPr lang="en-US" altLang="zh-CN" dirty="0"/>
              <a:t>/</a:t>
            </a:r>
            <a:r>
              <a:rPr lang="zh-CN" altLang="en-US" dirty="0"/>
              <a:t>转发机制具有更好聚合性，能够适用于互联网规模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5460" y="4006917"/>
          <a:ext cx="2753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7"/>
                <a:gridCol w="717509"/>
                <a:gridCol w="98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880057" y="4366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80057" y="473938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80057" y="51126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80057" y="54859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0057" y="58591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80057" y="6232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1251" y="3541160"/>
            <a:ext cx="4110749" cy="2853534"/>
            <a:chOff x="258634" y="2854765"/>
            <a:chExt cx="5202933" cy="3850836"/>
          </a:xfrm>
        </p:grpSpPr>
        <p:sp>
          <p:nvSpPr>
            <p:cNvPr id="6" name="椭圆 5"/>
            <p:cNvSpPr/>
            <p:nvPr/>
          </p:nvSpPr>
          <p:spPr>
            <a:xfrm>
              <a:off x="2118405" y="343159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6895" y="2854765"/>
              <a:ext cx="4557726" cy="3850836"/>
              <a:chOff x="571325" y="1525175"/>
              <a:chExt cx="4557726" cy="38508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71325" y="2197273"/>
                <a:ext cx="4557726" cy="3178738"/>
                <a:chOff x="5249691" y="2294625"/>
                <a:chExt cx="2827510" cy="1819765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228272" y="2294625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656053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80192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81840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5249691" y="3606744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357668" y="3623547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5876946" y="2515519"/>
                  <a:ext cx="389225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3"/>
                  <a:endCxn id="15" idx="0"/>
                </p:cNvCxnSpPr>
                <p:nvPr/>
              </p:nvCxnSpPr>
              <p:spPr>
                <a:xfrm flipH="1">
                  <a:off x="5379087" y="3165375"/>
                  <a:ext cx="314865" cy="44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508483" y="3736141"/>
                  <a:ext cx="849185" cy="16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7"/>
                  <a:endCxn id="13" idx="3"/>
                </p:cNvCxnSpPr>
                <p:nvPr/>
              </p:nvCxnSpPr>
              <p:spPr>
                <a:xfrm flipV="1">
                  <a:off x="6578561" y="3165375"/>
                  <a:ext cx="261267" cy="496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914845" y="3073878"/>
                  <a:ext cx="8870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11" idx="5"/>
                  <a:endCxn id="13" idx="1"/>
                </p:cNvCxnSpPr>
                <p:nvPr/>
              </p:nvCxnSpPr>
              <p:spPr>
                <a:xfrm>
                  <a:off x="6449165" y="2515519"/>
                  <a:ext cx="390663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060721" y="3073878"/>
                  <a:ext cx="757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6"/>
                  <a:endCxn id="14" idx="1"/>
                </p:cNvCxnSpPr>
                <p:nvPr/>
              </p:nvCxnSpPr>
              <p:spPr>
                <a:xfrm>
                  <a:off x="6487064" y="2424022"/>
                  <a:ext cx="1369244" cy="5583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5348138" y="3139580"/>
                  <a:ext cx="23698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69872" y="37450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751727" y="3318173"/>
                  <a:ext cx="206744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56701" y="3085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867100" y="2573190"/>
                  <a:ext cx="192499" cy="218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686342" y="2645302"/>
                  <a:ext cx="17246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319513" y="30379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59062" y="2508118"/>
                  <a:ext cx="195123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1896110" y="1828800"/>
                <a:ext cx="313701" cy="27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42958" y="1525175"/>
                <a:ext cx="1043019" cy="49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54955" y="31868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17562" y="4071396"/>
              <a:ext cx="511445" cy="7194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036934" y="4572655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01111" y="50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850075" y="4768278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192773" y="454712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74830" y="4280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64436" y="4784541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80888" y="4556943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59881" y="511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316584" y="5718594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80761" y="6238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0218" y="5703607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8634" y="61155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9" idx="6"/>
            </p:cNvCxnSpPr>
            <p:nvPr/>
          </p:nvCxnSpPr>
          <p:spPr>
            <a:xfrm flipH="1">
              <a:off x="2911957" y="5273905"/>
              <a:ext cx="367847" cy="78596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716505" y="4983597"/>
              <a:ext cx="479832" cy="7047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635583" y="35363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的转发表</a:t>
            </a:r>
            <a:endParaRPr lang="zh-CN" altLang="en-US" dirty="0"/>
          </a:p>
        </p:txBody>
      </p:sp>
      <p:sp>
        <p:nvSpPr>
          <p:cNvPr id="61" name="右箭头 60"/>
          <p:cNvSpPr/>
          <p:nvPr/>
        </p:nvSpPr>
        <p:spPr>
          <a:xfrm>
            <a:off x="4769427" y="4814145"/>
            <a:ext cx="457200" cy="294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201989"/>
          </a:xfrm>
        </p:spPr>
        <p:txBody>
          <a:bodyPr/>
          <a:lstStyle/>
          <a:p>
            <a:r>
              <a:rPr lang="zh-CN" altLang="en-US" dirty="0"/>
              <a:t>网络互联提供了端到端的数据通路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无连接的、尽最大努力交付</a:t>
            </a:r>
            <a:r>
              <a:rPr lang="zh-CN" altLang="en-US" dirty="0"/>
              <a:t>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zh-CN" altLang="en-US" dirty="0"/>
          </a:p>
          <a:p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传输控制机制：</a:t>
            </a:r>
            <a:r>
              <a:rPr lang="zh-CN" altLang="en-US" dirty="0">
                <a:solidFill>
                  <a:srgbClr val="0070C0"/>
                </a:solidFill>
              </a:rPr>
              <a:t>可靠、高效、公平</a:t>
            </a:r>
            <a:r>
              <a:rPr lang="zh-CN" altLang="en-US" dirty="0"/>
              <a:t>的将数据沿路径从一端传到另一端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75533" y="4578183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9785" y="4127230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558751" y="4162978"/>
            <a:ext cx="1733615" cy="949768"/>
            <a:chOff x="981206" y="4335014"/>
            <a:chExt cx="1733615" cy="9497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3667810" y="4335649"/>
            <a:ext cx="2017986" cy="457200"/>
            <a:chOff x="2593431" y="4473872"/>
            <a:chExt cx="2017986" cy="45720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传输控制机制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传输控制机制的设计目标：</a:t>
                </a:r>
                <a:endParaRPr lang="en-US" altLang="zh-CN" sz="2000" dirty="0"/>
              </a:p>
              <a:p>
                <a:pPr marL="8001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高效利用网络资源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01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节点间公平分享网络资源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8355" lvl="1" indent="-446405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收敛速度快</a:t>
                </a:r>
                <a:endParaRPr lang="en-US" altLang="zh-CN" sz="1800" dirty="0"/>
              </a:p>
              <a:p>
                <a:pPr marL="808355" lvl="1" indent="-446405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800" dirty="0"/>
              </a:p>
              <a:p>
                <a:pPr marL="408305" indent="-446405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设计一个互联网规模的分布式传输机制是非常难的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808355" lvl="1" indent="-446405">
                  <a:lnSpc>
                    <a:spcPct val="130000"/>
                  </a:lnSpc>
                </a:pPr>
                <a:r>
                  <a:rPr lang="zh-CN" altLang="en-US" sz="1800" dirty="0"/>
                  <a:t>幸运的是，</a:t>
                </a:r>
                <a:r>
                  <a:rPr lang="en-US" altLang="zh-CN" sz="1800" dirty="0"/>
                  <a:t>TCP</a:t>
                </a:r>
                <a:r>
                  <a:rPr lang="zh-CN" altLang="en-US" sz="1800" dirty="0"/>
                  <a:t>基本实现上述目标，且稳定运行了</a:t>
                </a:r>
                <a:r>
                  <a:rPr lang="en-US" altLang="zh-CN" sz="1800" dirty="0"/>
                  <a:t>40</a:t>
                </a:r>
                <a:r>
                  <a:rPr lang="zh-CN" altLang="en-US" sz="1800" dirty="0"/>
                  <a:t>年</a:t>
                </a:r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  <a:blipFill rotWithShape="1">
                <a:blip r:embed="rId1"/>
                <a:stretch>
                  <a:fillRect l="-1" t="-7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89709" y="5655044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89709" y="2056477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14960" y="585656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传输速率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rot="16200000">
            <a:off x="-496676" y="343655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传输速率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>
            <a:cxnSpLocks noChangeAspect="1"/>
          </p:cNvCxnSpPr>
          <p:nvPr/>
        </p:nvCxnSpPr>
        <p:spPr>
          <a:xfrm rot="2700000" flipV="1">
            <a:off x="252395" y="4104761"/>
            <a:ext cx="4392000" cy="2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 noChangeAspect="1"/>
          </p:cNvCxnSpPr>
          <p:nvPr/>
        </p:nvCxnSpPr>
        <p:spPr>
          <a:xfrm rot="18900000" flipV="1">
            <a:off x="242746" y="4071968"/>
            <a:ext cx="4392000" cy="296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72088" y="24298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公平线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2068" y="24234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效率线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67117" y="356614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最优分配点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2689709" y="3768780"/>
            <a:ext cx="749952" cy="20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332680" y="4001319"/>
            <a:ext cx="172696" cy="171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1586690" y="3523293"/>
            <a:ext cx="2334638" cy="2130831"/>
          </a:xfrm>
          <a:custGeom>
            <a:avLst/>
            <a:gdLst>
              <a:gd name="connsiteX0" fmla="*/ 2334638 w 2334638"/>
              <a:gd name="connsiteY0" fmla="*/ 2124038 h 2125213"/>
              <a:gd name="connsiteX1" fmla="*/ 918793 w 2334638"/>
              <a:gd name="connsiteY1" fmla="*/ 1937225 h 2125213"/>
              <a:gd name="connsiteX2" fmla="*/ 63387 w 2334638"/>
              <a:gd name="connsiteY2" fmla="*/ 953999 h 2125213"/>
              <a:gd name="connsiteX3" fmla="*/ 102716 w 2334638"/>
              <a:gd name="connsiteY3" fmla="*/ 265741 h 2125213"/>
              <a:gd name="connsiteX4" fmla="*/ 417348 w 2334638"/>
              <a:gd name="connsiteY4" fmla="*/ 270 h 2125213"/>
              <a:gd name="connsiteX5" fmla="*/ 348522 w 2334638"/>
              <a:gd name="connsiteY5" fmla="*/ 305070 h 2125213"/>
              <a:gd name="connsiteX6" fmla="*/ 1125270 w 2334638"/>
              <a:gd name="connsiteY6" fmla="*/ 777018 h 2125213"/>
              <a:gd name="connsiteX7" fmla="*/ 1341580 w 2334638"/>
              <a:gd name="connsiteY7" fmla="*/ 1307960 h 2125213"/>
              <a:gd name="connsiteX8" fmla="*/ 1921683 w 2334638"/>
              <a:gd name="connsiteY8" fmla="*/ 1484941 h 2125213"/>
              <a:gd name="connsiteX9" fmla="*/ 2147825 w 2334638"/>
              <a:gd name="connsiteY9" fmla="*/ 1907728 h 2125213"/>
              <a:gd name="connsiteX10" fmla="*/ 1489064 w 2334638"/>
              <a:gd name="connsiteY10" fmla="*/ 1858567 h 2125213"/>
              <a:gd name="connsiteX11" fmla="*/ 1056445 w 2334638"/>
              <a:gd name="connsiteY11" fmla="*/ 1337457 h 2125213"/>
              <a:gd name="connsiteX12" fmla="*/ 1135103 w 2334638"/>
              <a:gd name="connsiteY12" fmla="*/ 767186 h 2125213"/>
              <a:gd name="connsiteX13" fmla="*/ 879464 w 2334638"/>
              <a:gd name="connsiteY13" fmla="*/ 560709 h 2125213"/>
              <a:gd name="connsiteX0-1" fmla="*/ 2334638 w 2334638"/>
              <a:gd name="connsiteY0-2" fmla="*/ 2129656 h 2130831"/>
              <a:gd name="connsiteX1-3" fmla="*/ 918793 w 2334638"/>
              <a:gd name="connsiteY1-4" fmla="*/ 1942843 h 2130831"/>
              <a:gd name="connsiteX2-5" fmla="*/ 63387 w 2334638"/>
              <a:gd name="connsiteY2-6" fmla="*/ 959617 h 2130831"/>
              <a:gd name="connsiteX3-7" fmla="*/ 102716 w 2334638"/>
              <a:gd name="connsiteY3-8" fmla="*/ 271359 h 2130831"/>
              <a:gd name="connsiteX4-9" fmla="*/ 417348 w 2334638"/>
              <a:gd name="connsiteY4-10" fmla="*/ 5888 h 2130831"/>
              <a:gd name="connsiteX5-11" fmla="*/ 363762 w 2334638"/>
              <a:gd name="connsiteY5-12" fmla="*/ 493568 h 2130831"/>
              <a:gd name="connsiteX6-13" fmla="*/ 1125270 w 2334638"/>
              <a:gd name="connsiteY6-14" fmla="*/ 782636 h 2130831"/>
              <a:gd name="connsiteX7-15" fmla="*/ 1341580 w 2334638"/>
              <a:gd name="connsiteY7-16" fmla="*/ 1313578 h 2130831"/>
              <a:gd name="connsiteX8-17" fmla="*/ 1921683 w 2334638"/>
              <a:gd name="connsiteY8-18" fmla="*/ 1490559 h 2130831"/>
              <a:gd name="connsiteX9-19" fmla="*/ 2147825 w 2334638"/>
              <a:gd name="connsiteY9-20" fmla="*/ 1913346 h 2130831"/>
              <a:gd name="connsiteX10-21" fmla="*/ 1489064 w 2334638"/>
              <a:gd name="connsiteY10-22" fmla="*/ 1864185 h 2130831"/>
              <a:gd name="connsiteX11-23" fmla="*/ 1056445 w 2334638"/>
              <a:gd name="connsiteY11-24" fmla="*/ 1343075 h 2130831"/>
              <a:gd name="connsiteX12-25" fmla="*/ 1135103 w 2334638"/>
              <a:gd name="connsiteY12-26" fmla="*/ 772804 h 2130831"/>
              <a:gd name="connsiteX13-27" fmla="*/ 879464 w 2334638"/>
              <a:gd name="connsiteY13-28" fmla="*/ 566327 h 2130831"/>
              <a:gd name="connsiteX0-29" fmla="*/ 2334638 w 2334638"/>
              <a:gd name="connsiteY0-30" fmla="*/ 2129656 h 2130831"/>
              <a:gd name="connsiteX1-31" fmla="*/ 918793 w 2334638"/>
              <a:gd name="connsiteY1-32" fmla="*/ 1942843 h 2130831"/>
              <a:gd name="connsiteX2-33" fmla="*/ 63387 w 2334638"/>
              <a:gd name="connsiteY2-34" fmla="*/ 959617 h 2130831"/>
              <a:gd name="connsiteX3-35" fmla="*/ 102716 w 2334638"/>
              <a:gd name="connsiteY3-36" fmla="*/ 271359 h 2130831"/>
              <a:gd name="connsiteX4-37" fmla="*/ 417348 w 2334638"/>
              <a:gd name="connsiteY4-38" fmla="*/ 5888 h 2130831"/>
              <a:gd name="connsiteX5-39" fmla="*/ 363762 w 2334638"/>
              <a:gd name="connsiteY5-40" fmla="*/ 493568 h 2130831"/>
              <a:gd name="connsiteX6-41" fmla="*/ 1125270 w 2334638"/>
              <a:gd name="connsiteY6-42" fmla="*/ 782636 h 2130831"/>
              <a:gd name="connsiteX7-43" fmla="*/ 1341580 w 2334638"/>
              <a:gd name="connsiteY7-44" fmla="*/ 1313578 h 2130831"/>
              <a:gd name="connsiteX8-45" fmla="*/ 1921683 w 2334638"/>
              <a:gd name="connsiteY8-46" fmla="*/ 1490559 h 2130831"/>
              <a:gd name="connsiteX9-47" fmla="*/ 2147825 w 2334638"/>
              <a:gd name="connsiteY9-48" fmla="*/ 1913346 h 2130831"/>
              <a:gd name="connsiteX10-49" fmla="*/ 1489064 w 2334638"/>
              <a:gd name="connsiteY10-50" fmla="*/ 1864185 h 2130831"/>
              <a:gd name="connsiteX11-51" fmla="*/ 1315525 w 2334638"/>
              <a:gd name="connsiteY11-52" fmla="*/ 1485315 h 2130831"/>
              <a:gd name="connsiteX12-53" fmla="*/ 1135103 w 2334638"/>
              <a:gd name="connsiteY12-54" fmla="*/ 772804 h 2130831"/>
              <a:gd name="connsiteX13-55" fmla="*/ 879464 w 2334638"/>
              <a:gd name="connsiteY13-56" fmla="*/ 566327 h 2130831"/>
              <a:gd name="connsiteX0-57" fmla="*/ 2334638 w 2334638"/>
              <a:gd name="connsiteY0-58" fmla="*/ 2129656 h 2130831"/>
              <a:gd name="connsiteX1-59" fmla="*/ 918793 w 2334638"/>
              <a:gd name="connsiteY1-60" fmla="*/ 1942843 h 2130831"/>
              <a:gd name="connsiteX2-61" fmla="*/ 63387 w 2334638"/>
              <a:gd name="connsiteY2-62" fmla="*/ 959617 h 2130831"/>
              <a:gd name="connsiteX3-63" fmla="*/ 102716 w 2334638"/>
              <a:gd name="connsiteY3-64" fmla="*/ 271359 h 2130831"/>
              <a:gd name="connsiteX4-65" fmla="*/ 417348 w 2334638"/>
              <a:gd name="connsiteY4-66" fmla="*/ 5888 h 2130831"/>
              <a:gd name="connsiteX5-67" fmla="*/ 363762 w 2334638"/>
              <a:gd name="connsiteY5-68" fmla="*/ 493568 h 2130831"/>
              <a:gd name="connsiteX6-69" fmla="*/ 1038910 w 2334638"/>
              <a:gd name="connsiteY6-70" fmla="*/ 940116 h 2130831"/>
              <a:gd name="connsiteX7-71" fmla="*/ 1341580 w 2334638"/>
              <a:gd name="connsiteY7-72" fmla="*/ 1313578 h 2130831"/>
              <a:gd name="connsiteX8-73" fmla="*/ 1921683 w 2334638"/>
              <a:gd name="connsiteY8-74" fmla="*/ 1490559 h 2130831"/>
              <a:gd name="connsiteX9-75" fmla="*/ 2147825 w 2334638"/>
              <a:gd name="connsiteY9-76" fmla="*/ 1913346 h 2130831"/>
              <a:gd name="connsiteX10-77" fmla="*/ 1489064 w 2334638"/>
              <a:gd name="connsiteY10-78" fmla="*/ 1864185 h 2130831"/>
              <a:gd name="connsiteX11-79" fmla="*/ 1315525 w 2334638"/>
              <a:gd name="connsiteY11-80" fmla="*/ 1485315 h 2130831"/>
              <a:gd name="connsiteX12-81" fmla="*/ 1135103 w 2334638"/>
              <a:gd name="connsiteY12-82" fmla="*/ 772804 h 2130831"/>
              <a:gd name="connsiteX13-83" fmla="*/ 879464 w 2334638"/>
              <a:gd name="connsiteY13-84" fmla="*/ 566327 h 2130831"/>
              <a:gd name="connsiteX0-85" fmla="*/ 2334638 w 2334638"/>
              <a:gd name="connsiteY0-86" fmla="*/ 2129656 h 2130831"/>
              <a:gd name="connsiteX1-87" fmla="*/ 918793 w 2334638"/>
              <a:gd name="connsiteY1-88" fmla="*/ 1942843 h 2130831"/>
              <a:gd name="connsiteX2-89" fmla="*/ 63387 w 2334638"/>
              <a:gd name="connsiteY2-90" fmla="*/ 959617 h 2130831"/>
              <a:gd name="connsiteX3-91" fmla="*/ 102716 w 2334638"/>
              <a:gd name="connsiteY3-92" fmla="*/ 271359 h 2130831"/>
              <a:gd name="connsiteX4-93" fmla="*/ 417348 w 2334638"/>
              <a:gd name="connsiteY4-94" fmla="*/ 5888 h 2130831"/>
              <a:gd name="connsiteX5-95" fmla="*/ 363762 w 2334638"/>
              <a:gd name="connsiteY5-96" fmla="*/ 493568 h 2130831"/>
              <a:gd name="connsiteX6-97" fmla="*/ 1038910 w 2334638"/>
              <a:gd name="connsiteY6-98" fmla="*/ 940116 h 2130831"/>
              <a:gd name="connsiteX7-99" fmla="*/ 1524460 w 2334638"/>
              <a:gd name="connsiteY7-100" fmla="*/ 1074818 h 2130831"/>
              <a:gd name="connsiteX8-101" fmla="*/ 1921683 w 2334638"/>
              <a:gd name="connsiteY8-102" fmla="*/ 1490559 h 2130831"/>
              <a:gd name="connsiteX9-103" fmla="*/ 2147825 w 2334638"/>
              <a:gd name="connsiteY9-104" fmla="*/ 1913346 h 2130831"/>
              <a:gd name="connsiteX10-105" fmla="*/ 1489064 w 2334638"/>
              <a:gd name="connsiteY10-106" fmla="*/ 1864185 h 2130831"/>
              <a:gd name="connsiteX11-107" fmla="*/ 1315525 w 2334638"/>
              <a:gd name="connsiteY11-108" fmla="*/ 1485315 h 2130831"/>
              <a:gd name="connsiteX12-109" fmla="*/ 1135103 w 2334638"/>
              <a:gd name="connsiteY12-110" fmla="*/ 772804 h 2130831"/>
              <a:gd name="connsiteX13-111" fmla="*/ 879464 w 2334638"/>
              <a:gd name="connsiteY13-112" fmla="*/ 566327 h 213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2334638" h="2130831">
                <a:moveTo>
                  <a:pt x="2334638" y="2129656"/>
                </a:moveTo>
                <a:cubicBezTo>
                  <a:pt x="1815986" y="2133753"/>
                  <a:pt x="1297335" y="2137850"/>
                  <a:pt x="918793" y="1942843"/>
                </a:cubicBezTo>
                <a:cubicBezTo>
                  <a:pt x="540251" y="1747836"/>
                  <a:pt x="199400" y="1238198"/>
                  <a:pt x="63387" y="959617"/>
                </a:cubicBezTo>
                <a:cubicBezTo>
                  <a:pt x="-72626" y="681036"/>
                  <a:pt x="43723" y="430314"/>
                  <a:pt x="102716" y="271359"/>
                </a:cubicBezTo>
                <a:cubicBezTo>
                  <a:pt x="161709" y="112404"/>
                  <a:pt x="373840" y="-31147"/>
                  <a:pt x="417348" y="5888"/>
                </a:cubicBezTo>
                <a:cubicBezTo>
                  <a:pt x="460856" y="42923"/>
                  <a:pt x="260168" y="337863"/>
                  <a:pt x="363762" y="493568"/>
                </a:cubicBezTo>
                <a:cubicBezTo>
                  <a:pt x="467356" y="649273"/>
                  <a:pt x="845460" y="843241"/>
                  <a:pt x="1038910" y="940116"/>
                </a:cubicBezTo>
                <a:cubicBezTo>
                  <a:pt x="1232360" y="1036991"/>
                  <a:pt x="1377331" y="983078"/>
                  <a:pt x="1524460" y="1074818"/>
                </a:cubicBezTo>
                <a:cubicBezTo>
                  <a:pt x="1671589" y="1166559"/>
                  <a:pt x="1817789" y="1350804"/>
                  <a:pt x="1921683" y="1490559"/>
                </a:cubicBezTo>
                <a:cubicBezTo>
                  <a:pt x="2025577" y="1630314"/>
                  <a:pt x="2219928" y="1851075"/>
                  <a:pt x="2147825" y="1913346"/>
                </a:cubicBezTo>
                <a:cubicBezTo>
                  <a:pt x="2075722" y="1975617"/>
                  <a:pt x="1627781" y="1935524"/>
                  <a:pt x="1489064" y="1864185"/>
                </a:cubicBezTo>
                <a:cubicBezTo>
                  <a:pt x="1350347" y="1792847"/>
                  <a:pt x="1374518" y="1667212"/>
                  <a:pt x="1315525" y="1485315"/>
                </a:cubicBezTo>
                <a:cubicBezTo>
                  <a:pt x="1256532" y="1303418"/>
                  <a:pt x="1164600" y="902262"/>
                  <a:pt x="1135103" y="772804"/>
                </a:cubicBezTo>
                <a:cubicBezTo>
                  <a:pt x="1105606" y="643346"/>
                  <a:pt x="992535" y="604836"/>
                  <a:pt x="879464" y="56632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互联网体系结构层次模型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7972" y="2407436"/>
            <a:ext cx="2042112" cy="2977413"/>
            <a:chOff x="1134977" y="2437916"/>
            <a:chExt cx="2042112" cy="2977413"/>
          </a:xfrm>
        </p:grpSpPr>
        <p:grpSp>
          <p:nvGrpSpPr>
            <p:cNvPr id="17" name="组合 16"/>
            <p:cNvGrpSpPr/>
            <p:nvPr/>
          </p:nvGrpSpPr>
          <p:grpSpPr>
            <a:xfrm>
              <a:off x="1134977" y="2437916"/>
              <a:ext cx="2041451" cy="520995"/>
              <a:chOff x="769416" y="2341437"/>
              <a:chExt cx="2041451" cy="520995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69416" y="2341437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24357" y="24061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36995" y="3248179"/>
              <a:ext cx="1637416" cy="533809"/>
              <a:chOff x="970773" y="3038650"/>
              <a:chExt cx="1637416" cy="533809"/>
            </a:xfrm>
          </p:grpSpPr>
          <p:sp>
            <p:nvSpPr>
              <p:cNvPr id="9" name="梯形 8"/>
              <p:cNvSpPr/>
              <p:nvPr/>
            </p:nvSpPr>
            <p:spPr>
              <a:xfrm flipV="1">
                <a:off x="970773" y="3038650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24357" y="307707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传输层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37655" y="4071256"/>
              <a:ext cx="1637416" cy="533809"/>
              <a:chOff x="971433" y="3672659"/>
              <a:chExt cx="1637416" cy="533809"/>
            </a:xfrm>
          </p:grpSpPr>
          <p:sp>
            <p:nvSpPr>
              <p:cNvPr id="7" name="梯形 6"/>
              <p:cNvSpPr/>
              <p:nvPr/>
            </p:nvSpPr>
            <p:spPr>
              <a:xfrm>
                <a:off x="971433" y="3672659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24357" y="37395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网络层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5638" y="4894334"/>
              <a:ext cx="2041451" cy="520995"/>
              <a:chOff x="769416" y="4506868"/>
              <a:chExt cx="2041451" cy="520995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769416" y="4506868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7876" y="456731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数据链路层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06115" y="3088640"/>
            <a:ext cx="2621280" cy="1676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-1200000">
            <a:off x="2826340" y="2204631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038034" y="3111311"/>
            <a:ext cx="4886961" cy="18366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TCP/IP</a:t>
            </a:r>
            <a:endParaRPr lang="en-US" altLang="zh-CN" sz="20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占据了互联网流量的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</a:t>
            </a:r>
            <a:endParaRPr lang="en-US" altLang="zh-CN" sz="18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最初作为一个协议设计，后分成两个</a:t>
            </a:r>
            <a:r>
              <a:rPr lang="en-US" altLang="zh-CN" sz="1800" dirty="0"/>
              <a:t>[RFC791 &amp; RFC793]</a:t>
            </a:r>
            <a:endParaRPr lang="en-US" altLang="zh-CN" sz="18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互联网初期还有其他竞争者</a:t>
            </a:r>
            <a:endParaRPr lang="zh-CN" altLang="en-US" sz="1800" dirty="0"/>
          </a:p>
        </p:txBody>
      </p:sp>
      <p:sp>
        <p:nvSpPr>
          <p:cNvPr id="22" name="右箭头 21"/>
          <p:cNvSpPr/>
          <p:nvPr/>
        </p:nvSpPr>
        <p:spPr>
          <a:xfrm>
            <a:off x="3072835" y="3903908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4098995" y="1607539"/>
            <a:ext cx="501904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成千上万种应用协议</a:t>
            </a:r>
            <a:endParaRPr lang="en-US" altLang="zh-CN" sz="2000" kern="0" dirty="0"/>
          </a:p>
          <a:p>
            <a:pPr marL="538480" lvl="1" indent="-355600">
              <a:lnSpc>
                <a:spcPct val="120000"/>
              </a:lnSpc>
            </a:pPr>
            <a:r>
              <a:rPr lang="zh-CN" altLang="en-US" sz="1800" kern="0" dirty="0"/>
              <a:t>大都基于</a:t>
            </a:r>
            <a:r>
              <a:rPr lang="en-US" altLang="zh-CN" sz="1800" kern="0" dirty="0"/>
              <a:t>Socket API</a:t>
            </a:r>
            <a:r>
              <a:rPr lang="zh-CN" altLang="en-US" sz="1800" kern="0" dirty="0"/>
              <a:t>开发，只需端节点支持</a:t>
            </a:r>
            <a:endParaRPr lang="en-US" altLang="zh-CN" sz="1800" kern="0" dirty="0"/>
          </a:p>
          <a:p>
            <a:pPr marL="538480" lvl="1" indent="-355600">
              <a:lnSpc>
                <a:spcPct val="120000"/>
              </a:lnSpc>
            </a:pPr>
            <a:r>
              <a:rPr lang="zh-CN" altLang="en-US" sz="1800" kern="0" dirty="0"/>
              <a:t>将</a:t>
            </a:r>
            <a:r>
              <a:rPr lang="en-US" altLang="zh-CN" sz="1800" kern="0" dirty="0"/>
              <a:t>TCP/IP</a:t>
            </a:r>
            <a:r>
              <a:rPr lang="zh-CN" altLang="en-US" sz="1800" kern="0" dirty="0"/>
              <a:t>作为数据载体，在之上定义自己的通信格式</a:t>
            </a:r>
            <a:endParaRPr lang="zh-CN" altLang="en-US" sz="1800" kern="0" dirty="0"/>
          </a:p>
        </p:txBody>
      </p:sp>
      <p:sp>
        <p:nvSpPr>
          <p:cNvPr id="24" name="右箭头 23"/>
          <p:cNvSpPr/>
          <p:nvPr/>
        </p:nvSpPr>
        <p:spPr>
          <a:xfrm rot="1200000" flipV="1">
            <a:off x="2748984" y="5309163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4098995" y="4970666"/>
            <a:ext cx="493776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多种数据链路层协议</a:t>
            </a:r>
            <a:endParaRPr lang="en-US" altLang="zh-CN" sz="2000" kern="0" dirty="0"/>
          </a:p>
          <a:p>
            <a:pPr marL="558800" lvl="1" indent="-376555">
              <a:lnSpc>
                <a:spcPct val="120000"/>
              </a:lnSpc>
            </a:pPr>
            <a:r>
              <a:rPr lang="en-US" altLang="zh-CN" sz="1800" kern="0" dirty="0"/>
              <a:t>Ethernet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WiFi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Cellular Network</a:t>
            </a:r>
            <a:endParaRPr lang="en-US" altLang="zh-CN" sz="1800" kern="0" dirty="0"/>
          </a:p>
          <a:p>
            <a:pPr marL="558800" lvl="1" indent="-376555">
              <a:lnSpc>
                <a:spcPct val="120000"/>
              </a:lnSpc>
            </a:pPr>
            <a:r>
              <a:rPr lang="zh-CN" altLang="en-US" sz="1800" kern="0" dirty="0"/>
              <a:t>只需要直连网络内部实现，与网络外部无关</a:t>
            </a: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animBg="1"/>
      <p:bldP spid="23" grpId="0"/>
      <p:bldP spid="24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网络安全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网络协议的安全性</a:t>
            </a:r>
            <a:endParaRPr lang="en-US" altLang="zh-CN" dirty="0"/>
          </a:p>
          <a:p>
            <a:pPr lvl="2"/>
            <a:r>
              <a:rPr lang="zh-CN" altLang="en-US" dirty="0"/>
              <a:t>指具体某个网络协议设计中存在的安全问题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SSL/TLS</a:t>
            </a:r>
            <a:r>
              <a:rPr lang="zh-CN" altLang="en-US" dirty="0"/>
              <a:t>再协商问题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系统实现的安全性</a:t>
            </a:r>
            <a:endParaRPr lang="en-US" altLang="zh-CN" dirty="0"/>
          </a:p>
          <a:p>
            <a:pPr lvl="2"/>
            <a:r>
              <a:rPr lang="zh-CN" altLang="en-US" dirty="0"/>
              <a:t>指网络系统、协议栈实现中存在的漏洞等安全问题</a:t>
            </a:r>
            <a:endParaRPr lang="en-US" altLang="zh-CN" dirty="0"/>
          </a:p>
          <a:p>
            <a:pPr lvl="2"/>
            <a:r>
              <a:rPr lang="zh-CN" altLang="en-US" dirty="0"/>
              <a:t>例如，缓冲区溢出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体系结构的安全性</a:t>
            </a:r>
            <a:endParaRPr lang="en-US" altLang="zh-CN" dirty="0"/>
          </a:p>
          <a:p>
            <a:pPr lvl="2"/>
            <a:r>
              <a:rPr lang="zh-CN" altLang="en-US" dirty="0"/>
              <a:t>指现有网络体系结构中广泛存在的分布式拒绝服务攻击 </a:t>
            </a:r>
            <a:r>
              <a:rPr lang="en-US" altLang="zh-CN" dirty="0"/>
              <a:t>(DDoS, Distributed Denial-of-Service)</a:t>
            </a:r>
            <a:endParaRPr lang="en-US" altLang="zh-CN" dirty="0"/>
          </a:p>
          <a:p>
            <a:pPr lvl="2"/>
            <a:r>
              <a:rPr lang="en-US" altLang="zh-CN" dirty="0"/>
              <a:t>DDoS</a:t>
            </a:r>
            <a:r>
              <a:rPr lang="zh-CN" altLang="en-US" dirty="0"/>
              <a:t>攻击是现有网络体系结构与生俱来的安全问题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773347" y="4710896"/>
            <a:ext cx="428263" cy="3472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61242"/>
          </a:xfrm>
        </p:spPr>
        <p:txBody>
          <a:bodyPr/>
          <a:lstStyle/>
          <a:p>
            <a:r>
              <a:rPr lang="en-US" altLang="zh-CN" dirty="0" err="1"/>
              <a:t>DNSPod</a:t>
            </a:r>
            <a:r>
              <a:rPr lang="zh-CN" altLang="en-US" dirty="0"/>
              <a:t>服务器宕机导致的大规模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641744" y="3800575"/>
            <a:ext cx="15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DNS lookups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1114" y="3295358"/>
            <a:ext cx="778601" cy="472467"/>
            <a:chOff x="1693536" y="3173897"/>
            <a:chExt cx="697627" cy="427301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764254" y="3173897"/>
              <a:ext cx="59223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1693536" y="32318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DDoS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2916998" y="4572833"/>
            <a:ext cx="1248386" cy="220350"/>
          </a:xfrm>
          <a:prstGeom prst="straightConnector1">
            <a:avLst/>
          </a:prstGeom>
          <a:noFill/>
          <a:ln w="1270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224087" y="4765937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DDoS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64436" y="3633524"/>
            <a:ext cx="892059" cy="1057537"/>
          </a:xfrm>
          <a:custGeom>
            <a:avLst/>
            <a:gdLst>
              <a:gd name="connsiteX0" fmla="*/ 0 w 799285"/>
              <a:gd name="connsiteY0" fmla="*/ 956441 h 956441"/>
              <a:gd name="connsiteX1" fmla="*/ 798786 w 799285"/>
              <a:gd name="connsiteY1" fmla="*/ 704193 h 956441"/>
              <a:gd name="connsiteX2" fmla="*/ 94593 w 799285"/>
              <a:gd name="connsiteY2" fmla="*/ 0 h 95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85" h="956441">
                <a:moveTo>
                  <a:pt x="0" y="956441"/>
                </a:moveTo>
                <a:cubicBezTo>
                  <a:pt x="391510" y="910020"/>
                  <a:pt x="783021" y="863600"/>
                  <a:pt x="798786" y="704193"/>
                </a:cubicBezTo>
                <a:cubicBezTo>
                  <a:pt x="814552" y="544786"/>
                  <a:pt x="454572" y="272393"/>
                  <a:pt x="94593" y="0"/>
                </a:cubicBezTo>
              </a:path>
            </a:pathLst>
          </a:custGeom>
          <a:noFill/>
          <a:ln w="28575" cap="flat" cmpd="sng" algn="ctr">
            <a:solidFill>
              <a:srgbClr val="5B9BD5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785891" y="2358129"/>
            <a:ext cx="5667533" cy="3583215"/>
            <a:chOff x="1785891" y="2358129"/>
            <a:chExt cx="5667533" cy="3583215"/>
          </a:xfrm>
        </p:grpSpPr>
        <p:grpSp>
          <p:nvGrpSpPr>
            <p:cNvPr id="45" name="组合 44"/>
            <p:cNvGrpSpPr/>
            <p:nvPr/>
          </p:nvGrpSpPr>
          <p:grpSpPr>
            <a:xfrm>
              <a:off x="1785891" y="2383475"/>
              <a:ext cx="5667533" cy="3557869"/>
              <a:chOff x="2172543" y="2671636"/>
              <a:chExt cx="5078111" cy="3217751"/>
            </a:xfrm>
          </p:grpSpPr>
          <p:sp>
            <p:nvSpPr>
              <p:cNvPr id="48" name="云形 47"/>
              <p:cNvSpPr/>
              <p:nvPr/>
            </p:nvSpPr>
            <p:spPr>
              <a:xfrm>
                <a:off x="2710928" y="2883048"/>
                <a:ext cx="1452281" cy="949873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云形 48"/>
              <p:cNvSpPr/>
              <p:nvPr/>
            </p:nvSpPr>
            <p:spPr>
              <a:xfrm>
                <a:off x="4044877" y="3001384"/>
                <a:ext cx="3205777" cy="195789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China Telecom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107" y="3289423"/>
                <a:ext cx="593737" cy="543498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761" y="4355412"/>
                <a:ext cx="620237" cy="567756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543" y="4651699"/>
                <a:ext cx="615833" cy="814594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1409" y="4543375"/>
                <a:ext cx="553923" cy="814593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41" y="4597537"/>
                <a:ext cx="576732" cy="814593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235" y="4705861"/>
                <a:ext cx="534373" cy="814593"/>
              </a:xfrm>
              <a:prstGeom prst="rect">
                <a:avLst/>
              </a:prstGeom>
            </p:spPr>
          </p:pic>
          <p:sp>
            <p:nvSpPr>
              <p:cNvPr id="56" name="文本框 55"/>
              <p:cNvSpPr txBox="1"/>
              <p:nvPr/>
            </p:nvSpPr>
            <p:spPr>
              <a:xfrm>
                <a:off x="2324800" y="5555362"/>
                <a:ext cx="732797" cy="334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Clients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324800" y="2671636"/>
                <a:ext cx="1399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DNSPod.com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46" name="Picture 2" descr=" 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45" y="2358129"/>
              <a:ext cx="529959" cy="52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手柄icon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83" y="2795146"/>
              <a:ext cx="763502" cy="7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8" y="3064022"/>
            <a:ext cx="646691" cy="739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如何缓解</a:t>
            </a:r>
            <a:r>
              <a:rPr lang="en-US" altLang="zh-CN" dirty="0"/>
              <a:t>DDoS</a:t>
            </a:r>
            <a:r>
              <a:rPr lang="zh-CN" altLang="en-US" dirty="0"/>
              <a:t>问题？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762000" y="3109345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2617032" y="3476473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249347" y="2083056"/>
            <a:ext cx="1863524" cy="126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9" y="1677943"/>
            <a:ext cx="1141272" cy="1141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11780"/>
            <a:ext cx="528773" cy="571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5661"/>
            <a:ext cx="539013" cy="792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8061"/>
            <a:ext cx="539013" cy="79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00461"/>
            <a:ext cx="539013" cy="7926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5882" y="4066186"/>
            <a:ext cx="588792" cy="865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282" y="4218586"/>
            <a:ext cx="588792" cy="86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682" y="4370986"/>
            <a:ext cx="588792" cy="86587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860385" y="2441872"/>
            <a:ext cx="2627453" cy="1608881"/>
          </a:xfrm>
          <a:custGeom>
            <a:avLst/>
            <a:gdLst>
              <a:gd name="connsiteX0" fmla="*/ 0 w 2627453"/>
              <a:gd name="connsiteY0" fmla="*/ 1608881 h 1608881"/>
              <a:gd name="connsiteX1" fmla="*/ 1585731 w 2627453"/>
              <a:gd name="connsiteY1" fmla="*/ 972274 h 1608881"/>
              <a:gd name="connsiteX2" fmla="*/ 2627453 w 2627453"/>
              <a:gd name="connsiteY2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453" h="1608881">
                <a:moveTo>
                  <a:pt x="0" y="1608881"/>
                </a:moveTo>
                <a:cubicBezTo>
                  <a:pt x="573911" y="1424651"/>
                  <a:pt x="1147822" y="1240421"/>
                  <a:pt x="1585731" y="972274"/>
                </a:cubicBezTo>
                <a:cubicBezTo>
                  <a:pt x="2023640" y="704127"/>
                  <a:pt x="2325546" y="352063"/>
                  <a:pt x="2627453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22430" y="2511321"/>
            <a:ext cx="2465408" cy="1736202"/>
          </a:xfrm>
          <a:custGeom>
            <a:avLst/>
            <a:gdLst>
              <a:gd name="connsiteX0" fmla="*/ 0 w 2465408"/>
              <a:gd name="connsiteY0" fmla="*/ 1736202 h 1736202"/>
              <a:gd name="connsiteX1" fmla="*/ 1539433 w 2465408"/>
              <a:gd name="connsiteY1" fmla="*/ 949124 h 1736202"/>
              <a:gd name="connsiteX2" fmla="*/ 2465408 w 2465408"/>
              <a:gd name="connsiteY2" fmla="*/ 0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408" h="1736202">
                <a:moveTo>
                  <a:pt x="0" y="1736202"/>
                </a:moveTo>
                <a:cubicBezTo>
                  <a:pt x="564266" y="1487346"/>
                  <a:pt x="1128532" y="1238491"/>
                  <a:pt x="1539433" y="949124"/>
                </a:cubicBezTo>
                <a:cubicBezTo>
                  <a:pt x="1950334" y="659757"/>
                  <a:pt x="2207871" y="329878"/>
                  <a:pt x="246540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19200" y="2592343"/>
            <a:ext cx="2314937" cy="1851950"/>
          </a:xfrm>
          <a:custGeom>
            <a:avLst/>
            <a:gdLst>
              <a:gd name="connsiteX0" fmla="*/ 0 w 2314937"/>
              <a:gd name="connsiteY0" fmla="*/ 1851950 h 1851950"/>
              <a:gd name="connsiteX1" fmla="*/ 1423686 w 2314937"/>
              <a:gd name="connsiteY1" fmla="*/ 891251 h 1851950"/>
              <a:gd name="connsiteX2" fmla="*/ 2314937 w 2314937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7" h="1851950">
                <a:moveTo>
                  <a:pt x="0" y="1851950"/>
                </a:moveTo>
                <a:cubicBezTo>
                  <a:pt x="518931" y="1525929"/>
                  <a:pt x="1037863" y="1199909"/>
                  <a:pt x="1423686" y="891251"/>
                </a:cubicBezTo>
                <a:cubicBezTo>
                  <a:pt x="1809509" y="582593"/>
                  <a:pt x="2062223" y="291296"/>
                  <a:pt x="231493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509057" y="2522895"/>
            <a:ext cx="94527" cy="1563916"/>
          </a:xfrm>
          <a:custGeom>
            <a:avLst/>
            <a:gdLst>
              <a:gd name="connsiteX0" fmla="*/ 0 w 196770"/>
              <a:gd name="connsiteY0" fmla="*/ 1759352 h 1759352"/>
              <a:gd name="connsiteX1" fmla="*/ 196770 w 196770"/>
              <a:gd name="connsiteY1" fmla="*/ 0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770" h="1759352">
                <a:moveTo>
                  <a:pt x="0" y="1759352"/>
                </a:moveTo>
                <a:lnTo>
                  <a:pt x="19677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661458" y="2580770"/>
            <a:ext cx="45719" cy="1701478"/>
          </a:xfrm>
          <a:custGeom>
            <a:avLst/>
            <a:gdLst>
              <a:gd name="connsiteX0" fmla="*/ 92598 w 92598"/>
              <a:gd name="connsiteY0" fmla="*/ 1713053 h 1713053"/>
              <a:gd name="connsiteX1" fmla="*/ 0 w 92598"/>
              <a:gd name="connsiteY1" fmla="*/ 0 h 17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98" h="1713053">
                <a:moveTo>
                  <a:pt x="92598" y="1713053"/>
                </a:moveTo>
                <a:lnTo>
                  <a:pt x="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787632" y="2550806"/>
            <a:ext cx="37042" cy="1944547"/>
          </a:xfrm>
          <a:custGeom>
            <a:avLst/>
            <a:gdLst>
              <a:gd name="connsiteX0" fmla="*/ 37042 w 37042"/>
              <a:gd name="connsiteY0" fmla="*/ 1944547 h 1944547"/>
              <a:gd name="connsiteX1" fmla="*/ 2317 w 37042"/>
              <a:gd name="connsiteY1" fmla="*/ 0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2" h="1944547">
                <a:moveTo>
                  <a:pt x="37042" y="1944547"/>
                </a:moveTo>
                <a:cubicBezTo>
                  <a:pt x="14857" y="1105382"/>
                  <a:pt x="-7328" y="266218"/>
                  <a:pt x="231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04226"/>
            <a:ext cx="528773" cy="571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05769"/>
            <a:ext cx="528773" cy="5712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 rot="3360000" flipV="1">
            <a:off x="1298752" y="3902039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-2460000" flipV="1">
            <a:off x="3206788" y="3937762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290" y="5416453"/>
            <a:ext cx="435554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利用缓存等技术，对服务请求进行聚合，拉近用户与资源的距离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0339" y="2477624"/>
            <a:ext cx="2673752" cy="2002421"/>
            <a:chOff x="5150339" y="2477624"/>
            <a:chExt cx="2673752" cy="2002421"/>
          </a:xfrm>
        </p:grpSpPr>
        <p:sp>
          <p:nvSpPr>
            <p:cNvPr id="38" name="任意多边形 37"/>
            <p:cNvSpPr/>
            <p:nvPr/>
          </p:nvSpPr>
          <p:spPr>
            <a:xfrm>
              <a:off x="5150339" y="2477624"/>
              <a:ext cx="2627453" cy="1608881"/>
            </a:xfrm>
            <a:custGeom>
              <a:avLst/>
              <a:gdLst>
                <a:gd name="connsiteX0" fmla="*/ 0 w 2627453"/>
                <a:gd name="connsiteY0" fmla="*/ 1608881 h 1608881"/>
                <a:gd name="connsiteX1" fmla="*/ 1585731 w 2627453"/>
                <a:gd name="connsiteY1" fmla="*/ 972274 h 1608881"/>
                <a:gd name="connsiteX2" fmla="*/ 2627453 w 2627453"/>
                <a:gd name="connsiteY2" fmla="*/ 0 h 160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453" h="1608881">
                  <a:moveTo>
                    <a:pt x="0" y="1608881"/>
                  </a:moveTo>
                  <a:cubicBezTo>
                    <a:pt x="573911" y="1424651"/>
                    <a:pt x="1147822" y="1240421"/>
                    <a:pt x="1585731" y="972274"/>
                  </a:cubicBezTo>
                  <a:cubicBezTo>
                    <a:pt x="2023640" y="704127"/>
                    <a:pt x="2325546" y="352063"/>
                    <a:pt x="2627453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12384" y="2547073"/>
              <a:ext cx="2465408" cy="1736202"/>
            </a:xfrm>
            <a:custGeom>
              <a:avLst/>
              <a:gdLst>
                <a:gd name="connsiteX0" fmla="*/ 0 w 2465408"/>
                <a:gd name="connsiteY0" fmla="*/ 1736202 h 1736202"/>
                <a:gd name="connsiteX1" fmla="*/ 1539433 w 2465408"/>
                <a:gd name="connsiteY1" fmla="*/ 949124 h 1736202"/>
                <a:gd name="connsiteX2" fmla="*/ 2465408 w 2465408"/>
                <a:gd name="connsiteY2" fmla="*/ 0 h 173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5408" h="1736202">
                  <a:moveTo>
                    <a:pt x="0" y="1736202"/>
                  </a:moveTo>
                  <a:cubicBezTo>
                    <a:pt x="564266" y="1487346"/>
                    <a:pt x="1128532" y="1238491"/>
                    <a:pt x="1539433" y="949124"/>
                  </a:cubicBezTo>
                  <a:cubicBezTo>
                    <a:pt x="1950334" y="659757"/>
                    <a:pt x="2207871" y="329878"/>
                    <a:pt x="2465408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509154" y="2628095"/>
              <a:ext cx="2314937" cy="1851950"/>
            </a:xfrm>
            <a:custGeom>
              <a:avLst/>
              <a:gdLst>
                <a:gd name="connsiteX0" fmla="*/ 0 w 2314937"/>
                <a:gd name="connsiteY0" fmla="*/ 1851950 h 1851950"/>
                <a:gd name="connsiteX1" fmla="*/ 1423686 w 2314937"/>
                <a:gd name="connsiteY1" fmla="*/ 891251 h 1851950"/>
                <a:gd name="connsiteX2" fmla="*/ 2314937 w 2314937"/>
                <a:gd name="connsiteY2" fmla="*/ 0 h 18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7" h="1851950">
                  <a:moveTo>
                    <a:pt x="0" y="1851950"/>
                  </a:moveTo>
                  <a:cubicBezTo>
                    <a:pt x="518931" y="1525929"/>
                    <a:pt x="1037863" y="1199909"/>
                    <a:pt x="1423686" y="891251"/>
                  </a:cubicBezTo>
                  <a:cubicBezTo>
                    <a:pt x="1809509" y="582593"/>
                    <a:pt x="2062223" y="291296"/>
                    <a:pt x="231493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9011" y="2558647"/>
            <a:ext cx="315617" cy="1972458"/>
            <a:chOff x="7799011" y="2558647"/>
            <a:chExt cx="315617" cy="1972458"/>
          </a:xfrm>
        </p:grpSpPr>
        <p:sp>
          <p:nvSpPr>
            <p:cNvPr id="41" name="任意多边形 40"/>
            <p:cNvSpPr/>
            <p:nvPr/>
          </p:nvSpPr>
          <p:spPr>
            <a:xfrm>
              <a:off x="7799011" y="2558647"/>
              <a:ext cx="94527" cy="1563916"/>
            </a:xfrm>
            <a:custGeom>
              <a:avLst/>
              <a:gdLst>
                <a:gd name="connsiteX0" fmla="*/ 0 w 196770"/>
                <a:gd name="connsiteY0" fmla="*/ 1759352 h 1759352"/>
                <a:gd name="connsiteX1" fmla="*/ 196770 w 196770"/>
                <a:gd name="connsiteY1" fmla="*/ 0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70" h="1759352">
                  <a:moveTo>
                    <a:pt x="0" y="1759352"/>
                  </a:moveTo>
                  <a:lnTo>
                    <a:pt x="19677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951412" y="2616522"/>
              <a:ext cx="45719" cy="1701478"/>
            </a:xfrm>
            <a:custGeom>
              <a:avLst/>
              <a:gdLst>
                <a:gd name="connsiteX0" fmla="*/ 92598 w 92598"/>
                <a:gd name="connsiteY0" fmla="*/ 1713053 h 1713053"/>
                <a:gd name="connsiteX1" fmla="*/ 0 w 92598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98" h="1713053">
                  <a:moveTo>
                    <a:pt x="92598" y="1713053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077586" y="2586558"/>
              <a:ext cx="37042" cy="1944547"/>
            </a:xfrm>
            <a:custGeom>
              <a:avLst/>
              <a:gdLst>
                <a:gd name="connsiteX0" fmla="*/ 37042 w 37042"/>
                <a:gd name="connsiteY0" fmla="*/ 1944547 h 1944547"/>
                <a:gd name="connsiteX1" fmla="*/ 2317 w 37042"/>
                <a:gd name="connsiteY1" fmla="*/ 0 h 194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2" h="1944547">
                  <a:moveTo>
                    <a:pt x="37042" y="1944547"/>
                  </a:moveTo>
                  <a:cubicBezTo>
                    <a:pt x="14857" y="1105382"/>
                    <a:pt x="-7328" y="266218"/>
                    <a:pt x="231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下箭头 43"/>
          <p:cNvSpPr/>
          <p:nvPr/>
        </p:nvSpPr>
        <p:spPr>
          <a:xfrm rot="-7800000" flipV="1">
            <a:off x="6607940" y="2965230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747154" y="1581920"/>
            <a:ext cx="3936660" cy="3690688"/>
            <a:chOff x="4747154" y="1581920"/>
            <a:chExt cx="3936660" cy="3690688"/>
          </a:xfrm>
        </p:grpSpPr>
        <p:sp>
          <p:nvSpPr>
            <p:cNvPr id="28" name="云形 27"/>
            <p:cNvSpPr/>
            <p:nvPr/>
          </p:nvSpPr>
          <p:spPr>
            <a:xfrm>
              <a:off x="5051954" y="3145097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云形 28"/>
            <p:cNvSpPr/>
            <p:nvPr/>
          </p:nvSpPr>
          <p:spPr>
            <a:xfrm>
              <a:off x="6906986" y="3512225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云形 29"/>
            <p:cNvSpPr/>
            <p:nvPr/>
          </p:nvSpPr>
          <p:spPr>
            <a:xfrm>
              <a:off x="6539301" y="2118808"/>
              <a:ext cx="1863524" cy="126164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533" y="1713695"/>
              <a:ext cx="1141272" cy="114127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154" y="3931413"/>
              <a:ext cx="539013" cy="79266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54" y="4083813"/>
              <a:ext cx="539013" cy="79266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954" y="4236213"/>
              <a:ext cx="539013" cy="7926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5836" y="4101938"/>
              <a:ext cx="588792" cy="8658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8236" y="4254338"/>
              <a:ext cx="588792" cy="86587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0636" y="4406738"/>
              <a:ext cx="588792" cy="86587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6878" r="11372" b="11773"/>
            <a:stretch>
              <a:fillRect/>
            </a:stretch>
          </p:blipFill>
          <p:spPr>
            <a:xfrm>
              <a:off x="8155041" y="1581920"/>
              <a:ext cx="528773" cy="571275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5914268" y="285496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Shut Up Message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53413" y="437929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Request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7633" y="5399416"/>
            <a:ext cx="4163167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域间实现类似</a:t>
            </a:r>
            <a:r>
              <a:rPr lang="en-US" altLang="zh-CN" dirty="0"/>
              <a:t>Shut Up Message</a:t>
            </a:r>
            <a:r>
              <a:rPr lang="zh-CN" altLang="en-US" dirty="0"/>
              <a:t>机制，被攻击者发送该消息，通知对方停止发送服务请求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24948 0.3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1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12569 0.3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44" grpId="0" animBg="1"/>
      <p:bldP spid="51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计算机网络（研讨课）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是计算机网络课程的扩展和具化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通过实验等手段，认识：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什么是计算机网络（互联网）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如何构建一个完整的计算机网络系统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次讲解</a:t>
            </a:r>
            <a:r>
              <a:rPr lang="en-US" altLang="zh-CN" dirty="0"/>
              <a:t> + 14</a:t>
            </a:r>
            <a:r>
              <a:rPr lang="zh-CN" altLang="en-US" dirty="0"/>
              <a:t>次实验</a:t>
            </a:r>
            <a:r>
              <a:rPr lang="en-US" altLang="zh-CN" dirty="0"/>
              <a:t> + 3</a:t>
            </a:r>
            <a:r>
              <a:rPr lang="zh-CN" altLang="en-US" dirty="0"/>
              <a:t>次学生报告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实验代码</a:t>
            </a:r>
            <a:r>
              <a:rPr lang="en-US" altLang="zh-CN" dirty="0"/>
              <a:t>+</a:t>
            </a:r>
            <a:r>
              <a:rPr lang="zh-CN" altLang="en-US" dirty="0"/>
              <a:t>实验报告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互联网传输性能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传输性能是互联网最核心的指标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有时网络系统设计为了性能会忽略安全等其他指标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传输性能，既决定了用户体验，同时也影响了企业营收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6902" y="3962399"/>
          <a:ext cx="4993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51"/>
                <a:gridCol w="1531088"/>
                <a:gridCol w="1878419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延迟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结果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Amazon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+100ms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-1.0%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Bing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+500ms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-1.2% </a:t>
                      </a:r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Google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+400ms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-0.7%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搜索量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不同应用有不同的性能指标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不同层关注不同的性能指标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817" y="2102046"/>
            <a:ext cx="2133918" cy="1195985"/>
            <a:chOff x="340238" y="2346602"/>
            <a:chExt cx="2133918" cy="11959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88" y="2346602"/>
              <a:ext cx="733645" cy="73364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238" y="3157866"/>
              <a:ext cx="21339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缓冲、码率、卡顿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58236" y="2113769"/>
            <a:ext cx="1402948" cy="1162994"/>
            <a:chOff x="2202343" y="2358325"/>
            <a:chExt cx="1402948" cy="11629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526" y="2358325"/>
              <a:ext cx="779147" cy="62331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202343" y="3136598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流完成时间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8155" y="2115588"/>
            <a:ext cx="915635" cy="1161178"/>
            <a:chOff x="3795279" y="2360144"/>
            <a:chExt cx="915635" cy="1161178"/>
          </a:xfrm>
        </p:grpSpPr>
        <p:pic>
          <p:nvPicPr>
            <p:cNvPr id="1026" name="Picture 2" descr="http://www.geek.com/wp-content/uploads/2011/04/ftp-big-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563" y="2360144"/>
              <a:ext cx="660594" cy="54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3795279" y="3136601"/>
              <a:ext cx="91563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13377" y="2113769"/>
            <a:ext cx="671979" cy="1162995"/>
            <a:chOff x="5199291" y="2358325"/>
            <a:chExt cx="671979" cy="116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5251228" y="2358325"/>
              <a:ext cx="542457" cy="5507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199291" y="3136599"/>
              <a:ext cx="6719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0925" y="2086381"/>
            <a:ext cx="1524776" cy="1201021"/>
            <a:chOff x="6463063" y="2330937"/>
            <a:chExt cx="1524776" cy="1201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6520398" y="2330937"/>
              <a:ext cx="1283898" cy="61788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63063" y="3147237"/>
              <a:ext cx="15247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r>
                <a:rPr lang="en-US" altLang="zh-CN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5561" y="216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78470" y="4014373"/>
            <a:ext cx="2041451" cy="2543067"/>
            <a:chOff x="935667" y="4014373"/>
            <a:chExt cx="2041451" cy="2543067"/>
          </a:xfrm>
        </p:grpSpPr>
        <p:sp>
          <p:nvSpPr>
            <p:cNvPr id="21" name="梯形 20"/>
            <p:cNvSpPr/>
            <p:nvPr/>
          </p:nvSpPr>
          <p:spPr>
            <a:xfrm>
              <a:off x="935667" y="6036445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1137684" y="5345595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flipV="1">
              <a:off x="935667" y="4014373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flipV="1">
              <a:off x="1137024" y="4711586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90608" y="40790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0608" y="4750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传输层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608" y="54124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4127" y="60797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数据链路层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58137" y="40828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QoE</a:t>
            </a:r>
            <a:r>
              <a:rPr lang="en-US" altLang="zh-CN" dirty="0">
                <a:ea typeface="黑体" panose="02010609060101010101" pitchFamily="49" charset="-122"/>
              </a:rPr>
              <a:t> (Quality of Experience): </a:t>
            </a:r>
            <a:r>
              <a:rPr lang="zh-CN" altLang="en-US" dirty="0">
                <a:ea typeface="黑体" panose="02010609060101010101" pitchFamily="49" charset="-122"/>
              </a:rPr>
              <a:t>如上，与用户感受相关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8137" y="47654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吞吐率、延迟、完成时间，。。。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58136" y="542783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QoS</a:t>
            </a:r>
            <a:r>
              <a:rPr lang="en-US" altLang="zh-CN" dirty="0">
                <a:ea typeface="黑体" panose="02010609060101010101" pitchFamily="49" charset="-122"/>
              </a:rPr>
              <a:t> (Quality of Service):</a:t>
            </a:r>
            <a:r>
              <a:rPr lang="zh-CN" altLang="en-US" dirty="0">
                <a:ea typeface="黑体" panose="02010609060101010101" pitchFamily="49" charset="-122"/>
              </a:rPr>
              <a:t> 网络延迟、丢包、延迟抖动，。。。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2" name="不等于号 31"/>
          <p:cNvSpPr/>
          <p:nvPr/>
        </p:nvSpPr>
        <p:spPr>
          <a:xfrm>
            <a:off x="3562566" y="4452404"/>
            <a:ext cx="630164" cy="323711"/>
          </a:xfrm>
          <a:prstGeom prst="mathNot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405043" y="4501493"/>
            <a:ext cx="302728" cy="87707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/>
      <p:bldP spid="34" grpId="0"/>
      <p:bldP spid="32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传输性能与用户参与度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320"/>
          </a:xfrm>
        </p:spPr>
        <p:txBody>
          <a:bodyPr/>
          <a:lstStyle/>
          <a:p>
            <a:r>
              <a:rPr lang="zh-CN" altLang="en-US" dirty="0"/>
              <a:t>视频传输性能对用户观看的影响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20" y="4447952"/>
            <a:ext cx="8935560" cy="195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158298"/>
            <a:ext cx="6743700" cy="2009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光速网络</a:t>
            </a:r>
            <a:r>
              <a:rPr lang="en-US" altLang="zh-CN" dirty="0"/>
              <a:t>(Networking at the Speed of Light)</a:t>
            </a:r>
            <a:r>
              <a:rPr lang="zh-CN" altLang="en-US" dirty="0"/>
              <a:t>性能模型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文件大小</a:t>
            </a:r>
            <a:r>
              <a:rPr lang="en-US" altLang="zh-CN" sz="2000" dirty="0"/>
              <a:t>: K</a:t>
            </a:r>
            <a:endParaRPr lang="en-US" altLang="zh-CN" sz="2000" dirty="0"/>
          </a:p>
          <a:p>
            <a:r>
              <a:rPr lang="zh-CN" altLang="en-US" sz="2000" dirty="0"/>
              <a:t>连接距离：</a:t>
            </a:r>
            <a:r>
              <a:rPr lang="en-US" altLang="zh-CN" sz="2000" dirty="0"/>
              <a:t>D</a:t>
            </a:r>
            <a:endParaRPr lang="en-US" altLang="zh-CN" sz="2000" dirty="0"/>
          </a:p>
          <a:p>
            <a:r>
              <a:rPr lang="zh-CN" altLang="en-US" sz="2000" dirty="0"/>
              <a:t>单位时间内的传输量： </a:t>
            </a:r>
            <a:r>
              <a:rPr lang="en-US" altLang="zh-CN" sz="2000" dirty="0"/>
              <a:t>I</a:t>
            </a:r>
            <a:endParaRPr lang="en-US" altLang="zh-CN" sz="2000" dirty="0"/>
          </a:p>
          <a:p>
            <a:r>
              <a:rPr lang="zh-CN" altLang="en-US" sz="2000" dirty="0"/>
              <a:t>光纤传播时延</a:t>
            </a:r>
            <a:r>
              <a:rPr lang="en-US" altLang="zh-CN" sz="2000" dirty="0"/>
              <a:t>: L = D / (0.6*C)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dirty="0"/>
              <a:t>理想性能</a:t>
            </a:r>
            <a:endParaRPr lang="en-US" altLang="zh-CN" dirty="0"/>
          </a:p>
          <a:p>
            <a:pPr lvl="1"/>
            <a:r>
              <a:rPr lang="en-US" altLang="zh-CN" dirty="0"/>
              <a:t>T = K / I * L</a:t>
            </a:r>
            <a:endParaRPr lang="en-US" altLang="zh-CN" dirty="0"/>
          </a:p>
          <a:p>
            <a:r>
              <a:rPr lang="zh-CN" altLang="en-US" dirty="0"/>
              <a:t>实际性能</a:t>
            </a:r>
            <a:endParaRPr lang="en-US" altLang="zh-CN" dirty="0"/>
          </a:p>
          <a:p>
            <a:pPr lvl="1"/>
            <a:r>
              <a:rPr lang="en-US" altLang="zh-CN" dirty="0"/>
              <a:t>T’ = (10 ~ 100) * 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02" y="2083443"/>
            <a:ext cx="5118998" cy="40578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4210" y="6390853"/>
            <a:ext cx="237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ea typeface="黑体" panose="02010609060101010101" pitchFamily="49" charset="-122"/>
              </a:rPr>
              <a:t>[www.telegeography.com]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www.thesaurus.com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Courier New" panose="02070309020205020404" pitchFamily="49" charset="0"/>
              </a:rPr>
              <a:t>IP</a:t>
            </a:r>
            <a:r>
              <a:rPr lang="zh-CN" altLang="en-US" dirty="0">
                <a:cs typeface="Courier New" panose="02070309020205020404" pitchFamily="49" charset="0"/>
              </a:rPr>
              <a:t>地址： </a:t>
            </a:r>
            <a:r>
              <a:rPr lang="en-US" altLang="zh-CN" dirty="0">
                <a:cs typeface="Courier New" panose="02070309020205020404" pitchFamily="49" charset="0"/>
              </a:rPr>
              <a:t>184.50.87.107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en-US" altLang="zh-CN" dirty="0">
                <a:cs typeface="Courier New" panose="02070309020205020404" pitchFamily="49" charset="0"/>
              </a:rPr>
              <a:t>RTT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http://www.thesaurus.com/</a:t>
            </a:r>
            <a:endParaRPr lang="en-US" altLang="zh-CN" sz="2000" dirty="0"/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文件大小：</a:t>
            </a:r>
            <a:r>
              <a:rPr lang="en-US" altLang="zh-CN" dirty="0">
                <a:cs typeface="Courier New" panose="02070309020205020404" pitchFamily="49" charset="0"/>
              </a:rPr>
              <a:t>52KB</a:t>
            </a:r>
            <a:r>
              <a:rPr lang="zh-CN" altLang="en-US" dirty="0">
                <a:cs typeface="Courier New" panose="02070309020205020404" pitchFamily="49" charset="0"/>
              </a:rPr>
              <a:t>，用时：</a:t>
            </a:r>
            <a:r>
              <a:rPr lang="en-US" altLang="zh-CN" dirty="0">
                <a:cs typeface="Courier New" panose="02070309020205020404" pitchFamily="49" charset="0"/>
              </a:rPr>
              <a:t>0.6</a:t>
            </a:r>
            <a:r>
              <a:rPr lang="zh-CN" altLang="en-US" dirty="0">
                <a:cs typeface="Courier New" panose="02070309020205020404" pitchFamily="49" charset="0"/>
              </a:rPr>
              <a:t>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性能比较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源、目的节点间的距离不超过</a:t>
            </a:r>
            <a:r>
              <a:rPr lang="en-US" altLang="zh-CN" dirty="0">
                <a:cs typeface="Courier New" panose="02070309020205020404" pitchFamily="49" charset="0"/>
              </a:rPr>
              <a:t>100KM</a:t>
            </a:r>
            <a:r>
              <a:rPr lang="zh-CN" altLang="en-US" dirty="0">
                <a:cs typeface="Courier New" panose="02070309020205020404" pitchFamily="49" charset="0"/>
              </a:rPr>
              <a:t>，直线光纤的往返时延不超过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按光速网络模型计算，时延性能相差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倍，传输性能相差</a:t>
            </a:r>
            <a:r>
              <a:rPr lang="en-US" altLang="zh-CN" dirty="0">
                <a:cs typeface="Courier New" panose="02070309020205020404" pitchFamily="49" charset="0"/>
              </a:rPr>
              <a:t>600</a:t>
            </a:r>
            <a:r>
              <a:rPr lang="zh-CN" altLang="en-US" dirty="0">
                <a:cs typeface="Courier New" panose="02070309020205020404" pitchFamily="49" charset="0"/>
              </a:rPr>
              <a:t>倍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网络延迟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传播时延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发送延迟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队列延迟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传播时延 </a:t>
            </a:r>
            <a:r>
              <a:rPr lang="en-US" altLang="zh-CN" dirty="0"/>
              <a:t>:= </a:t>
            </a:r>
            <a:r>
              <a:rPr lang="zh-CN" altLang="en-US" dirty="0"/>
              <a:t>传播距离 </a:t>
            </a:r>
            <a:r>
              <a:rPr lang="en-US" altLang="zh-CN" dirty="0"/>
              <a:t>/ (0.6 x </a:t>
            </a:r>
            <a:r>
              <a:rPr lang="zh-CN" altLang="en-US" dirty="0"/>
              <a:t>光速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传播距离通常大于地理距离</a:t>
            </a:r>
            <a:endParaRPr lang="en-US" altLang="zh-CN" dirty="0"/>
          </a:p>
          <a:p>
            <a:r>
              <a:rPr lang="zh-CN" altLang="en-US" dirty="0"/>
              <a:t>发送延迟</a:t>
            </a:r>
            <a:r>
              <a:rPr lang="en-US" altLang="zh-CN" dirty="0"/>
              <a:t> := </a:t>
            </a:r>
            <a:r>
              <a:rPr lang="zh-CN" altLang="en-US" dirty="0"/>
              <a:t>数据从端节点进入到传输介质所需要的时间</a:t>
            </a:r>
            <a:endParaRPr lang="en-US" altLang="zh-CN" dirty="0"/>
          </a:p>
          <a:p>
            <a:pPr lvl="1"/>
            <a:r>
              <a:rPr lang="zh-CN" altLang="en-US" dirty="0"/>
              <a:t>发送端设备的发送延迟最多可达</a:t>
            </a:r>
            <a:r>
              <a:rPr lang="en-US" altLang="zh-CN" dirty="0"/>
              <a:t>4</a:t>
            </a:r>
            <a:r>
              <a:rPr lang="zh-CN" altLang="en-US" dirty="0"/>
              <a:t>秒</a:t>
            </a:r>
            <a:endParaRPr lang="zh-CN" altLang="en-US" dirty="0"/>
          </a:p>
          <a:p>
            <a:r>
              <a:rPr lang="zh-CN" altLang="en-US" dirty="0"/>
              <a:t>队列延迟 </a:t>
            </a:r>
            <a:r>
              <a:rPr lang="en-US" altLang="zh-CN" dirty="0"/>
              <a:t>:= </a:t>
            </a:r>
            <a:r>
              <a:rPr lang="zh-CN" altLang="en-US" dirty="0"/>
              <a:t>队列长度 </a:t>
            </a:r>
            <a:r>
              <a:rPr lang="en-US" altLang="zh-CN" dirty="0"/>
              <a:t>/ </a:t>
            </a:r>
            <a:r>
              <a:rPr lang="zh-CN" altLang="en-US" dirty="0"/>
              <a:t>处理速度</a:t>
            </a:r>
            <a:endParaRPr lang="en-US" altLang="zh-CN" dirty="0"/>
          </a:p>
          <a:p>
            <a:pPr lvl="1"/>
            <a:r>
              <a:rPr lang="zh-CN" altLang="en-US" dirty="0"/>
              <a:t>网络中间设备为了减少丢包而增大</a:t>
            </a:r>
            <a:r>
              <a:rPr lang="en-US" altLang="zh-CN" dirty="0"/>
              <a:t>Buffer</a:t>
            </a:r>
            <a:r>
              <a:rPr lang="zh-CN" altLang="en-US" dirty="0"/>
              <a:t>，造成了队列延迟增大，该问题叫做</a:t>
            </a:r>
            <a:r>
              <a:rPr lang="en-US" altLang="zh-CN" dirty="0" err="1"/>
              <a:t>BufferBloat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Android/Linux</a:t>
            </a:r>
            <a:r>
              <a:rPr lang="zh-CN" altLang="en-US" dirty="0"/>
              <a:t>设备的发送延迟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97" y="1432515"/>
            <a:ext cx="4214351" cy="4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26" y="1432515"/>
            <a:ext cx="4551674" cy="19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37258"/>
            <a:ext cx="4551674" cy="2404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442" y="2243467"/>
            <a:ext cx="1945758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65793" y="3501987"/>
            <a:ext cx="1823974" cy="58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6426" y="4391746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5793" y="5225355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队列延迟引起的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9167" y="1375084"/>
            <a:ext cx="3977019" cy="2403379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39750" y="3778463"/>
            <a:ext cx="351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ea typeface="楷体" panose="02010609060101010101" pitchFamily="49" charset="-122"/>
              </a:rPr>
              <a:t>移动数据网络中的</a:t>
            </a:r>
            <a:r>
              <a:rPr lang="en-US" altLang="zh-CN" dirty="0" err="1">
                <a:ea typeface="楷体" panose="02010609060101010101" pitchFamily="49" charset="-122"/>
              </a:rPr>
              <a:t>BufferBloat</a:t>
            </a:r>
            <a:r>
              <a:rPr lang="zh-CN" altLang="en-US" dirty="0">
                <a:ea typeface="楷体" panose="02010609060101010101" pitchFamily="49" charset="-122"/>
              </a:rPr>
              <a:t>问题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48447" y="1400256"/>
            <a:ext cx="4012786" cy="2378207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614722" y="3785188"/>
            <a:ext cx="2933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ea typeface="楷体" panose="02010609060101010101" pitchFamily="49" charset="-122"/>
              </a:rPr>
              <a:t>边缘网络的</a:t>
            </a:r>
            <a:r>
              <a:rPr lang="en-US" altLang="zh-CN" dirty="0">
                <a:ea typeface="楷体" panose="02010609060101010101" pitchFamily="49" charset="-122"/>
              </a:rPr>
              <a:t>RTT</a:t>
            </a:r>
            <a:r>
              <a:rPr lang="zh-CN" altLang="en-US" dirty="0">
                <a:ea typeface="楷体" panose="02010609060101010101" pitchFamily="49" charset="-122"/>
              </a:rPr>
              <a:t>分布 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4125430"/>
            <a:ext cx="8229600" cy="2626244"/>
          </a:xfrm>
        </p:spPr>
        <p:txBody>
          <a:bodyPr/>
          <a:lstStyle/>
          <a:p>
            <a:r>
              <a:rPr lang="zh-CN" altLang="en-US" sz="2000" dirty="0"/>
              <a:t>移动网络的</a:t>
            </a:r>
            <a:r>
              <a:rPr lang="en-US" altLang="zh-CN" sz="2000" dirty="0" err="1"/>
              <a:t>BufferBloat</a:t>
            </a:r>
            <a:r>
              <a:rPr lang="zh-CN" altLang="en-US" sz="2000" dirty="0"/>
              <a:t>问题比固网中更严重</a:t>
            </a:r>
            <a:endParaRPr lang="en-US" altLang="zh-CN" sz="2000" dirty="0"/>
          </a:p>
          <a:p>
            <a:pPr lvl="1"/>
            <a:r>
              <a:rPr lang="zh-CN" altLang="en-US" sz="1800" dirty="0"/>
              <a:t>移动网络为了达到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要求，在基站部署了大量的</a:t>
            </a:r>
            <a:r>
              <a:rPr lang="en-US" altLang="zh-CN" sz="1800" dirty="0"/>
              <a:t>buffer</a:t>
            </a:r>
            <a:endParaRPr lang="en-US" altLang="zh-CN" sz="1800" dirty="0"/>
          </a:p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问题具有瞬时性</a:t>
            </a:r>
            <a:endParaRPr lang="en-US" altLang="zh-CN" sz="2000" dirty="0"/>
          </a:p>
          <a:p>
            <a:pPr lvl="1"/>
            <a:r>
              <a:rPr lang="zh-CN" altLang="en-US" sz="1600" dirty="0"/>
              <a:t>不会一直存在；一旦发生，对网络传输性能影响非常大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BufferBloat</a:t>
            </a:r>
            <a:r>
              <a:rPr lang="zh-CN" altLang="en-US" sz="1600" dirty="0"/>
              <a:t>通常对延迟敏感的流（例如，</a:t>
            </a:r>
            <a:r>
              <a:rPr lang="en-US" altLang="zh-CN" sz="1600" dirty="0"/>
              <a:t>Web</a:t>
            </a:r>
            <a:r>
              <a:rPr lang="zh-CN" altLang="en-US" sz="1600" dirty="0"/>
              <a:t>搜索）影响非常大，对以吞吐率为目标的流（例如，大文件下载）影响不大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与传输性能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856922" cy="2138194"/>
          </a:xfrm>
        </p:spPr>
        <p:txBody>
          <a:bodyPr/>
          <a:lstStyle/>
          <a:p>
            <a:r>
              <a:rPr lang="zh-CN" altLang="en-US" dirty="0"/>
              <a:t>给定带宽和延迟，端节点单位时间内可发送的数据是固定的</a:t>
            </a:r>
            <a:endParaRPr lang="en-US" altLang="zh-CN" dirty="0"/>
          </a:p>
          <a:p>
            <a:pPr lvl="1"/>
            <a:r>
              <a:rPr lang="en-US" altLang="zh-CN" dirty="0"/>
              <a:t>BDP = </a:t>
            </a:r>
            <a:r>
              <a:rPr lang="en-US" altLang="zh-CN" dirty="0" err="1"/>
              <a:t>Bw</a:t>
            </a:r>
            <a:r>
              <a:rPr lang="en-US" altLang="zh-CN" dirty="0"/>
              <a:t> * Delay  (</a:t>
            </a:r>
            <a:r>
              <a:rPr lang="en-US" altLang="zh-CN" dirty="0" err="1"/>
              <a:t>Bw</a:t>
            </a:r>
            <a:r>
              <a:rPr lang="en-US" altLang="zh-CN" dirty="0"/>
              <a:t>-Delay Product)</a:t>
            </a:r>
            <a:endParaRPr lang="en-US" altLang="zh-CN" dirty="0"/>
          </a:p>
          <a:p>
            <a:pPr lvl="1"/>
            <a:r>
              <a:rPr lang="zh-CN" altLang="en-US" dirty="0"/>
              <a:t>发送方单位时间内发送的数据叫做在途数据量（</a:t>
            </a:r>
            <a:r>
              <a:rPr lang="en-US" altLang="zh-CN" dirty="0"/>
              <a:t>inflight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Inflight</a:t>
            </a:r>
            <a:r>
              <a:rPr lang="zh-CN" altLang="en-US" dirty="0"/>
              <a:t>值在合理范围内，才能同时获得高吞吐率与低延迟</a:t>
            </a:r>
            <a:endParaRPr lang="en-US" altLang="zh-CN" sz="1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510" y="3455580"/>
            <a:ext cx="6013237" cy="332799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647507" y="4253023"/>
            <a:ext cx="159488" cy="2371061"/>
            <a:chOff x="2647507" y="4253023"/>
            <a:chExt cx="159488" cy="2371061"/>
          </a:xfrm>
        </p:grpSpPr>
        <p:sp>
          <p:nvSpPr>
            <p:cNvPr id="26" name="椭圆 25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25339" y="4253023"/>
            <a:ext cx="159488" cy="2371061"/>
            <a:chOff x="2647507" y="4253023"/>
            <a:chExt cx="159488" cy="2371061"/>
          </a:xfrm>
        </p:grpSpPr>
        <p:sp>
          <p:nvSpPr>
            <p:cNvPr id="31" name="椭圆 30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50018" y="4253023"/>
            <a:ext cx="159488" cy="2371061"/>
            <a:chOff x="2647507" y="4253023"/>
            <a:chExt cx="159488" cy="2371061"/>
          </a:xfrm>
        </p:grpSpPr>
        <p:sp>
          <p:nvSpPr>
            <p:cNvPr id="34" name="椭圆 33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吞吐率与流完成时间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为什么吞吐率不能刻画所有应用的性能？</a:t>
            </a:r>
            <a:endParaRPr lang="en-US" altLang="zh-CN" dirty="0"/>
          </a:p>
          <a:p>
            <a:pPr lvl="1"/>
            <a:r>
              <a:rPr lang="zh-CN" altLang="en-US" dirty="0"/>
              <a:t>传输控制协议</a:t>
            </a:r>
            <a:r>
              <a:rPr lang="en-US" altLang="zh-CN" dirty="0"/>
              <a:t>TCP</a:t>
            </a:r>
            <a:r>
              <a:rPr lang="zh-CN" altLang="en-US" dirty="0"/>
              <a:t>使用慢启动机制探测可用网络带宽</a:t>
            </a:r>
            <a:endParaRPr lang="en-US" altLang="zh-CN" dirty="0"/>
          </a:p>
          <a:p>
            <a:pPr lvl="1"/>
            <a:r>
              <a:rPr lang="zh-CN" altLang="en-US" dirty="0"/>
              <a:t>对于较小的传输文件，在未探测到可用带宽上限时传输已经结束</a:t>
            </a:r>
            <a:endParaRPr lang="en-US" altLang="zh-CN" dirty="0"/>
          </a:p>
          <a:p>
            <a:pPr lvl="1"/>
            <a:r>
              <a:rPr lang="en-US" altLang="zh-CN" dirty="0"/>
              <a:t>Log2(K / 3pkts) * RTT 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en-US" altLang="zh-CN" dirty="0"/>
              <a:t> K/B * RTT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880" y="3503633"/>
            <a:ext cx="4763385" cy="3354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课程设置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4040" y="1597025"/>
          <a:ext cx="7724775" cy="4436745"/>
        </p:xfrm>
        <a:graphic>
          <a:graphicData uri="http://schemas.openxmlformats.org/drawingml/2006/table">
            <a:tbl>
              <a:tblPr/>
              <a:tblGrid>
                <a:gridCol w="407035"/>
                <a:gridCol w="2671445"/>
                <a:gridCol w="685800"/>
                <a:gridCol w="193675"/>
                <a:gridCol w="408305"/>
                <a:gridCol w="2670810"/>
                <a:gridCol w="687705"/>
              </a:tblGrid>
              <a:tr h="3467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内容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类别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内容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类别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互联网系统初识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讲解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网络地址转换实验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Mininet实验环境介绍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网络层实验总结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报告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Socket网络编程实验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网络传输实验一（数据传输）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交换网络实验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网络传输实验二（传输控制）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生成树网络实验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网络传输实验三（拥塞控制）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链路层实验总结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报告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用户态Socket机制实验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网络转发实验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网络层实验总结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报告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网络设备缓冲区实验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视频流媒体实验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网络路由实验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分布式机器学习实验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传输的性能问题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06565"/>
          </a:xfrm>
        </p:spPr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TCP</a:t>
            </a:r>
            <a:r>
              <a:rPr lang="zh-CN" altLang="en-US" dirty="0"/>
              <a:t>的传输控制策略过于保守</a:t>
            </a:r>
            <a:endParaRPr lang="en-US" altLang="zh-CN" dirty="0"/>
          </a:p>
          <a:p>
            <a:pPr lvl="1"/>
            <a:r>
              <a:rPr lang="zh-CN" altLang="en-US" dirty="0"/>
              <a:t>拥塞避免：判断网络拥塞后，发送速率减半</a:t>
            </a:r>
            <a:endParaRPr lang="en-US" altLang="zh-CN" dirty="0"/>
          </a:p>
          <a:p>
            <a:pPr lvl="1"/>
            <a:r>
              <a:rPr lang="zh-CN" altLang="en-US" dirty="0"/>
              <a:t>快速重传：后发的数据包先收到确认，判断网络丢包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044" y="3363090"/>
            <a:ext cx="4101725" cy="2708101"/>
            <a:chOff x="1663282" y="4077070"/>
            <a:chExt cx="5341596" cy="3547368"/>
          </a:xfrm>
        </p:grpSpPr>
        <p:sp>
          <p:nvSpPr>
            <p:cNvPr id="6" name="TextBox 4"/>
            <p:cNvSpPr txBox="1"/>
            <p:nvPr/>
          </p:nvSpPr>
          <p:spPr>
            <a:xfrm rot="16200000">
              <a:off x="1108082" y="5115545"/>
              <a:ext cx="1525700" cy="4152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吞吐率 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(Mbps)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210622" y="6864931"/>
              <a:ext cx="794256" cy="2757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丢包率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(%)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图表 7"/>
            <p:cNvGraphicFramePr/>
            <p:nvPr/>
          </p:nvGraphicFramePr>
          <p:xfrm>
            <a:off x="2090239" y="4077070"/>
            <a:ext cx="4800531" cy="3471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9" name="TextBox 7"/>
            <p:cNvSpPr txBox="1"/>
            <p:nvPr/>
          </p:nvSpPr>
          <p:spPr>
            <a:xfrm>
              <a:off x="2605398" y="7059843"/>
              <a:ext cx="3191215" cy="5645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86"/>
          <p:cNvGrpSpPr/>
          <p:nvPr/>
        </p:nvGrpSpPr>
        <p:grpSpPr>
          <a:xfrm>
            <a:off x="4370353" y="3354059"/>
            <a:ext cx="4847599" cy="2750017"/>
            <a:chOff x="3389320" y="875251"/>
            <a:chExt cx="5400600" cy="3888433"/>
          </a:xfrm>
        </p:grpSpPr>
        <p:graphicFrame>
          <p:nvGraphicFramePr>
            <p:cNvPr id="11" name="Chart 179"/>
            <p:cNvGraphicFramePr/>
            <p:nvPr/>
          </p:nvGraphicFramePr>
          <p:xfrm>
            <a:off x="3389320" y="875251"/>
            <a:ext cx="5400600" cy="3888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2" name="Straight Arrow Connector 174"/>
            <p:cNvCxnSpPr/>
            <p:nvPr/>
          </p:nvCxnSpPr>
          <p:spPr bwMode="auto">
            <a:xfrm>
              <a:off x="6145983" y="223873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" name="Straight Arrow Connector 190"/>
            <p:cNvCxnSpPr/>
            <p:nvPr/>
          </p:nvCxnSpPr>
          <p:spPr bwMode="auto">
            <a:xfrm flipV="1">
              <a:off x="5508500" y="224199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Straight Arrow Connector 192"/>
            <p:cNvCxnSpPr/>
            <p:nvPr/>
          </p:nvCxnSpPr>
          <p:spPr bwMode="auto">
            <a:xfrm flipV="1">
              <a:off x="7375331" y="1857665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5" name="Straight Arrow Connector 193"/>
            <p:cNvCxnSpPr/>
            <p:nvPr/>
          </p:nvCxnSpPr>
          <p:spPr bwMode="auto">
            <a:xfrm>
              <a:off x="7591331" y="1877465"/>
              <a:ext cx="282605" cy="153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6" name="Straight Arrow Connector 195"/>
            <p:cNvCxnSpPr/>
            <p:nvPr/>
          </p:nvCxnSpPr>
          <p:spPr bwMode="auto">
            <a:xfrm flipV="1">
              <a:off x="7873936" y="1853558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" name="Straight Arrow Connector 196"/>
            <p:cNvCxnSpPr/>
            <p:nvPr/>
          </p:nvCxnSpPr>
          <p:spPr bwMode="auto">
            <a:xfrm flipV="1">
              <a:off x="4978040" y="2662258"/>
              <a:ext cx="1710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8" name="TextBox 205"/>
            <p:cNvSpPr txBox="1"/>
            <p:nvPr/>
          </p:nvSpPr>
          <p:spPr>
            <a:xfrm>
              <a:off x="5508500" y="2336682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208"/>
            <p:cNvSpPr txBox="1"/>
            <p:nvPr/>
          </p:nvSpPr>
          <p:spPr>
            <a:xfrm>
              <a:off x="6434746" y="22855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209"/>
            <p:cNvSpPr txBox="1"/>
            <p:nvPr/>
          </p:nvSpPr>
          <p:spPr>
            <a:xfrm>
              <a:off x="7375331" y="18987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29479" y="6013406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在不同网络环境的吞吐率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7404" y="5953967"/>
            <a:ext cx="26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丢包恢复效率的例子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传输中的其它开销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数据传输前的流程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解析：将域名解析到特定的</a:t>
            </a:r>
            <a:r>
              <a:rPr lang="en-US" altLang="zh-CN" dirty="0"/>
              <a:t>IP</a:t>
            </a:r>
            <a:r>
              <a:rPr lang="zh-CN" altLang="en-US" dirty="0"/>
              <a:t>地址，通常花费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三次握手：建立连接，需要花费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5692" y="3406337"/>
            <a:ext cx="5521499" cy="2906058"/>
            <a:chOff x="712381" y="3459500"/>
            <a:chExt cx="5521499" cy="2906058"/>
          </a:xfrm>
        </p:grpSpPr>
        <p:grpSp>
          <p:nvGrpSpPr>
            <p:cNvPr id="5" name="组合 4"/>
            <p:cNvGrpSpPr/>
            <p:nvPr/>
          </p:nvGrpSpPr>
          <p:grpSpPr>
            <a:xfrm>
              <a:off x="712381" y="3820838"/>
              <a:ext cx="4860856" cy="2323126"/>
              <a:chOff x="183473" y="2653818"/>
              <a:chExt cx="7271727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308" y="3961419"/>
                <a:ext cx="690892" cy="632432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83473" y="2653818"/>
                <a:ext cx="7063308" cy="3486396"/>
                <a:chOff x="183473" y="2653818"/>
                <a:chExt cx="7063308" cy="348639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61" y="3804994"/>
                  <a:ext cx="835371" cy="547442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183473" y="4474421"/>
                  <a:ext cx="18055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pc1.cs.ucas.ac.cn</a:t>
                  </a:r>
                  <a:endParaRPr lang="zh-CN" altLang="en-US" b="1" dirty="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6996" y="3804994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482" y="3841989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889" y="2653818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740" y="5507782"/>
                  <a:ext cx="690892" cy="632432"/>
                </a:xfrm>
                <a:prstGeom prst="rect">
                  <a:avLst/>
                </a:prstGeom>
              </p:spPr>
            </p:pic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1798832" y="3984173"/>
                  <a:ext cx="9144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1777148" y="4272192"/>
                  <a:ext cx="88165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573204" y="3984173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3573204" y="4253842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271374" y="3080658"/>
                  <a:ext cx="957943" cy="66990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5380232" y="3310251"/>
                  <a:ext cx="914400" cy="63243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554490" y="4158205"/>
                  <a:ext cx="1001399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5456433" y="4408967"/>
                  <a:ext cx="1099456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271374" y="4659087"/>
                  <a:ext cx="451933" cy="6640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 flipV="1">
                  <a:off x="5086317" y="4796586"/>
                  <a:ext cx="468173" cy="6694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1710459" y="4189614"/>
              <a:ext cx="165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dns.cs.ucas.ac.cn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7414" y="4025811"/>
              <a:ext cx="1509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dns.ucas.ac.cn</a:t>
              </a:r>
              <a:endParaRPr lang="zh-CN" altLang="en-US" sz="16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5067" y="3459500"/>
              <a:ext cx="1829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root DNS Server</a:t>
              </a:r>
              <a:endParaRPr lang="en-US" altLang="zh-CN" sz="1600" dirty="0"/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4720202" y="5297570"/>
              <a:ext cx="15136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TLD DNS server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3261636" y="6027004"/>
              <a:ext cx="15541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dns.baidu.com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9324" y="4387722"/>
              <a:ext cx="19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53244" y="4379839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32771" y="4928894"/>
              <a:ext cx="287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38748" y="4916557"/>
              <a:ext cx="57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85067" y="397570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44381" y="425818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3242" y="4452891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64496" y="500932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04209" y="5080442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6800" y="540126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66616" y="5652716"/>
              <a:ext cx="1847664" cy="707435"/>
              <a:chOff x="1106474" y="5324899"/>
              <a:chExt cx="2764062" cy="106167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106474" y="5513419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106474" y="5992009"/>
                <a:ext cx="914400" cy="11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213000" y="5324899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递归查询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04035" y="5832302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迭代查询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40090" y="3763062"/>
            <a:ext cx="2541914" cy="2418849"/>
            <a:chOff x="6251568" y="2405399"/>
            <a:chExt cx="2541914" cy="241884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251568" y="240539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7514" y="240539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现实网络中的传输性能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262" y="1619634"/>
            <a:ext cx="6467475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637457"/>
            <a:ext cx="819770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dirty="0"/>
              <a:t>Total time (24.6x) = DNS resolution (5.4x) + TCP handshake (3.2x) + TCP transfer (8.7x)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互联网是一个</a:t>
            </a:r>
            <a:r>
              <a:rPr lang="zh-CN" altLang="en-US" dirty="0">
                <a:solidFill>
                  <a:srgbClr val="0070C0"/>
                </a:solidFill>
              </a:rPr>
              <a:t>分层设计</a:t>
            </a:r>
            <a:r>
              <a:rPr lang="zh-CN" altLang="en-US" dirty="0"/>
              <a:t>的分布式网络系统</a:t>
            </a:r>
            <a:endParaRPr lang="en-US" altLang="zh-CN" dirty="0"/>
          </a:p>
          <a:p>
            <a:pPr lvl="1"/>
            <a:r>
              <a:rPr lang="zh-CN" altLang="en-US" dirty="0"/>
              <a:t>现有体系结构模型不是一蹴而就，而是逐渐演化来的</a:t>
            </a:r>
            <a:endParaRPr lang="en-US" altLang="zh-CN" dirty="0"/>
          </a:p>
          <a:p>
            <a:r>
              <a:rPr lang="zh-CN" altLang="en-US" dirty="0"/>
              <a:t>网络测量，是互联网研究领域的重要工作</a:t>
            </a:r>
            <a:endParaRPr lang="en-US" altLang="zh-CN" dirty="0"/>
          </a:p>
          <a:p>
            <a:pPr lvl="1"/>
            <a:r>
              <a:rPr lang="zh-CN" altLang="en-US" dirty="0"/>
              <a:t>是认识互联网的有效途径</a:t>
            </a:r>
            <a:endParaRPr lang="en-US" altLang="zh-CN" dirty="0"/>
          </a:p>
          <a:p>
            <a:pPr lvl="1"/>
            <a:r>
              <a:rPr lang="zh-CN" altLang="en-US" dirty="0"/>
              <a:t>是性能分析、诊断、资源调度、网络规划的重要前提</a:t>
            </a:r>
            <a:endParaRPr lang="en-US" altLang="zh-CN" dirty="0"/>
          </a:p>
          <a:p>
            <a:r>
              <a:rPr lang="zh-CN" altLang="en-US" dirty="0"/>
              <a:t>互联网传输性能至关重要</a:t>
            </a:r>
            <a:endParaRPr lang="en-US" altLang="zh-CN" dirty="0"/>
          </a:p>
          <a:p>
            <a:pPr lvl="1"/>
            <a:r>
              <a:rPr lang="zh-CN" altLang="en-US" dirty="0"/>
              <a:t>决定了用户体验，影响服务营收</a:t>
            </a:r>
            <a:endParaRPr lang="en-US" altLang="zh-CN" dirty="0"/>
          </a:p>
          <a:p>
            <a:pPr lvl="1"/>
            <a:r>
              <a:rPr lang="zh-CN" altLang="en-US" dirty="0"/>
              <a:t>受很多因素影响，有较大的改进空间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课程（微信）群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9830" y="1268730"/>
            <a:ext cx="3842385" cy="5516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实验作业提交说明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5" y="1312545"/>
                <a:ext cx="9117965" cy="5167630"/>
              </a:xfrm>
            </p:spPr>
            <p:txBody>
              <a:bodyPr/>
              <a:lstStyle/>
              <a:p>
                <a:r>
                  <a:rPr lang="zh-CN" altLang="en-US" dirty="0"/>
                  <a:t>每次实验满分计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实验总成绩：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机动加分：课堂表现</a:t>
                </a:r>
                <a:endParaRPr lang="zh-CN" altLang="en-US" dirty="0"/>
              </a:p>
              <a:p>
                <a:r>
                  <a:rPr lang="zh-CN" altLang="en-US" dirty="0"/>
                  <a:t>实验报告提交时间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实验代码截止时间：（简单：一周；较难：两周）（</a:t>
                </a:r>
                <a:r>
                  <a:rPr lang="en-US" altLang="zh-CN" dirty="0"/>
                  <a:t>OJ</a:t>
                </a:r>
                <a:r>
                  <a:rPr lang="zh-CN" altLang="en-US" dirty="0"/>
                  <a:t>网站，</a:t>
                </a:r>
                <a:r>
                  <a:rPr lang="zh-CN" altLang="en-US" dirty="0">
                    <a:sym typeface="+mn-ea"/>
                  </a:rPr>
                  <a:t>第三次</a:t>
                </a:r>
                <a:r>
                  <a:rPr lang="zh-CN" altLang="en-US" dirty="0">
                    <a:sym typeface="+mn-ea"/>
                  </a:rPr>
                  <a:t>课讲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实验报告截止时间：代码截止时间的第二天</a:t>
                </a:r>
                <a:r>
                  <a:rPr lang="en-US" altLang="zh-CN" dirty="0"/>
                  <a:t>23:55</a:t>
                </a:r>
                <a:r>
                  <a:rPr lang="zh-CN" altLang="en-US" dirty="0"/>
                  <a:t>（</a:t>
                </a:r>
                <a:r>
                  <a:rPr lang="zh-CN" altLang="en-US" dirty="0"/>
                  <a:t>课程网站）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节假日调课时会调整提交截止时间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如遇特殊情况（生病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会议等），可邮件补交实验报告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发送邮件给yangjingbin20g@ict.ac.cn（杨景彬），</a:t>
                </a:r>
                <a:r>
                  <a:rPr lang="zh-CN" altLang="en-US" dirty="0">
                    <a:sym typeface="+mn-ea"/>
                  </a:rPr>
                  <a:t>抄送给</a:t>
                </a:r>
                <a:r>
                  <a:rPr lang="zh-CN" altLang="en-US" dirty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wuqinghua@ict.ac.cn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邮件标题为：补交第</a:t>
                </a:r>
                <a:r>
                  <a:rPr lang="en-US" altLang="zh-CN" dirty="0"/>
                  <a:t>xx</a:t>
                </a:r>
                <a:r>
                  <a:rPr lang="zh-CN" altLang="en-US" dirty="0"/>
                  <a:t>周实验报告 姓名 学号</a:t>
                </a:r>
                <a:endParaRPr lang="en-US" altLang="zh-CN" dirty="0"/>
              </a:p>
              <a:p>
                <a:pPr lvl="2"/>
                <a:r>
                  <a:rPr lang="zh-CN" altLang="en-US">
                    <a:solidFill>
                      <a:srgbClr val="FF0000"/>
                    </a:solidFill>
                  </a:rPr>
                  <a:t>如果无充分理由，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则拒绝该次补交作业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" y="1312545"/>
                <a:ext cx="9117965" cy="5167630"/>
              </a:xfrm>
              <a:blipFill rotWithShape="1">
                <a:blip r:embed="rId1"/>
                <a:stretch>
                  <a:fillRect r="-1031" b="-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实验工具与参考文献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环境：</a:t>
            </a:r>
            <a:r>
              <a:rPr lang="en-US" altLang="zh-CN" dirty="0"/>
              <a:t>VirtualBox + Ubuntu 20.04 ~ 24.04</a:t>
            </a:r>
            <a:endParaRPr lang="en-US" altLang="zh-CN" dirty="0"/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  <a:endParaRPr lang="en-US" altLang="zh-CN" dirty="0"/>
          </a:p>
          <a:p>
            <a:pPr lvl="1"/>
            <a:r>
              <a:rPr lang="zh-CN" altLang="en-US" dirty="0"/>
              <a:t>编程、脚本语言：</a:t>
            </a:r>
            <a:r>
              <a:rPr lang="en-US" altLang="zh-CN" dirty="0"/>
              <a:t> C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、</a:t>
            </a:r>
            <a:r>
              <a:rPr lang="en-US" altLang="zh-CN" dirty="0"/>
              <a:t> Linux Shell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en-US" altLang="zh-CN" dirty="0"/>
              <a:t>ACM SIGCOMM</a:t>
            </a:r>
            <a:r>
              <a:rPr lang="zh-CN" altLang="en-US" dirty="0"/>
              <a:t>、</a:t>
            </a:r>
            <a:r>
              <a:rPr lang="en-US" altLang="zh-CN" dirty="0"/>
              <a:t> ACM </a:t>
            </a:r>
            <a:r>
              <a:rPr lang="en-US" altLang="zh-CN" dirty="0" err="1"/>
              <a:t>HotNets</a:t>
            </a:r>
            <a:r>
              <a:rPr lang="zh-CN" altLang="en-US" dirty="0">
                <a:sym typeface="+mn-ea"/>
              </a:rPr>
              <a:t>、 </a:t>
            </a:r>
            <a:r>
              <a:rPr lang="en-US" altLang="zh-CN" dirty="0">
                <a:sym typeface="+mn-ea"/>
              </a:rPr>
              <a:t>USENIX NSDI</a:t>
            </a:r>
            <a:r>
              <a:rPr lang="zh-CN" altLang="en-US" dirty="0"/>
              <a:t>、</a:t>
            </a:r>
            <a:r>
              <a:rPr lang="en-US" altLang="zh-CN" dirty="0"/>
              <a:t>ACM IMC 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网络是计算的“管道”？</a:t>
            </a:r>
            <a:endParaRPr lang="en-US" altLang="zh-CN" dirty="0"/>
          </a:p>
          <a:p>
            <a:r>
              <a:rPr lang="zh-CN" altLang="en-US" dirty="0"/>
              <a:t>几乎所有与计算相关的领域都以网络为基础</a:t>
            </a:r>
            <a:endParaRPr lang="en-US" altLang="zh-CN" dirty="0"/>
          </a:p>
          <a:p>
            <a:pPr lvl="1"/>
            <a:r>
              <a:rPr lang="zh-CN" altLang="en-US" dirty="0"/>
              <a:t>边缘计算</a:t>
            </a:r>
            <a:endParaRPr lang="en-US" altLang="zh-CN" dirty="0"/>
          </a:p>
          <a:p>
            <a:pPr lvl="1"/>
            <a:r>
              <a:rPr lang="zh-CN" altLang="en-US" dirty="0"/>
              <a:t>分布式计算</a:t>
            </a:r>
            <a:endParaRPr lang="en-US" altLang="zh-CN" dirty="0"/>
          </a:p>
          <a:p>
            <a:pPr lvl="1"/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智慧城市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网络是计算的核心支撑！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</a:t>
            </a:r>
            <a:r>
              <a:rPr lang="en-US" altLang="zh-CN" dirty="0"/>
              <a:t>-&gt; </a:t>
            </a:r>
            <a:r>
              <a:rPr lang="zh-CN" altLang="en-US" dirty="0"/>
              <a:t>万物互联 </a:t>
            </a:r>
            <a:r>
              <a:rPr lang="en-US" altLang="zh-CN" dirty="0"/>
              <a:t>-&gt; </a:t>
            </a:r>
            <a:r>
              <a:rPr lang="zh-CN" altLang="en-US" dirty="0"/>
              <a:t>智慧万物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" y="1531068"/>
            <a:ext cx="2754673" cy="13991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533981"/>
            <a:ext cx="3008202" cy="13947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454182"/>
            <a:ext cx="2705100" cy="168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3" y="1528433"/>
            <a:ext cx="2112788" cy="1400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" y="3533981"/>
            <a:ext cx="2282405" cy="1422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67" y="5465846"/>
            <a:ext cx="1973933" cy="13159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8" y="1528433"/>
            <a:ext cx="2839157" cy="1401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1811" y="30474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Health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92059" y="304697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Watch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53665" y="30109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Car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2029" y="50445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City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5682" y="5054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TV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2024" y="50445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Home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5651" y="5939157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Industry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网络不是已经很成熟了么？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19486"/>
          </a:xfrm>
        </p:spPr>
        <p:txBody>
          <a:bodyPr/>
          <a:lstStyle/>
          <a:p>
            <a:r>
              <a:rPr lang="zh-CN" altLang="en-US" dirty="0"/>
              <a:t>网络一直在演进中</a:t>
            </a:r>
            <a:endParaRPr lang="en-US" altLang="zh-CN" dirty="0"/>
          </a:p>
          <a:p>
            <a:pPr lvl="1"/>
            <a:r>
              <a:rPr lang="zh-CN" altLang="en-US" dirty="0"/>
              <a:t>底层基础设施越来越多样化</a:t>
            </a:r>
            <a:endParaRPr lang="en-US" altLang="zh-CN" dirty="0"/>
          </a:p>
          <a:p>
            <a:pPr lvl="1"/>
            <a:r>
              <a:rPr lang="zh-CN" altLang="en-US" dirty="0"/>
              <a:t>上层应用越来越丰富</a:t>
            </a:r>
            <a:endParaRPr lang="en-US" altLang="zh-CN" dirty="0"/>
          </a:p>
          <a:p>
            <a:pPr lvl="1"/>
            <a:r>
              <a:rPr lang="zh-CN" altLang="en-US" dirty="0"/>
              <a:t>对网络的要求越来越高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945" y="3989948"/>
            <a:ext cx="1669978" cy="2201346"/>
            <a:chOff x="1635197" y="3275528"/>
            <a:chExt cx="1669978" cy="220134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35197" y="4657725"/>
              <a:ext cx="1669978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85975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1980s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33550" y="3819525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Tahoe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9336" y="3275528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DECbit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5036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WFQ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1748" y="3989948"/>
            <a:ext cx="2114550" cy="2201346"/>
            <a:chOff x="3429000" y="3275528"/>
            <a:chExt cx="2114550" cy="220134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429000" y="4657725"/>
              <a:ext cx="2114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29100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1990s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85711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275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ECN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711" y="3819525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Reno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6275" y="3819524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Vegas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29025" y="3276597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0100" y="3275528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9173" y="3444879"/>
            <a:ext cx="2495550" cy="2746414"/>
            <a:chOff x="5686425" y="2730459"/>
            <a:chExt cx="2495550" cy="274641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86425" y="4657725"/>
              <a:ext cx="2495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45226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2000s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95071" y="3819524"/>
              <a:ext cx="119150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Westwood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99996" y="3819523"/>
              <a:ext cx="800979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5071" y="3275528"/>
              <a:ext cx="800979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65743" y="3275528"/>
              <a:ext cx="545121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80117" y="3276062"/>
              <a:ext cx="71613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Cubic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68659" y="2731532"/>
              <a:ext cx="71613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Fast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2797" y="2730459"/>
              <a:ext cx="124345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Compound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46593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XCP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23783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69023" y="3444878"/>
            <a:ext cx="2285769" cy="3309466"/>
            <a:chOff x="8296275" y="2730458"/>
            <a:chExt cx="2285769" cy="330946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8296275" y="4657725"/>
              <a:ext cx="224543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351667" y="3819523"/>
              <a:ext cx="7351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PRR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80664" y="3819522"/>
              <a:ext cx="6537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TLP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928261" y="3819522"/>
              <a:ext cx="6537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PCC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9373" y="3275527"/>
              <a:ext cx="734744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Remy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319143" y="3275527"/>
              <a:ext cx="1010604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Halfback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98801" y="2730458"/>
              <a:ext cx="82142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BBR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08325" y="2730458"/>
              <a:ext cx="735698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08375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52596" y="5093729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592" y="565678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5572" y="5656781"/>
              <a:ext cx="864651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96618" y="429315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2010s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403930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348151" y="5093729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9581147" y="565678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551127" y="5656781"/>
              <a:ext cx="864651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3341" y="3518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端节点优化</a:t>
            </a:r>
            <a:endParaRPr lang="zh-CN" altLang="en-US" i="1" dirty="0"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24" y="6336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网络内优化</a:t>
            </a:r>
            <a:endParaRPr lang="zh-CN" altLang="en-US" i="1" dirty="0"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7779" y="2750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以网络传输机制为例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</p:bldLst>
  </p:timing>
</p:sld>
</file>

<file path=ppt/tags/tag1.xml><?xml version="1.0" encoding="utf-8"?>
<p:tagLst xmlns:p="http://schemas.openxmlformats.org/presentationml/2006/main">
  <p:tag name="KSO_WM_UNIT_TABLE_BEAUTIFY" val="smartTable{f67cacce-32ac-482e-8555-1cc52e7a1524}"/>
  <p:tag name="TABLE_ENDDRAG_ORIGIN_RECT" val="608*349"/>
  <p:tag name="TABLE_ENDDRAG_RECT" val="45*125*608*349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TABLE_BEAUTIFY" val="smartTable{8281e82d-85f7-4485-8b10-2c54254540c3}"/>
  <p:tag name="TABLE_ENDDRAG_ORIGIN_RECT" val="547*440"/>
  <p:tag name="TABLE_ENDDRAG_RECT" val="91*99*547*440"/>
  <p:tag name="KSO_WM_BEAUTIFY_FLAG" val=""/>
</p:tagLst>
</file>

<file path=ppt/tags/tag27.xml><?xml version="1.0" encoding="utf-8"?>
<p:tagLst xmlns:p="http://schemas.openxmlformats.org/presentationml/2006/main">
  <p:tag name="KSO_WM_DIAGRAM_VIRTUALLY_FRAME" val="{&quot;height&quot;:218.85322834645672,&quot;left&quot;:0,&quot;top&quot;:108.27433070866141,&quot;width&quot;:719.7547244094488}"/>
</p:tagLst>
</file>

<file path=ppt/tags/tag28.xml><?xml version="1.0" encoding="utf-8"?>
<p:tagLst xmlns:p="http://schemas.openxmlformats.org/presentationml/2006/main">
  <p:tag name="KSO_WM_DIAGRAM_VIRTUALLY_FRAME" val="{&quot;height&quot;:218.85322834645672,&quot;left&quot;:0,&quot;top&quot;:108.27433070866141,&quot;width&quot;:719.7547244094488}"/>
</p:tagLst>
</file>

<file path=ppt/tags/tag29.xml><?xml version="1.0" encoding="utf-8"?>
<p:tagLst xmlns:p="http://schemas.openxmlformats.org/presentationml/2006/main">
  <p:tag name="KSO_WM_DIAGRAM_VIRTUALLY_FRAME" val="{&quot;height&quot;:218.85322834645672,&quot;left&quot;:0,&quot;top&quot;:108.27433070866141,&quot;width&quot;:719.7547244094488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DIAGRAM_VIRTUALLY_FRAME" val="{&quot;height&quot;:218.85322834645672,&quot;left&quot;:0,&quot;top&quot;:108.27433070866141,&quot;width&quot;:719.7547244094488}"/>
</p:tagLst>
</file>

<file path=ppt/tags/tag31.xml><?xml version="1.0" encoding="utf-8"?>
<p:tagLst xmlns:p="http://schemas.openxmlformats.org/presentationml/2006/main">
  <p:tag name="KSO_WPP_MARK_KEY" val="2ff626cb-f0ae-4531-b9e0-c3682dcd417c"/>
  <p:tag name="COMMONDATA" val="eyJoZGlkIjoiNTM2NTZlNDJlY2JjODRiN2ExYmFlZWMyYWVkMDUzOWEifQ=="/>
  <p:tag name="commondata" val="eyJoZGlkIjoiZTAxYTRlZjUyOWI4NjdmNTMxNTQ0MTIwNWZjZmYwMG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6685</Words>
  <Application>WPS 演示</Application>
  <PresentationFormat>全屏显示(4:3)</PresentationFormat>
  <Paragraphs>1142</Paragraphs>
  <Slides>44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等线</vt:lpstr>
      <vt:lpstr>Cambria Math</vt:lpstr>
      <vt:lpstr>楷体</vt:lpstr>
      <vt:lpstr>Arial Unicode MS</vt:lpstr>
      <vt:lpstr>Calibri</vt:lpstr>
      <vt:lpstr>Courier New</vt:lpstr>
      <vt:lpstr>Helvetica</vt:lpstr>
      <vt:lpstr>MS PGothic</vt:lpstr>
      <vt:lpstr>Pixel</vt:lpstr>
      <vt:lpstr>自定义设计方案</vt:lpstr>
      <vt:lpstr>互联网体系结构初识</vt:lpstr>
      <vt:lpstr>提纲</vt:lpstr>
      <vt:lpstr>课程基本信息</vt:lpstr>
      <vt:lpstr>课程设置</vt:lpstr>
      <vt:lpstr>实验作业提交说明</vt:lpstr>
      <vt:lpstr>实验工具与参考文献</vt:lpstr>
      <vt:lpstr>什么是网络？</vt:lpstr>
      <vt:lpstr>网络 -&gt; 万物互联 -&gt; 智慧万物</vt:lpstr>
      <vt:lpstr>网络不是已经很成熟了么？</vt:lpstr>
      <vt:lpstr>传输机制的演化（需求）</vt:lpstr>
      <vt:lpstr>传输机制的演化（举例）</vt:lpstr>
      <vt:lpstr>计算机网络领域的研究方法</vt:lpstr>
      <vt:lpstr>互联网体系结构</vt:lpstr>
      <vt:lpstr>标识空间</vt:lpstr>
      <vt:lpstr>固定/变动标识的例子</vt:lpstr>
      <vt:lpstr>互联网系统的标识空间</vt:lpstr>
      <vt:lpstr>互联网系统设计</vt:lpstr>
      <vt:lpstr>网络程序接口</vt:lpstr>
      <vt:lpstr>编程示例</vt:lpstr>
      <vt:lpstr>报文传递</vt:lpstr>
      <vt:lpstr>组网与网络互联</vt:lpstr>
      <vt:lpstr>组网</vt:lpstr>
      <vt:lpstr>网络互联</vt:lpstr>
      <vt:lpstr>数据传输</vt:lpstr>
      <vt:lpstr>传输控制机制</vt:lpstr>
      <vt:lpstr>互联网体系结构层次模型</vt:lpstr>
      <vt:lpstr>网络安全</vt:lpstr>
      <vt:lpstr>网络安全示例</vt:lpstr>
      <vt:lpstr>如何缓解DDoS问题？</vt:lpstr>
      <vt:lpstr>互联网传输性能</vt:lpstr>
      <vt:lpstr>互联网性能指标</vt:lpstr>
      <vt:lpstr>传输性能与用户参与度</vt:lpstr>
      <vt:lpstr>理想性能模型</vt:lpstr>
      <vt:lpstr>传输性能的例子</vt:lpstr>
      <vt:lpstr>网络延迟</vt:lpstr>
      <vt:lpstr>Android/Linux设备的发送延迟</vt:lpstr>
      <vt:lpstr>队列延迟引起的BufferBloat问题</vt:lpstr>
      <vt:lpstr>Buffer与传输性能</vt:lpstr>
      <vt:lpstr>吞吐率与流完成时间</vt:lpstr>
      <vt:lpstr>TCP传输的性能问题</vt:lpstr>
      <vt:lpstr>传输中的其它开销</vt:lpstr>
      <vt:lpstr>现实网络中的传输性能</vt:lpstr>
      <vt:lpstr>总结</vt:lpstr>
      <vt:lpstr>课程（微信）群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1038</cp:revision>
  <dcterms:created xsi:type="dcterms:W3CDTF">2017-02-15T05:09:00Z</dcterms:created>
  <dcterms:modified xsi:type="dcterms:W3CDTF">2024-08-28T13:56:38Z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82A09E41D6FC446E83832E7D4541DF4F</vt:lpwstr>
  </property>
  <property fmtid="{D5CDD505-2E9C-101B-9397-08002B2CF9AE}" pid="3" name="KSOProductBuildVer">
    <vt:lpwstr>2052-12.1.0.17857</vt:lpwstr>
  </property>
</Properties>
</file>