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34"/>
  </p:handoutMasterIdLst>
  <p:sldIdLst>
    <p:sldId id="256" r:id="rId4"/>
    <p:sldId id="38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</p:sldIdLst>
  <p:sldSz cx="9144000" cy="6858000" type="screen4x3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09" autoAdjust="0"/>
  </p:normalViewPr>
  <p:slideViewPr>
    <p:cSldViewPr snapToGrid="0">
      <p:cViewPr varScale="1">
        <p:scale>
          <a:sx n="75" d="100"/>
          <a:sy n="75" d="100"/>
        </p:scale>
        <p:origin x="1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8" Type="http://schemas.openxmlformats.org/officeDocument/2006/relationships/tags" Target="tags/tag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本实验为</a:t>
            </a:r>
            <a:r>
              <a:rPr lang="en-US" altLang="zh-CN"/>
              <a:t>baidu</a:t>
            </a:r>
            <a:r>
              <a:rPr lang="zh-CN" altLang="en-US"/>
              <a:t>页面的获取过程，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问题：是否可以不在</a:t>
            </a:r>
            <a:r>
              <a:rPr lang="en-US" altLang="zh-CN"/>
              <a:t>mininet</a:t>
            </a:r>
            <a:r>
              <a:rPr lang="zh-CN" altLang="en-US"/>
              <a:t>环境下完成呢？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解释一下该图：这幅图对应的论文考虑出发点为流完成时间（</a:t>
            </a:r>
            <a:r>
              <a:rPr lang="en-US" altLang="zh-CN" dirty="0"/>
              <a:t>FCT</a:t>
            </a:r>
            <a:r>
              <a:rPr lang="zh-CN" altLang="en-US" dirty="0"/>
              <a:t>），所以纵坐标为</a:t>
            </a:r>
            <a:r>
              <a:rPr lang="en-US" altLang="zh-CN" dirty="0"/>
              <a:t>FCT</a:t>
            </a:r>
            <a:r>
              <a:rPr lang="zh-CN" altLang="en-US" dirty="0"/>
              <a:t>改进。实际上，如果把纵坐标看成是平均下载速率的提升，则会更直观。</a:t>
            </a:r>
            <a:endParaRPr lang="en-US" altLang="zh-CN" dirty="0"/>
          </a:p>
          <a:p>
            <a:r>
              <a:rPr lang="zh-CN" altLang="en-US" dirty="0"/>
              <a:t>每条线上的点，都根据第一个点进行规范化。</a:t>
            </a:r>
            <a:endParaRPr lang="en-US" altLang="zh-CN" dirty="0"/>
          </a:p>
          <a:p>
            <a:r>
              <a:rPr lang="zh-CN" altLang="en-US" dirty="0"/>
              <a:t>横纵坐标都是</a:t>
            </a:r>
            <a:r>
              <a:rPr lang="en-US" altLang="zh-CN" dirty="0"/>
              <a:t>log</a:t>
            </a:r>
            <a:r>
              <a:rPr lang="zh-CN" altLang="en-US" dirty="0"/>
              <a:t>坐标，而不是我们平常使用的</a:t>
            </a:r>
            <a:r>
              <a:rPr lang="en-US" altLang="zh-CN" dirty="0"/>
              <a:t>linear</a:t>
            </a:r>
            <a:r>
              <a:rPr lang="zh-CN" altLang="en-US" dirty="0"/>
              <a:t>坐标。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90080" y="45085"/>
            <a:ext cx="215392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08E68A2-AD48-4974-B9F0-FEADD0E590E4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baidu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Mininet</a:t>
            </a:r>
            <a:r>
              <a:rPr lang="zh-CN" altLang="en-US" dirty="0"/>
              <a:t>实验环境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 sudo apt install </a:t>
            </a:r>
            <a:r>
              <a:rPr lang="en-US" altLang="zh-CN" dirty="0" err="1"/>
              <a:t>mininet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$ sudo </a:t>
            </a:r>
            <a:r>
              <a:rPr lang="en-US" altLang="zh-CN" dirty="0" err="1"/>
              <a:t>mn</a:t>
            </a:r>
            <a:endParaRPr lang="en-US" altLang="zh-CN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pingall</a:t>
            </a:r>
            <a:endParaRPr lang="zh-CN" altLang="zh-CN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quit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D:\Desktop\mininet\Screenshot from 2017-09-12 23-25-46.png"/>
          <p:cNvPicPr/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84" y="2296384"/>
            <a:ext cx="7443427" cy="390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 API</a:t>
            </a:r>
            <a:r>
              <a:rPr lang="zh-CN" altLang="en-US" dirty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#!/</a:t>
            </a:r>
            <a:r>
              <a:rPr lang="en-GB" altLang="zh-CN" sz="2000" dirty="0" err="1"/>
              <a:t>usr</a:t>
            </a:r>
            <a:r>
              <a:rPr lang="en-GB" altLang="zh-CN" sz="2000" dirty="0"/>
              <a:t>/bin/python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mininet.net import </a:t>
            </a:r>
            <a:r>
              <a:rPr lang="en-GB" altLang="zh-CN" sz="2000" dirty="0" err="1"/>
              <a:t>Mininet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</a:t>
            </a:r>
            <a:r>
              <a:rPr lang="en-GB" altLang="zh-CN" sz="2000" dirty="0" err="1"/>
              <a:t>mininet.cli</a:t>
            </a:r>
            <a:r>
              <a:rPr lang="en-GB" altLang="zh-CN" sz="2000" dirty="0"/>
              <a:t> import CLI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time import sleep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net = </a:t>
            </a:r>
            <a:r>
              <a:rPr lang="en-GB" altLang="zh-CN" sz="2000" dirty="0" err="1"/>
              <a:t>Mininet</a:t>
            </a:r>
            <a:r>
              <a:rPr lang="en-GB" altLang="zh-CN" sz="2000" dirty="0"/>
              <a:t>()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h1 = </a:t>
            </a:r>
            <a:r>
              <a:rPr lang="en-GB" altLang="zh-CN" sz="2000" dirty="0" err="1"/>
              <a:t>net.addHost</a:t>
            </a:r>
            <a:r>
              <a:rPr lang="en-GB" altLang="zh-CN" sz="2000" dirty="0"/>
              <a:t>('h1')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h2 = </a:t>
            </a:r>
            <a:r>
              <a:rPr lang="en-GB" altLang="zh-CN" sz="2000" dirty="0" err="1"/>
              <a:t>net.addHost</a:t>
            </a:r>
            <a:r>
              <a:rPr lang="en-GB" altLang="zh-CN" sz="2000" dirty="0"/>
              <a:t>('h2')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net.addLink</a:t>
            </a:r>
            <a:r>
              <a:rPr lang="en-GB" altLang="zh-CN" sz="2000" dirty="0"/>
              <a:t>(h1, h2)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net.start</a:t>
            </a:r>
            <a:r>
              <a:rPr lang="en-GB" altLang="zh-CN" sz="2000" dirty="0"/>
              <a:t>()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h2.cmd('</a:t>
            </a:r>
            <a:r>
              <a:rPr sz="2000">
                <a:sym typeface="+mn-ea"/>
              </a:rPr>
              <a:t>python3 -m http.server 80</a:t>
            </a:r>
            <a:r>
              <a:rPr lang="en-GB" altLang="zh-CN" sz="2000" dirty="0"/>
              <a:t> &amp;')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sleep(2)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h1.cmd('</a:t>
            </a:r>
            <a:r>
              <a:rPr lang="en-GB" altLang="zh-CN" sz="2000" dirty="0" err="1"/>
              <a:t>wget</a:t>
            </a:r>
            <a:r>
              <a:rPr lang="en-GB" altLang="zh-CN" sz="2000" dirty="0"/>
              <a:t> %s -O result.txt' % (h2.IP()))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net.stop</a:t>
            </a:r>
            <a:r>
              <a:rPr lang="en-GB" altLang="zh-CN" sz="2000" dirty="0"/>
              <a:t>()</a:t>
            </a:r>
            <a:endParaRPr lang="en-GB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支持设置性能参数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mininet.node</a:t>
            </a:r>
            <a:r>
              <a:rPr lang="en-US" altLang="zh-CN" dirty="0"/>
              <a:t> import </a:t>
            </a:r>
            <a:r>
              <a:rPr lang="en-US" altLang="zh-CN" dirty="0" err="1"/>
              <a:t>CPULimitedHost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mininet.link</a:t>
            </a:r>
            <a:r>
              <a:rPr lang="en-US" altLang="zh-CN" dirty="0"/>
              <a:t> import </a:t>
            </a:r>
            <a:r>
              <a:rPr lang="en-US" altLang="zh-CN" dirty="0" err="1"/>
              <a:t>TCLink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Use performance-</a:t>
            </a:r>
            <a:r>
              <a:rPr lang="en-GB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modeling</a:t>
            </a: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link and host</a:t>
            </a:r>
            <a:endParaRPr lang="en-GB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net = </a:t>
            </a:r>
            <a:r>
              <a:rPr lang="en-GB" altLang="zh-CN" dirty="0" err="1"/>
              <a:t>Mininet</a:t>
            </a:r>
            <a:r>
              <a:rPr lang="en-GB" altLang="zh-CN" dirty="0"/>
              <a:t>(link=</a:t>
            </a:r>
            <a:r>
              <a:rPr lang="en-GB" altLang="zh-CN" dirty="0" err="1"/>
              <a:t>TCLink</a:t>
            </a:r>
            <a:r>
              <a:rPr lang="en-GB" altLang="zh-CN" dirty="0"/>
              <a:t>, host=</a:t>
            </a:r>
            <a:r>
              <a:rPr lang="en-GB" altLang="zh-CN" dirty="0" err="1"/>
              <a:t>CPULimitedHost</a:t>
            </a:r>
            <a:r>
              <a:rPr lang="en-GB" altLang="zh-CN" dirty="0"/>
              <a:t>)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Limit CPU</a:t>
            </a:r>
            <a:endParaRPr lang="en-GB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net.addHost</a:t>
            </a:r>
            <a:r>
              <a:rPr lang="en-GB" altLang="zh-CN" dirty="0"/>
              <a:t>('h1', </a:t>
            </a:r>
            <a:r>
              <a:rPr lang="en-GB" altLang="zh-CN" dirty="0" err="1"/>
              <a:t>cpu</a:t>
            </a:r>
            <a:r>
              <a:rPr lang="en-GB" altLang="zh-CN" dirty="0"/>
              <a:t>=0.2)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Set</a:t>
            </a: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link bandwidth, delay and loss rate</a:t>
            </a:r>
            <a:endParaRPr lang="en-GB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net.addLink</a:t>
            </a:r>
            <a:r>
              <a:rPr lang="en-GB" altLang="zh-CN" dirty="0"/>
              <a:t>(h2, s1, </a:t>
            </a:r>
            <a:r>
              <a:rPr lang="en-GB" altLang="zh-CN" dirty="0" err="1"/>
              <a:t>bw</a:t>
            </a:r>
            <a:r>
              <a:rPr lang="en-GB" altLang="zh-CN" dirty="0"/>
              <a:t>=10, delay='50ms'</a:t>
            </a:r>
            <a:r>
              <a:rPr lang="en-US" altLang="zh-CN" dirty="0"/>
              <a:t>, loss=2</a:t>
            </a:r>
            <a:r>
              <a:rPr lang="en-GB" altLang="zh-CN" dirty="0"/>
              <a:t>)</a:t>
            </a:r>
            <a:endParaRPr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 CLI</a:t>
            </a:r>
            <a:r>
              <a:rPr lang="zh-CN" altLang="en-US" dirty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mininet</a:t>
            </a:r>
            <a:r>
              <a:rPr lang="en-GB" altLang="zh-CN" dirty="0"/>
              <a:t>&gt; </a:t>
            </a:r>
            <a:r>
              <a:rPr lang="en-GB" altLang="zh-CN" dirty="0" err="1"/>
              <a:t>xterm</a:t>
            </a:r>
            <a:r>
              <a:rPr lang="en-GB" altLang="zh-CN" dirty="0"/>
              <a:t> h1 h2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h2# </a:t>
            </a:r>
            <a:r>
              <a:rPr>
                <a:sym typeface="+mn-ea"/>
              </a:rPr>
              <a:t>python3 -m http.server 80</a:t>
            </a:r>
            <a:r>
              <a:rPr lang="en-GB" altLang="zh-CN" dirty="0">
                <a:sym typeface="+mn-ea"/>
              </a:rPr>
              <a:t> 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h1# </a:t>
            </a:r>
            <a:r>
              <a:rPr lang="en-US" altLang="zh-CN" dirty="0" err="1"/>
              <a:t>wget</a:t>
            </a:r>
            <a:r>
              <a:rPr lang="en-GB" altLang="zh-CN" dirty="0"/>
              <a:t> 10.0.0.2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</a:t>
            </a:r>
            <a:r>
              <a:rPr lang="en-GB" altLang="zh-CN" dirty="0" err="1"/>
              <a:t>topo</a:t>
            </a:r>
            <a:r>
              <a:rPr lang="en-GB" altLang="zh-CN" dirty="0"/>
              <a:t> </a:t>
            </a:r>
            <a:r>
              <a:rPr lang="en-GB" altLang="zh-CN" dirty="0" err="1"/>
              <a:t>tree,depth</a:t>
            </a:r>
            <a:r>
              <a:rPr lang="en-GB" altLang="zh-CN" dirty="0"/>
              <a:t>=3,fanout=3 --link=</a:t>
            </a:r>
            <a:r>
              <a:rPr lang="en-GB" altLang="zh-CN" dirty="0" err="1"/>
              <a:t>tc,bw</a:t>
            </a:r>
            <a:r>
              <a:rPr lang="en-GB" altLang="zh-CN" dirty="0"/>
              <a:t>=10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</a:t>
            </a:r>
            <a:r>
              <a:rPr lang="en-GB" altLang="zh-CN" dirty="0" err="1"/>
              <a:t>topo</a:t>
            </a:r>
            <a:r>
              <a:rPr lang="en-GB" altLang="zh-CN" dirty="0"/>
              <a:t> linear,20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to test this, you need to implement custom.py</a:t>
            </a:r>
            <a:endParaRPr lang="en-GB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--custom custom.py --</a:t>
            </a:r>
            <a:r>
              <a:rPr lang="en-GB" altLang="zh-CN" dirty="0" err="1"/>
              <a:t>topo</a:t>
            </a:r>
            <a:r>
              <a:rPr lang="en-GB" altLang="zh-CN" dirty="0"/>
              <a:t> </a:t>
            </a:r>
            <a:r>
              <a:rPr lang="en-GB" altLang="zh-CN" dirty="0" err="1"/>
              <a:t>mytopo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自定义网络拓扑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$ cat custom.py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---------------------------------------------------------------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</a:t>
            </a:r>
            <a:r>
              <a:rPr lang="en-GB" altLang="zh-CN" sz="2000" dirty="0" err="1"/>
              <a:t>mininet.topo</a:t>
            </a:r>
            <a:r>
              <a:rPr lang="en-GB" altLang="zh-CN" sz="2000" dirty="0"/>
              <a:t> import </a:t>
            </a:r>
            <a:r>
              <a:rPr lang="en-GB" altLang="zh-CN" sz="2000" dirty="0" err="1"/>
              <a:t>Topo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class </a:t>
            </a:r>
            <a:r>
              <a:rPr lang="en-GB" altLang="zh-CN" sz="2000" dirty="0" err="1"/>
              <a:t>StarTopo</a:t>
            </a:r>
            <a:r>
              <a:rPr lang="en-GB" altLang="zh-CN" sz="2000" dirty="0"/>
              <a:t>(</a:t>
            </a:r>
            <a:r>
              <a:rPr lang="en-GB" altLang="zh-CN" sz="2000" dirty="0" err="1"/>
              <a:t>Topo</a:t>
            </a:r>
            <a:r>
              <a:rPr lang="en-GB" altLang="zh-CN" sz="2000" dirty="0"/>
              <a:t>):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“</a:t>
            </a:r>
            <a:r>
              <a:rPr lang="en-US" altLang="zh-CN" sz="2000" dirty="0"/>
              <a:t>Star </a:t>
            </a:r>
            <a:r>
              <a:rPr lang="en-GB" altLang="zh-CN" sz="2000" dirty="0"/>
              <a:t>Topology"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</a:t>
            </a:r>
            <a:r>
              <a:rPr lang="en-GB" altLang="zh-CN" sz="2000" dirty="0" err="1"/>
              <a:t>def</a:t>
            </a:r>
            <a:r>
              <a:rPr lang="en-GB" altLang="zh-CN" sz="2000" dirty="0"/>
              <a:t> build(self, count=10):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hosts = [ </a:t>
            </a:r>
            <a:r>
              <a:rPr lang="en-GB" altLang="zh-CN" sz="2000" dirty="0" err="1"/>
              <a:t>self.addHost</a:t>
            </a:r>
            <a:r>
              <a:rPr lang="en-GB" altLang="zh-CN" sz="2000" dirty="0"/>
              <a:t>('</a:t>
            </a:r>
            <a:r>
              <a:rPr lang="en-GB" altLang="zh-CN" sz="2000" dirty="0" err="1"/>
              <a:t>h%d</a:t>
            </a:r>
            <a:r>
              <a:rPr lang="en-GB" altLang="zh-CN" sz="2000" dirty="0"/>
              <a:t>' %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) for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 in range(1, count + 1) ]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s1 = </a:t>
            </a:r>
            <a:r>
              <a:rPr lang="en-GB" altLang="zh-CN" sz="2000" dirty="0" err="1"/>
              <a:t>self.addHost</a:t>
            </a:r>
            <a:r>
              <a:rPr lang="en-GB" altLang="zh-CN" sz="2000" dirty="0"/>
              <a:t>('s1')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for h in hosts: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    </a:t>
            </a:r>
            <a:r>
              <a:rPr lang="en-GB" altLang="zh-CN" sz="2000" dirty="0" err="1"/>
              <a:t>self.addLink</a:t>
            </a:r>
            <a:r>
              <a:rPr lang="en-GB" altLang="zh-CN" sz="2000" dirty="0"/>
              <a:t>(h, s1)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topos</a:t>
            </a:r>
            <a:r>
              <a:rPr lang="en-GB" altLang="zh-CN" sz="2000" dirty="0"/>
              <a:t> = { '</a:t>
            </a:r>
            <a:r>
              <a:rPr lang="en-GB" altLang="zh-CN" sz="2000" dirty="0" err="1"/>
              <a:t>mytopo</a:t>
            </a:r>
            <a:r>
              <a:rPr lang="en-GB" altLang="zh-CN" sz="2000" dirty="0"/>
              <a:t>': </a:t>
            </a:r>
            <a:r>
              <a:rPr lang="en-GB" altLang="zh-CN" sz="2000" dirty="0" err="1"/>
              <a:t>StarTopo</a:t>
            </a:r>
            <a:r>
              <a:rPr lang="en-GB" altLang="zh-CN" sz="2000" dirty="0"/>
              <a:t> }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---------------------------------------------------------------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$ sudo </a:t>
            </a:r>
            <a:r>
              <a:rPr lang="en-US" altLang="zh-CN" sz="2000" dirty="0" err="1"/>
              <a:t>mn</a:t>
            </a:r>
            <a:r>
              <a:rPr lang="en-US" altLang="zh-CN" sz="2000" dirty="0"/>
              <a:t> --custom custom.py --topo </a:t>
            </a:r>
            <a:r>
              <a:rPr lang="en-US" altLang="zh-CN" sz="2000" dirty="0" err="1"/>
              <a:t>mytopo</a:t>
            </a:r>
            <a:r>
              <a:rPr lang="en-US" altLang="zh-CN" sz="2000" dirty="0"/>
              <a:t>, 20</a:t>
            </a:r>
            <a:br>
              <a:rPr lang="en-US" altLang="zh-CN" sz="2000" dirty="0"/>
            </a:br>
            <a:endParaRPr lang="en-GB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1825347"/>
          </a:xfrm>
        </p:spPr>
        <p:txBody>
          <a:bodyPr/>
          <a:lstStyle/>
          <a:p>
            <a:r>
              <a:rPr lang="zh-CN" altLang="en-US" dirty="0"/>
              <a:t>网络由网络前缀</a:t>
            </a:r>
            <a:r>
              <a:rPr lang="en-US" altLang="zh-CN" dirty="0"/>
              <a:t>(e.g. 192.168.0.0/24)</a:t>
            </a:r>
            <a:r>
              <a:rPr lang="zh-CN" altLang="en-US" dirty="0"/>
              <a:t>来表示</a:t>
            </a:r>
            <a:endParaRPr lang="en-US" altLang="zh-CN" dirty="0"/>
          </a:p>
          <a:p>
            <a:r>
              <a:rPr lang="zh-CN" altLang="en-US" dirty="0"/>
              <a:t>交换机</a:t>
            </a:r>
            <a:r>
              <a:rPr lang="en-US" altLang="zh-CN" dirty="0"/>
              <a:t>(Switch)</a:t>
            </a:r>
            <a:r>
              <a:rPr lang="zh-CN" altLang="en-US" dirty="0"/>
              <a:t>用于组网</a:t>
            </a:r>
            <a:endParaRPr lang="en-US" altLang="zh-CN" dirty="0"/>
          </a:p>
          <a:p>
            <a:r>
              <a:rPr lang="zh-CN" altLang="en-US" dirty="0"/>
              <a:t>路由器</a:t>
            </a:r>
            <a:r>
              <a:rPr lang="en-US" altLang="zh-CN" dirty="0"/>
              <a:t>(Router)</a:t>
            </a:r>
            <a:r>
              <a:rPr lang="zh-CN" altLang="en-US" dirty="0"/>
              <a:t>连接不同网络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893346" y="3446543"/>
            <a:ext cx="4776395" cy="1188695"/>
            <a:chOff x="1323191" y="4292302"/>
            <a:chExt cx="4776395" cy="1188695"/>
          </a:xfrm>
        </p:grpSpPr>
        <p:sp>
          <p:nvSpPr>
            <p:cNvPr id="5" name="椭圆 4"/>
            <p:cNvSpPr/>
            <p:nvPr/>
          </p:nvSpPr>
          <p:spPr>
            <a:xfrm>
              <a:off x="3130475" y="4292302"/>
              <a:ext cx="1237130" cy="720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Switch</a:t>
              </a:r>
              <a:endParaRPr lang="zh-CN" altLang="en-US" dirty="0"/>
            </a:p>
          </p:txBody>
        </p:sp>
        <p:cxnSp>
          <p:nvCxnSpPr>
            <p:cNvPr id="7" name="直接连接符 6"/>
            <p:cNvCxnSpPr>
              <a:stCxn id="5" idx="2"/>
            </p:cNvCxnSpPr>
            <p:nvPr/>
          </p:nvCxnSpPr>
          <p:spPr>
            <a:xfrm flipH="1" flipV="1">
              <a:off x="2312894" y="4652683"/>
              <a:ext cx="8175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6"/>
              <a:endCxn id="14" idx="1"/>
            </p:cNvCxnSpPr>
            <p:nvPr/>
          </p:nvCxnSpPr>
          <p:spPr>
            <a:xfrm flipV="1">
              <a:off x="4367605" y="4652683"/>
              <a:ext cx="74227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323191" y="43514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109883" y="43514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88337" y="51116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10.0.0.1/24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367605" y="51116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10.0.0.2/24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62683" y="3434602"/>
            <a:ext cx="7078530" cy="968713"/>
            <a:chOff x="684904" y="4943125"/>
            <a:chExt cx="7078530" cy="968713"/>
          </a:xfrm>
        </p:grpSpPr>
        <p:sp>
          <p:nvSpPr>
            <p:cNvPr id="20" name="椭圆 19"/>
            <p:cNvSpPr/>
            <p:nvPr/>
          </p:nvSpPr>
          <p:spPr>
            <a:xfrm>
              <a:off x="3605604" y="5191075"/>
              <a:ext cx="1237130" cy="720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</a:t>
              </a:r>
              <a:endParaRPr lang="zh-CN" altLang="en-US" dirty="0"/>
            </a:p>
          </p:txBody>
        </p:sp>
        <p:cxnSp>
          <p:nvCxnSpPr>
            <p:cNvPr id="21" name="直接连接符 20"/>
            <p:cNvCxnSpPr>
              <a:stCxn id="20" idx="2"/>
              <a:endCxn id="23" idx="3"/>
            </p:cNvCxnSpPr>
            <p:nvPr/>
          </p:nvCxnSpPr>
          <p:spPr>
            <a:xfrm flipH="1" flipV="1">
              <a:off x="1674607" y="5551456"/>
              <a:ext cx="19309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20" idx="6"/>
              <a:endCxn id="24" idx="1"/>
            </p:cNvCxnSpPr>
            <p:nvPr/>
          </p:nvCxnSpPr>
          <p:spPr>
            <a:xfrm flipV="1">
              <a:off x="4842734" y="5551456"/>
              <a:ext cx="19309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684904" y="525024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773731" y="525024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15804" y="494312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10.0.1.2/24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036394" y="4967874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10.0.2.2/24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697715" y="4947241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10.0.1.1/24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374358" y="494992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10.0.2.1/24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775494" y="4324677"/>
            <a:ext cx="2904544" cy="1289397"/>
            <a:chOff x="2934149" y="4986669"/>
            <a:chExt cx="2904544" cy="1289397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4464424" y="5081967"/>
              <a:ext cx="0" cy="565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3969572" y="5673638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3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572000" y="4986669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10.0.3.1/24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34149" y="530430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10.0.3.2/24</a:t>
              </a:r>
              <a:endParaRPr lang="zh-CN" altLang="en-US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281779" y="4413848"/>
            <a:ext cx="4135556" cy="2074309"/>
            <a:chOff x="2281779" y="4413848"/>
            <a:chExt cx="4135556" cy="2074309"/>
          </a:xfrm>
        </p:grpSpPr>
        <p:sp>
          <p:nvSpPr>
            <p:cNvPr id="61" name="文本框 60"/>
            <p:cNvSpPr txBox="1"/>
            <p:nvPr/>
          </p:nvSpPr>
          <p:spPr>
            <a:xfrm>
              <a:off x="5150642" y="542722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10.0.3.4/24</a:t>
              </a:r>
              <a:endParaRPr lang="zh-CN" altLang="en-US" dirty="0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2281779" y="4413848"/>
              <a:ext cx="3778604" cy="2074309"/>
              <a:chOff x="4908196" y="4725572"/>
              <a:chExt cx="3778604" cy="2074309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6306212" y="5191874"/>
                <a:ext cx="1237130" cy="7207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Switch</a:t>
                </a:r>
                <a:endParaRPr lang="zh-CN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016884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433511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4</a:t>
                </a:r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697097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5</a:t>
                </a:r>
                <a:endParaRPr lang="zh-CN" altLang="en-US" dirty="0"/>
              </a:p>
            </p:txBody>
          </p:sp>
          <p:cxnSp>
            <p:nvCxnSpPr>
              <p:cNvPr id="53" name="直接连接符 52"/>
              <p:cNvCxnSpPr>
                <a:stCxn id="48" idx="3"/>
                <a:endCxn id="49" idx="0"/>
              </p:cNvCxnSpPr>
              <p:nvPr/>
            </p:nvCxnSpPr>
            <p:spPr>
              <a:xfrm flipH="1">
                <a:off x="5511736" y="5807084"/>
                <a:ext cx="975649" cy="390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48" idx="4"/>
                <a:endCxn id="50" idx="0"/>
              </p:cNvCxnSpPr>
              <p:nvPr/>
            </p:nvCxnSpPr>
            <p:spPr>
              <a:xfrm>
                <a:off x="6924777" y="5912637"/>
                <a:ext cx="3586" cy="2848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48" idx="5"/>
                <a:endCxn id="51" idx="0"/>
              </p:cNvCxnSpPr>
              <p:nvPr/>
            </p:nvCxnSpPr>
            <p:spPr>
              <a:xfrm>
                <a:off x="7362169" y="5807084"/>
                <a:ext cx="829780" cy="390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4908196" y="5770503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10.0.3.2/24</a:t>
                </a:r>
                <a:endParaRPr lang="zh-CN" altLang="en-US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6310032" y="5779689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10.0.3.3/24</a:t>
                </a:r>
                <a:endParaRPr lang="zh-CN" altLang="en-US" dirty="0"/>
              </a:p>
            </p:txBody>
          </p:sp>
          <p:cxnSp>
            <p:nvCxnSpPr>
              <p:cNvPr id="64" name="直接连接符 63"/>
              <p:cNvCxnSpPr>
                <a:stCxn id="48" idx="0"/>
              </p:cNvCxnSpPr>
              <p:nvPr/>
            </p:nvCxnSpPr>
            <p:spPr>
              <a:xfrm flipV="1">
                <a:off x="6924777" y="4733365"/>
                <a:ext cx="0" cy="4585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/>
              <p:cNvSpPr txBox="1"/>
              <p:nvPr/>
            </p:nvSpPr>
            <p:spPr>
              <a:xfrm>
                <a:off x="7100964" y="4725572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10.0.3.1/24</a:t>
                </a:r>
                <a:endParaRPr lang="zh-CN" altLang="en-US" dirty="0"/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1515513" y="3466050"/>
            <a:ext cx="5552962" cy="1294601"/>
            <a:chOff x="1515513" y="3466050"/>
            <a:chExt cx="5552962" cy="1294601"/>
          </a:xfrm>
        </p:grpSpPr>
        <p:sp>
          <p:nvSpPr>
            <p:cNvPr id="68" name="椭圆 67"/>
            <p:cNvSpPr/>
            <p:nvPr/>
          </p:nvSpPr>
          <p:spPr>
            <a:xfrm>
              <a:off x="1515513" y="3474285"/>
              <a:ext cx="2400066" cy="1286366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4668409" y="3466050"/>
              <a:ext cx="2400066" cy="1286366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椭圆 70"/>
          <p:cNvSpPr/>
          <p:nvPr/>
        </p:nvSpPr>
        <p:spPr>
          <a:xfrm>
            <a:off x="1671170" y="3358365"/>
            <a:ext cx="5289028" cy="1286366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ldLvl="0" animBg="1"/>
      <p:bldP spid="71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网络管理工具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9101926" cy="5034843"/>
          </a:xfrm>
        </p:spPr>
        <p:txBody>
          <a:bodyPr/>
          <a:lstStyle/>
          <a:p>
            <a:r>
              <a:rPr lang="en-US" altLang="zh-CN" dirty="0"/>
              <a:t># </a:t>
            </a:r>
            <a:r>
              <a:rPr lang="en-US" altLang="zh-CN" dirty="0" err="1"/>
              <a:t>ifconfig</a:t>
            </a:r>
            <a:r>
              <a:rPr lang="en-US" altLang="zh-CN" dirty="0"/>
              <a:t> eth0 10.0.0.1/24		# set </a:t>
            </a:r>
            <a:r>
              <a:rPr lang="en-US" altLang="zh-CN" dirty="0" err="1"/>
              <a:t>ip</a:t>
            </a:r>
            <a:r>
              <a:rPr lang="en-US" altLang="zh-CN" dirty="0"/>
              <a:t> address &amp; netmask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route add default </a:t>
            </a:r>
            <a:r>
              <a:rPr lang="en-US" altLang="zh-CN" dirty="0" err="1"/>
              <a:t>gw</a:t>
            </a:r>
            <a:r>
              <a:rPr lang="en-US" altLang="zh-CN" dirty="0"/>
              <a:t> 10.0.0.2		# set default gateway</a:t>
            </a:r>
            <a:endParaRPr lang="en-US" altLang="zh-CN" dirty="0"/>
          </a:p>
          <a:p>
            <a:r>
              <a:rPr lang="en-US" altLang="zh-CN" dirty="0"/>
              <a:t># route add 10.0.1.0/24 </a:t>
            </a:r>
            <a:r>
              <a:rPr lang="en-US" altLang="zh-CN" dirty="0" err="1"/>
              <a:t>gw</a:t>
            </a:r>
            <a:r>
              <a:rPr lang="en-US" altLang="zh-CN" dirty="0"/>
              <a:t> 10.0.3.1 dev h1-eth0	     # set gateway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arp</a:t>
            </a:r>
            <a:r>
              <a:rPr lang="en-US" altLang="zh-CN" dirty="0"/>
              <a:t> -n			# show </a:t>
            </a:r>
            <a:r>
              <a:rPr lang="en-US" altLang="zh-CN" dirty="0" err="1"/>
              <a:t>ip</a:t>
            </a:r>
            <a:r>
              <a:rPr lang="en-US" altLang="zh-CN" dirty="0"/>
              <a:t>-&gt;mac mapping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arp</a:t>
            </a:r>
            <a:r>
              <a:rPr lang="en-US" altLang="zh-CN" dirty="0"/>
              <a:t> -d 10.0.0.1		# delete the entry of 10.0.0.1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nslookup</a:t>
            </a:r>
            <a:r>
              <a:rPr lang="en-US" altLang="zh-CN" dirty="0"/>
              <a:t> </a:t>
            </a:r>
            <a:r>
              <a:rPr lang="en-US" altLang="zh-CN" dirty="0">
                <a:hlinkClick r:id="rId1"/>
              </a:rPr>
              <a:t>www.baidu.com</a:t>
            </a:r>
            <a:r>
              <a:rPr lang="en-US" altLang="zh-CN" dirty="0"/>
              <a:t>	# </a:t>
            </a:r>
            <a:r>
              <a:rPr lang="en-US" altLang="zh-CN" dirty="0" err="1"/>
              <a:t>dns</a:t>
            </a:r>
            <a:r>
              <a:rPr lang="en-US" altLang="zh-CN" dirty="0"/>
              <a:t> lookup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9484" y="4357999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2880" y="1444978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7301" y="2716173"/>
            <a:ext cx="8749454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1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网络测量工具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 ping 10.0.2.2 		# connectivity &amp; RTT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traceroute 10.0.2.2 	# hops to the destination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iperf</a:t>
            </a:r>
            <a:r>
              <a:rPr lang="en-US" altLang="zh-CN" dirty="0"/>
              <a:t> 			# bandwidth measurement</a:t>
            </a:r>
            <a:endParaRPr lang="en-US" altLang="zh-CN" dirty="0"/>
          </a:p>
          <a:p>
            <a:pPr lvl="1"/>
            <a:r>
              <a:rPr lang="en-US" altLang="zh-CN" dirty="0"/>
              <a:t>10.0.0.1 # </a:t>
            </a:r>
            <a:r>
              <a:rPr lang="en-US" altLang="zh-CN" dirty="0" err="1"/>
              <a:t>iperf</a:t>
            </a:r>
            <a:r>
              <a:rPr lang="en-US" altLang="zh-CN" dirty="0"/>
              <a:t> -s </a:t>
            </a:r>
            <a:endParaRPr lang="en-US" altLang="zh-CN" dirty="0"/>
          </a:p>
          <a:p>
            <a:pPr lvl="1"/>
            <a:r>
              <a:rPr lang="en-US" altLang="zh-CN" dirty="0"/>
              <a:t>10.0.0.2 # </a:t>
            </a:r>
            <a:r>
              <a:rPr lang="en-US" altLang="zh-CN" dirty="0" err="1"/>
              <a:t>iperf</a:t>
            </a:r>
            <a:r>
              <a:rPr lang="en-US" altLang="zh-CN" dirty="0"/>
              <a:t> -c 10.0.0.1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1723" y="1444978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1723" y="2651627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搭建实验环境</a:t>
            </a:r>
            <a:endParaRPr lang="en-US" altLang="zh-CN" dirty="0"/>
          </a:p>
          <a:p>
            <a:pPr lvl="1"/>
            <a:r>
              <a:rPr kumimoji="1" lang="en-US" altLang="zh-CN" dirty="0"/>
              <a:t>$ sudo apt install wireshark </a:t>
            </a:r>
            <a:r>
              <a:rPr kumimoji="1" lang="en-US" altLang="zh-CN" dirty="0" err="1"/>
              <a:t>xterm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ifupdown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$ </a:t>
            </a:r>
            <a:r>
              <a:rPr kumimoji="1" lang="sv-SE" altLang="zh-CN" dirty="0"/>
              <a:t>sudo mn --nat 	# allows hosts to connect with the Internet</a:t>
            </a:r>
            <a:endParaRPr kumimoji="1" lang="sv-SE" altLang="zh-CN" dirty="0"/>
          </a:p>
          <a:p>
            <a:pPr lvl="1"/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xterm</a:t>
            </a:r>
            <a:r>
              <a:rPr lang="en-US" altLang="zh-CN" dirty="0"/>
              <a:t> h1</a:t>
            </a:r>
            <a:endParaRPr lang="en-US" altLang="zh-CN" dirty="0"/>
          </a:p>
          <a:p>
            <a:pPr lvl="1"/>
            <a:r>
              <a:rPr lang="en-US" altLang="zh-CN" dirty="0"/>
              <a:t>h1 #</a:t>
            </a:r>
            <a:r>
              <a:rPr lang="pt-BR" altLang="zh-CN" dirty="0"/>
              <a:t> echo "nameserver 1.2.4.8" &gt; /etc/resolv.conf</a:t>
            </a:r>
            <a:endParaRPr lang="en-US" altLang="zh-CN" dirty="0"/>
          </a:p>
          <a:p>
            <a:pPr lvl="1"/>
            <a:r>
              <a:rPr lang="en-US" altLang="zh-CN" dirty="0"/>
              <a:t>h1 # wireshark &amp;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实验步骤</a:t>
            </a:r>
            <a:endParaRPr lang="en-US" altLang="zh-CN" dirty="0"/>
          </a:p>
          <a:p>
            <a:pPr lvl="1"/>
            <a:r>
              <a:rPr lang="en-US" altLang="zh-CN" dirty="0"/>
              <a:t>h1 # </a:t>
            </a:r>
            <a:r>
              <a:rPr lang="en-US" altLang="zh-CN" dirty="0" err="1"/>
              <a:t>wget</a:t>
            </a:r>
            <a:r>
              <a:rPr lang="en-US" altLang="zh-CN" dirty="0"/>
              <a:t> www.ucas.ac.cn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2021236"/>
          </a:xfrm>
        </p:spPr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 （一），以</a:t>
            </a:r>
            <a:r>
              <a:rPr lang="en-US" altLang="zh-CN" dirty="0"/>
              <a:t>www.baidu.com</a:t>
            </a:r>
            <a:r>
              <a:rPr lang="zh-CN" altLang="en-US" dirty="0"/>
              <a:t>页面为例</a:t>
            </a:r>
            <a:endParaRPr lang="en-US" altLang="zh-CN" dirty="0"/>
          </a:p>
          <a:p>
            <a:pPr lvl="1"/>
            <a:r>
              <a:rPr lang="en-US" altLang="zh-CN" dirty="0"/>
              <a:t>ARP</a:t>
            </a:r>
            <a:r>
              <a:rPr lang="zh-CN" altLang="en-US" dirty="0"/>
              <a:t>协议</a:t>
            </a:r>
            <a:r>
              <a:rPr lang="en-US" altLang="zh-CN" dirty="0"/>
              <a:t>: IP</a:t>
            </a:r>
            <a:r>
              <a:rPr lang="zh-CN" altLang="en-US" dirty="0"/>
              <a:t>地址</a:t>
            </a:r>
            <a:r>
              <a:rPr lang="en-US" altLang="zh-CN" dirty="0"/>
              <a:t>-&gt;MAC</a:t>
            </a:r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协议</a:t>
            </a:r>
            <a:r>
              <a:rPr lang="en-US" altLang="zh-CN" dirty="0"/>
              <a:t>: </a:t>
            </a:r>
            <a:r>
              <a:rPr lang="zh-CN" altLang="en-US" dirty="0"/>
              <a:t>域名</a:t>
            </a:r>
            <a:r>
              <a:rPr lang="en-US" altLang="zh-CN" dirty="0"/>
              <a:t>-&gt;IP</a:t>
            </a:r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协议</a:t>
            </a:r>
            <a:r>
              <a:rPr lang="en-US" altLang="zh-CN" dirty="0"/>
              <a:t>: </a:t>
            </a:r>
            <a:r>
              <a:rPr lang="zh-CN" altLang="en-US" dirty="0"/>
              <a:t>数据传输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r="23718" b="1117"/>
          <a:stretch>
            <a:fillRect/>
          </a:stretch>
        </p:blipFill>
        <p:spPr>
          <a:xfrm>
            <a:off x="0" y="3642434"/>
            <a:ext cx="9133242" cy="28444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400" dirty="0"/>
              <a:t>实验环境简介</a:t>
            </a:r>
            <a:endParaRPr lang="zh-CN" altLang="en-US" sz="2400" dirty="0"/>
          </a:p>
          <a:p>
            <a:pPr lvl="0"/>
            <a:r>
              <a:rPr lang="zh-CN" altLang="en-US" sz="2400" dirty="0"/>
              <a:t>两个简单实验</a:t>
            </a:r>
            <a:endParaRPr lang="zh-CN" altLang="en-US" sz="2400" dirty="0"/>
          </a:p>
          <a:p>
            <a:pPr lvl="1"/>
            <a:r>
              <a:rPr lang="zh-CN" altLang="en-US" dirty="0"/>
              <a:t>互联网协议分析实验</a:t>
            </a:r>
            <a:endParaRPr lang="zh-CN" altLang="en-US" dirty="0"/>
          </a:p>
          <a:p>
            <a:pPr lvl="1"/>
            <a:r>
              <a:rPr lang="zh-CN" altLang="en-US" dirty="0"/>
              <a:t>流完成时间实验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</a:t>
            </a:r>
            <a:r>
              <a:rPr lang="en-US" altLang="zh-CN" dirty="0"/>
              <a:t> </a:t>
            </a:r>
            <a:r>
              <a:rPr lang="zh-CN" altLang="en-US" dirty="0"/>
              <a:t>（二）</a:t>
            </a:r>
            <a:endParaRPr lang="en-US" altLang="zh-CN" dirty="0"/>
          </a:p>
          <a:p>
            <a:pPr lvl="1"/>
            <a:r>
              <a:rPr lang="zh-CN" altLang="en-US" dirty="0"/>
              <a:t>不同层次的协议封装</a:t>
            </a:r>
            <a:endParaRPr lang="en-US" altLang="zh-CN" dirty="0"/>
          </a:p>
          <a:p>
            <a:r>
              <a:rPr lang="en-US" altLang="zh-CN" dirty="0"/>
              <a:t>Ethernet &lt; IP &lt; UDP &lt; DNS</a:t>
            </a:r>
            <a:endParaRPr lang="en-US" altLang="zh-CN" dirty="0"/>
          </a:p>
          <a:p>
            <a:r>
              <a:rPr lang="en-US" altLang="zh-CN" dirty="0"/>
              <a:t>Ethernet &lt; IP &lt; TCP &lt; HTTP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611" y="3573367"/>
            <a:ext cx="8140448" cy="24831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7" y="3679165"/>
            <a:ext cx="8142941" cy="245269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7301" y="2495774"/>
            <a:ext cx="8645032" cy="68403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输出（三）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承载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498" y="2461906"/>
            <a:ext cx="6802655" cy="2804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12250"/>
            <a:ext cx="4561367" cy="3545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搭建实验环境：</a:t>
            </a:r>
            <a:endParaRPr lang="en-US" altLang="zh-CN" dirty="0"/>
          </a:p>
          <a:p>
            <a:pPr lvl="1"/>
            <a:r>
              <a:rPr lang="en-GB" altLang="zh-CN" dirty="0"/>
              <a:t>$ sudo python3 fct_exp.py</a:t>
            </a:r>
            <a:endParaRPr lang="en-GB" altLang="zh-CN" dirty="0"/>
          </a:p>
          <a:p>
            <a:pPr lvl="1"/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xterm</a:t>
            </a:r>
            <a:r>
              <a:rPr lang="en-US" altLang="zh-CN" dirty="0"/>
              <a:t> h1 h2</a:t>
            </a:r>
            <a:endParaRPr lang="en-US" altLang="zh-CN" dirty="0"/>
          </a:p>
          <a:p>
            <a:pPr lvl="1"/>
            <a:endParaRPr lang="en-GB" altLang="zh-CN" dirty="0"/>
          </a:p>
          <a:p>
            <a:r>
              <a:rPr lang="zh-CN" altLang="en-US" dirty="0"/>
              <a:t>实验步骤：</a:t>
            </a:r>
            <a:endParaRPr lang="en-US" altLang="zh-CN" dirty="0"/>
          </a:p>
          <a:p>
            <a:pPr lvl="1"/>
            <a:r>
              <a:rPr lang="en-US" altLang="zh-CN" dirty="0"/>
              <a:t>h2 # </a:t>
            </a:r>
            <a:r>
              <a:rPr lang="en-US" altLang="zh-CN" dirty="0" err="1"/>
              <a:t>dd</a:t>
            </a:r>
            <a:r>
              <a:rPr lang="en-US" altLang="zh-CN" dirty="0"/>
              <a:t> if=/dev/zero of=1MB.dat </a:t>
            </a:r>
            <a:r>
              <a:rPr lang="en-US" altLang="zh-CN" dirty="0" err="1"/>
              <a:t>bs</a:t>
            </a:r>
            <a:r>
              <a:rPr lang="en-US" altLang="zh-CN" dirty="0"/>
              <a:t>=1M count=1</a:t>
            </a:r>
            <a:endParaRPr lang="en-US" altLang="zh-CN" dirty="0"/>
          </a:p>
          <a:p>
            <a:pPr lvl="1"/>
            <a:r>
              <a:rPr lang="en-US" altLang="zh-CN" dirty="0"/>
              <a:t>h1 # </a:t>
            </a:r>
            <a:r>
              <a:rPr lang="en-US" altLang="zh-CN" dirty="0" err="1"/>
              <a:t>wget</a:t>
            </a:r>
            <a:r>
              <a:rPr lang="en-US" altLang="zh-CN" dirty="0"/>
              <a:t> http://10.0.0.2/1MB.dat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fct_exp.py</a:t>
            </a:r>
            <a:r>
              <a:rPr lang="zh-CN" altLang="en-US" dirty="0"/>
              <a:t>脚本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1" y="2039391"/>
            <a:ext cx="8735786" cy="461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mininet.net import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mininet.topo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Topo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mininet.cli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CLI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mininet.link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TCLink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mininet.node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OVSBridge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MyTopo(Topo):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build(self):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h1 = self.addHost('h1')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h2 = self.addHost('h2')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self.addLink(h1,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bw=10, delay='10ms')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topo = MyTopo()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 = Mininet(topo = topo,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switch =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OVSBridge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link = TCLink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controller=None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net.start()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 = net.get('h2')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h2.cmd('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http.server 80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CLI(net)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h2.cmd('kill %python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net.stop()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54185" y="4154493"/>
            <a:ext cx="2373085" cy="386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09419" y="3735599"/>
            <a:ext cx="307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可调节参数，</a:t>
            </a:r>
            <a:r>
              <a:rPr lang="en-US" altLang="zh-CN" dirty="0" err="1"/>
              <a:t>bw</a:t>
            </a:r>
            <a:r>
              <a:rPr lang="zh-CN" altLang="en-US" dirty="0"/>
              <a:t>单位为</a:t>
            </a:r>
            <a:r>
              <a:rPr lang="en-US" altLang="zh-CN" dirty="0"/>
              <a:t>Mbps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观察实验结果</a:t>
            </a:r>
            <a:endParaRPr lang="en-US" altLang="zh-CN" dirty="0"/>
          </a:p>
          <a:p>
            <a:pPr lvl="1"/>
            <a:r>
              <a:rPr lang="zh-CN" altLang="en-US" dirty="0"/>
              <a:t>在给定带宽、延迟和文件大小前提下，查看流完成时间</a:t>
            </a:r>
            <a:endParaRPr lang="en-US" altLang="zh-CN" dirty="0"/>
          </a:p>
          <a:p>
            <a:pPr lvl="1"/>
            <a:r>
              <a:rPr lang="zh-CN" altLang="en-US" dirty="0"/>
              <a:t>变化文件大小</a:t>
            </a:r>
            <a:r>
              <a:rPr lang="en-US" altLang="zh-CN" dirty="0"/>
              <a:t>(10MB, 100MB)</a:t>
            </a:r>
            <a:r>
              <a:rPr lang="zh-CN" altLang="en-US" dirty="0"/>
              <a:t>、带宽</a:t>
            </a:r>
            <a:r>
              <a:rPr lang="en-US" altLang="zh-CN" dirty="0"/>
              <a:t>(10Mbps, 100Mbps, 1Gbps)</a:t>
            </a:r>
            <a:r>
              <a:rPr lang="zh-CN" altLang="en-US" dirty="0"/>
              <a:t>、延迟</a:t>
            </a:r>
            <a:r>
              <a:rPr lang="en-US" altLang="zh-CN" dirty="0"/>
              <a:t>(10ms, 100ms)</a:t>
            </a:r>
            <a:r>
              <a:rPr lang="zh-CN" altLang="en-US" dirty="0"/>
              <a:t>，查看不同条件下的流完成时间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917" y="3427064"/>
            <a:ext cx="4781550" cy="32289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zh-CN" altLang="en-US" dirty="0"/>
              <a:t>利用</a:t>
            </a:r>
            <a:r>
              <a:rPr lang="en-US" altLang="zh-CN" dirty="0"/>
              <a:t>fct_exp.py</a:t>
            </a:r>
            <a:r>
              <a:rPr lang="zh-CN" altLang="en-US" dirty="0"/>
              <a:t>脚本，重现下图中的实验结果</a:t>
            </a:r>
            <a:endParaRPr lang="en-US" altLang="zh-CN" dirty="0"/>
          </a:p>
          <a:p>
            <a:pPr marL="514350" indent="-514350"/>
            <a:r>
              <a:rPr lang="zh-CN" altLang="en-US" dirty="0"/>
              <a:t>文件大小</a:t>
            </a:r>
            <a:r>
              <a:rPr lang="en-US" altLang="zh-CN" dirty="0"/>
              <a:t>: 1MB, 10MB, 100MB</a:t>
            </a:r>
            <a:endParaRPr lang="en-US" altLang="zh-CN" dirty="0"/>
          </a:p>
          <a:p>
            <a:pPr marL="514350" indent="-514350"/>
            <a:r>
              <a:rPr lang="zh-CN" altLang="en-US" dirty="0"/>
              <a:t>带宽：</a:t>
            </a:r>
            <a:r>
              <a:rPr lang="en-US" altLang="zh-CN" dirty="0"/>
              <a:t>10Mbps, 50Mbps, 100Mbps, 500Mbps, 1Gbps</a:t>
            </a:r>
            <a:endParaRPr lang="en-US" altLang="zh-CN" dirty="0"/>
          </a:p>
          <a:p>
            <a:pPr marL="514350" indent="-514350"/>
            <a:r>
              <a:rPr lang="zh-CN" altLang="en-US" dirty="0"/>
              <a:t>延迟：</a:t>
            </a:r>
            <a:r>
              <a:rPr lang="en-US" altLang="zh-CN" dirty="0"/>
              <a:t>100ms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0579" y="3464718"/>
            <a:ext cx="4602231" cy="324088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  <a:endParaRPr lang="en-US" altLang="zh-CN" dirty="0"/>
          </a:p>
          <a:p>
            <a:pPr lvl="1"/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上开启</a:t>
            </a:r>
            <a:r>
              <a:rPr lang="en-US" altLang="zh-CN" dirty="0"/>
              <a:t>wireshark</a:t>
            </a:r>
            <a:r>
              <a:rPr lang="zh-CN" altLang="en-US" dirty="0"/>
              <a:t>抓包，用</a:t>
            </a:r>
            <a:r>
              <a:rPr lang="en-US" altLang="zh-CN" dirty="0" err="1"/>
              <a:t>wget</a:t>
            </a:r>
            <a:r>
              <a:rPr lang="zh-CN" altLang="en-US" dirty="0"/>
              <a:t>下载</a:t>
            </a:r>
            <a:r>
              <a:rPr lang="en-US" altLang="zh-CN" dirty="0"/>
              <a:t>www.ucas.ac.cn</a:t>
            </a:r>
            <a:r>
              <a:rPr lang="zh-CN" altLang="en-US" dirty="0"/>
              <a:t>页面</a:t>
            </a:r>
            <a:endParaRPr lang="zh-CN" altLang="en-US" dirty="0"/>
          </a:p>
          <a:p>
            <a:pPr lvl="1"/>
            <a:r>
              <a:rPr lang="zh-CN" altLang="en-US" dirty="0"/>
              <a:t>调研说明</a:t>
            </a:r>
            <a:r>
              <a:rPr lang="en-US" altLang="zh-CN" dirty="0"/>
              <a:t>wireshark</a:t>
            </a:r>
            <a:r>
              <a:rPr lang="zh-CN" altLang="en-US" dirty="0"/>
              <a:t>抓到的几种协议</a:t>
            </a:r>
            <a:endParaRPr lang="en-US" altLang="zh-CN" dirty="0"/>
          </a:p>
          <a:p>
            <a:pPr lvl="2"/>
            <a:r>
              <a:rPr lang="en-US" altLang="zh-CN" dirty="0"/>
              <a:t>ARP, DNS, TCP, HTTP, HTTPS</a:t>
            </a:r>
            <a:endParaRPr lang="en-US" altLang="zh-CN" dirty="0"/>
          </a:p>
          <a:p>
            <a:pPr lvl="1"/>
            <a:r>
              <a:rPr lang="zh-CN" altLang="en-US" dirty="0"/>
              <a:t>调研解释</a:t>
            </a:r>
            <a:r>
              <a:rPr lang="en-US" altLang="zh-CN" dirty="0"/>
              <a:t>h1</a:t>
            </a:r>
            <a:r>
              <a:rPr lang="zh-CN" altLang="en-US" dirty="0"/>
              <a:t>下载</a:t>
            </a:r>
            <a:r>
              <a:rPr lang="en-US" altLang="zh-CN" dirty="0" err="1"/>
              <a:t>ucas</a:t>
            </a:r>
            <a:r>
              <a:rPr lang="zh-CN" altLang="en-US" dirty="0"/>
              <a:t>页面的整个过程</a:t>
            </a:r>
            <a:endParaRPr lang="en-US" altLang="zh-CN" dirty="0"/>
          </a:p>
          <a:p>
            <a:pPr lvl="2"/>
            <a:r>
              <a:rPr lang="zh-CN" altLang="en-US" dirty="0"/>
              <a:t>几种协议的运行机制</a:t>
            </a:r>
            <a:endParaRPr lang="en-US" altLang="zh-CN" dirty="0"/>
          </a:p>
          <a:p>
            <a:r>
              <a:rPr lang="zh-CN" altLang="en-US" dirty="0"/>
              <a:t>流完成时间实验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fct_exp.py</a:t>
            </a:r>
            <a:r>
              <a:rPr lang="zh-CN" altLang="en-US" dirty="0"/>
              <a:t>脚本复现上页幻灯片中的图</a:t>
            </a:r>
            <a:endParaRPr lang="en-US" altLang="zh-CN" dirty="0"/>
          </a:p>
          <a:p>
            <a:pPr lvl="2"/>
            <a:r>
              <a:rPr lang="zh-CN" altLang="en-US" dirty="0"/>
              <a:t>每个数据点做</a:t>
            </a:r>
            <a:r>
              <a:rPr lang="en-US" altLang="zh-CN" dirty="0"/>
              <a:t>3</a:t>
            </a:r>
            <a:r>
              <a:rPr lang="zh-CN" altLang="en-US" dirty="0"/>
              <a:t>次实验，取均值</a:t>
            </a:r>
            <a:endParaRPr lang="en-US" altLang="zh-CN" dirty="0"/>
          </a:p>
          <a:p>
            <a:pPr lvl="1"/>
            <a:r>
              <a:rPr lang="zh-CN" altLang="en-US" dirty="0"/>
              <a:t>调研解释图中的现象</a:t>
            </a:r>
            <a:endParaRPr lang="en-US" altLang="zh-CN" dirty="0"/>
          </a:p>
          <a:p>
            <a:pPr lvl="2"/>
            <a:r>
              <a:rPr lang="zh-CN" altLang="en-US" dirty="0"/>
              <a:t>提示：</a:t>
            </a:r>
            <a:r>
              <a:rPr lang="en-US" altLang="zh-CN" dirty="0"/>
              <a:t>TCP</a:t>
            </a:r>
            <a:r>
              <a:rPr lang="zh-CN" altLang="en-US" dirty="0"/>
              <a:t>传输、慢启动机制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737288" cy="5034843"/>
          </a:xfrm>
        </p:spPr>
        <p:txBody>
          <a:bodyPr/>
          <a:lstStyle/>
          <a:p>
            <a:r>
              <a:rPr lang="en-US" altLang="zh-CN" dirty="0"/>
              <a:t>wireshark</a:t>
            </a:r>
            <a:r>
              <a:rPr lang="zh-CN" altLang="en-US" dirty="0"/>
              <a:t>启动时提示</a:t>
            </a:r>
            <a:r>
              <a:rPr lang="en-US" altLang="zh-CN" dirty="0" err="1"/>
              <a:t>init.lua</a:t>
            </a:r>
            <a:r>
              <a:rPr lang="zh-CN" altLang="en-US" dirty="0"/>
              <a:t>脚本错误</a:t>
            </a:r>
            <a:endParaRPr lang="en-US" altLang="zh-CN" dirty="0"/>
          </a:p>
          <a:p>
            <a:pPr lvl="1"/>
            <a:r>
              <a:rPr lang="zh-CN" altLang="en-US" dirty="0"/>
              <a:t>可将配置文件中相应行注释掉，或直接忽略</a:t>
            </a:r>
            <a:endParaRPr lang="en-US" altLang="zh-CN" dirty="0"/>
          </a:p>
          <a:p>
            <a:r>
              <a:rPr lang="zh-CN" altLang="en-US" dirty="0"/>
              <a:t>抓包时，先选中相应网口（例如</a:t>
            </a:r>
            <a:r>
              <a:rPr lang="en-US" altLang="zh-CN" dirty="0"/>
              <a:t>,h1-eth0</a:t>
            </a:r>
            <a:r>
              <a:rPr lang="zh-CN" altLang="en-US" dirty="0"/>
              <a:t>），再启动</a:t>
            </a:r>
            <a:r>
              <a:rPr lang="en-US" altLang="zh-CN" dirty="0"/>
              <a:t>/Start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19" y="3429000"/>
            <a:ext cx="4844362" cy="270714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提交内容</a:t>
            </a:r>
            <a:endParaRPr lang="en-US" altLang="zh-CN" dirty="0"/>
          </a:p>
          <a:p>
            <a:pPr lvl="1"/>
            <a:r>
              <a:rPr lang="zh-CN" altLang="en-US" dirty="0"/>
              <a:t>实验代码（本次实验不需要代码），</a:t>
            </a:r>
            <a:r>
              <a:rPr lang="zh-CN" altLang="en-US" dirty="0">
                <a:solidFill>
                  <a:srgbClr val="FF0000"/>
                </a:solidFill>
              </a:rPr>
              <a:t>提交到</a:t>
            </a:r>
            <a:r>
              <a:rPr lang="en-US" altLang="zh-CN" dirty="0">
                <a:solidFill>
                  <a:srgbClr val="FF0000"/>
                </a:solidFill>
              </a:rPr>
              <a:t>OJ</a:t>
            </a:r>
            <a:r>
              <a:rPr lang="zh-CN" altLang="en-US" dirty="0">
                <a:solidFill>
                  <a:srgbClr val="FF0000"/>
                </a:solidFill>
              </a:rPr>
              <a:t>网站</a:t>
            </a:r>
            <a:r>
              <a:rPr lang="zh-CN" altLang="en-US" dirty="0"/>
              <a:t>，下次课讲</a:t>
            </a:r>
            <a:endParaRPr lang="zh-CN" altLang="en-US" dirty="0"/>
          </a:p>
          <a:p>
            <a:pPr lvl="1"/>
            <a:r>
              <a:rPr lang="zh-CN" altLang="en-US" dirty="0"/>
              <a:t>实验报告：以作业形式</a:t>
            </a:r>
            <a:r>
              <a:rPr lang="zh-CN" altLang="en-US" dirty="0">
                <a:solidFill>
                  <a:srgbClr val="FF0000"/>
                </a:solidFill>
              </a:rPr>
              <a:t>提交到</a:t>
            </a:r>
            <a:r>
              <a:rPr lang="zh-CN" altLang="en-US" dirty="0">
                <a:solidFill>
                  <a:srgbClr val="FF0000"/>
                </a:solidFill>
              </a:rPr>
              <a:t>课程网站</a:t>
            </a:r>
            <a:r>
              <a:rPr lang="zh-CN" altLang="en-US" dirty="0"/>
              <a:t>，模板不限，内容包括但不限于实验题目、实验内容、实验流程、实验结果及分析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是一种基于</a:t>
            </a:r>
            <a:r>
              <a:rPr lang="en-US" altLang="zh-CN" dirty="0"/>
              <a:t>Linux</a:t>
            </a:r>
            <a:r>
              <a:rPr lang="zh-CN" altLang="en-US" dirty="0"/>
              <a:t>容器</a:t>
            </a:r>
            <a:r>
              <a:rPr lang="en-US" altLang="zh-CN" dirty="0"/>
              <a:t>/</a:t>
            </a:r>
            <a:r>
              <a:rPr lang="zh-CN" altLang="en-US" dirty="0"/>
              <a:t>虚拟化技术的网络仿真器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相比于硬件网络平台和网络模拟器，</a:t>
            </a:r>
            <a:r>
              <a:rPr lang="en-US" altLang="zh-CN" dirty="0" err="1"/>
              <a:t>Mininet</a:t>
            </a:r>
            <a:r>
              <a:rPr lang="zh-CN" altLang="en-US" dirty="0"/>
              <a:t>的优点</a:t>
            </a:r>
            <a:endParaRPr lang="en-US" altLang="zh-CN" dirty="0"/>
          </a:p>
          <a:p>
            <a:pPr lvl="1"/>
            <a:r>
              <a:rPr lang="zh-CN" altLang="en-US" dirty="0"/>
              <a:t>对硬件要求较低、速度较快、可以支持较大规模拓扑</a:t>
            </a:r>
            <a:endParaRPr lang="en-US" altLang="zh-CN" dirty="0"/>
          </a:p>
          <a:p>
            <a:pPr lvl="1"/>
            <a:r>
              <a:rPr lang="zh-CN" altLang="en-US" dirty="0"/>
              <a:t>具有与硬件网络平台类似的精确度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支持命令行工具和</a:t>
            </a:r>
            <a:r>
              <a:rPr lang="en-US" altLang="zh-CN" dirty="0"/>
              <a:t>Python API</a:t>
            </a:r>
            <a:endParaRPr lang="en-US" altLang="zh-CN" dirty="0"/>
          </a:p>
          <a:p>
            <a:pPr lvl="1"/>
            <a:r>
              <a:rPr lang="zh-CN" altLang="en-US" dirty="0"/>
              <a:t>可实现从</a:t>
            </a:r>
            <a:r>
              <a:rPr lang="en-US" altLang="zh-CN" dirty="0"/>
              <a:t>L2</a:t>
            </a:r>
            <a:r>
              <a:rPr lang="zh-CN" altLang="en-US" dirty="0"/>
              <a:t>到</a:t>
            </a:r>
            <a:r>
              <a:rPr lang="en-US" altLang="zh-CN" dirty="0"/>
              <a:t>L7</a:t>
            </a:r>
            <a:r>
              <a:rPr lang="zh-CN" altLang="en-US" dirty="0"/>
              <a:t>的不同层次的网络系统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网络实验：搭建一个简单的网络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975732" y="4036741"/>
            <a:ext cx="7192536" cy="1405055"/>
            <a:chOff x="892098" y="3267307"/>
            <a:chExt cx="7192536" cy="1405055"/>
          </a:xfrm>
        </p:grpSpPr>
        <p:sp>
          <p:nvSpPr>
            <p:cNvPr id="7" name="圆柱形 6"/>
            <p:cNvSpPr/>
            <p:nvPr/>
          </p:nvSpPr>
          <p:spPr>
            <a:xfrm>
              <a:off x="3802566" y="4014440"/>
              <a:ext cx="1371600" cy="65792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</a:t>
              </a:r>
              <a:endParaRPr lang="zh-CN" altLang="en-US" dirty="0"/>
            </a:p>
          </p:txBody>
        </p:sp>
        <p:sp>
          <p:nvSpPr>
            <p:cNvPr id="8" name="立方体 7"/>
            <p:cNvSpPr/>
            <p:nvPr/>
          </p:nvSpPr>
          <p:spPr>
            <a:xfrm>
              <a:off x="892098" y="4014440"/>
              <a:ext cx="1449659" cy="65792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</a:t>
              </a:r>
              <a:endParaRPr lang="zh-CN" altLang="en-US" dirty="0"/>
            </a:p>
          </p:txBody>
        </p:sp>
        <p:sp>
          <p:nvSpPr>
            <p:cNvPr id="9" name="立方体 8"/>
            <p:cNvSpPr/>
            <p:nvPr/>
          </p:nvSpPr>
          <p:spPr>
            <a:xfrm>
              <a:off x="6634975" y="4014440"/>
              <a:ext cx="1449659" cy="65792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</a:t>
              </a:r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2341757" y="4343401"/>
              <a:ext cx="14914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4"/>
            </p:cNvCxnSpPr>
            <p:nvPr/>
          </p:nvCxnSpPr>
          <p:spPr>
            <a:xfrm flipV="1">
              <a:off x="5174166" y="4334109"/>
              <a:ext cx="1491475" cy="9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立方体 16"/>
            <p:cNvSpPr/>
            <p:nvPr/>
          </p:nvSpPr>
          <p:spPr>
            <a:xfrm>
              <a:off x="1304692" y="3691054"/>
              <a:ext cx="624469" cy="479502"/>
            </a:xfrm>
            <a:prstGeom prst="cub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立方体 17"/>
            <p:cNvSpPr/>
            <p:nvPr/>
          </p:nvSpPr>
          <p:spPr>
            <a:xfrm>
              <a:off x="7047569" y="3691054"/>
              <a:ext cx="624469" cy="479502"/>
            </a:xfrm>
            <a:prstGeom prst="cub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15122" y="3267307"/>
              <a:ext cx="1149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 APP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823963" y="3321722"/>
              <a:ext cx="1208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 APP</a:t>
              </a:r>
              <a:endParaRPr lang="zh-CN" altLang="en-US" dirty="0"/>
            </a:p>
          </p:txBody>
        </p:sp>
      </p:grp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457200" y="2016254"/>
            <a:ext cx="8229600" cy="1226634"/>
          </a:xfrm>
        </p:spPr>
        <p:txBody>
          <a:bodyPr/>
          <a:lstStyle/>
          <a:p>
            <a:r>
              <a:rPr lang="zh-CN" altLang="en-US" dirty="0"/>
              <a:t>通过路由器（</a:t>
            </a:r>
            <a:r>
              <a:rPr lang="en-US" altLang="zh-CN" dirty="0"/>
              <a:t>Router</a:t>
            </a:r>
            <a:r>
              <a:rPr lang="zh-CN" altLang="en-US" dirty="0"/>
              <a:t>）将两台主机互连，每台主机上运行相应的网络程序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网络实验平台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7658" y="1764987"/>
          <a:ext cx="7642302" cy="4000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434"/>
                <a:gridCol w="2547434"/>
                <a:gridCol w="2547434"/>
              </a:tblGrid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平台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硬件网络平台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真实；高效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价格昂贵；不易配置；不易扩展；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模拟平台（</a:t>
                      </a:r>
                      <a:r>
                        <a:rPr lang="en-US" altLang="zh-CN" dirty="0"/>
                        <a:t>Simulator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软件实现；快速实验；容易扩展；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模拟结果可能和实际结果差别较大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仿真平台（</a:t>
                      </a:r>
                      <a:r>
                        <a:rPr lang="en-US" altLang="zh-CN" dirty="0"/>
                        <a:t>Emulator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软件实现；容易扩展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比硬件平台速度稍慢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网络仿真平台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借助虚拟化技术，在物理机器上虚拟出多个节点，不同节点间通过虚拟链路（例如</a:t>
            </a:r>
            <a:r>
              <a:rPr lang="en-US" altLang="zh-CN" dirty="0"/>
              <a:t> open </a:t>
            </a:r>
            <a:r>
              <a:rPr lang="en-US" altLang="zh-CN" dirty="0" err="1"/>
              <a:t>vswitch</a:t>
            </a:r>
            <a:r>
              <a:rPr lang="zh-CN" altLang="en-US" dirty="0"/>
              <a:t>）互连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相比于硬件网络平台：</a:t>
            </a:r>
            <a:endParaRPr lang="en-US" altLang="zh-CN" dirty="0"/>
          </a:p>
          <a:p>
            <a:pPr lvl="1"/>
            <a:r>
              <a:rPr lang="zh-CN" altLang="en-US" dirty="0"/>
              <a:t>成本低、部署快、可扩展</a:t>
            </a:r>
            <a:endParaRPr lang="en-US" altLang="zh-CN" dirty="0"/>
          </a:p>
          <a:p>
            <a:r>
              <a:rPr lang="zh-CN" altLang="en-US" dirty="0"/>
              <a:t>相比于网络模拟器：</a:t>
            </a:r>
            <a:endParaRPr lang="en-US" altLang="zh-CN" dirty="0"/>
          </a:p>
          <a:p>
            <a:pPr lvl="1"/>
            <a:r>
              <a:rPr lang="zh-CN" altLang="en-US" dirty="0"/>
              <a:t>更接近真实网络结果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				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602166" y="1572322"/>
            <a:ext cx="7839307" cy="4337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全虚拟化技术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22863" y="4828478"/>
            <a:ext cx="5698274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 Kernel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24508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63991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33239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72200" y="2127406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70849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02952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24402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33239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24508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8827" y="3646445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63991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5776" y="3178098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605776" y="2725233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895706" y="2251305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800680" y="3149597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800680" y="2696732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090610" y="2222804"/>
            <a:ext cx="936000" cy="33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039330" y="3183045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039330" y="2730180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329260" y="2256252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92727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1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052587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2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265260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3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154998" y="400126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10.0.1.2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188018" y="40088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970385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936988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130905" y="5956613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Host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网络命名空间</a:t>
            </a:r>
            <a:r>
              <a:rPr lang="en-US" altLang="zh-CN" dirty="0"/>
              <a:t>(Network Namespace)</a:t>
            </a:r>
            <a:r>
              <a:rPr lang="zh-CN" altLang="en-US" dirty="0"/>
              <a:t>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2166" y="1572322"/>
            <a:ext cx="7839307" cy="4337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22863" y="4828478"/>
            <a:ext cx="5698274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 Kernel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57601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97084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66332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72200" y="2127406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70849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02952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57495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33239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24508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8827" y="3646445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63991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895706" y="2251305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0610" y="2222804"/>
            <a:ext cx="936000" cy="33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329260" y="2256252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130905" y="5956613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Host 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9" idx="3"/>
            <a:endCxn id="7" idx="1"/>
          </p:cNvCxnSpPr>
          <p:nvPr/>
        </p:nvCxnSpPr>
        <p:spPr>
          <a:xfrm>
            <a:off x="2764799" y="4527393"/>
            <a:ext cx="892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3" idx="3"/>
            <a:endCxn id="8" idx="1"/>
          </p:cNvCxnSpPr>
          <p:nvPr/>
        </p:nvCxnSpPr>
        <p:spPr>
          <a:xfrm>
            <a:off x="5455962" y="4527393"/>
            <a:ext cx="941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335150" y="3010682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1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557544" y="3006807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2</a:t>
            </a:r>
            <a:endParaRPr lang="zh-CN" altLang="en-US" sz="1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779938" y="3002004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3</a:t>
            </a:r>
            <a:endParaRPr lang="zh-CN" altLang="en-US" sz="1600" dirty="0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2362200" y="4070191"/>
            <a:ext cx="0" cy="3004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7" idx="0"/>
            <a:endCxn id="15" idx="2"/>
          </p:cNvCxnSpPr>
          <p:nvPr/>
        </p:nvCxnSpPr>
        <p:spPr>
          <a:xfrm flipV="1">
            <a:off x="4056835" y="4081343"/>
            <a:ext cx="7785" cy="2341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3" idx="0"/>
            <a:endCxn id="16" idx="2"/>
          </p:cNvCxnSpPr>
          <p:nvPr/>
        </p:nvCxnSpPr>
        <p:spPr>
          <a:xfrm flipV="1">
            <a:off x="5056729" y="4070191"/>
            <a:ext cx="2210" cy="2453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8" idx="0"/>
            <a:endCxn id="17" idx="2"/>
          </p:cNvCxnSpPr>
          <p:nvPr/>
        </p:nvCxnSpPr>
        <p:spPr>
          <a:xfrm flipV="1">
            <a:off x="6796318" y="4081343"/>
            <a:ext cx="7785" cy="2341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154998" y="400126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10.0.1.2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188018" y="40088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4970385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5936988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906343" y="4029046"/>
            <a:ext cx="220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virtual Ethernet pairs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基于网络命名空间的网络环境搭建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Create link</a:t>
            </a:r>
            <a:endParaRPr lang="en-GB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add name h1-eth0 type </a:t>
            </a:r>
            <a:r>
              <a:rPr lang="en-GB" altLang="zh-CN" sz="1800" dirty="0" err="1"/>
              <a:t>veth</a:t>
            </a:r>
            <a:r>
              <a:rPr lang="en-GB" altLang="zh-CN" sz="1800" dirty="0"/>
              <a:t> peer name h2-eth0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1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Create host namespaces</a:t>
            </a:r>
            <a:endParaRPr lang="en-GB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add h1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add h2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Move host ports into namespaces</a:t>
            </a:r>
            <a:endParaRPr lang="en-GB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set h1-eth0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h1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set h2-eth0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h2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show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h2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show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Configure 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ports</a:t>
            </a:r>
            <a:endParaRPr lang="en-GB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</a:t>
            </a:r>
            <a:r>
              <a:rPr lang="en-GB" altLang="zh-CN" sz="1800" dirty="0" err="1"/>
              <a:t>ifconfig</a:t>
            </a:r>
            <a:r>
              <a:rPr lang="en-GB" altLang="zh-CN" sz="1800" dirty="0"/>
              <a:t> h1-eth0 10.0.0.1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h2 </a:t>
            </a:r>
            <a:r>
              <a:rPr lang="en-GB" altLang="zh-CN" sz="1800" dirty="0" err="1"/>
              <a:t>ifconfig</a:t>
            </a:r>
            <a:r>
              <a:rPr lang="en-GB" altLang="zh-CN" sz="1800" dirty="0"/>
              <a:t> h2-eth0 10.0.0.2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Test connectivity</a:t>
            </a:r>
            <a:endParaRPr lang="en-GB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ping 10.0.0.2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642517" y="2756383"/>
            <a:ext cx="2940205" cy="1206016"/>
            <a:chOff x="5185317" y="2994019"/>
            <a:chExt cx="2940205" cy="1206016"/>
          </a:xfrm>
        </p:grpSpPr>
        <p:sp>
          <p:nvSpPr>
            <p:cNvPr id="5" name="矩形 4"/>
            <p:cNvSpPr/>
            <p:nvPr/>
          </p:nvSpPr>
          <p:spPr>
            <a:xfrm>
              <a:off x="5185317" y="3434577"/>
              <a:ext cx="624468" cy="412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501054" y="3438293"/>
              <a:ext cx="624468" cy="412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7" idx="1"/>
              <a:endCxn id="5" idx="3"/>
            </p:cNvCxnSpPr>
            <p:nvPr/>
          </p:nvCxnSpPr>
          <p:spPr>
            <a:xfrm flipH="1" flipV="1">
              <a:off x="5809785" y="3640875"/>
              <a:ext cx="1691269" cy="3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330281" y="299967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501054" y="299401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70030" y="3830703"/>
              <a:ext cx="108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h1-eth0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61719" y="3830703"/>
              <a:ext cx="1044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h2-eth0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是基于</a:t>
            </a:r>
            <a:r>
              <a:rPr lang="en-US" altLang="zh-CN" dirty="0"/>
              <a:t>Linux Network Namespace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python API</a:t>
            </a:r>
            <a:r>
              <a:rPr lang="zh-CN" altLang="en-US" dirty="0"/>
              <a:t>以及命令行工具（</a:t>
            </a:r>
            <a:r>
              <a:rPr lang="en-US" altLang="zh-CN" dirty="0"/>
              <a:t>CLI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可以很方便的创建拓扑、设置网络条件、运行网络程序</a:t>
            </a:r>
            <a:endParaRPr lang="en-US" altLang="zh-CN" dirty="0"/>
          </a:p>
          <a:p>
            <a:r>
              <a:rPr lang="zh-CN" altLang="en-US" dirty="0"/>
              <a:t>支持不同层次的抽象和语法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http://mininet.org/images/frontpage_diagram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67" y="4398731"/>
            <a:ext cx="7136730" cy="153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164015" y="4695092"/>
            <a:ext cx="2784231" cy="493946"/>
            <a:chOff x="5164015" y="4695092"/>
            <a:chExt cx="2784231" cy="493946"/>
          </a:xfrm>
        </p:grpSpPr>
        <p:sp>
          <p:nvSpPr>
            <p:cNvPr id="5" name="矩形: 圆角 4"/>
            <p:cNvSpPr/>
            <p:nvPr/>
          </p:nvSpPr>
          <p:spPr>
            <a:xfrm>
              <a:off x="5164015" y="4695092"/>
              <a:ext cx="2784231" cy="3458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5779476" y="4843207"/>
              <a:ext cx="709247" cy="3458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2ff626cb-f0ae-4531-b9e0-c3682dcd417c"/>
  <p:tag name="COMMONDATA" val="eyJoZGlkIjoiNTM2NTZlNDJlY2JjODRiN2ExYmFlZWMyYWVkMDUzOWEifQ=="/>
  <p:tag name="commondata" val="eyJoZGlkIjoiZTAxYTRlZjUyOWI4NjdmNTMxNTQ0MTIwNWZjZmYwMGY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5349</Words>
  <Application>WPS 演示</Application>
  <PresentationFormat>全屏显示(4:3)</PresentationFormat>
  <Paragraphs>534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Arial Unicode MS</vt:lpstr>
      <vt:lpstr>Courier New</vt:lpstr>
      <vt:lpstr>Pixel</vt:lpstr>
      <vt:lpstr>自定义设计方案</vt:lpstr>
      <vt:lpstr>Mininet实验环境</vt:lpstr>
      <vt:lpstr>提纲</vt:lpstr>
      <vt:lpstr>网络实验：搭建一个简单的网络</vt:lpstr>
      <vt:lpstr>网络实验平台</vt:lpstr>
      <vt:lpstr>网络仿真平台</vt:lpstr>
      <vt:lpstr>全虚拟化技术</vt:lpstr>
      <vt:lpstr>网络命名空间(Network Namespace)技术</vt:lpstr>
      <vt:lpstr>基于网络命名空间的网络环境搭建</vt:lpstr>
      <vt:lpstr>Mininet环境</vt:lpstr>
      <vt:lpstr>Mininet安装</vt:lpstr>
      <vt:lpstr>Mininet API举例</vt:lpstr>
      <vt:lpstr>Mininet支持设置性能参数</vt:lpstr>
      <vt:lpstr>Mininet CLI举例</vt:lpstr>
      <vt:lpstr>Mininet自定义网络拓扑</vt:lpstr>
      <vt:lpstr>网络环境搭建</vt:lpstr>
      <vt:lpstr>网络管理工具</vt:lpstr>
      <vt:lpstr>网络测量工具</vt:lpstr>
      <vt:lpstr>互联网协议实验</vt:lpstr>
      <vt:lpstr>互联网协议实验</vt:lpstr>
      <vt:lpstr>互联网协议实验</vt:lpstr>
      <vt:lpstr>互联网协议实验</vt:lpstr>
      <vt:lpstr>流完成时间实验</vt:lpstr>
      <vt:lpstr>流完成时间实验</vt:lpstr>
      <vt:lpstr>流完成时间实验</vt:lpstr>
      <vt:lpstr>流完成时间实验</vt:lpstr>
      <vt:lpstr>实验内容</vt:lpstr>
      <vt:lpstr>实验注意事项</vt:lpstr>
      <vt:lpstr>实验报告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1030</cp:revision>
  <dcterms:created xsi:type="dcterms:W3CDTF">2017-02-15T05:09:00Z</dcterms:created>
  <dcterms:modified xsi:type="dcterms:W3CDTF">2024-08-28T13:56:08Z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82A09E41D6FC446E83832E7D4541DF4F</vt:lpwstr>
  </property>
  <property fmtid="{D5CDD505-2E9C-101B-9397-08002B2CF9AE}" pid="3" name="KSOProductBuildVer">
    <vt:lpwstr>2052-12.1.0.17857</vt:lpwstr>
  </property>
</Properties>
</file>