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9"/>
  </p:handoutMasterIdLst>
  <p:sldIdLst>
    <p:sldId id="256" r:id="rId4"/>
    <p:sldId id="323" r:id="rId6"/>
    <p:sldId id="281" r:id="rId7"/>
    <p:sldId id="299" r:id="rId8"/>
    <p:sldId id="294" r:id="rId9"/>
    <p:sldId id="293" r:id="rId10"/>
    <p:sldId id="297" r:id="rId11"/>
    <p:sldId id="298" r:id="rId12"/>
    <p:sldId id="300" r:id="rId13"/>
    <p:sldId id="295" r:id="rId14"/>
    <p:sldId id="296" r:id="rId15"/>
    <p:sldId id="301" r:id="rId16"/>
    <p:sldId id="289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80" r:id="rId28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323"/>
            <p14:sldId id="281"/>
            <p14:sldId id="299"/>
            <p14:sldId id="294"/>
            <p14:sldId id="293"/>
            <p14:sldId id="297"/>
            <p14:sldId id="298"/>
            <p14:sldId id="300"/>
            <p14:sldId id="295"/>
            <p14:sldId id="296"/>
            <p14:sldId id="301"/>
            <p14:sldId id="289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04355" y="45085"/>
            <a:ext cx="22396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A4FB57C-D228-4D7F-B9DA-6F7DB299B99E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网络传输机制实验二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所有未确认的数据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包，在收到其对应的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之前，都要放在发送队列</a:t>
            </a:r>
            <a:r>
              <a:rPr lang="en-US" altLang="zh-CN" sz="2000" dirty="0" err="1"/>
              <a:t>snd_buffer</a:t>
            </a:r>
            <a:r>
              <a:rPr lang="zh-CN" altLang="en-US" sz="2000" dirty="0"/>
              <a:t>（链表实现）中，以备后面可能的重传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发送新的数据时</a:t>
            </a:r>
            <a:endParaRPr lang="en-US" altLang="zh-CN" dirty="0"/>
          </a:p>
          <a:p>
            <a:pPr lvl="1"/>
            <a:r>
              <a:rPr lang="zh-CN" altLang="en-US" dirty="0"/>
              <a:t>放到</a:t>
            </a:r>
            <a:r>
              <a:rPr lang="en-US" altLang="zh-CN" dirty="0" err="1"/>
              <a:t>snd_buffer</a:t>
            </a:r>
            <a:r>
              <a:rPr lang="zh-CN" altLang="en-US" dirty="0"/>
              <a:t>队尾，打开定时器</a:t>
            </a:r>
            <a:endParaRPr lang="en-US" altLang="zh-CN" dirty="0"/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snd_buffer</a:t>
            </a:r>
            <a:r>
              <a:rPr lang="zh-CN" altLang="en-US" dirty="0"/>
              <a:t>中</a:t>
            </a:r>
            <a:r>
              <a:rPr lang="en-US" altLang="zh-CN" dirty="0" err="1"/>
              <a:t>seq_end</a:t>
            </a:r>
            <a:r>
              <a:rPr lang="en-US" altLang="zh-CN" dirty="0"/>
              <a:t> &lt;= ack</a:t>
            </a:r>
            <a:r>
              <a:rPr lang="zh-CN" altLang="en-US" dirty="0"/>
              <a:t>的数据包移除，并更新定时器</a:t>
            </a:r>
            <a:endParaRPr lang="en-US" altLang="zh-CN" dirty="0"/>
          </a:p>
          <a:p>
            <a:r>
              <a:rPr lang="zh-CN" altLang="en-US" dirty="0"/>
              <a:t>重传定时器触发时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 err="1"/>
              <a:t>snd_buffer</a:t>
            </a:r>
            <a:r>
              <a:rPr lang="zh-CN" altLang="en-US" dirty="0"/>
              <a:t>中第一个数据包，定时器数值翻倍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数据接收方需要维护两个队列</a:t>
            </a:r>
            <a:endParaRPr lang="en-US" altLang="zh-CN" dirty="0"/>
          </a:p>
          <a:p>
            <a:pPr lvl="1"/>
            <a:r>
              <a:rPr lang="zh-CN" altLang="en-US" dirty="0"/>
              <a:t>已经连续收到的数据，放在</a:t>
            </a:r>
            <a:r>
              <a:rPr lang="en-US" altLang="zh-CN" dirty="0" err="1"/>
              <a:t>rcv_ring_buffer</a:t>
            </a:r>
            <a:r>
              <a:rPr lang="zh-CN" altLang="en-US" dirty="0"/>
              <a:t>中供</a:t>
            </a:r>
            <a:r>
              <a:rPr lang="en-US" altLang="zh-CN" dirty="0"/>
              <a:t>app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1"/>
            <a:r>
              <a:rPr lang="zh-CN" altLang="en-US" dirty="0"/>
              <a:t>收到不连续的数据，放到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队列（链表实现）中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属于发送方驱动传输机制</a:t>
            </a:r>
            <a:endParaRPr lang="en-US" altLang="zh-CN" dirty="0"/>
          </a:p>
          <a:p>
            <a:pPr lvl="1"/>
            <a:r>
              <a:rPr lang="zh-CN" altLang="en-US" dirty="0"/>
              <a:t>接收方只负责在收到数据包时回复相应</a:t>
            </a:r>
            <a:r>
              <a:rPr lang="en-US" altLang="zh-CN" dirty="0"/>
              <a:t>ACK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收到不连续的数据包时</a:t>
            </a:r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队列，如果队列中包含了连续数据，则将其移到</a:t>
            </a:r>
            <a:r>
              <a:rPr lang="en-US" altLang="zh-CN" dirty="0" err="1"/>
              <a:t>rcv_ring_buffer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tcp_sock</a:t>
            </a:r>
            <a:r>
              <a:rPr lang="zh-CN" altLang="en-US" dirty="0"/>
              <a:t>中维护定时器</a:t>
            </a:r>
            <a:endParaRPr lang="en-US" altLang="zh-CN" dirty="0"/>
          </a:p>
          <a:p>
            <a:pPr lvl="1"/>
            <a:r>
              <a:rPr lang="en-US" altLang="zh-CN" dirty="0" err="1">
                <a:ea typeface="Berlin Sans FB" panose="020E0602020502020306" charset="0"/>
                <a:cs typeface="Calibri" panose="020F0502020204030204" pitchFamily="34" charset="0"/>
              </a:rPr>
              <a:t>struct</a:t>
            </a:r>
            <a:r>
              <a:rPr lang="en-US" altLang="zh-CN" dirty="0">
                <a:ea typeface="Berlin Sans FB" panose="020E0602020502020306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ea typeface="Berlin Sans FB" panose="020E0602020502020306" charset="0"/>
                <a:cs typeface="Calibri" panose="020F0502020204030204" pitchFamily="34" charset="0"/>
              </a:rPr>
              <a:t>tcp_timer</a:t>
            </a:r>
            <a:r>
              <a:rPr lang="en-US" altLang="zh-CN" dirty="0">
                <a:ea typeface="Berlin Sans FB" panose="020E0602020502020306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ea typeface="Berlin Sans FB" panose="020E0602020502020306" charset="0"/>
                <a:cs typeface="Calibri" panose="020F0502020204030204" pitchFamily="34" charset="0"/>
              </a:rPr>
              <a:t>retrans_timer</a:t>
            </a:r>
            <a:r>
              <a:rPr lang="en-US" altLang="zh-CN" dirty="0">
                <a:ea typeface="Berlin Sans FB" panose="020E0602020502020306" charset="0"/>
                <a:cs typeface="Calibri" panose="020F0502020204030204" pitchFamily="34" charset="0"/>
              </a:rPr>
              <a:t>;</a:t>
            </a:r>
            <a:endParaRPr lang="en-US" altLang="zh-CN" dirty="0">
              <a:ea typeface="Berlin Sans FB" panose="020E0602020502020306" charset="0"/>
              <a:cs typeface="Calibri" panose="020F0502020204030204" pitchFamily="34" charset="0"/>
            </a:endParaRPr>
          </a:p>
          <a:p>
            <a:r>
              <a:rPr lang="zh-CN" altLang="en-US" dirty="0"/>
              <a:t>当开启定时器时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放到</a:t>
            </a:r>
            <a:r>
              <a:rPr lang="en-US" altLang="zh-CN" dirty="0" err="1"/>
              <a:t>timer_list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关闭定时器时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从</a:t>
            </a:r>
            <a:r>
              <a:rPr lang="en-US" altLang="zh-CN" dirty="0" err="1"/>
              <a:t>timer_list</a:t>
            </a:r>
            <a:r>
              <a:rPr lang="zh-CN" altLang="en-US" dirty="0"/>
              <a:t>中移除</a:t>
            </a:r>
            <a:endParaRPr lang="en-US" altLang="zh-CN" dirty="0"/>
          </a:p>
          <a:p>
            <a:r>
              <a:rPr lang="zh-CN" altLang="en-US" dirty="0"/>
              <a:t>定时器扫描</a:t>
            </a:r>
            <a:endParaRPr lang="en-US" altLang="zh-CN" dirty="0"/>
          </a:p>
          <a:p>
            <a:pPr lvl="1"/>
            <a:r>
              <a:rPr lang="zh-CN" altLang="en-US" dirty="0"/>
              <a:t>建议每</a:t>
            </a:r>
            <a:r>
              <a:rPr lang="en-US" altLang="zh-CN" dirty="0"/>
              <a:t>10ms</a:t>
            </a:r>
            <a:r>
              <a:rPr lang="zh-CN" altLang="en-US" dirty="0"/>
              <a:t>扫描一次定时器队列，重传定时器的值为</a:t>
            </a:r>
            <a:r>
              <a:rPr lang="en-US" altLang="zh-CN" dirty="0"/>
              <a:t>200ms * 2^N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实验内容一：丢包恢复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替换两端任意一方，对端都能正确处理数据收发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26" y="2131695"/>
            <a:ext cx="4543373" cy="2666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拥塞控制状态迁移图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4835" y="1503044"/>
            <a:ext cx="5000625" cy="4692015"/>
          </a:xfrm>
        </p:spPr>
        <p:txBody>
          <a:bodyPr/>
          <a:lstStyle/>
          <a:p>
            <a:r>
              <a:rPr lang="en-US" altLang="zh-CN" sz="2000" dirty="0"/>
              <a:t>Open:</a:t>
            </a:r>
            <a:r>
              <a:rPr lang="zh-CN" altLang="en-US" sz="2000" dirty="0"/>
              <a:t> 没有丢包</a:t>
            </a:r>
            <a:r>
              <a:rPr lang="en-US" altLang="zh-CN" sz="2000" dirty="0"/>
              <a:t>/</a:t>
            </a:r>
            <a:r>
              <a:rPr lang="zh-CN" altLang="en-US" sz="2000" dirty="0"/>
              <a:t>重复</a:t>
            </a:r>
            <a:r>
              <a:rPr lang="en-US" altLang="zh-CN" sz="2000" dirty="0"/>
              <a:t>ACK</a:t>
            </a:r>
            <a:endParaRPr lang="en-US" altLang="zh-CN" sz="20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后增加拥塞窗口值</a:t>
            </a:r>
            <a:endParaRPr lang="en-US" altLang="zh-CN" sz="1800" dirty="0"/>
          </a:p>
          <a:p>
            <a:r>
              <a:rPr lang="en-US" altLang="zh-CN" sz="2000" dirty="0"/>
              <a:t>Disorder: </a:t>
            </a:r>
            <a:r>
              <a:rPr lang="zh-CN" altLang="en-US" sz="2000" dirty="0"/>
              <a:t>收到重复</a:t>
            </a:r>
            <a:r>
              <a:rPr lang="en-US" altLang="zh-CN" sz="2000" dirty="0"/>
              <a:t>ACK</a:t>
            </a:r>
            <a:r>
              <a:rPr lang="zh-CN" altLang="en-US" sz="2000" dirty="0"/>
              <a:t>，不够触发重传</a:t>
            </a:r>
            <a:endParaRPr lang="en-US" altLang="zh-CN" sz="2000" dirty="0"/>
          </a:p>
          <a:p>
            <a:pPr lvl="1"/>
            <a:r>
              <a:rPr lang="zh-CN" altLang="en-US" sz="1800" dirty="0"/>
              <a:t>同</a:t>
            </a:r>
            <a:r>
              <a:rPr lang="en-US" altLang="zh-CN" sz="1800" dirty="0"/>
              <a:t>Open</a:t>
            </a:r>
            <a:r>
              <a:rPr lang="zh-CN" altLang="en-US" sz="1800" dirty="0"/>
              <a:t>状态</a:t>
            </a:r>
            <a:endParaRPr lang="en-US" altLang="zh-CN" sz="1800" dirty="0"/>
          </a:p>
          <a:p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CWR: 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收到</a:t>
            </a:r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ECN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通知</a:t>
            </a:r>
            <a:endParaRPr lang="en-US" altLang="zh-CN" sz="20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1800" strike="sngStrike" dirty="0">
                <a:solidFill>
                  <a:schemeClr val="bg1">
                    <a:lumMod val="65000"/>
                  </a:schemeClr>
                </a:solidFill>
              </a:rPr>
              <a:t>窗口大小减半</a:t>
            </a:r>
            <a:endParaRPr lang="en-US" altLang="zh-CN" sz="1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/>
              <a:t>Recovery: </a:t>
            </a:r>
            <a:r>
              <a:rPr lang="zh-CN" altLang="en-US" sz="2000" dirty="0"/>
              <a:t>遇到网络丢包</a:t>
            </a:r>
            <a:endParaRPr lang="en-US" altLang="zh-CN" sz="2000" dirty="0"/>
          </a:p>
          <a:p>
            <a:pPr lvl="1"/>
            <a:r>
              <a:rPr lang="zh-CN" altLang="en-US" sz="1800" dirty="0"/>
              <a:t>窗口值减半，恢复丢包</a:t>
            </a:r>
            <a:endParaRPr lang="en-US" altLang="zh-CN" sz="1800" dirty="0"/>
          </a:p>
          <a:p>
            <a:r>
              <a:rPr lang="en-US" altLang="zh-CN" sz="2000" dirty="0"/>
              <a:t>Loss:</a:t>
            </a:r>
            <a:r>
              <a:rPr lang="zh-CN" altLang="en-US" sz="2000" dirty="0"/>
              <a:t> 触发超时重传定时器</a:t>
            </a:r>
            <a:endParaRPr lang="en-US" altLang="zh-CN" sz="2000" dirty="0"/>
          </a:p>
          <a:p>
            <a:pPr lvl="1"/>
            <a:r>
              <a:rPr lang="zh-CN" altLang="en-US" sz="1800" dirty="0"/>
              <a:t>认为所有未确认的数据都丢失</a:t>
            </a:r>
            <a:endParaRPr lang="en-US" altLang="zh-CN" sz="1800" dirty="0"/>
          </a:p>
          <a:p>
            <a:pPr lvl="1"/>
            <a:r>
              <a:rPr lang="zh-CN" altLang="en-US" sz="1800" dirty="0"/>
              <a:t>窗口从</a:t>
            </a:r>
            <a:r>
              <a:rPr lang="en-US" altLang="zh-CN" sz="1800" dirty="0"/>
              <a:t>1</a:t>
            </a:r>
            <a:r>
              <a:rPr lang="zh-CN" altLang="en-US" sz="1800" dirty="0"/>
              <a:t>开始慢启动增长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拥塞控制下的数据包发送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当网络中在途数据包的数目小于发送窗口大小时，允许发送数据包</a:t>
            </a:r>
            <a:endParaRPr lang="en-US" altLang="zh-CN" dirty="0"/>
          </a:p>
          <a:p>
            <a:pPr lvl="1"/>
            <a:r>
              <a:rPr lang="en-US" altLang="zh-CN" dirty="0" err="1"/>
              <a:t>snd_wnd</a:t>
            </a:r>
            <a:r>
              <a:rPr lang="en-US" altLang="zh-CN" dirty="0"/>
              <a:t> = min(</a:t>
            </a:r>
            <a:r>
              <a:rPr lang="en-US" altLang="zh-CN" dirty="0" err="1"/>
              <a:t>adv_wnd</a:t>
            </a:r>
            <a:r>
              <a:rPr lang="en-US" altLang="zh-CN" dirty="0"/>
              <a:t>, cwnd)</a:t>
            </a:r>
            <a:endParaRPr lang="en-US" altLang="zh-CN" dirty="0"/>
          </a:p>
          <a:p>
            <a:pPr lvl="1"/>
            <a:r>
              <a:rPr lang="en-US" altLang="zh-CN" dirty="0"/>
              <a:t>inflight = (</a:t>
            </a:r>
            <a:r>
              <a:rPr lang="en-US" altLang="zh-CN" dirty="0" err="1"/>
              <a:t>snd_nxt</a:t>
            </a:r>
            <a:r>
              <a:rPr lang="en-US" altLang="zh-CN" dirty="0"/>
              <a:t> - </a:t>
            </a:r>
            <a:r>
              <a:rPr lang="en-US" altLang="zh-CN" dirty="0" err="1"/>
              <a:t>snd_una</a:t>
            </a:r>
            <a:r>
              <a:rPr lang="en-US" altLang="zh-CN" dirty="0"/>
              <a:t>)/1MSS - #(dupacks) </a:t>
            </a:r>
            <a:r>
              <a:rPr lang="en-US" altLang="zh-CN" dirty="0">
                <a:solidFill>
                  <a:srgbClr val="FF0000"/>
                </a:solidFill>
              </a:rPr>
              <a:t>- #(loss)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#(</a:t>
            </a:r>
            <a:r>
              <a:rPr lang="en-US" altLang="zh-CN" dirty="0" err="1">
                <a:solidFill>
                  <a:srgbClr val="FF0000"/>
                </a:solidFill>
              </a:rPr>
              <a:t>retrans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#(packets allowed to send) = max(</a:t>
            </a:r>
            <a:r>
              <a:rPr lang="en-US" altLang="zh-CN" dirty="0" err="1"/>
              <a:t>snd_wnd</a:t>
            </a:r>
            <a:r>
              <a:rPr lang="en-US" altLang="zh-CN" dirty="0"/>
              <a:t> / 1MSS</a:t>
            </a:r>
            <a:r>
              <a:rPr lang="zh-CN" altLang="en-US" dirty="0"/>
              <a:t> </a:t>
            </a:r>
            <a:r>
              <a:rPr lang="en-US" altLang="zh-CN" dirty="0"/>
              <a:t>- inflight, 0)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346372" y="3031671"/>
            <a:ext cx="2171699" cy="5551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7064828" y="2639786"/>
            <a:ext cx="261257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86401" y="2024743"/>
            <a:ext cx="298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r>
              <a:rPr lang="zh-CN" altLang="en-US" dirty="0"/>
              <a:t>为估计值，</a:t>
            </a:r>
            <a:r>
              <a:rPr lang="en-US" altLang="zh-CN" dirty="0" err="1"/>
              <a:t>Retrans</a:t>
            </a:r>
            <a:r>
              <a:rPr lang="zh-CN" altLang="en-US" dirty="0"/>
              <a:t>为实际值，理论上两者应该相等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拥塞窗口增大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</p:spPr>
            <p:txBody>
              <a:bodyPr/>
              <a:lstStyle/>
              <a:p>
                <a:r>
                  <a:rPr lang="zh-CN" altLang="en-US" dirty="0"/>
                  <a:t>慢启动（</a:t>
                </a:r>
                <a:r>
                  <a:rPr lang="en-US" altLang="zh-CN" dirty="0"/>
                  <a:t>Slow Start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1MSS</a:t>
                </a:r>
                <a:r>
                  <a:rPr lang="zh-CN" altLang="en-US" dirty="0"/>
                  <a:t>，直到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ssthresh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大小翻倍</a:t>
                </a:r>
                <a:endParaRPr lang="zh-CN" altLang="en-US" dirty="0"/>
              </a:p>
              <a:p>
                <a:r>
                  <a:rPr lang="zh-CN" altLang="en-US" dirty="0"/>
                  <a:t>拥塞避免（</a:t>
                </a:r>
                <a:r>
                  <a:rPr lang="en-US" altLang="zh-CN" dirty="0"/>
                  <a:t>Congestion Avoidance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CWND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MSS</m:t>
                    </m:r>
                  </m:oMath>
                </a14:m>
                <a:r>
                  <a:rPr lang="en-US" altLang="zh-CN" dirty="0"/>
                  <a:t> 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 MSS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  <a:blipFill rotWithShape="1">
                <a:blip r:embed="rId1"/>
                <a:stretch>
                  <a:fillRect t="-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57350" y="4988547"/>
            <a:ext cx="5829300" cy="1435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ack received: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cwnd &lt; ssthresh: # Slow Start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# Congestion Avoidance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+ 1/cwnd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拥塞窗口减小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快重传（</a:t>
            </a:r>
            <a:r>
              <a:rPr lang="en-US" altLang="zh-CN" dirty="0"/>
              <a:t>Fast Retransmission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  <a:endParaRPr lang="en-US" altLang="zh-CN" dirty="0"/>
          </a:p>
          <a:p>
            <a:pPr lvl="1"/>
            <a:r>
              <a:rPr lang="zh-CN" altLang="en-US" dirty="0"/>
              <a:t>新拥塞窗口值</a:t>
            </a:r>
            <a:r>
              <a:rPr lang="en-US" altLang="zh-CN" dirty="0"/>
              <a:t>cwnd &lt;- </a:t>
            </a:r>
            <a:r>
              <a:rPr lang="zh-CN" altLang="en-US" dirty="0"/>
              <a:t>新的</a:t>
            </a:r>
            <a:r>
              <a:rPr lang="en-US" altLang="zh-CN" dirty="0"/>
              <a:t>ssthresh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超时重传（</a:t>
            </a:r>
            <a:r>
              <a:rPr lang="en-US" altLang="zh-CN" dirty="0"/>
              <a:t>Retransmission 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  <a:endParaRPr lang="en-US" altLang="zh-CN" dirty="0"/>
          </a:p>
          <a:p>
            <a:pPr lvl="1"/>
            <a:r>
              <a:rPr lang="zh-CN" altLang="en-US" dirty="0"/>
              <a:t>拥塞窗口值</a:t>
            </a:r>
            <a:r>
              <a:rPr lang="en-US" altLang="zh-CN" dirty="0"/>
              <a:t>cwnd</a:t>
            </a:r>
            <a:r>
              <a:rPr lang="zh-CN" altLang="en-US" dirty="0"/>
              <a:t>减为</a:t>
            </a:r>
            <a:r>
              <a:rPr lang="en-US" altLang="zh-CN" dirty="0"/>
              <a:t>1 MSS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拥塞窗口不变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快恢复（</a:t>
            </a:r>
            <a:r>
              <a:rPr lang="en-US" altLang="zh-CN" dirty="0"/>
              <a:t>Fast Recovery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进入：在快重传之后立即进入</a:t>
            </a:r>
            <a:endParaRPr lang="en-US" altLang="zh-CN" dirty="0"/>
          </a:p>
          <a:p>
            <a:pPr lvl="1"/>
            <a:r>
              <a:rPr lang="zh-CN" altLang="en-US" dirty="0"/>
              <a:t>退出：</a:t>
            </a:r>
            <a:endParaRPr lang="en-US" altLang="zh-CN" dirty="0"/>
          </a:p>
          <a:p>
            <a:pPr lvl="2"/>
            <a:r>
              <a:rPr lang="zh-CN" altLang="en-US" dirty="0"/>
              <a:t>当对方确认了进入</a:t>
            </a:r>
            <a:r>
              <a:rPr lang="en-US" altLang="zh-CN" dirty="0"/>
              <a:t>FR</a:t>
            </a:r>
            <a:r>
              <a:rPr lang="zh-CN" altLang="en-US" dirty="0"/>
              <a:t>前发送的所有数据时，进入</a:t>
            </a:r>
            <a:r>
              <a:rPr lang="en-US" altLang="zh-CN" dirty="0"/>
              <a:t>Open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2"/>
            <a:r>
              <a:rPr lang="zh-CN" altLang="en-US" dirty="0"/>
              <a:t>当触发</a:t>
            </a:r>
            <a:r>
              <a:rPr lang="en-US" altLang="zh-CN" dirty="0"/>
              <a:t>RTO</a:t>
            </a:r>
            <a:r>
              <a:rPr lang="zh-CN" altLang="en-US" dirty="0"/>
              <a:t>后，进入</a:t>
            </a:r>
            <a:r>
              <a:rPr lang="en-US" altLang="zh-CN" dirty="0"/>
              <a:t>Loss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FR</a:t>
            </a:r>
            <a:r>
              <a:rPr lang="zh-CN" altLang="en-US" dirty="0"/>
              <a:t>内，收到一个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没有确认新数据，则说明</a:t>
            </a:r>
            <a:r>
              <a:rPr lang="en-US" altLang="zh-CN" dirty="0"/>
              <a:t>inflight</a:t>
            </a:r>
            <a:r>
              <a:rPr lang="zh-CN" altLang="en-US" dirty="0"/>
              <a:t>减一，</a:t>
            </a:r>
            <a:r>
              <a:rPr lang="en-US" altLang="zh-CN" dirty="0"/>
              <a:t>cwnd</a:t>
            </a:r>
            <a:r>
              <a:rPr lang="zh-CN" altLang="en-US" dirty="0"/>
              <a:t>允许发送一个新数据包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确认了新数据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Partial ACK*</a:t>
            </a:r>
            <a:r>
              <a:rPr lang="zh-CN" altLang="en-US" dirty="0"/>
              <a:t>，则重传对应的数据包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Full ACK*</a:t>
            </a:r>
            <a:r>
              <a:rPr lang="zh-CN" altLang="en-US" dirty="0"/>
              <a:t>，则退出</a:t>
            </a:r>
            <a:r>
              <a:rPr lang="en-US" altLang="zh-CN" dirty="0"/>
              <a:t>FR</a:t>
            </a:r>
            <a:r>
              <a:rPr lang="zh-CN" altLang="en-US" dirty="0"/>
              <a:t>阶段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4233" y="6313346"/>
            <a:ext cx="873553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*进入</a:t>
            </a:r>
            <a:r>
              <a:rPr lang="en-US" altLang="zh-CN" dirty="0"/>
              <a:t>FR</a:t>
            </a:r>
            <a:r>
              <a:rPr lang="zh-CN" altLang="en-US" dirty="0"/>
              <a:t>前的</a:t>
            </a:r>
            <a:r>
              <a:rPr lang="en-US" altLang="zh-CN" dirty="0" err="1"/>
              <a:t>snd_nxt</a:t>
            </a:r>
            <a:r>
              <a:rPr lang="zh-CN" altLang="en-US" dirty="0"/>
              <a:t>叫做</a:t>
            </a:r>
            <a:r>
              <a:rPr lang="en-US" altLang="zh-CN" dirty="0" err="1"/>
              <a:t>recovery_point</a:t>
            </a:r>
            <a:r>
              <a:rPr lang="en-US" altLang="zh-CN" dirty="0"/>
              <a:t> (RP)</a:t>
            </a:r>
            <a:r>
              <a:rPr lang="zh-CN" altLang="en-US" dirty="0"/>
              <a:t>，</a:t>
            </a:r>
            <a:r>
              <a:rPr lang="en-US" altLang="zh-CN" dirty="0"/>
              <a:t>ACK &lt; RP</a:t>
            </a:r>
            <a:r>
              <a:rPr lang="zh-CN" altLang="en-US" dirty="0"/>
              <a:t>时为</a:t>
            </a:r>
            <a:r>
              <a:rPr lang="en-US" altLang="zh-CN" dirty="0"/>
              <a:t>partial ACK</a:t>
            </a:r>
            <a:r>
              <a:rPr lang="zh-CN" altLang="en-US" dirty="0"/>
              <a:t>，否则为</a:t>
            </a:r>
            <a:r>
              <a:rPr lang="en-US" altLang="zh-CN" dirty="0"/>
              <a:t>full ACK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数据包重传</a:t>
            </a:r>
            <a:r>
              <a:rPr lang="en-US" altLang="zh-CN" dirty="0"/>
              <a:t>/</a:t>
            </a:r>
            <a:r>
              <a:rPr lang="zh-CN" altLang="en-US" dirty="0"/>
              <a:t>丢包恢复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什么时候认为发生丢包</a:t>
            </a:r>
            <a:endParaRPr lang="en-US" altLang="zh-CN" dirty="0"/>
          </a:p>
          <a:p>
            <a:pPr lvl="1"/>
            <a:r>
              <a:rPr lang="zh-CN" altLang="en-US" dirty="0"/>
              <a:t>超过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没有收到</a:t>
            </a:r>
            <a:r>
              <a:rPr lang="en-US" altLang="zh-CN" dirty="0"/>
              <a:t>ACK</a:t>
            </a:r>
            <a:endParaRPr lang="en-US" altLang="zh-CN" dirty="0"/>
          </a:p>
          <a:p>
            <a:pPr lvl="2"/>
            <a:r>
              <a:rPr lang="zh-CN" altLang="en-US" dirty="0"/>
              <a:t>快重传：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dupacks</a:t>
            </a:r>
            <a:endParaRPr lang="en-US" altLang="zh-CN" dirty="0"/>
          </a:p>
          <a:p>
            <a:pPr lvl="2"/>
            <a:r>
              <a:rPr lang="zh-CN" altLang="en-US" dirty="0"/>
              <a:t>快恢复：</a:t>
            </a:r>
            <a:r>
              <a:rPr lang="en-US" altLang="zh-CN" dirty="0"/>
              <a:t>Partial ACK</a:t>
            </a:r>
            <a:endParaRPr lang="en-US" altLang="zh-CN" dirty="0"/>
          </a:p>
          <a:p>
            <a:pPr lvl="1"/>
            <a:r>
              <a:rPr lang="zh-CN" altLang="en-US" dirty="0"/>
              <a:t>超时重传定时器触发</a:t>
            </a:r>
            <a:endParaRPr lang="en-US" altLang="zh-CN" dirty="0"/>
          </a:p>
          <a:p>
            <a:pPr lvl="2"/>
            <a:r>
              <a:rPr lang="zh-CN" altLang="en-US" dirty="0"/>
              <a:t>认为所有未确认的数据包都已丢失</a:t>
            </a:r>
            <a:endParaRPr lang="en-US" altLang="zh-CN" dirty="0"/>
          </a:p>
          <a:p>
            <a:r>
              <a:rPr lang="zh-CN" altLang="en-US" dirty="0"/>
              <a:t>恢复丢包所需时间</a:t>
            </a:r>
            <a:endParaRPr lang="en-US" altLang="zh-CN" dirty="0"/>
          </a:p>
          <a:p>
            <a:pPr lvl="1"/>
            <a:r>
              <a:rPr lang="zh-CN" altLang="en-US" dirty="0"/>
              <a:t>快重传：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en-US" altLang="zh-CN" dirty="0"/>
          </a:p>
          <a:p>
            <a:pPr lvl="1"/>
            <a:r>
              <a:rPr lang="zh-CN" altLang="en-US" dirty="0"/>
              <a:t>快恢复：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RTT (n</a:t>
            </a:r>
            <a:r>
              <a:rPr lang="zh-CN" altLang="en-US" dirty="0"/>
              <a:t>为丢包个数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超时重传：</a:t>
            </a:r>
            <a:r>
              <a:rPr lang="en-US" altLang="zh-CN" dirty="0"/>
              <a:t>RTO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实验目的：有丢包场景的可靠传输</a:t>
            </a:r>
            <a:endParaRPr lang="en-US" altLang="zh-CN" dirty="0"/>
          </a:p>
          <a:p>
            <a:pPr lvl="1"/>
            <a:r>
              <a:rPr lang="zh-CN" altLang="en-US" dirty="0"/>
              <a:t>丢包恢复：实现基于超时重传的</a:t>
            </a:r>
            <a:r>
              <a:rPr lang="en-US" altLang="zh-CN" dirty="0"/>
              <a:t>TCP</a:t>
            </a:r>
            <a:r>
              <a:rPr lang="zh-CN" altLang="en-US" dirty="0"/>
              <a:t>可靠数据传输，使得节点之间在有丢包网络中能够建立连接并正确传输数据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拥塞控制：实现</a:t>
            </a:r>
            <a:r>
              <a:rPr lang="en-US" altLang="zh-CN" dirty="0">
                <a:sym typeface="+mn-ea"/>
              </a:rPr>
              <a:t>TCP NewReno</a:t>
            </a:r>
            <a:r>
              <a:rPr lang="zh-CN" altLang="en-US" dirty="0">
                <a:sym typeface="+mn-ea"/>
              </a:rPr>
              <a:t>拥塞控制机制，发送方能够根据网络拥塞（丢包）信号调整拥塞窗口大小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093996" y="4648257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>
            <a:endCxn id="4" idx="2"/>
          </p:cNvCxnSpPr>
          <p:nvPr/>
        </p:nvCxnSpPr>
        <p:spPr>
          <a:xfrm>
            <a:off x="3262209" y="5325161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240043" y="4924393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4" idx="6"/>
          </p:cNvCxnSpPr>
          <p:nvPr/>
        </p:nvCxnSpPr>
        <p:spPr>
          <a:xfrm>
            <a:off x="5381220" y="5325161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751126" y="5589517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20352" y="5942031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快重传</a:t>
            </a:r>
            <a:r>
              <a:rPr lang="en-US" altLang="zh-CN" dirty="0"/>
              <a:t>&amp;</a:t>
            </a:r>
            <a:r>
              <a:rPr lang="zh-CN" altLang="en-US" dirty="0"/>
              <a:t>快恢复示意图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64230" y="2367310"/>
          <a:ext cx="4465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/>
                <a:gridCol w="558165"/>
                <a:gridCol w="558165"/>
                <a:gridCol w="558165"/>
                <a:gridCol w="558165"/>
                <a:gridCol w="558165"/>
                <a:gridCol w="558165"/>
                <a:gridCol w="5581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3869055" y="1914525"/>
            <a:ext cx="108585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66335" y="1910759"/>
            <a:ext cx="942975" cy="36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49115" y="1508760"/>
            <a:ext cx="124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Loss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60095" y="236731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cwnd = 8, ssthresh = 10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268730" y="3080384"/>
          <a:ext cx="7395210" cy="358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19"/>
                <a:gridCol w="4578191"/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3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&lt;- ssthresh &lt;- 4,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= inflight = 4, do nothing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9, 10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Partial ACK,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5;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inflight &lt; cwnd, send pkt 11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12, 13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8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4 pkts (ACK= 11, 12, 13, 14)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Full ACK, exit FR, send pkt 14, 15, 16, 17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857250" y="3554730"/>
            <a:ext cx="348615" cy="13373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857249" y="4893946"/>
            <a:ext cx="348615" cy="11125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855342" y="6006465"/>
            <a:ext cx="348615" cy="6172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48" y="4035860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5235780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RTT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058" y="6110407"/>
            <a:ext cx="8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RTT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拥塞控制机制实现注意事项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RFC</a:t>
            </a:r>
            <a:r>
              <a:rPr lang="zh-CN" altLang="en-US" dirty="0"/>
              <a:t>中</a:t>
            </a:r>
            <a:r>
              <a:rPr lang="en-US" altLang="zh-CN" dirty="0"/>
              <a:t>cwnd</a:t>
            </a:r>
            <a:r>
              <a:rPr lang="zh-CN" altLang="en-US" dirty="0"/>
              <a:t>的单位为字节数，</a:t>
            </a:r>
            <a:r>
              <a:rPr lang="en-US" altLang="zh-CN" dirty="0"/>
              <a:t>Linux</a:t>
            </a:r>
            <a:r>
              <a:rPr lang="zh-CN" altLang="en-US" dirty="0"/>
              <a:t>协议栈实现中的单位为数据包个数，我们遵从</a:t>
            </a:r>
            <a:r>
              <a:rPr lang="en-US" altLang="zh-CN" dirty="0"/>
              <a:t>Linux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注意：接收窗口单位为字节，在发送数据包时需要转成包个数</a:t>
            </a:r>
            <a:endParaRPr lang="en-US" altLang="zh-CN" dirty="0"/>
          </a:p>
          <a:p>
            <a:r>
              <a:rPr lang="zh-CN" altLang="en-US" dirty="0"/>
              <a:t>窗口大小减半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cwnd</a:t>
            </a:r>
            <a:r>
              <a:rPr lang="zh-CN" altLang="en-US" dirty="0"/>
              <a:t>立即减半，</a:t>
            </a:r>
            <a:r>
              <a:rPr lang="en-US" altLang="zh-CN" dirty="0"/>
              <a:t>cwnd &lt; inflight</a:t>
            </a:r>
            <a:r>
              <a:rPr lang="zh-CN" altLang="en-US" dirty="0"/>
              <a:t>，一段时间内不能发送任何包</a:t>
            </a:r>
            <a:endParaRPr lang="en-US" altLang="zh-CN" dirty="0"/>
          </a:p>
          <a:p>
            <a:pPr lvl="1"/>
            <a:r>
              <a:rPr lang="zh-CN" altLang="en-US" dirty="0"/>
              <a:t>可以每收到两个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cwnd</a:t>
            </a:r>
            <a:r>
              <a:rPr lang="zh-CN" altLang="en-US" dirty="0"/>
              <a:t>减</a:t>
            </a:r>
            <a:r>
              <a:rPr lang="en-US" altLang="zh-CN" dirty="0"/>
              <a:t>1MSS</a:t>
            </a:r>
            <a:r>
              <a:rPr lang="zh-CN" altLang="en-US" dirty="0"/>
              <a:t>，在一个</a:t>
            </a:r>
            <a:r>
              <a:rPr lang="en-US" altLang="zh-CN" dirty="0"/>
              <a:t>RTT</a:t>
            </a:r>
            <a:r>
              <a:rPr lang="zh-CN" altLang="en-US" dirty="0"/>
              <a:t>内窗口能减半，需要添加新的变量（计数器）</a:t>
            </a:r>
            <a:endParaRPr lang="en-US" altLang="zh-CN" dirty="0"/>
          </a:p>
          <a:p>
            <a:r>
              <a:rPr lang="zh-CN" altLang="en-US" dirty="0"/>
              <a:t>拥塞避免阶段的窗口增加</a:t>
            </a:r>
            <a:endParaRPr lang="en-US" altLang="zh-CN" dirty="0"/>
          </a:p>
          <a:p>
            <a:pPr lvl="1"/>
            <a:r>
              <a:rPr lang="zh-CN" altLang="en-US" dirty="0"/>
              <a:t>在拥塞避免阶段，每个</a:t>
            </a:r>
            <a:r>
              <a:rPr lang="en-US" altLang="zh-CN" dirty="0"/>
              <a:t>RTT</a:t>
            </a:r>
            <a:r>
              <a:rPr lang="zh-CN" altLang="en-US" dirty="0"/>
              <a:t>窗口增加</a:t>
            </a:r>
            <a:r>
              <a:rPr lang="en-US" altLang="zh-CN" dirty="0"/>
              <a:t>1MSS</a:t>
            </a:r>
            <a:r>
              <a:rPr lang="zh-CN" altLang="en-US" dirty="0"/>
              <a:t>，也可以利用类似上面的计数器实现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实验内容二：拥塞控制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h2</a:t>
            </a:r>
            <a:r>
              <a:rPr lang="zh-CN" altLang="en-US" dirty="0"/>
              <a:t>中每次</a:t>
            </a:r>
            <a:r>
              <a:rPr lang="en-US" altLang="zh-CN" dirty="0"/>
              <a:t>cwnd</a:t>
            </a:r>
            <a:r>
              <a:rPr lang="zh-CN" altLang="en-US" dirty="0"/>
              <a:t>调整的时间和相应值，呈现到二维坐标图中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8" y="1268760"/>
            <a:ext cx="7279923" cy="54599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tcp_topo_loss.py	# </a:t>
            </a:r>
            <a:r>
              <a:rPr lang="zh-CN" altLang="en-US" dirty="0"/>
              <a:t>丢包率为</a:t>
            </a:r>
            <a:r>
              <a:rPr lang="en-US" altLang="zh-CN" dirty="0"/>
              <a:t>2%</a:t>
            </a:r>
            <a:r>
              <a:rPr lang="zh-CN" altLang="en-US" dirty="0"/>
              <a:t>的拓扑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可靠数据传输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网络丢包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超时重传机制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有丢包场景下的连接建立和断开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发送队列和接收队列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超时定时器实现</a:t>
            </a:r>
            <a:endParaRPr lang="zh-CN" altLang="en-US" dirty="0"/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TCP</a:t>
            </a:r>
            <a:r>
              <a:rPr lang="zh-CN" altLang="en-US" sz="2400" dirty="0">
                <a:sym typeface="+mn-ea"/>
              </a:rPr>
              <a:t>拥塞控制机制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拥塞控制状态迁移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拥塞控制机制设计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拥塞控制机制实现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网络丢包</a:t>
            </a:r>
            <a:r>
              <a:rPr lang="en-US" altLang="zh-CN" dirty="0"/>
              <a:t>(Packet Drop vs Packet Loss)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3" y="1289403"/>
            <a:ext cx="9114478" cy="1717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带数据</a:t>
            </a:r>
            <a:r>
              <a:rPr lang="en-US" altLang="zh-CN" dirty="0"/>
              <a:t>/SYN/FIN</a:t>
            </a:r>
            <a:r>
              <a:rPr lang="zh-CN" altLang="en-US" dirty="0"/>
              <a:t>的包超过一定时间没被确认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带数据的包被丢弃，超过一定时间未收到对应</a:t>
            </a:r>
            <a:r>
              <a:rPr lang="en-US" altLang="zh-CN" dirty="0"/>
              <a:t>ACK</a:t>
            </a:r>
            <a:r>
              <a:rPr lang="zh-CN" altLang="en-US" dirty="0"/>
              <a:t>，发送方认为该包丢失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带数据的包没有丢弃，但其对应</a:t>
            </a:r>
            <a:r>
              <a:rPr lang="en-US" altLang="zh-CN" dirty="0"/>
              <a:t>ACK</a:t>
            </a:r>
            <a:r>
              <a:rPr lang="zh-CN" altLang="en-US" dirty="0"/>
              <a:t>被丢弃，发送方会认为该包丢失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Data: Packet Loss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网络丢弃</a:t>
            </a:r>
            <a:r>
              <a:rPr lang="en-US" altLang="zh-CN" dirty="0"/>
              <a:t>ACK</a:t>
            </a:r>
            <a:r>
              <a:rPr lang="zh-CN" altLang="en-US" dirty="0"/>
              <a:t>数据包，也可能不被双方感知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No Packet Loss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44483" y="3700307"/>
            <a:ext cx="3607401" cy="3233894"/>
            <a:chOff x="409517" y="2287392"/>
            <a:chExt cx="3607401" cy="323389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37816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243408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037816" y="285446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 flipV="1">
              <a:off x="1049970" y="3427599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840019" y="2720763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50221" y="3305119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9517" y="2322463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31254" y="228739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cxnSpLocks noChangeAspect="1"/>
            </p:cNvCxnSpPr>
            <p:nvPr/>
          </p:nvCxnSpPr>
          <p:spPr>
            <a:xfrm>
              <a:off x="1067450" y="4021957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597179" y="3854822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24" y="4090975"/>
              <a:ext cx="355032" cy="406042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5067907" y="3700307"/>
            <a:ext cx="3607401" cy="3233894"/>
            <a:chOff x="5067907" y="3471707"/>
            <a:chExt cx="3607401" cy="323389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96206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901798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696206" y="4038772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 flipV="1">
              <a:off x="5708360" y="4611908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498409" y="3905072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308611" y="4489428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26375" y="5068174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67907" y="3506778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89644" y="3471707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cxnSpLocks noChangeAspect="1"/>
            </p:cNvCxnSpPr>
            <p:nvPr/>
          </p:nvCxnSpPr>
          <p:spPr>
            <a:xfrm>
              <a:off x="5768207" y="5219161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970" y="5309819"/>
              <a:ext cx="355032" cy="406042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061095" y="6064386"/>
            <a:ext cx="2193438" cy="717120"/>
            <a:chOff x="1026129" y="4651471"/>
            <a:chExt cx="2193438" cy="717120"/>
          </a:xfrm>
        </p:grpSpPr>
        <p:cxnSp>
          <p:nvCxnSpPr>
            <p:cNvPr id="39" name="直接箭头连接符 38"/>
            <p:cNvCxnSpPr/>
            <p:nvPr/>
          </p:nvCxnSpPr>
          <p:spPr>
            <a:xfrm rot="10800000" flipV="1">
              <a:off x="1026129" y="4773951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626380" y="4651471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522" y="6242594"/>
            <a:ext cx="417050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认为</a:t>
            </a:r>
            <a:r>
              <a:rPr lang="en-US" altLang="zh-CN" dirty="0"/>
              <a:t>SYN|ACK</a:t>
            </a:r>
            <a:r>
              <a:rPr lang="zh-CN" altLang="en-US" dirty="0"/>
              <a:t>数据包已被网络丢弃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676444" y="5744403"/>
            <a:ext cx="2193438" cy="594640"/>
            <a:chOff x="5676444" y="5515803"/>
            <a:chExt cx="2193438" cy="594640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5676444" y="551580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6511717" y="55494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576545" y="5868319"/>
            <a:ext cx="406607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Data</a:t>
            </a:r>
            <a:r>
              <a:rPr lang="zh-CN" altLang="en-US" dirty="0"/>
              <a:t>数据包中的</a:t>
            </a:r>
            <a:r>
              <a:rPr lang="en-US" altLang="zh-CN" dirty="0"/>
              <a:t>ACK</a:t>
            </a:r>
            <a:r>
              <a:rPr lang="zh-CN" altLang="en-US" dirty="0"/>
              <a:t>确认了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SYN|ACK</a:t>
            </a:r>
            <a:r>
              <a:rPr lang="zh-CN" altLang="en-US" dirty="0"/>
              <a:t>，即使前面的</a:t>
            </a:r>
            <a:r>
              <a:rPr lang="en-US" altLang="zh-CN" dirty="0"/>
              <a:t>ACK</a:t>
            </a:r>
            <a:r>
              <a:rPr lang="zh-CN" altLang="en-US" dirty="0"/>
              <a:t>丢失，不需要重传也能建立起连接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每个连接维护一个超时重传定时器</a:t>
            </a:r>
            <a:endParaRPr lang="en-US" altLang="zh-CN" dirty="0"/>
          </a:p>
          <a:p>
            <a:r>
              <a:rPr lang="zh-CN" altLang="en-US" dirty="0"/>
              <a:t>定时器管理</a:t>
            </a:r>
            <a:endParaRPr lang="en-US" altLang="zh-CN" dirty="0"/>
          </a:p>
          <a:p>
            <a:pPr lvl="1"/>
            <a:r>
              <a:rPr lang="zh-CN" altLang="en-US" dirty="0"/>
              <a:t>当发送一个带数据</a:t>
            </a:r>
            <a:r>
              <a:rPr lang="en-US" altLang="zh-CN" dirty="0"/>
              <a:t>/SYN/FIN</a:t>
            </a:r>
            <a:r>
              <a:rPr lang="zh-CN" altLang="en-US" dirty="0"/>
              <a:t>的包，如果定时器是关闭的，则开启并设置时间为</a:t>
            </a:r>
            <a:r>
              <a:rPr lang="en-US" altLang="zh-CN" dirty="0"/>
              <a:t>200ms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确认了部分数据，重启定时器，设置时间为</a:t>
            </a:r>
            <a:r>
              <a:rPr lang="en-US" altLang="zh-CN" dirty="0"/>
              <a:t>200ms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确认了所有数据</a:t>
            </a:r>
            <a:r>
              <a:rPr lang="en-US" altLang="zh-CN" dirty="0"/>
              <a:t>/SYN/FIN</a:t>
            </a:r>
            <a:r>
              <a:rPr lang="zh-CN" altLang="en-US" dirty="0"/>
              <a:t>，关闭定时器</a:t>
            </a:r>
            <a:endParaRPr lang="en-US" altLang="zh-CN" dirty="0"/>
          </a:p>
          <a:p>
            <a:r>
              <a:rPr lang="zh-CN" altLang="en-US" dirty="0"/>
              <a:t>触发定时器后</a:t>
            </a:r>
            <a:endParaRPr lang="en-US" altLang="zh-CN" dirty="0"/>
          </a:p>
          <a:p>
            <a:pPr lvl="1"/>
            <a:r>
              <a:rPr lang="zh-CN" altLang="en-US" dirty="0"/>
              <a:t>重传第一个没有被对方连续确认的数据</a:t>
            </a:r>
            <a:r>
              <a:rPr lang="en-US" altLang="zh-CN" dirty="0"/>
              <a:t>/SYN/FIN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定时器时间翻倍</a:t>
            </a:r>
            <a:r>
              <a:rPr lang="zh-CN" altLang="en-US" dirty="0"/>
              <a:t>，记录该数据包的重传次数</a:t>
            </a:r>
            <a:endParaRPr lang="en-US" altLang="zh-CN" dirty="0"/>
          </a:p>
          <a:p>
            <a:pPr lvl="1"/>
            <a:r>
              <a:rPr lang="zh-CN" altLang="en-US" dirty="0"/>
              <a:t>当一个数据包重传</a:t>
            </a:r>
            <a:r>
              <a:rPr lang="en-US" altLang="zh-CN" dirty="0"/>
              <a:t>3</a:t>
            </a:r>
            <a:r>
              <a:rPr lang="zh-CN" altLang="en-US" dirty="0"/>
              <a:t>次，对方都没有确认，关闭该连接</a:t>
            </a:r>
            <a:r>
              <a:rPr lang="en-US" altLang="zh-CN" dirty="0"/>
              <a:t>(RST)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发生丢包的位置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48" y="141187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/>
          <p:cNvSpPr/>
          <p:nvPr/>
        </p:nvSpPr>
        <p:spPr>
          <a:xfrm>
            <a:off x="2228963" y="2000232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4260116" y="1791431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-1" fmla="*/ 262328 w 1672663"/>
              <a:gd name="connsiteY0-2" fmla="*/ 3905 h 2334297"/>
              <a:gd name="connsiteX1-3" fmla="*/ 1254220 w 1672663"/>
              <a:gd name="connsiteY1-4" fmla="*/ 262210 h 2334297"/>
              <a:gd name="connsiteX2-5" fmla="*/ 1657176 w 1672663"/>
              <a:gd name="connsiteY2-6" fmla="*/ 1677722 h 2334297"/>
              <a:gd name="connsiteX3-7" fmla="*/ 768606 w 1672663"/>
              <a:gd name="connsiteY3-8" fmla="*/ 1925695 h 2334297"/>
              <a:gd name="connsiteX4-9" fmla="*/ 226166 w 1672663"/>
              <a:gd name="connsiteY4-10" fmla="*/ 1925695 h 2334297"/>
              <a:gd name="connsiteX5-11" fmla="*/ 14356 w 1672663"/>
              <a:gd name="connsiteY5-12" fmla="*/ 2282156 h 2334297"/>
              <a:gd name="connsiteX6-13" fmla="*/ 40186 w 1672663"/>
              <a:gd name="connsiteY6-14" fmla="*/ 2328650 h 2334297"/>
              <a:gd name="connsiteX0-15" fmla="*/ 276450 w 1686785"/>
              <a:gd name="connsiteY0-16" fmla="*/ 3905 h 2342401"/>
              <a:gd name="connsiteX1-17" fmla="*/ 1268342 w 1686785"/>
              <a:gd name="connsiteY1-18" fmla="*/ 262210 h 2342401"/>
              <a:gd name="connsiteX2-19" fmla="*/ 1671298 w 1686785"/>
              <a:gd name="connsiteY2-20" fmla="*/ 1677722 h 2342401"/>
              <a:gd name="connsiteX3-21" fmla="*/ 782728 w 1686785"/>
              <a:gd name="connsiteY3-22" fmla="*/ 1925695 h 2342401"/>
              <a:gd name="connsiteX4-23" fmla="*/ 240288 w 1686785"/>
              <a:gd name="connsiteY4-24" fmla="*/ 1925695 h 2342401"/>
              <a:gd name="connsiteX5-25" fmla="*/ 28478 w 1686785"/>
              <a:gd name="connsiteY5-26" fmla="*/ 2282156 h 2342401"/>
              <a:gd name="connsiteX6-27" fmla="*/ 23312 w 1686785"/>
              <a:gd name="connsiteY6-28" fmla="*/ 2338982 h 2342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2040363" y="4278292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-1" fmla="*/ 1766009 w 3310674"/>
              <a:gd name="connsiteY0-2" fmla="*/ 0 h 1714912"/>
              <a:gd name="connsiteX1-3" fmla="*/ 433155 w 3310674"/>
              <a:gd name="connsiteY1-4" fmla="*/ 278970 h 1714912"/>
              <a:gd name="connsiteX2-5" fmla="*/ 190348 w 3310674"/>
              <a:gd name="connsiteY2-6" fmla="*/ 1007390 h 1714912"/>
              <a:gd name="connsiteX3-7" fmla="*/ 257508 w 3310674"/>
              <a:gd name="connsiteY3-8" fmla="*/ 1647987 h 1714912"/>
              <a:gd name="connsiteX4-9" fmla="*/ 3310674 w 3310674"/>
              <a:gd name="connsiteY4-10" fmla="*/ 1663485 h 1714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4364310" y="4231798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510143" y="3115864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38959" y="1355948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338959" y="382726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197469" y="451338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53" y="1132720"/>
            <a:ext cx="5400897" cy="3137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" y="4270006"/>
            <a:ext cx="4783455" cy="2283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r>
              <a:rPr lang="en-US" altLang="zh-CN" sz="2000" dirty="0"/>
              <a:t>Case #1: </a:t>
            </a:r>
            <a:r>
              <a:rPr lang="zh-CN" altLang="en-US" sz="2000" dirty="0"/>
              <a:t>发送</a:t>
            </a:r>
            <a:r>
              <a:rPr lang="en-US" altLang="zh-CN" sz="2000" dirty="0"/>
              <a:t>SYN</a:t>
            </a:r>
            <a:r>
              <a:rPr lang="zh-CN" altLang="en-US" sz="2000" dirty="0"/>
              <a:t>，该数据包被丢弃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LISTEN</a:t>
            </a:r>
            <a:endParaRPr lang="en-US" altLang="zh-CN" sz="1600" dirty="0"/>
          </a:p>
          <a:p>
            <a:r>
              <a:rPr lang="en-US" altLang="zh-CN" sz="2000" dirty="0"/>
              <a:t>Case #2: </a:t>
            </a:r>
            <a:r>
              <a:rPr lang="zh-CN" altLang="en-US" sz="2000" dirty="0"/>
              <a:t>对方发送的</a:t>
            </a:r>
            <a:r>
              <a:rPr lang="en-US" altLang="zh-CN" sz="2000" dirty="0"/>
              <a:t>SYN|ACK</a:t>
            </a:r>
            <a:r>
              <a:rPr lang="zh-CN" altLang="en-US" sz="2000" dirty="0"/>
              <a:t>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SYN_RCVD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723336" y="4270006"/>
            <a:ext cx="4783455" cy="210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被动建立连接</a:t>
            </a:r>
            <a:endParaRPr lang="en-US" altLang="zh-CN" sz="2000" kern="0" dirty="0"/>
          </a:p>
          <a:p>
            <a:r>
              <a:rPr lang="en-US" altLang="zh-CN" sz="2000" kern="0" dirty="0"/>
              <a:t>Case #3: </a:t>
            </a:r>
            <a:r>
              <a:rPr lang="zh-CN" altLang="en-US" sz="2000" kern="0" dirty="0"/>
              <a:t>发送的</a:t>
            </a:r>
            <a:r>
              <a:rPr lang="en-US" altLang="zh-CN" sz="2000" kern="0" dirty="0"/>
              <a:t>SYN|ACK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同</a:t>
            </a:r>
            <a:r>
              <a:rPr lang="en-US" altLang="zh-CN" sz="1600" kern="0" dirty="0"/>
              <a:t>Case #2</a:t>
            </a:r>
            <a:endParaRPr lang="en-US" altLang="zh-CN" sz="1600" kern="0" dirty="0"/>
          </a:p>
          <a:p>
            <a:r>
              <a:rPr lang="en-US" altLang="zh-CN" sz="2000" kern="0" dirty="0"/>
              <a:t>Case #4: </a:t>
            </a:r>
            <a:r>
              <a:rPr lang="zh-CN" altLang="en-US" sz="2000" kern="0" dirty="0"/>
              <a:t>对方发送的</a:t>
            </a:r>
            <a:r>
              <a:rPr lang="en-US" altLang="zh-CN" sz="2000" kern="0" dirty="0"/>
              <a:t>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en-US" altLang="zh-CN" sz="1600" kern="0" dirty="0"/>
              <a:t>Active: ESTABLISHED, Passive: SYN_RCVD</a:t>
            </a:r>
            <a:endParaRPr lang="en-US" altLang="zh-CN" sz="16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有丢包时的连接断开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5" y="1268760"/>
            <a:ext cx="5863840" cy="266244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80585" y="4156680"/>
            <a:ext cx="4709160" cy="2179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被动关闭连接</a:t>
            </a:r>
            <a:endParaRPr lang="en-US" altLang="zh-CN" sz="2000" dirty="0"/>
          </a:p>
          <a:p>
            <a:r>
              <a:rPr lang="en-US" altLang="zh-CN" sz="1800" dirty="0"/>
              <a:t>Case #3: </a:t>
            </a:r>
            <a:r>
              <a:rPr lang="zh-CN" altLang="en-US" sz="1800" dirty="0"/>
              <a:t>发送的</a:t>
            </a:r>
            <a:r>
              <a:rPr lang="en-US" altLang="zh-CN" sz="1800" dirty="0"/>
              <a:t>FIN_2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FIN_WAIT_2, Passive: LAST_ACK</a:t>
            </a:r>
            <a:endParaRPr lang="en-US" altLang="zh-CN" sz="1600" dirty="0"/>
          </a:p>
          <a:p>
            <a:r>
              <a:rPr lang="en-US" altLang="zh-CN" sz="1800" dirty="0"/>
              <a:t>Case #4: </a:t>
            </a:r>
            <a:r>
              <a:rPr lang="zh-CN" altLang="en-US" sz="1800" dirty="0"/>
              <a:t>对方发送的</a:t>
            </a:r>
            <a:r>
              <a:rPr lang="en-US" altLang="zh-CN" sz="1800" dirty="0"/>
              <a:t>ACK_2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TIME_WAIT, Passive: LAST_ACK</a:t>
            </a:r>
            <a:endParaRPr lang="zh-CN" altLang="en-US" sz="1600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0" y="4156680"/>
            <a:ext cx="4572000" cy="217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主动关闭连接</a:t>
            </a:r>
            <a:endParaRPr lang="en-US" altLang="zh-CN" sz="2000" kern="0" dirty="0"/>
          </a:p>
          <a:p>
            <a:r>
              <a:rPr lang="en-US" altLang="zh-CN" sz="1800" kern="0" dirty="0"/>
              <a:t>Case #1: </a:t>
            </a:r>
            <a:r>
              <a:rPr lang="zh-CN" altLang="en-US" sz="1800" kern="0" dirty="0"/>
              <a:t>发送的</a:t>
            </a:r>
            <a:r>
              <a:rPr lang="en-US" altLang="zh-CN" sz="1800" kern="0" dirty="0"/>
              <a:t>FIN_1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ESTABLISHED</a:t>
            </a:r>
            <a:endParaRPr lang="en-US" altLang="zh-CN" sz="1600" kern="0" dirty="0"/>
          </a:p>
          <a:p>
            <a:r>
              <a:rPr lang="en-US" altLang="zh-CN" sz="1800" kern="0" dirty="0"/>
              <a:t>Case #2: </a:t>
            </a:r>
            <a:r>
              <a:rPr lang="zh-CN" altLang="en-US" sz="1800" kern="0" dirty="0"/>
              <a:t>对方发送的</a:t>
            </a:r>
            <a:r>
              <a:rPr lang="en-US" altLang="zh-CN" sz="1800" kern="0" dirty="0"/>
              <a:t>ACK_1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CLOSE_WAIT</a:t>
            </a:r>
            <a:endParaRPr lang="en-US" altLang="zh-CN" sz="1600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如何处理网络丢包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由发送数据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/>
              <a:t>SYN</a:t>
            </a:r>
            <a:r>
              <a:rPr lang="zh-CN" altLang="en-US" sz="2000" dirty="0"/>
              <a:t>和</a:t>
            </a:r>
            <a:r>
              <a:rPr lang="en-US" altLang="zh-CN" sz="2000" dirty="0"/>
              <a:t>FIN)</a:t>
            </a:r>
            <a:r>
              <a:rPr lang="zh-CN" altLang="en-US" sz="2000" dirty="0"/>
              <a:t>的一方负责重传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连接建立和断开时的丢包只能超时重传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数据传输过程中的丢包，满足快速重传条件的，可以快速重传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其在第一次发送时已经改变了状态</a:t>
            </a:r>
            <a:endParaRPr lang="en-US" altLang="zh-CN" sz="16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接收方按正常流程处理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其不能区分是否为重传数据包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en-US" altLang="zh-CN" sz="2000" dirty="0"/>
              <a:t>ACK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</a:t>
            </a:r>
            <a:r>
              <a:rPr lang="en-US" altLang="zh-CN" sz="1800" dirty="0"/>
              <a:t>ACK</a:t>
            </a:r>
            <a:r>
              <a:rPr lang="zh-CN" altLang="en-US" sz="1800" dirty="0"/>
              <a:t>对应的数据包，不需要切换状态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接收方相当于多次接收了该数据包，不切换状态，但要检查该数据包是否合法并回复</a:t>
            </a:r>
            <a:r>
              <a:rPr lang="en-US" altLang="zh-CN" sz="1800" dirty="0"/>
              <a:t>ACK</a:t>
            </a:r>
            <a:r>
              <a:rPr lang="zh-CN" altLang="en-US" sz="1800" dirty="0"/>
              <a:t>，包括：是否能够触发切换到该状态，</a:t>
            </a:r>
            <a:r>
              <a:rPr lang="en-US" altLang="zh-CN" sz="1800" dirty="0"/>
              <a:t>seq/ack</a:t>
            </a:r>
            <a:r>
              <a:rPr lang="zh-CN" altLang="en-US" sz="1800" dirty="0"/>
              <a:t>是否正确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如果既包含数据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，又包含更新的</a:t>
            </a:r>
            <a:r>
              <a:rPr lang="en-US" altLang="zh-CN" sz="2000" dirty="0"/>
              <a:t>ACK</a:t>
            </a:r>
            <a:r>
              <a:rPr lang="zh-CN" altLang="en-US" sz="2000" dirty="0"/>
              <a:t>，。。。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Tk1MTBmMWI2ZWVhOGQ1MGVmOGJiNWU4YjM2NzRjODAifQ=="/>
  <p:tag name="KSO_WPP_MARK_KEY" val="df891529-ae93-4a2d-ab41-bd724d83fd1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5078</Words>
  <Application>WPS 演示</Application>
  <PresentationFormat>全屏显示(4:3)</PresentationFormat>
  <Paragraphs>392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Arial Unicode MS</vt:lpstr>
      <vt:lpstr>Berlin Sans FB</vt:lpstr>
      <vt:lpstr>Cambria Math</vt:lpstr>
      <vt:lpstr>Courier New</vt:lpstr>
      <vt:lpstr>Pixel</vt:lpstr>
      <vt:lpstr>自定义设计方案</vt:lpstr>
      <vt:lpstr>网络传输机制实验二</vt:lpstr>
      <vt:lpstr>网络传输机制实验</vt:lpstr>
      <vt:lpstr>主要内容</vt:lpstr>
      <vt:lpstr>网络丢包(Packet Drop vs Packet Loss)</vt:lpstr>
      <vt:lpstr>超时重传机制</vt:lpstr>
      <vt:lpstr>发生丢包的位置</vt:lpstr>
      <vt:lpstr>有丢包时的连接建立</vt:lpstr>
      <vt:lpstr>有丢包时的连接断开</vt:lpstr>
      <vt:lpstr>如何处理网络丢包</vt:lpstr>
      <vt:lpstr>发送队列</vt:lpstr>
      <vt:lpstr>接收队列</vt:lpstr>
      <vt:lpstr>超时重传实现</vt:lpstr>
      <vt:lpstr>TCP实验内容一：丢包恢复</vt:lpstr>
      <vt:lpstr>TCP拥塞控制状态迁移图</vt:lpstr>
      <vt:lpstr>拥塞控制下的数据包发送</vt:lpstr>
      <vt:lpstr>TCP拥塞窗口增大</vt:lpstr>
      <vt:lpstr>TCP拥塞窗口减小</vt:lpstr>
      <vt:lpstr>TCP拥塞窗口不变</vt:lpstr>
      <vt:lpstr>数据包重传/丢包恢复</vt:lpstr>
      <vt:lpstr>快重传&amp;快恢复示意图</vt:lpstr>
      <vt:lpstr>拥塞控制机制实现注意事项</vt:lpstr>
      <vt:lpstr>TCP实验内容二：拥塞控制</vt:lpstr>
      <vt:lpstr>实验效果图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2934</cp:revision>
  <dcterms:created xsi:type="dcterms:W3CDTF">2017-02-15T05:09:00Z</dcterms:created>
  <dcterms:modified xsi:type="dcterms:W3CDTF">2024-12-04T23:48:43Z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25B1142EBCC44036A87CAA9B67F78C6F</vt:lpwstr>
  </property>
  <property fmtid="{D5CDD505-2E9C-101B-9397-08002B2CF9AE}" pid="3" name="KSOProductBuildVer">
    <vt:lpwstr>2052-12.1.0.19302</vt:lpwstr>
  </property>
</Properties>
</file>