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2"/>
  </p:handoutMasterIdLst>
  <p:sldIdLst>
    <p:sldId id="256" r:id="rId4"/>
    <p:sldId id="281" r:id="rId6"/>
    <p:sldId id="283" r:id="rId7"/>
    <p:sldId id="298" r:id="rId8"/>
    <p:sldId id="347" r:id="rId9"/>
    <p:sldId id="349" r:id="rId10"/>
    <p:sldId id="350" r:id="rId11"/>
    <p:sldId id="351" r:id="rId12"/>
    <p:sldId id="360" r:id="rId13"/>
    <p:sldId id="359" r:id="rId14"/>
    <p:sldId id="290" r:id="rId15"/>
    <p:sldId id="320" r:id="rId16"/>
    <p:sldId id="293" r:id="rId17"/>
    <p:sldId id="284" r:id="rId18"/>
    <p:sldId id="321" r:id="rId19"/>
    <p:sldId id="294" r:id="rId20"/>
    <p:sldId id="285" r:id="rId21"/>
    <p:sldId id="297" r:id="rId22"/>
    <p:sldId id="286" r:id="rId23"/>
    <p:sldId id="287" r:id="rId24"/>
    <p:sldId id="277" r:id="rId25"/>
    <p:sldId id="291" r:id="rId26"/>
    <p:sldId id="278" r:id="rId27"/>
    <p:sldId id="269" r:id="rId28"/>
    <p:sldId id="270" r:id="rId29"/>
    <p:sldId id="272" r:id="rId30"/>
    <p:sldId id="276" r:id="rId31"/>
    <p:sldId id="279" r:id="rId32"/>
    <p:sldId id="355" r:id="rId33"/>
    <p:sldId id="364" r:id="rId34"/>
    <p:sldId id="339" r:id="rId35"/>
    <p:sldId id="340" r:id="rId36"/>
    <p:sldId id="342" r:id="rId37"/>
    <p:sldId id="343" r:id="rId38"/>
    <p:sldId id="344" r:id="rId39"/>
    <p:sldId id="345" r:id="rId40"/>
    <p:sldId id="280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8"/>
            <p14:sldId id="347"/>
            <p14:sldId id="349"/>
            <p14:sldId id="350"/>
            <p14:sldId id="351"/>
            <p14:sldId id="360"/>
            <p14:sldId id="359"/>
            <p14:sldId id="290"/>
            <p14:sldId id="320"/>
            <p14:sldId id="293"/>
            <p14:sldId id="284"/>
            <p14:sldId id="321"/>
            <p14:sldId id="294"/>
            <p14:sldId id="285"/>
            <p14:sldId id="297"/>
            <p14:sldId id="286"/>
            <p14:sldId id="287"/>
            <p14:sldId id="277"/>
            <p14:sldId id="291"/>
            <p14:sldId id="278"/>
            <p14:sldId id="269"/>
            <p14:sldId id="270"/>
            <p14:sldId id="272"/>
            <p14:sldId id="276"/>
            <p14:sldId id="279"/>
            <p14:sldId id="355"/>
            <p14:sldId id="364"/>
            <p14:sldId id="339"/>
            <p14:sldId id="340"/>
            <p14:sldId id="342"/>
            <p14:sldId id="343"/>
            <p14:sldId id="344"/>
            <p14:sldId id="345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3105" y="45085"/>
            <a:ext cx="20808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952A7D9-7CF5-495A-9B5A-87593D3EA741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基于滑动窗口的数据传输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735455"/>
          </a:xfrm>
        </p:spPr>
        <p:txBody>
          <a:bodyPr/>
          <a:lstStyle/>
          <a:p>
            <a:r>
              <a:rPr lang="zh-CN" altLang="en-US" dirty="0" smtClean="0"/>
              <a:t>基于滑动窗口算法的字节流传输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何时发送一个报文段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发送速率不能超过接收方接收能力 -- 流量控制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8246" y="4183735"/>
          <a:ext cx="3657602" cy="52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</a:tblGrid>
              <a:tr h="522000"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829" y="3401365"/>
            <a:ext cx="186839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Max ACK received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71493" y="3703252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81503" y="3401365"/>
            <a:ext cx="149957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Next 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en-GB" altLang="zh-CN" dirty="0" err="1"/>
              <a:t>num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249870" y="3705177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4530" y="5392545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82150" y="5392545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54530" y="6216274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482150" y="6216273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53657" y="5501668"/>
            <a:ext cx="147354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Sent &amp;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10521" y="629332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/>
              <a:t>Not Usable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3657" y="6262572"/>
            <a:ext cx="152490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Ready to Send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10521" y="5469594"/>
            <a:ext cx="1664302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Sent Not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2261760" y="3715556"/>
            <a:ext cx="332563" cy="22588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16540" y="4960374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Sender Window</a:t>
            </a:r>
            <a:endParaRPr lang="zh-CN" altLang="en-US" dirty="0"/>
          </a:p>
        </p:txBody>
      </p:sp>
      <p:graphicFrame>
        <p:nvGraphicFramePr>
          <p:cNvPr id="23" name="内容占位符 5"/>
          <p:cNvGraphicFramePr/>
          <p:nvPr/>
        </p:nvGraphicFramePr>
        <p:xfrm>
          <a:off x="5252090" y="4183735"/>
          <a:ext cx="3657602" cy="52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</a:tblGrid>
              <a:tr h="522000"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5313961" y="3454135"/>
            <a:ext cx="1533946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/>
              <a:t>Next Expected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185406" y="3756022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88014" y="3454135"/>
            <a:ext cx="168232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/>
              <a:t>Max Acceptable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7645749" y="3757947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 rot="16200000">
            <a:off x="6783680" y="4021468"/>
            <a:ext cx="303288" cy="1676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063681" y="4989649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Receiver Window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228464" y="5396233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06554" y="5396233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242088" y="6219961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5527591" y="5505356"/>
            <a:ext cx="1897379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Received &amp;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70459" y="629701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/>
              <a:t>Not Usable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734925" y="5473282"/>
            <a:ext cx="1224374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Acceptable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4799250" y="3525255"/>
            <a:ext cx="0" cy="32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04449" y="29799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发送方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3023" y="29917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接收方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接收数据缓冲区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流控信息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丢包管理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#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后续实验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拥塞控制信息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	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sym typeface="+mn-ea"/>
              </a:rPr>
              <a:t>#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sym typeface="+mn-ea"/>
              </a:rPr>
              <a:t>后续实验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已经建立好的连接，其四元组是确定的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，主动断开连接（主动方）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6620" y="4946135"/>
            <a:ext cx="17405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被动断开连接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7200" y="556255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主动断开连接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本端已发送的最大序列号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10" grpId="0"/>
      <p:bldP spid="12" grpId="0"/>
      <p:bldP spid="13" grpId="0"/>
      <p:bldP spid="14" grpId="0"/>
      <p:bldP spid="15" grpId="0" bldLvl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/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  <a:endParaRPr lang="en-US" altLang="zh-CN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/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/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保证所有连接资源最后都能完全释放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实验一（无丢包环境）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理论知识回顾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应用程序与协议栈间的协作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0985"/>
            <a:ext cx="7886700" cy="4909185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</a:t>
            </a:r>
            <a:r>
              <a:rPr lang="zh-CN" altLang="en-US" dirty="0">
                <a:solidFill>
                  <a:srgbClr val="FF0000"/>
                </a:solidFill>
              </a:rPr>
              <a:t>阻塞和唤醒操作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包后，应用程序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阻塞，协议栈收到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后调用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r>
              <a:rPr lang="zh-CN" altLang="en-US" sz="2000" dirty="0"/>
              <a:t>唤醒</a:t>
            </a:r>
            <a:endParaRPr lang="en-US" altLang="zh-CN" sz="2000" dirty="0"/>
          </a:p>
          <a:p>
            <a:pPr lvl="1"/>
            <a:r>
              <a:rPr lang="en-US" altLang="zh-CN" dirty="0"/>
              <a:t>Accept</a:t>
            </a:r>
            <a:r>
              <a:rPr lang="zh-CN" altLang="en-US" dirty="0"/>
              <a:t>：</a:t>
            </a:r>
            <a:r>
              <a:rPr lang="en-US" altLang="zh-CN" dirty="0"/>
              <a:t>accept()</a:t>
            </a:r>
            <a:r>
              <a:rPr lang="zh-CN" altLang="en-US" dirty="0"/>
              <a:t>时，</a:t>
            </a:r>
            <a:r>
              <a:rPr lang="zh-CN" altLang="en-US" dirty="0">
                <a:sym typeface="+mn-ea"/>
              </a:rPr>
              <a:t>应用程序</a:t>
            </a:r>
            <a:r>
              <a:rPr lang="en-US" altLang="zh-CN" dirty="0" err="1">
                <a:sym typeface="+mn-ea"/>
              </a:rPr>
              <a:t>sleep_on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阻塞</a:t>
            </a:r>
            <a:r>
              <a:rPr lang="zh-CN" altLang="en-US" dirty="0"/>
              <a:t>，协议栈收到</a:t>
            </a:r>
            <a:r>
              <a:rPr lang="en-US" altLang="zh-CN" dirty="0"/>
              <a:t>ACK</a:t>
            </a:r>
            <a:r>
              <a:rPr lang="zh-CN" altLang="en-US" dirty="0"/>
              <a:t>后调用</a:t>
            </a:r>
            <a:r>
              <a:rPr lang="en-US" altLang="zh-CN" dirty="0" err="1"/>
              <a:t>wake_up</a:t>
            </a:r>
            <a:r>
              <a:rPr lang="en-US" altLang="zh-CN" dirty="0"/>
              <a:t>()</a:t>
            </a:r>
            <a:r>
              <a:rPr lang="zh-CN" altLang="en-US" dirty="0"/>
              <a:t>唤醒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应用程序</a:t>
            </a:r>
            <a:r>
              <a:rPr lang="zh-CN" altLang="en-US" dirty="0"/>
              <a:t>调用</a:t>
            </a:r>
            <a:r>
              <a:rPr lang="en-US" altLang="zh-CN" dirty="0"/>
              <a:t>close</a:t>
            </a:r>
            <a:r>
              <a:rPr lang="zh-CN" altLang="en-US" dirty="0"/>
              <a:t>断开连接时，不需要阻塞，协议栈会完成后续操作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u16 </a:t>
            </a:r>
            <a:r>
              <a:rPr lang="en-US" altLang="zh-CN" sz="1400" dirty="0" err="1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3333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3333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如何建立连接、断开连接、处理异常情况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考虑系统协议栈可能会合并数据包</a:t>
            </a:r>
            <a:r>
              <a:rPr lang="zh-CN" altLang="en-US" dirty="0"/>
              <a:t>，例如</a:t>
            </a:r>
            <a:endParaRPr lang="en-US" altLang="zh-CN" dirty="0"/>
          </a:p>
          <a:p>
            <a:pPr lvl="2"/>
            <a:r>
              <a:rPr lang="zh-CN" altLang="en-US" dirty="0"/>
              <a:t>正常流程：</a:t>
            </a:r>
            <a:r>
              <a:rPr lang="en-US" altLang="zh-CN" dirty="0"/>
              <a:t>User: FIN; Sys: ACK; Sys: FIN; User: ACK</a:t>
            </a:r>
            <a:endParaRPr lang="en-US" altLang="zh-CN" dirty="0"/>
          </a:p>
          <a:p>
            <a:pPr lvl="2"/>
            <a:r>
              <a:rPr lang="zh-CN" altLang="en-US" dirty="0"/>
              <a:t>数据包合并：</a:t>
            </a:r>
            <a:r>
              <a:rPr lang="en-US" altLang="zh-CN" dirty="0"/>
              <a:t>User: FIN; Sys: FIN|ACK; User: 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函数，能够绑定和监听端口，建立和断开连接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操作，</a:t>
            </a:r>
            <a:r>
              <a:rPr lang="zh-CN" altLang="en-US" sz="1800" dirty="0">
                <a:solidFill>
                  <a:srgbClr val="FF0000"/>
                </a:solidFill>
              </a:rPr>
              <a:t>应用阻塞，协议栈完成相应处理后唤醒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</a:t>
            </a:r>
            <a:r>
              <a:rPr lang="zh-CN" altLang="en-US" sz="1800" dirty="0">
                <a:sym typeface="+mn-ea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应用阻塞，协议栈完成相应处理后唤醒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914" y="1444978"/>
            <a:ext cx="8659586" cy="5034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主动断开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 </a:t>
            </a:r>
            <a:r>
              <a:rPr lang="en-US" altLang="zh-CN" dirty="0"/>
              <a:t>       </a:t>
            </a:r>
            <a:r>
              <a:rPr lang="zh-CN" altLang="en-US" dirty="0"/>
              <a:t>（</a:t>
            </a:r>
            <a:r>
              <a:rPr lang="en-US" altLang="zh-CN" dirty="0"/>
              <a:t>close</a:t>
            </a:r>
            <a:r>
              <a:rPr lang="zh-CN" altLang="en-US" dirty="0"/>
              <a:t>操作，</a:t>
            </a:r>
            <a:r>
              <a:rPr lang="zh-CN" altLang="en-US" dirty="0">
                <a:solidFill>
                  <a:srgbClr val="FF0000"/>
                </a:solidFill>
              </a:rPr>
              <a:t>非阻塞，后续由协议栈完成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被动断开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状态，还可以发送数据</a:t>
            </a:r>
            <a:endParaRPr lang="en-US" altLang="zh-CN" dirty="0"/>
          </a:p>
          <a:p>
            <a:pPr lvl="1"/>
            <a:r>
              <a:rPr lang="zh-CN" altLang="en-US" dirty="0"/>
              <a:t>自己没有待发送数据，断开连接，发送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                                       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非阻塞，后续由协议栈完成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连接管理部分只有</a:t>
            </a:r>
            <a:r>
              <a:rPr lang="en-US" altLang="zh-CN" dirty="0">
                <a:solidFill>
                  <a:srgbClr val="FF0000"/>
                </a:solidFill>
              </a:rPr>
              <a:t>SYN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FIN</a:t>
            </a:r>
            <a:r>
              <a:rPr lang="zh-CN" altLang="en-US" dirty="0">
                <a:solidFill>
                  <a:srgbClr val="FF0000"/>
                </a:solidFill>
              </a:rPr>
              <a:t>包会确认新数据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实验内容一：连接管理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，显示建立连接成功后自动断开连接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r>
              <a:rPr lang="zh-CN" altLang="en-US" dirty="0"/>
              <a:t>可以在一端用</a:t>
            </a:r>
            <a:r>
              <a:rPr lang="en-US" altLang="zh-CN" dirty="0"/>
              <a:t>tcp_stack_conn.py</a:t>
            </a:r>
            <a:r>
              <a:rPr lang="zh-CN" altLang="en-US" dirty="0"/>
              <a:t>替换</a:t>
            </a:r>
            <a:r>
              <a:rPr lang="en-US" altLang="zh-CN" dirty="0" err="1"/>
              <a:t>tcp_stack</a:t>
            </a:r>
            <a:r>
              <a:rPr lang="zh-CN" altLang="en-US" dirty="0"/>
              <a:t>执行，测试另一端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抓包来来验证建立和断开连接的正确性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流控</a:t>
            </a:r>
            <a:r>
              <a:rPr lang="en-US" altLang="zh-CN" dirty="0"/>
              <a:t> (Flow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445260"/>
            <a:ext cx="8691880" cy="5351145"/>
          </a:xfrm>
        </p:spPr>
        <p:txBody>
          <a:bodyPr>
            <a:normAutofit fontScale="85000"/>
          </a:bodyPr>
          <a:lstStyle/>
          <a:p>
            <a:r>
              <a:rPr lang="zh-CN" altLang="en-US" dirty="0"/>
              <a:t>为了防止快发送方给慢接收方发数据造成接收崩溃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注意与后续实验中拥塞控制的区别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发送方和接收方各自维护一个窗口大小</a:t>
            </a:r>
            <a:endParaRPr lang="en-US" altLang="zh-CN" dirty="0"/>
          </a:p>
          <a:p>
            <a:pPr lvl="1"/>
            <a:r>
              <a:rPr lang="zh-CN" altLang="en-US" dirty="0"/>
              <a:t>发送窗口</a:t>
            </a:r>
            <a:r>
              <a:rPr lang="en-US" altLang="zh-CN" dirty="0"/>
              <a:t>&lt;=</a:t>
            </a:r>
            <a:r>
              <a:rPr lang="zh-CN" altLang="en-US" dirty="0"/>
              <a:t>接收窗口</a:t>
            </a:r>
            <a:endParaRPr lang="zh-CN" altLang="en-US" dirty="0"/>
          </a:p>
          <a:p>
            <a:pPr lvl="1"/>
            <a:r>
              <a:rPr lang="zh-CN" altLang="en-US" dirty="0"/>
              <a:t>发送窗口应该为对端接收窗口和本端拥塞窗口的最小值（本实验只考虑接收窗口）</a:t>
            </a:r>
            <a:endParaRPr lang="en-US" altLang="zh-CN" dirty="0"/>
          </a:p>
          <a:p>
            <a:r>
              <a:rPr lang="zh-CN" altLang="en-US" dirty="0"/>
              <a:t>发送方按照发送窗口大小发送数据</a:t>
            </a:r>
            <a:endParaRPr lang="en-US" altLang="zh-CN" dirty="0"/>
          </a:p>
          <a:p>
            <a:r>
              <a:rPr lang="zh-CN" altLang="en-US" dirty="0"/>
              <a:t>接收方根据接收窗口大小接收数据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若数据落在窗口以外，直接丢弃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若数据落在窗口以内</a:t>
            </a:r>
            <a:endParaRPr lang="en-US" altLang="zh-CN" dirty="0"/>
          </a:p>
          <a:p>
            <a:pPr lvl="2"/>
            <a:r>
              <a:rPr lang="zh-CN" altLang="en-US" dirty="0"/>
              <a:t>收到的是连续数据</a:t>
            </a:r>
            <a:endParaRPr lang="en-US" altLang="zh-CN" dirty="0"/>
          </a:p>
          <a:p>
            <a:pPr lvl="3"/>
            <a:r>
              <a:rPr lang="zh-CN" altLang="en-US" dirty="0"/>
              <a:t>放到缓冲区中，等待上层应用读取，更新窗口边界值</a:t>
            </a:r>
            <a:endParaRPr lang="en-US" altLang="zh-CN" dirty="0"/>
          </a:p>
          <a:p>
            <a:pPr lvl="2"/>
            <a:r>
              <a:rPr lang="zh-CN" altLang="en-US" dirty="0"/>
              <a:t>收到不连续的数据</a:t>
            </a:r>
            <a:endParaRPr lang="en-US" altLang="zh-CN" dirty="0"/>
          </a:p>
          <a:p>
            <a:pPr lvl="3"/>
            <a:r>
              <a:rPr lang="zh-CN" altLang="en-US" dirty="0"/>
              <a:t>放到缓冲区</a:t>
            </a:r>
            <a:r>
              <a:rPr lang="zh-CN" altLang="en-US" dirty="0"/>
              <a:t>中，不更新窗口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>
                <a:sym typeface="+mn-ea"/>
              </a:rPr>
              <a:t>连接管理：</a:t>
            </a:r>
            <a:r>
              <a:rPr lang="zh-CN" altLang="en-US" dirty="0"/>
              <a:t>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连接管理功能，使得节点之间能够在无丢包网络环境中建立和断开连接</a:t>
            </a:r>
            <a:endParaRPr lang="zh-CN" altLang="en-US" dirty="0"/>
          </a:p>
          <a:p>
            <a:pPr marL="914400" lvl="1" indent="-457200">
              <a:buAutoNum type="arabicPeriod"/>
            </a:pPr>
            <a:r>
              <a:rPr lang="zh-CN" altLang="en-US" dirty="0">
                <a:sym typeface="+mn-ea"/>
              </a:rPr>
              <a:t>数据传输：</a:t>
            </a:r>
            <a:r>
              <a:rPr lang="zh-CN" altLang="en-US" dirty="0">
                <a:sym typeface="+mn-ea"/>
              </a:rPr>
              <a:t>实现最基本的</a:t>
            </a:r>
            <a:r>
              <a:rPr lang="en-US" altLang="zh-CN" dirty="0">
                <a:sym typeface="+mn-ea"/>
              </a:rPr>
              <a:t>TCP</a:t>
            </a:r>
            <a:r>
              <a:rPr lang="zh-CN" altLang="en-US" dirty="0">
                <a:sym typeface="+mn-ea"/>
              </a:rPr>
              <a:t>数据收发功能，使得节点之间能够在无丢包网络环境中传输数据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9336" y="455872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2807549" y="523562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如果对端接收窗口（</a:t>
            </a:r>
            <a:r>
              <a:rPr lang="en-US" altLang="zh-CN" dirty="0" err="1"/>
              <a:t>rcv_wnd</a:t>
            </a:r>
            <a:r>
              <a:rPr lang="zh-CN" altLang="en-US" dirty="0" err="1"/>
              <a:t>）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zh-CN" altLang="en-US" dirty="0"/>
          </a:p>
          <a:p>
            <a:pPr marL="914400" lvl="2" indent="0">
              <a:lnSpc>
                <a:spcPct val="17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协议栈收到数据包后，使用接收缓冲区来存储相应数据，供应用程序读取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使用环形缓冲区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接收缓冲区大小为本端最大接收窗口大小（</a:t>
            </a:r>
            <a:r>
              <a:rPr lang="en-US" altLang="zh-CN" sz="1800" dirty="0"/>
              <a:t>64KB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/>
            <a:r>
              <a:rPr lang="zh-CN" altLang="en-US" sz="1800" dirty="0"/>
              <a:t>本端宣告的接收窗口大小（</a:t>
            </a:r>
            <a:r>
              <a:rPr lang="en-US" altLang="zh-CN" sz="1800" dirty="0"/>
              <a:t>adv_wnd</a:t>
            </a:r>
            <a:r>
              <a:rPr lang="zh-CN" altLang="en-US" sz="1800" dirty="0"/>
              <a:t>）为接收缓冲区剩余空间大小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）来防止读写冲突，</a:t>
            </a:r>
            <a:r>
              <a:rPr lang="zh-CN" altLang="en-US" sz="1800" dirty="0">
                <a:solidFill>
                  <a:srgbClr val="FF0000"/>
                </a:solidFill>
              </a:rPr>
              <a:t>注意不要加到数据结构的尾部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07324" y="524050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4538" y="614568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79835" y="475703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91655" y="475703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44872" y="4241156"/>
            <a:ext cx="2807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 from 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6517" y="4264087"/>
            <a:ext cx="2279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 to 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环形缓冲区示例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2750" y="1646555"/>
            <a:ext cx="7833995" cy="1593215"/>
            <a:chOff x="650" y="2593"/>
            <a:chExt cx="12337" cy="2509"/>
          </a:xfrm>
        </p:grpSpPr>
        <p:sp>
          <p:nvSpPr>
            <p:cNvPr id="6" name="矩形 5"/>
            <p:cNvSpPr/>
            <p:nvPr/>
          </p:nvSpPr>
          <p:spPr>
            <a:xfrm>
              <a:off x="2539" y="360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0" y="361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740" y="422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743" y="317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378" y="452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37" y="259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89" y="360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99" y="3615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缓冲区为空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5" idx="1"/>
            </p:cNvCxnSpPr>
            <p:nvPr/>
          </p:nvCxnSpPr>
          <p:spPr>
            <a:xfrm flipH="1" flipV="1">
              <a:off x="5574" y="3213"/>
              <a:ext cx="915" cy="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729" y="2805"/>
              <a:ext cx="183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r>
                <a:rPr lang="zh-CN" altLang="en-US" sz="1400"/>
                <a:t>字节隔离区</a:t>
              </a:r>
              <a:endParaRPr lang="zh-CN" altLang="en-US" sz="1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5925" y="3221355"/>
            <a:ext cx="5965825" cy="1555115"/>
            <a:chOff x="655" y="5073"/>
            <a:chExt cx="9395" cy="2449"/>
          </a:xfrm>
        </p:grpSpPr>
        <p:sp>
          <p:nvSpPr>
            <p:cNvPr id="16" name="矩形 15"/>
            <p:cNvSpPr/>
            <p:nvPr/>
          </p:nvSpPr>
          <p:spPr>
            <a:xfrm>
              <a:off x="2544" y="608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" y="609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7630" y="664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888" y="565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268" y="694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82" y="507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34" y="608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864" y="6085"/>
              <a:ext cx="274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6309" y="5730"/>
              <a:ext cx="480" cy="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284" y="5195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/>
                <a:t>可读区域</a:t>
              </a:r>
              <a:endParaRPr lang="zh-CN" sz="1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8625" y="4719955"/>
            <a:ext cx="7811770" cy="1574165"/>
            <a:chOff x="675" y="7433"/>
            <a:chExt cx="12302" cy="2479"/>
          </a:xfrm>
        </p:grpSpPr>
        <p:sp>
          <p:nvSpPr>
            <p:cNvPr id="29" name="矩形 28"/>
            <p:cNvSpPr/>
            <p:nvPr/>
          </p:nvSpPr>
          <p:spPr>
            <a:xfrm>
              <a:off x="2564" y="844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5" y="845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7158" y="903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404" y="801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796" y="933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98" y="743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50" y="8449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92" y="8445"/>
              <a:ext cx="266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" y="8444"/>
              <a:ext cx="457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889" y="8450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缓冲区已满</a:t>
              </a: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只需实现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相关函数即可，不需要封装</a:t>
            </a:r>
            <a:r>
              <a:rPr lang="en-US" altLang="zh-CN" dirty="0"/>
              <a:t>socket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表示读到流结尾，对方断开连接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zh-CN" altLang="en-US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数据收发实现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接收方调整本端接收窗口大小（</a:t>
            </a:r>
            <a:r>
              <a:rPr lang="en-US" altLang="zh-CN" dirty="0"/>
              <a:t>adv_wnd</a:t>
            </a:r>
            <a:r>
              <a:rPr lang="zh-CN" altLang="en-US" dirty="0"/>
              <a:t>）来表达自己的接收能力</a:t>
            </a:r>
            <a:endParaRPr lang="zh-CN" altLang="en-US" dirty="0"/>
          </a:p>
          <a:p>
            <a:pPr lvl="1"/>
            <a:r>
              <a:rPr lang="zh-CN" altLang="en-US" dirty="0"/>
              <a:t>发送方根据对</a:t>
            </a:r>
            <a:r>
              <a:rPr lang="en-US" altLang="zh-CN" dirty="0"/>
              <a:t>端接收窗口大小（rcv_wnd）来</a:t>
            </a:r>
            <a:r>
              <a:rPr lang="zh-CN" altLang="en-US" dirty="0"/>
              <a:t>控制自己的发送速率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实验内容二：短消息收发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参照</a:t>
            </a:r>
            <a:r>
              <a:rPr lang="en-US" altLang="zh-CN" dirty="0">
                <a:sym typeface="+mn-ea"/>
              </a:rPr>
              <a:t>tcp_stack_trans.py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修改</a:t>
            </a:r>
            <a:r>
              <a:rPr lang="en-US" altLang="zh-CN" dirty="0" err="1">
                <a:sym typeface="+mn-ea"/>
              </a:rPr>
              <a:t>tcp_apps.c</a:t>
            </a:r>
            <a:r>
              <a:rPr lang="zh-CN" altLang="en-US" dirty="0">
                <a:sym typeface="+mn-ea"/>
              </a:rPr>
              <a:t>，使之能够收发短消息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tcp_stack_trans.py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实验内容三：大文件传送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09" y="1444978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tcp_stack_trans.py)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  <a:endParaRPr lang="en-US" altLang="zh-CN" sz="20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  <a:endParaRPr lang="en-US" altLang="zh-CN" sz="18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  <a:endParaRPr lang="en-US" altLang="zh-CN" sz="1800" dirty="0"/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  <a:endParaRPr lang="en-US" altLang="zh-CN" sz="16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tcp_stack_trans.py</a:t>
            </a:r>
            <a:r>
              <a:rPr lang="zh-CN" altLang="en-US" sz="2000" dirty="0"/>
              <a:t>替换其中任意一端，对端都能正确收发数据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2405"/>
            <a:ext cx="8210550" cy="5201285"/>
          </a:xfrm>
        </p:spPr>
        <p:txBody>
          <a:bodyPr>
            <a:normAutofit fontScale="70000"/>
          </a:bodyPr>
          <a:lstStyle/>
          <a:p>
            <a:r>
              <a:rPr lang="en-US" altLang="zh-CN" dirty="0" err="1"/>
              <a:t>create_randfile.sh	# </a:t>
            </a:r>
            <a:r>
              <a:rPr lang="zh-CN" altLang="en-US" dirty="0" err="1"/>
              <a:t>随机生成待传输文件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[arp.c arpcache.c device_internal.c icmp.c ip_base.c rtable.c rtable_internal.c]			# </a:t>
            </a:r>
            <a:r>
              <a:rPr lang="zh-CN" altLang="en-US" dirty="0">
                <a:sym typeface="+mn-ea"/>
              </a:rPr>
              <a:t>直接将</a:t>
            </a:r>
            <a:r>
              <a:rPr lang="en-US" altLang="zh-CN" dirty="0">
                <a:sym typeface="+mn-ea"/>
              </a:rPr>
              <a:t>``</a:t>
            </a:r>
            <a:r>
              <a:rPr lang="zh-CN" altLang="en-US" dirty="0">
                <a:sym typeface="+mn-ea"/>
              </a:rPr>
              <a:t>路由器转发实验</a:t>
            </a:r>
            <a:r>
              <a:rPr lang="en-US" altLang="zh-CN" dirty="0">
                <a:sym typeface="+mn-ea"/>
              </a:rPr>
              <a:t>’’</a:t>
            </a:r>
            <a:r>
              <a:rPr lang="zh-CN" altLang="en-US" dirty="0">
                <a:sym typeface="+mn-ea"/>
              </a:rPr>
              <a:t>中对应的文件</a:t>
            </a:r>
            <a:r>
              <a:rPr lang="zh-CN" dirty="0">
                <a:sym typeface="+mn-ea"/>
              </a:rPr>
              <a:t>拷贝过来</a:t>
            </a:r>
            <a:endParaRPr lang="en-US" altLang="zh-CN" dirty="0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FF"/>
                </a:solidFill>
              </a:rPr>
              <a:t>tcp_apps.c</a:t>
            </a:r>
            <a:r>
              <a:rPr lang="en-US" altLang="zh-CN" dirty="0">
                <a:solidFill>
                  <a:srgbClr val="3333FF"/>
                </a:solidFill>
              </a:rPr>
              <a:t>		# </a:t>
            </a:r>
            <a:r>
              <a:rPr lang="zh-CN" altLang="en-US" dirty="0">
                <a:solidFill>
                  <a:srgbClr val="3333FF"/>
                </a:solidFill>
              </a:rPr>
              <a:t>基于</a:t>
            </a:r>
            <a:r>
              <a:rPr lang="en-US" altLang="zh-CN" dirty="0" err="1">
                <a:solidFill>
                  <a:srgbClr val="3333FF"/>
                </a:solidFill>
              </a:rPr>
              <a:t>tcp</a:t>
            </a:r>
            <a:r>
              <a:rPr lang="en-US" altLang="zh-CN" dirty="0">
                <a:solidFill>
                  <a:srgbClr val="3333FF"/>
                </a:solidFill>
              </a:rPr>
              <a:t>-stack</a:t>
            </a:r>
            <a:r>
              <a:rPr lang="zh-CN" altLang="en-US" dirty="0">
                <a:solidFill>
                  <a:srgbClr val="3333FF"/>
                </a:solidFill>
              </a:rPr>
              <a:t>的服务器和客户端程序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tcp_stack_conn.py	# python</a:t>
            </a:r>
            <a:r>
              <a:rPr lang="zh-CN" altLang="en-US" dirty="0"/>
              <a:t>应用实现，用于测试连接管理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>
                <a:sym typeface="+mn-ea"/>
              </a:rPr>
              <a:t>tcp_stack_trans.py	# python</a:t>
            </a:r>
            <a:r>
              <a:rPr lang="zh-CN" altLang="en-US" dirty="0">
                <a:sym typeface="+mn-ea"/>
              </a:rPr>
              <a:t>应用实现，用于测试短消息收发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拓扑，包含两个节点，无丢包环境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/>
          <p:cNvSpPr/>
          <p:nvPr/>
        </p:nvSpPr>
        <p:spPr>
          <a:xfrm>
            <a:off x="6883400" y="4123055"/>
            <a:ext cx="1854200" cy="1252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(Transport Control Protocol)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109997" y="2970213"/>
          <a:ext cx="3405353" cy="30311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1"/>
                <a:gridCol w="1093075"/>
                <a:gridCol w="170267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Dst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Sequence</a:t>
                      </a:r>
                      <a:r>
                        <a:rPr lang="en-US" altLang="zh-CN" sz="1600" baseline="0" dirty="0"/>
                        <a:t> Number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Acknowledgment</a:t>
                      </a:r>
                      <a:r>
                        <a:rPr lang="en-US" altLang="zh-CN" sz="1600" baseline="0" dirty="0"/>
                        <a:t> Number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HLen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Flags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Recv</a:t>
                      </a:r>
                      <a:r>
                        <a:rPr lang="en-US" altLang="zh-CN" sz="1600" dirty="0"/>
                        <a:t> Window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CheckSum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Urgent Pointer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Options</a:t>
                      </a:r>
                      <a:r>
                        <a:rPr lang="en-US" altLang="zh-CN" sz="1600" baseline="0" dirty="0"/>
                        <a:t> (</a:t>
                      </a:r>
                      <a:r>
                        <a:rPr lang="en-US" altLang="zh-CN" sz="1600" baseline="0" dirty="0" err="1"/>
                        <a:t>Var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baseline="0" dirty="0" err="1"/>
                        <a:t>Leng</a:t>
                      </a:r>
                      <a:r>
                        <a:rPr lang="en-US" altLang="zh-CN" sz="1600" baseline="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80615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Data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36425" y="2624815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0     4                     16                         32 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应用最广泛的传输层协议</a:t>
            </a:r>
            <a:endParaRPr lang="en-US" altLang="zh-CN" dirty="0"/>
          </a:p>
          <a:p>
            <a:pPr lvl="1"/>
            <a:r>
              <a:rPr lang="zh-CN" altLang="en-US" dirty="0"/>
              <a:t>占据了目前互联网的</a:t>
            </a:r>
            <a:r>
              <a:rPr lang="en-US" altLang="zh-CN" dirty="0"/>
              <a:t>90%</a:t>
            </a:r>
            <a:r>
              <a:rPr lang="zh-CN" altLang="en-US" dirty="0"/>
              <a:t>以上流量</a:t>
            </a:r>
            <a:endParaRPr lang="en-US" altLang="zh-CN" dirty="0"/>
          </a:p>
          <a:p>
            <a:r>
              <a:rPr lang="zh-CN" altLang="en-US" dirty="0"/>
              <a:t>多路复用</a:t>
            </a:r>
            <a:endParaRPr lang="en-US" altLang="zh-CN" dirty="0"/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 Port, </a:t>
            </a:r>
            <a:r>
              <a:rPr lang="en-US" altLang="zh-CN" dirty="0" err="1"/>
              <a:t>Dst</a:t>
            </a:r>
            <a:r>
              <a:rPr lang="en-US" altLang="zh-CN" dirty="0"/>
              <a:t> Port</a:t>
            </a:r>
            <a:endParaRPr lang="en-US" altLang="zh-CN" dirty="0"/>
          </a:p>
          <a:p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en-US" altLang="zh-CN" dirty="0"/>
              <a:t>Flags + </a:t>
            </a:r>
            <a:r>
              <a:rPr lang="en-US" altLang="zh-CN" dirty="0" err="1"/>
              <a:t>Seq</a:t>
            </a:r>
            <a:r>
              <a:rPr lang="en-US" altLang="zh-CN" dirty="0"/>
              <a:t> + </a:t>
            </a:r>
            <a:r>
              <a:rPr lang="en-US" altLang="zh-CN" dirty="0" err="1"/>
              <a:t>Ack</a:t>
            </a:r>
            <a:endParaRPr lang="en-US" altLang="zh-CN" dirty="0"/>
          </a:p>
          <a:p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en-US" altLang="zh-CN" dirty="0" err="1"/>
              <a:t>Seq</a:t>
            </a:r>
            <a:r>
              <a:rPr lang="en-US" altLang="zh-CN" dirty="0"/>
              <a:t> + Ack + Options</a:t>
            </a:r>
            <a:endParaRPr lang="en-US" altLang="zh-CN" dirty="0"/>
          </a:p>
          <a:p>
            <a:r>
              <a:rPr lang="zh-CN" altLang="en-US" dirty="0"/>
              <a:t>流控</a:t>
            </a:r>
            <a:endParaRPr lang="en-US" altLang="zh-CN" dirty="0"/>
          </a:p>
          <a:p>
            <a:pPr lvl="1"/>
            <a:r>
              <a:rPr lang="en-US" altLang="zh-CN" dirty="0" err="1"/>
              <a:t>Recv</a:t>
            </a:r>
            <a:r>
              <a:rPr lang="en-US" altLang="zh-CN" dirty="0"/>
              <a:t> Window + Options</a:t>
            </a:r>
            <a:endParaRPr lang="en-US" altLang="zh-CN" dirty="0"/>
          </a:p>
          <a:p>
            <a:r>
              <a:rPr lang="zh-CN" altLang="en-US" dirty="0"/>
              <a:t>拥塞控制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0645"/>
            <a:ext cx="7886700" cy="3879707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是一种面向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字节流</a:t>
            </a:r>
            <a:r>
              <a:rPr lang="zh-CN" altLang="en-US" dirty="0"/>
              <a:t>的传输协议</a:t>
            </a:r>
            <a:endParaRPr lang="en-US" altLang="zh-CN" dirty="0"/>
          </a:p>
          <a:p>
            <a:pPr lvl="1"/>
            <a:r>
              <a:rPr lang="zh-CN" altLang="en-US" dirty="0"/>
              <a:t>每个传输字节都对应一个</a:t>
            </a:r>
            <a:r>
              <a:rPr lang="en-US" altLang="zh-CN" dirty="0"/>
              <a:t>32</a:t>
            </a:r>
            <a:r>
              <a:rPr lang="zh-CN" altLang="en-US" dirty="0"/>
              <a:t>位整数序列号</a:t>
            </a:r>
            <a:endParaRPr lang="en-US" altLang="zh-CN" dirty="0"/>
          </a:p>
          <a:p>
            <a:pPr lvl="2"/>
            <a:r>
              <a:rPr lang="zh-CN" altLang="en-US" dirty="0"/>
              <a:t>当数据大于</a:t>
            </a:r>
            <a:r>
              <a:rPr lang="en-US" altLang="zh-CN" dirty="0"/>
              <a:t>32</a:t>
            </a:r>
            <a:r>
              <a:rPr lang="zh-CN" altLang="en-US" dirty="0"/>
              <a:t>位表示时，整数进行环绕</a:t>
            </a:r>
            <a:endParaRPr lang="en-US" altLang="zh-CN" dirty="0"/>
          </a:p>
          <a:p>
            <a:pPr lvl="1"/>
            <a:r>
              <a:rPr lang="zh-CN" altLang="en-US" dirty="0"/>
              <a:t>连接建立时用一随机数作为初始序列号</a:t>
            </a:r>
            <a:endParaRPr lang="en-US" altLang="zh-CN" dirty="0"/>
          </a:p>
          <a:p>
            <a:pPr lvl="2"/>
            <a:r>
              <a:rPr lang="zh-CN" altLang="en-US" dirty="0"/>
              <a:t>否则容易产生安全性问题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将数据分割到不同的数据包</a:t>
            </a:r>
            <a:endParaRPr lang="en-US" altLang="zh-CN" dirty="0"/>
          </a:p>
          <a:p>
            <a:pPr lvl="1"/>
            <a:r>
              <a:rPr lang="zh-CN" altLang="en-US" dirty="0"/>
              <a:t>数据包中的数据不多于 </a:t>
            </a:r>
            <a:r>
              <a:rPr lang="en-US" altLang="zh-CN" dirty="0"/>
              <a:t>(1500 - IPHDR - TCPHDR)</a:t>
            </a:r>
            <a:endParaRPr lang="en-US" altLang="zh-CN" dirty="0"/>
          </a:p>
          <a:p>
            <a:pPr lvl="1"/>
            <a:r>
              <a:rPr lang="zh-CN" altLang="en-US" dirty="0"/>
              <a:t>每个数据包的序列号是其包含的第一个字节对应的序列号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017986" y="5525415"/>
            <a:ext cx="4896000" cy="918896"/>
            <a:chOff x="2017986" y="5525415"/>
            <a:chExt cx="4896000" cy="91889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017986" y="6032938"/>
              <a:ext cx="48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8605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069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1569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35813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837793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10301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72148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9211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153770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47350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155210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13566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156410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6243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157870</a:t>
              </a:r>
              <a:endParaRPr lang="zh-CN" altLang="en-US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zh-CN" altLang="en-US" dirty="0">
                <a:sym typeface="+mn-ea"/>
              </a:rPr>
              <a:t>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5718454" cy="44258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双方确定建立连接用的端口号</a:t>
            </a:r>
            <a:r>
              <a:rPr lang="en-US" altLang="zh-CN" sz="2000" dirty="0"/>
              <a:t>(port)</a:t>
            </a:r>
            <a:endParaRPr lang="en-US" altLang="zh-CN" sz="2000" dirty="0"/>
          </a:p>
          <a:p>
            <a:pPr lvl="1"/>
            <a:r>
              <a:rPr lang="zh-CN" altLang="en-US" sz="1800" dirty="0"/>
              <a:t>被动建立连接的一方使用固定端口</a:t>
            </a:r>
            <a:endParaRPr lang="en-US" altLang="zh-CN" sz="1800" dirty="0"/>
          </a:p>
          <a:p>
            <a:pPr lvl="2"/>
            <a:r>
              <a:rPr lang="zh-CN" altLang="en-US" sz="1600" dirty="0"/>
              <a:t>例如，</a:t>
            </a:r>
            <a:r>
              <a:rPr lang="en-US" altLang="zh-CN" sz="1600" dirty="0"/>
              <a:t>SSH: 22, HTTP: 80, HTTPS: 443</a:t>
            </a:r>
            <a:endParaRPr lang="en-US" altLang="zh-CN" sz="1600" dirty="0"/>
          </a:p>
          <a:p>
            <a:pPr lvl="1"/>
            <a:r>
              <a:rPr lang="zh-CN" altLang="en-US" sz="1800" dirty="0"/>
              <a:t>主动建立连接的一方使用随机端口</a:t>
            </a:r>
            <a:endParaRPr lang="en-US" altLang="zh-CN" sz="1800" dirty="0"/>
          </a:p>
          <a:p>
            <a:pPr lvl="2"/>
            <a:r>
              <a:rPr lang="zh-CN" altLang="en-US" sz="1600" dirty="0"/>
              <a:t>由协议栈确定</a:t>
            </a:r>
            <a:endParaRPr lang="en-US" altLang="zh-CN" sz="1600" dirty="0"/>
          </a:p>
          <a:p>
            <a:r>
              <a:rPr lang="zh-CN" altLang="en-US" sz="2000" dirty="0"/>
              <a:t>连接双方确定自己的初始序列号并通知对方 </a:t>
            </a:r>
            <a:r>
              <a:rPr lang="en-US" altLang="zh-CN" sz="2000" dirty="0"/>
              <a:t>(SYN)</a:t>
            </a:r>
            <a:endParaRPr lang="en-US" altLang="zh-CN" sz="2000" dirty="0"/>
          </a:p>
          <a:p>
            <a:pPr lvl="1"/>
            <a:r>
              <a:rPr lang="zh-CN" altLang="en-US" sz="1700" dirty="0"/>
              <a:t>两端的初始序列号相互独立</a:t>
            </a:r>
            <a:endParaRPr lang="en-US" altLang="zh-CN" sz="1700" dirty="0"/>
          </a:p>
          <a:p>
            <a:r>
              <a:rPr lang="zh-CN" altLang="en-US" sz="2000" dirty="0"/>
              <a:t>双方在收到对方的初始序列号后，回复确认 </a:t>
            </a:r>
            <a:r>
              <a:rPr lang="en-US" altLang="zh-CN" sz="2000" dirty="0"/>
              <a:t>(ACK)</a:t>
            </a:r>
            <a:endParaRPr lang="en-US" altLang="zh-CN" sz="2000" dirty="0"/>
          </a:p>
          <a:p>
            <a:pPr lvl="1"/>
            <a:r>
              <a:rPr lang="zh-CN" altLang="en-US" sz="1800" dirty="0"/>
              <a:t>表示收到对方的初始序列号</a:t>
            </a:r>
            <a:endParaRPr lang="en-US" altLang="zh-CN" sz="1800" dirty="0"/>
          </a:p>
          <a:p>
            <a:r>
              <a:rPr lang="zh-CN" altLang="en-US" sz="2200" dirty="0"/>
              <a:t>第一个</a:t>
            </a:r>
            <a:r>
              <a:rPr lang="en-US" altLang="zh-CN" sz="2200" dirty="0"/>
              <a:t>ACK</a:t>
            </a:r>
            <a:r>
              <a:rPr lang="zh-CN" altLang="en-US" sz="2200" dirty="0"/>
              <a:t>通常和第二个</a:t>
            </a:r>
            <a:r>
              <a:rPr lang="en-US" altLang="zh-CN" sz="2200" dirty="0"/>
              <a:t>SYN</a:t>
            </a:r>
            <a:r>
              <a:rPr lang="zh-CN" altLang="en-US" sz="2200" dirty="0"/>
              <a:t>合在一个数据包中</a:t>
            </a:r>
            <a:endParaRPr lang="en-US" altLang="zh-CN" sz="2200" dirty="0"/>
          </a:p>
          <a:p>
            <a:pPr lvl="1"/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三次握手，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1568" y="2405399"/>
            <a:ext cx="2623773" cy="2418849"/>
            <a:chOff x="6251568" y="2405399"/>
            <a:chExt cx="2623773" cy="241884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251568" y="240539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7243" y="24053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zh-CN" altLang="en-US" dirty="0">
                <a:sym typeface="+mn-ea"/>
              </a:rPr>
              <a:t>断开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连接任何一方都可以主动断开连接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</a:t>
            </a:r>
            <a:r>
              <a:rPr lang="en-US" altLang="zh-CN" sz="1800" dirty="0"/>
              <a:t>FIN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表示己方不再发送数据</a:t>
            </a:r>
            <a:endParaRPr lang="en-US" altLang="zh-CN" sz="1800" dirty="0"/>
          </a:p>
          <a:p>
            <a:r>
              <a:rPr lang="zh-CN" altLang="en-US" sz="2000" dirty="0"/>
              <a:t>另一端可以继续发送数据</a:t>
            </a:r>
            <a:endParaRPr lang="en-US" altLang="zh-CN" sz="2000" dirty="0"/>
          </a:p>
          <a:p>
            <a:pPr lvl="1"/>
            <a:r>
              <a:rPr lang="zh-CN" altLang="en-US" sz="1800" dirty="0"/>
              <a:t>对方仍需要对接收数据进行确认</a:t>
            </a:r>
            <a:endParaRPr lang="en-US" altLang="zh-CN" sz="1800" dirty="0"/>
          </a:p>
          <a:p>
            <a:pPr lvl="1"/>
            <a:r>
              <a:rPr lang="en-US" altLang="zh-CN" sz="1800" dirty="0"/>
              <a:t>TCP</a:t>
            </a:r>
            <a:r>
              <a:rPr lang="zh-CN" altLang="en-US" sz="1800" dirty="0"/>
              <a:t>是一个全双工传输协议</a:t>
            </a:r>
            <a:endParaRPr lang="en-US" altLang="zh-CN" sz="1800" dirty="0"/>
          </a:p>
          <a:p>
            <a:r>
              <a:rPr lang="zh-CN" altLang="en-US" sz="2000" dirty="0"/>
              <a:t>任何一方都可以发送</a:t>
            </a:r>
            <a:r>
              <a:rPr lang="en-US" altLang="zh-CN" sz="2000" dirty="0"/>
              <a:t>RST</a:t>
            </a:r>
            <a:r>
              <a:rPr lang="zh-CN" altLang="en-US" sz="2000" dirty="0"/>
              <a:t>包断开连接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一方发送后不应再有数据传输</a:t>
            </a:r>
            <a:endParaRPr lang="en-US" altLang="zh-CN" sz="1800" dirty="0"/>
          </a:p>
          <a:p>
            <a:pPr lvl="1"/>
            <a:r>
              <a:rPr lang="zh-CN" altLang="en-US" sz="1800" dirty="0"/>
              <a:t>正常情况下避免使用</a:t>
            </a:r>
            <a:r>
              <a:rPr lang="en-US" altLang="zh-CN" sz="1800" dirty="0"/>
              <a:t>RST</a:t>
            </a:r>
            <a:endParaRPr lang="zh-CN" altLang="en-US" sz="18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757582" y="1942942"/>
            <a:ext cx="2623773" cy="3681332"/>
            <a:chOff x="5757582" y="1942942"/>
            <a:chExt cx="2623773" cy="36813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048046" y="2312274"/>
              <a:ext cx="0" cy="33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073258" y="2312274"/>
              <a:ext cx="0" cy="33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757582" y="194294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73257" y="19429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38511" y="244890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6338510" y="3890487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H="1" flipV="1">
              <a:off x="6363897" y="3074641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495394" y="2249212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FIN: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06992" y="2946677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63289" y="3864497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10800000" flipH="1" flipV="1">
              <a:off x="6363897" y="3428031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732811" y="3384148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Data</a:t>
              </a:r>
              <a:endParaRPr lang="zh-CN" altLang="en-US" sz="16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6348013" y="4916286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510035" y="4890296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0800000" flipH="1" flipV="1">
              <a:off x="6373400" y="4453830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574149" y="4409947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FIN: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数据传输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143207"/>
          </a:xfrm>
        </p:spPr>
        <p:txBody>
          <a:bodyPr/>
          <a:p>
            <a:r>
              <a:rPr lang="zh-CN" altLang="en-US" dirty="0" smtClean="0"/>
              <a:t>双方可同时收发数据，以单向为例</a:t>
            </a:r>
            <a:endParaRPr lang="en-US" altLang="zh-CN" dirty="0"/>
          </a:p>
          <a:p>
            <a:pPr lvl="1"/>
            <a:r>
              <a:rPr lang="zh-CN" altLang="en-US" sz="1800" dirty="0" smtClean="0"/>
              <a:t>有特定序列号值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SequenceNum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的数据，从发送方向接收方流动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每字节顺序编号，每个报文段中的</a:t>
            </a:r>
            <a:r>
              <a:rPr lang="zh-CN" altLang="en-US" sz="1600" dirty="0"/>
              <a:t>序列号</a:t>
            </a:r>
            <a:r>
              <a:rPr lang="zh-CN" altLang="en-US" sz="1600" dirty="0" smtClean="0"/>
              <a:t>值指</a:t>
            </a:r>
            <a:r>
              <a:rPr lang="zh-CN" altLang="en-US" sz="1600" dirty="0"/>
              <a:t>的是本报文段所发送的数据的第一个字节的</a:t>
            </a:r>
            <a:r>
              <a:rPr lang="zh-CN" altLang="en-US" sz="1600" dirty="0" smtClean="0"/>
              <a:t>序号</a:t>
            </a:r>
            <a:endParaRPr lang="en-US" altLang="zh-CN" sz="1600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对数据的接收确认</a:t>
            </a:r>
            <a:r>
              <a:rPr lang="en-US" altLang="zh-CN" sz="1800" dirty="0" smtClean="0"/>
              <a:t>(Acknowledgment)</a:t>
            </a:r>
            <a:r>
              <a:rPr lang="zh-CN" altLang="en-US" sz="1800" dirty="0" smtClean="0"/>
              <a:t>、接收窗口大小 </a:t>
            </a:r>
            <a:r>
              <a:rPr lang="en-US" altLang="zh-CN" sz="1800" dirty="0"/>
              <a:t>(</a:t>
            </a:r>
            <a:r>
              <a:rPr lang="en-US" altLang="zh-CN" sz="1800" dirty="0" err="1" smtClean="0"/>
              <a:t>AdvertisedWindow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，由接收方向发送方应答</a:t>
            </a:r>
            <a:endParaRPr lang="en-US" altLang="zh-CN" sz="1800" dirty="0" smtClean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475230" y="4427220"/>
            <a:ext cx="4287520" cy="2066489"/>
            <a:chOff x="630" y="1205"/>
            <a:chExt cx="3944" cy="1991"/>
          </a:xfrm>
        </p:grpSpPr>
        <p:sp>
          <p:nvSpPr>
            <p:cNvPr id="7" name="Text Box 5"/>
            <p:cNvSpPr txBox="1">
              <a:spLocks noChangeAspect="1" noChangeArrowheads="1"/>
            </p:cNvSpPr>
            <p:nvPr/>
          </p:nvSpPr>
          <p:spPr bwMode="auto">
            <a:xfrm>
              <a:off x="630" y="1744"/>
              <a:ext cx="851" cy="281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chemeClr val="tx1"/>
                  </a:solidFill>
                  <a:latin typeface="+mj-ea"/>
                  <a:ea typeface="+mj-ea"/>
                </a:rPr>
                <a:t>发送方</a:t>
              </a:r>
              <a:endParaRPr lang="zh-CN" altLang="en-US" sz="200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 Box 6"/>
            <p:cNvSpPr txBox="1">
              <a:spLocks noChangeAspect="1" noChangeArrowheads="1"/>
            </p:cNvSpPr>
            <p:nvPr/>
          </p:nvSpPr>
          <p:spPr bwMode="auto">
            <a:xfrm>
              <a:off x="3723" y="1765"/>
              <a:ext cx="851" cy="28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接收方</a:t>
              </a:r>
              <a:endParaRPr lang="zh-CN" altLang="en-US" sz="20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Arc 7"/>
            <p:cNvSpPr>
              <a:spLocks noChangeAspect="1"/>
            </p:cNvSpPr>
            <p:nvPr/>
          </p:nvSpPr>
          <p:spPr bwMode="auto">
            <a:xfrm>
              <a:off x="1464" y="1458"/>
              <a:ext cx="2276" cy="454"/>
            </a:xfrm>
            <a:custGeom>
              <a:avLst/>
              <a:gdLst>
                <a:gd name="G0" fmla="+- 18822 0 0"/>
                <a:gd name="G1" fmla="+- 21600 0 0"/>
                <a:gd name="G2" fmla="+- 21600 0 0"/>
                <a:gd name="T0" fmla="*/ 0 w 37895"/>
                <a:gd name="T1" fmla="*/ 11003 h 21600"/>
                <a:gd name="T2" fmla="*/ 37895 w 37895"/>
                <a:gd name="T3" fmla="*/ 11462 h 21600"/>
                <a:gd name="T4" fmla="*/ 18822 w 378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5" h="21600" fill="none" extrusionOk="0">
                  <a:moveTo>
                    <a:pt x="0" y="11003"/>
                  </a:moveTo>
                  <a:cubicBezTo>
                    <a:pt x="3827" y="4205"/>
                    <a:pt x="11021" y="-1"/>
                    <a:pt x="18822" y="0"/>
                  </a:cubicBezTo>
                  <a:cubicBezTo>
                    <a:pt x="26809" y="0"/>
                    <a:pt x="34145" y="4408"/>
                    <a:pt x="37895" y="11461"/>
                  </a:cubicBezTo>
                </a:path>
                <a:path w="37895" h="21600" stroke="0" extrusionOk="0">
                  <a:moveTo>
                    <a:pt x="0" y="11003"/>
                  </a:moveTo>
                  <a:cubicBezTo>
                    <a:pt x="3827" y="4205"/>
                    <a:pt x="11021" y="-1"/>
                    <a:pt x="18822" y="0"/>
                  </a:cubicBezTo>
                  <a:cubicBezTo>
                    <a:pt x="26809" y="0"/>
                    <a:pt x="34145" y="4408"/>
                    <a:pt x="37895" y="11461"/>
                  </a:cubicBezTo>
                  <a:lnTo>
                    <a:pt x="18822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rc 8"/>
            <p:cNvSpPr>
              <a:spLocks noChangeAspect="1"/>
            </p:cNvSpPr>
            <p:nvPr/>
          </p:nvSpPr>
          <p:spPr bwMode="auto">
            <a:xfrm>
              <a:off x="1427" y="1905"/>
              <a:ext cx="2350" cy="507"/>
            </a:xfrm>
            <a:custGeom>
              <a:avLst/>
              <a:gdLst>
                <a:gd name="G0" fmla="+- 20168 0 0"/>
                <a:gd name="G1" fmla="+- 0 0 0"/>
                <a:gd name="G2" fmla="+- 21600 0 0"/>
                <a:gd name="T0" fmla="*/ 39357 w 39357"/>
                <a:gd name="T1" fmla="*/ 9917 h 21600"/>
                <a:gd name="T2" fmla="*/ 0 w 39357"/>
                <a:gd name="T3" fmla="*/ 7733 h 21600"/>
                <a:gd name="T4" fmla="*/ 20168 w 3935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57" h="21600" fill="none" extrusionOk="0">
                  <a:moveTo>
                    <a:pt x="39356" y="9916"/>
                  </a:moveTo>
                  <a:cubicBezTo>
                    <a:pt x="35648" y="17092"/>
                    <a:pt x="28245" y="21599"/>
                    <a:pt x="20168" y="21600"/>
                  </a:cubicBezTo>
                  <a:cubicBezTo>
                    <a:pt x="11222" y="21600"/>
                    <a:pt x="3202" y="16085"/>
                    <a:pt x="-1" y="7733"/>
                  </a:cubicBezTo>
                </a:path>
                <a:path w="39357" h="21600" stroke="0" extrusionOk="0">
                  <a:moveTo>
                    <a:pt x="39356" y="9916"/>
                  </a:moveTo>
                  <a:cubicBezTo>
                    <a:pt x="35648" y="17092"/>
                    <a:pt x="28245" y="21599"/>
                    <a:pt x="20168" y="21600"/>
                  </a:cubicBezTo>
                  <a:cubicBezTo>
                    <a:pt x="11222" y="21600"/>
                    <a:pt x="3202" y="16085"/>
                    <a:pt x="-1" y="7733"/>
                  </a:cubicBezTo>
                  <a:lnTo>
                    <a:pt x="2016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spect="1" noChangeArrowheads="1"/>
            </p:cNvSpPr>
            <p:nvPr/>
          </p:nvSpPr>
          <p:spPr bwMode="auto">
            <a:xfrm>
              <a:off x="1609" y="1205"/>
              <a:ext cx="198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sz="2000" dirty="0" err="1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SequenceNum</a:t>
              </a: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Text Box 10"/>
            <p:cNvSpPr txBox="1">
              <a:spLocks noChangeAspect="1" noChangeArrowheads="1"/>
            </p:cNvSpPr>
            <p:nvPr/>
          </p:nvSpPr>
          <p:spPr bwMode="auto">
            <a:xfrm>
              <a:off x="1464" y="2557"/>
              <a:ext cx="2175" cy="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Acknowledgment+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AdvertisedWindow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M2NTZlNDJlY2JjODRiN2ExYmFlZWMyYWVkMDUzOWEifQ=="/>
  <p:tag name="KSO_WPP_MARK_KEY" val="6c980fc4-1224-497b-9aa1-d1767389d469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10101</Words>
  <Application>WPS 演示</Application>
  <PresentationFormat>全屏显示(4:3)</PresentationFormat>
  <Paragraphs>747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华文楷体</vt:lpstr>
      <vt:lpstr>楷体</vt:lpstr>
      <vt:lpstr>Arial Unicode MS</vt:lpstr>
      <vt:lpstr>Courier New</vt:lpstr>
      <vt:lpstr>Pixel</vt:lpstr>
      <vt:lpstr>自定义设计方案</vt:lpstr>
      <vt:lpstr>网络传输机制实验一</vt:lpstr>
      <vt:lpstr>主要内容</vt:lpstr>
      <vt:lpstr>网络传输机制实验</vt:lpstr>
      <vt:lpstr>网络传输协议</vt:lpstr>
      <vt:lpstr>TCP (Transport Control Protocol)</vt:lpstr>
      <vt:lpstr>TCP序列号</vt:lpstr>
      <vt:lpstr>TCP连接建立</vt:lpstr>
      <vt:lpstr>TCP连接断开</vt:lpstr>
      <vt:lpstr>TCP数据传输</vt:lpstr>
      <vt:lpstr>基于滑动窗口的数据传输</vt:lpstr>
      <vt:lpstr>Socket数据结构</vt:lpstr>
      <vt:lpstr>IP地址和端口信息</vt:lpstr>
      <vt:lpstr>TCP状态</vt:lpstr>
      <vt:lpstr>TCP连接管理和状态迁移</vt:lpstr>
      <vt:lpstr>TCP收发序列号</vt:lpstr>
      <vt:lpstr>Socket与元组信息的绑定</vt:lpstr>
      <vt:lpstr>通过数据包信息查找对应的Socket</vt:lpstr>
      <vt:lpstr>保证所有连接资源最后都能完全释放</vt:lpstr>
      <vt:lpstr>Socket队列</vt:lpstr>
      <vt:lpstr>应用程序与协议栈间的协作</vt:lpstr>
      <vt:lpstr>TCP Sock数据结构</vt:lpstr>
      <vt:lpstr>TCP Sock相关函数</vt:lpstr>
      <vt:lpstr>TCP协议栈实现</vt:lpstr>
      <vt:lpstr>建立连接</vt:lpstr>
      <vt:lpstr>断开连接</vt:lpstr>
      <vt:lpstr>接收数据包后的处理流程</vt:lpstr>
      <vt:lpstr>TCP协议栈连接管理主要操作</vt:lpstr>
      <vt:lpstr>实验内容一：连接管理</vt:lpstr>
      <vt:lpstr>流控 (Flow Control)</vt:lpstr>
      <vt:lpstr>数据发送流程</vt:lpstr>
      <vt:lpstr>数据接收和缓冲区</vt:lpstr>
      <vt:lpstr>环形缓冲区示例</vt:lpstr>
      <vt:lpstr>TCP协议栈数据收发主要操作</vt:lpstr>
      <vt:lpstr>TCP数据收发实现</vt:lpstr>
      <vt:lpstr>实验内容二：短消息收发</vt:lpstr>
      <vt:lpstr>实验内容三：大文件传送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3005</cp:revision>
  <dcterms:created xsi:type="dcterms:W3CDTF">2017-02-15T05:09:00Z</dcterms:created>
  <dcterms:modified xsi:type="dcterms:W3CDTF">2024-11-20T12:56:29Z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24EA8AB2A32C499293A9EF899E66514E</vt:lpwstr>
  </property>
  <property fmtid="{D5CDD505-2E9C-101B-9397-08002B2CF9AE}" pid="3" name="KSOProductBuildVer">
    <vt:lpwstr>2052-12.1.0.18608</vt:lpwstr>
  </property>
</Properties>
</file>