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9" r:id="rId6"/>
    <p:sldId id="293" r:id="rId7"/>
    <p:sldId id="280" r:id="rId8"/>
    <p:sldId id="281" r:id="rId9"/>
    <p:sldId id="295" r:id="rId10"/>
    <p:sldId id="282" r:id="rId11"/>
    <p:sldId id="283" r:id="rId12"/>
    <p:sldId id="296" r:id="rId13"/>
    <p:sldId id="284" r:id="rId14"/>
    <p:sldId id="294" r:id="rId15"/>
    <p:sldId id="292" r:id="rId16"/>
    <p:sldId id="286" r:id="rId17"/>
    <p:sldId id="287" r:id="rId18"/>
    <p:sldId id="285" r:id="rId19"/>
    <p:sldId id="288" r:id="rId20"/>
    <p:sldId id="289" r:id="rId21"/>
    <p:sldId id="291" r:id="rId22"/>
    <p:sldId id="297" r:id="rId23"/>
    <p:sldId id="298" r:id="rId24"/>
    <p:sldId id="290" r:id="rId25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79"/>
            <p14:sldId id="293"/>
            <p14:sldId id="280"/>
            <p14:sldId id="281"/>
            <p14:sldId id="295"/>
            <p14:sldId id="282"/>
            <p14:sldId id="283"/>
            <p14:sldId id="296"/>
            <p14:sldId id="284"/>
            <p14:sldId id="294"/>
            <p14:sldId id="292"/>
            <p14:sldId id="286"/>
            <p14:sldId id="287"/>
            <p14:sldId id="285"/>
            <p14:sldId id="288"/>
            <p14:sldId id="289"/>
            <p14:sldId id="291"/>
            <p14:sldId id="297"/>
            <p14:sldId id="298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FFFFFF"/>
    <a:srgbClr val="4472C4"/>
    <a:srgbClr val="4B77C6"/>
    <a:srgbClr val="8FAADC"/>
    <a:srgbClr val="375893"/>
    <a:srgbClr val="EFE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>
        <p:scale>
          <a:sx n="75" d="100"/>
          <a:sy n="75" d="100"/>
        </p:scale>
        <p:origin x="1670" y="-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7060223" y="45156"/>
            <a:ext cx="2083778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9F23FB3-3B08-4002-9D9D-F9A7D503E71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09FE014-5484-4B34-86F8-A5022F36F66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9BD050C-1065-4727-A30D-33C96DEC7CF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BD12-E1D2-4853-A27C-15DF1BA05A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264A-BCF1-4BA2-8F22-EB6AF3CBAC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F767-3A63-4562-9322-2F1C69A582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C174-1806-4E32-AA05-56D0CE9EA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1ADD-0134-4C27-B250-2178B9449B7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1D85-C464-4489-9DDA-5B7C0AECA93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5F65-CBDA-45A3-B46F-F94643AEEF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9631-594D-447F-A547-AE3DF58B4A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919B47D-4794-4247-8D23-811E1B168CB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34F4-3E70-4A67-8215-A544F906CAC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2074-798E-4A61-A7F5-22F3E97D78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D48-DCB2-46D2-B70D-11591B7BB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9FE-F1CC-47AB-8FD6-27C8A21636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486F34-394B-43EB-9C2E-21C900768CF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67FD962-8D07-4699-B2C0-C7F2B204704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BC617F5-94CF-433D-93B2-D196F8C7FDD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18DB4CC-DC95-4391-94E1-907BABD1974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A6E386D-3B50-43DA-AD18-8A950BC9F7F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488F78-E344-43E6-BFBA-2FBB61CDB2E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72E3AD7-8CC5-4DB2-80AB-5E2F25FD0EF4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1CF1656-A0C8-4A78-88F7-7FBB379231A3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5030C3CC-F054-4B4F-856F-E99A9BED5B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网络地址转换</a:t>
            </a:r>
            <a:r>
              <a:rPr lang="en-US" altLang="zh-CN" dirty="0"/>
              <a:t>(NAT)</a:t>
            </a:r>
            <a:r>
              <a:rPr lang="zh-CN" altLang="en-US" dirty="0"/>
              <a:t>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地址翻译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/>
              <a:t>Existing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查找映射关系，进行</a:t>
            </a: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  <a:r>
              <a:rPr lang="zh-CN" altLang="en-US" dirty="0"/>
              <a:t>之间的转换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SNAT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 err="1"/>
              <a:t>saddr</a:t>
            </a:r>
            <a:r>
              <a:rPr lang="en-US" altLang="zh-CN" dirty="0"/>
              <a:t> = </a:t>
            </a:r>
            <a:r>
              <a:rPr lang="en-US" altLang="zh-CN" dirty="0" err="1"/>
              <a:t>external_iface</a:t>
            </a:r>
            <a:r>
              <a:rPr lang="en-US" altLang="zh-CN" dirty="0"/>
              <a:t>-&gt;</a:t>
            </a:r>
            <a:r>
              <a:rPr lang="en-US" altLang="zh-CN" dirty="0" err="1"/>
              <a:t>ip</a:t>
            </a:r>
            <a:r>
              <a:rPr lang="en-US" altLang="zh-CN" dirty="0"/>
              <a:t>;  sport = </a:t>
            </a:r>
            <a:r>
              <a:rPr lang="en-US" altLang="zh-CN" dirty="0" err="1"/>
              <a:t>assign_external_port</a:t>
            </a:r>
            <a:r>
              <a:rPr lang="en-US" altLang="zh-CN" dirty="0"/>
              <a:t>();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不能使用端口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建立连接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建立连接映射关系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DNAT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 err="1"/>
              <a:t>daddr</a:t>
            </a:r>
            <a:r>
              <a:rPr lang="en-US" altLang="zh-CN" dirty="0"/>
              <a:t> = rule-&gt;</a:t>
            </a:r>
            <a:r>
              <a:rPr lang="en-US" altLang="zh-CN" dirty="0" err="1"/>
              <a:t>daddr</a:t>
            </a:r>
            <a:r>
              <a:rPr lang="en-US" altLang="zh-CN" dirty="0"/>
              <a:t>;  </a:t>
            </a:r>
            <a:r>
              <a:rPr lang="en-US" altLang="zh-CN" dirty="0" err="1"/>
              <a:t>dport</a:t>
            </a:r>
            <a:r>
              <a:rPr lang="en-US" altLang="zh-CN" dirty="0"/>
              <a:t> = rule-&gt;</a:t>
            </a:r>
            <a:r>
              <a:rPr lang="en-US" altLang="zh-CN" dirty="0" err="1"/>
              <a:t>dport</a:t>
            </a:r>
            <a:r>
              <a:rPr lang="en-US" altLang="zh-CN" dirty="0"/>
              <a:t>;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建立连接映射关系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更新</a:t>
            </a:r>
            <a:r>
              <a:rPr lang="en-US" altLang="zh-CN" dirty="0"/>
              <a:t>IP/TCP</a:t>
            </a:r>
            <a:r>
              <a:rPr lang="zh-CN" altLang="en-US" dirty="0"/>
              <a:t>数据包头部字段</a:t>
            </a:r>
            <a:r>
              <a:rPr lang="en-US" altLang="zh-CN" dirty="0"/>
              <a:t>(</a:t>
            </a:r>
            <a:r>
              <a:rPr lang="zh-CN" altLang="en-US" dirty="0"/>
              <a:t>包括校验和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25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连接（映射关系）的维护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1255" y="3917510"/>
            <a:ext cx="3920324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nat_mapping {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list_head list;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internal_ip;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internal_port;</a:t>
            </a:r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external_ip;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external_port;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...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62935" y="1786724"/>
            <a:ext cx="6393323" cy="1295868"/>
            <a:chOff x="762935" y="1786724"/>
            <a:chExt cx="6393323" cy="1295868"/>
          </a:xfrm>
        </p:grpSpPr>
        <p:sp>
          <p:nvSpPr>
            <p:cNvPr id="32" name="矩形: 圆角 31"/>
            <p:cNvSpPr/>
            <p:nvPr/>
          </p:nvSpPr>
          <p:spPr>
            <a:xfrm>
              <a:off x="2316854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/>
            <p:cNvSpPr/>
            <p:nvPr/>
          </p:nvSpPr>
          <p:spPr>
            <a:xfrm>
              <a:off x="4012889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5714536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762935" y="1876481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2481409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4199883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5918357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stCxn id="5" idx="3"/>
              <a:endCxn id="6" idx="1"/>
            </p:cNvCxnSpPr>
            <p:nvPr/>
          </p:nvCxnSpPr>
          <p:spPr>
            <a:xfrm flipV="1">
              <a:off x="1840019" y="2103678"/>
              <a:ext cx="641390" cy="1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3"/>
              <a:endCxn id="7" idx="1"/>
            </p:cNvCxnSpPr>
            <p:nvPr/>
          </p:nvCxnSpPr>
          <p:spPr>
            <a:xfrm>
              <a:off x="3558493" y="2103678"/>
              <a:ext cx="641390" cy="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3"/>
              <a:endCxn id="8" idx="1"/>
            </p:cNvCxnSpPr>
            <p:nvPr/>
          </p:nvCxnSpPr>
          <p:spPr>
            <a:xfrm>
              <a:off x="5276967" y="2103678"/>
              <a:ext cx="641390" cy="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/>
            <p:cNvCxnSpPr/>
            <p:nvPr/>
          </p:nvCxnSpPr>
          <p:spPr>
            <a:xfrm flipH="1" flipV="1">
              <a:off x="762935" y="2103678"/>
              <a:ext cx="6232506" cy="1"/>
            </a:xfrm>
            <a:prstGeom prst="bentConnector5">
              <a:avLst>
                <a:gd name="adj1" fmla="val -6008"/>
                <a:gd name="adj2" fmla="val 45579800000"/>
                <a:gd name="adj3" fmla="val 104658"/>
              </a:avLst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箭头: 下 36"/>
          <p:cNvSpPr/>
          <p:nvPr/>
        </p:nvSpPr>
        <p:spPr>
          <a:xfrm>
            <a:off x="2838566" y="3191283"/>
            <a:ext cx="510494" cy="534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524734" y="4212971"/>
            <a:ext cx="3344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</a:t>
            </a:r>
            <a:r>
              <a:rPr lang="en-US" altLang="zh-CN" dirty="0"/>
              <a:t>NAT</a:t>
            </a:r>
            <a:r>
              <a:rPr lang="zh-CN" altLang="en-US" dirty="0"/>
              <a:t>设备需要同时维护数万条映射关系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链表查找方式效率非常低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可以考虑使用</a:t>
            </a:r>
            <a:r>
              <a:rPr lang="en-US" altLang="zh-CN" dirty="0"/>
              <a:t>Hash</a:t>
            </a:r>
            <a:r>
              <a:rPr lang="zh-CN" altLang="en-US" dirty="0"/>
              <a:t>方式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Hash</a:t>
            </a:r>
            <a:r>
              <a:rPr lang="zh-CN" altLang="en-US" dirty="0"/>
              <a:t>查找映射关系</a:t>
            </a:r>
            <a:endParaRPr lang="zh-CN" altLang="en-US" dirty="0"/>
          </a:p>
        </p:txBody>
      </p:sp>
      <p:sp>
        <p:nvSpPr>
          <p:cNvPr id="5" name="圆角矩形 27"/>
          <p:cNvSpPr/>
          <p:nvPr/>
        </p:nvSpPr>
        <p:spPr>
          <a:xfrm>
            <a:off x="4135247" y="2237229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黑体" panose="02010609060101010101" pitchFamily="49" charset="-122"/>
              </a:rPr>
              <a:t>NAT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" name="箭头: 右 7"/>
          <p:cNvSpPr/>
          <p:nvPr/>
        </p:nvSpPr>
        <p:spPr>
          <a:xfrm>
            <a:off x="3107568" y="2379596"/>
            <a:ext cx="583324" cy="3621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" name="箭头: 右 8"/>
          <p:cNvSpPr/>
          <p:nvPr/>
        </p:nvSpPr>
        <p:spPr>
          <a:xfrm flipH="1">
            <a:off x="5640561" y="2379596"/>
            <a:ext cx="583324" cy="3621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3764" y="3201620"/>
            <a:ext cx="396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int_ip</a:t>
            </a:r>
            <a:r>
              <a:rPr lang="en-US" altLang="zh-CN" dirty="0"/>
              <a:t>, </a:t>
            </a:r>
            <a:r>
              <a:rPr lang="en-US" altLang="zh-CN" dirty="0" err="1"/>
              <a:t>int_port</a:t>
            </a:r>
            <a:r>
              <a:rPr lang="en-US" altLang="zh-CN" dirty="0"/>
              <a:t>) &lt;-&gt; (</a:t>
            </a:r>
            <a:r>
              <a:rPr lang="en-US" altLang="zh-CN" dirty="0" err="1"/>
              <a:t>rmt_ip</a:t>
            </a:r>
            <a:r>
              <a:rPr lang="en-US" altLang="zh-CN" dirty="0"/>
              <a:t>, </a:t>
            </a:r>
            <a:r>
              <a:rPr lang="en-US" altLang="zh-CN" dirty="0" err="1"/>
              <a:t>rmt_port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837916" y="3201620"/>
            <a:ext cx="403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ext_ip</a:t>
            </a:r>
            <a:r>
              <a:rPr lang="en-US" altLang="zh-CN" dirty="0"/>
              <a:t>, </a:t>
            </a:r>
            <a:r>
              <a:rPr lang="en-US" altLang="zh-CN" dirty="0" err="1"/>
              <a:t>ext_port</a:t>
            </a:r>
            <a:r>
              <a:rPr lang="en-US" altLang="zh-CN" dirty="0"/>
              <a:t>) &lt;-&gt; (</a:t>
            </a:r>
            <a:r>
              <a:rPr lang="en-US" altLang="zh-CN" dirty="0" err="1"/>
              <a:t>rmt_ip</a:t>
            </a:r>
            <a:r>
              <a:rPr lang="en-US" altLang="zh-CN" dirty="0"/>
              <a:t>, </a:t>
            </a:r>
            <a:r>
              <a:rPr lang="en-US" altLang="zh-CN" dirty="0" err="1"/>
              <a:t>rmt_port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71506" y="3088966"/>
            <a:ext cx="1929777" cy="5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48942" y="3088966"/>
            <a:ext cx="1858851" cy="5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5635" y="4862252"/>
            <a:ext cx="8998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Problem: </a:t>
            </a:r>
            <a:r>
              <a:rPr lang="zh-CN" altLang="en-US" sz="2000" dirty="0"/>
              <a:t>可能有多个主机同时请求该服务，这些连接有相同的</a:t>
            </a:r>
            <a:r>
              <a:rPr lang="en-US" altLang="zh-CN" sz="2000" dirty="0" err="1"/>
              <a:t>rmt_ip+rmt_port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509002" y="3088966"/>
            <a:ext cx="1655577" cy="59464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06166" y="3088966"/>
            <a:ext cx="1678820" cy="59464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5633" y="5491117"/>
            <a:ext cx="8908609" cy="117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Solution: </a:t>
            </a:r>
            <a:r>
              <a:rPr lang="zh-CN" altLang="en-US" sz="2000" dirty="0"/>
              <a:t>可以先用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zh-CN" altLang="en-US" sz="2000" dirty="0"/>
              <a:t>定位到一组映射结构（链表），再根据数据包方向，决定用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+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int_ip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int_port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 </a:t>
            </a:r>
            <a:r>
              <a:rPr lang="zh-CN" altLang="en-US" sz="2000" dirty="0"/>
              <a:t>还是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+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ext_ip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ext_port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 </a:t>
            </a:r>
            <a:r>
              <a:rPr lang="zh-CN" altLang="en-US" sz="2000" dirty="0"/>
              <a:t>来确定唯一的映射结构</a:t>
            </a:r>
            <a:endParaRPr lang="zh-CN" altLang="en-US" sz="2000" dirty="0"/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530609" y="1372097"/>
            <a:ext cx="7886700" cy="1099191"/>
          </a:xfrm>
        </p:spPr>
        <p:txBody>
          <a:bodyPr>
            <a:normAutofit/>
          </a:bodyPr>
          <a:lstStyle/>
          <a:p>
            <a:r>
              <a:rPr lang="en-US" altLang="zh-CN" dirty="0"/>
              <a:t>Hash</a:t>
            </a:r>
            <a:r>
              <a:rPr lang="zh-CN" altLang="en-US" dirty="0"/>
              <a:t>表存储映射关系 </a:t>
            </a:r>
            <a:r>
              <a:rPr lang="en-US" altLang="zh-CN" dirty="0"/>
              <a:t>key??? -&gt; </a:t>
            </a:r>
            <a:r>
              <a:rPr lang="en-US" altLang="zh-CN" dirty="0" err="1"/>
              <a:t>nat_mapping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45634" y="4181507"/>
            <a:ext cx="6377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Observation: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zh-CN" altLang="en-US" sz="2000" dirty="0"/>
              <a:t>是地址翻译中的不变量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老化（</a:t>
            </a:r>
            <a:r>
              <a:rPr lang="en-US" altLang="zh-CN" dirty="0"/>
              <a:t>Timeout</a:t>
            </a:r>
            <a:r>
              <a:rPr lang="zh-CN" altLang="en-US" dirty="0"/>
              <a:t>）操作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787" y="1444978"/>
            <a:ext cx="8627528" cy="5034843"/>
          </a:xfrm>
        </p:spPr>
        <p:txBody>
          <a:bodyPr>
            <a:normAutofit/>
          </a:bodyPr>
          <a:lstStyle/>
          <a:p>
            <a:r>
              <a:rPr lang="zh-CN" altLang="en-US" dirty="0"/>
              <a:t>端口号是</a:t>
            </a:r>
            <a:r>
              <a:rPr lang="en-US" altLang="zh-CN" dirty="0"/>
              <a:t>NAT</a:t>
            </a:r>
            <a:r>
              <a:rPr lang="zh-CN" altLang="en-US" dirty="0"/>
              <a:t>设备中的宝贵资源</a:t>
            </a:r>
            <a:endParaRPr lang="en-US" altLang="zh-CN" dirty="0"/>
          </a:p>
          <a:p>
            <a:pPr lvl="1"/>
            <a:r>
              <a:rPr lang="zh-CN" altLang="en-US" dirty="0"/>
              <a:t>实验中的</a:t>
            </a:r>
            <a:r>
              <a:rPr lang="en-US" altLang="zh-CN" dirty="0"/>
              <a:t>SNAT</a:t>
            </a:r>
            <a:r>
              <a:rPr lang="zh-CN" altLang="en-US" dirty="0"/>
              <a:t>设备，一个公网地址最多支持</a:t>
            </a:r>
            <a:r>
              <a:rPr lang="en-US" altLang="zh-CN" dirty="0"/>
              <a:t>65535</a:t>
            </a:r>
            <a:r>
              <a:rPr lang="zh-CN" altLang="en-US" dirty="0"/>
              <a:t>个并发连接</a:t>
            </a:r>
            <a:endParaRPr lang="en-US" altLang="zh-CN" dirty="0"/>
          </a:p>
          <a:p>
            <a:pPr lvl="1"/>
            <a:r>
              <a:rPr lang="zh-CN" altLang="en-US" dirty="0"/>
              <a:t>对于已经结束的连接，可以收回已分配的端口号，释放连接映射资源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对认为已经结束的连接进行老化操作</a:t>
            </a:r>
            <a:endParaRPr lang="en-US" altLang="zh-CN" dirty="0"/>
          </a:p>
          <a:p>
            <a:pPr lvl="1"/>
            <a:r>
              <a:rPr lang="zh-CN" altLang="en-US" dirty="0"/>
              <a:t>双方都已发送</a:t>
            </a:r>
            <a:r>
              <a:rPr lang="en-US" altLang="zh-CN" dirty="0"/>
              <a:t>FIN</a:t>
            </a:r>
            <a:r>
              <a:rPr lang="zh-CN" altLang="en-US" dirty="0"/>
              <a:t>且回复相应</a:t>
            </a:r>
            <a:r>
              <a:rPr lang="en-US" altLang="zh-CN" dirty="0"/>
              <a:t>ACK</a:t>
            </a:r>
            <a:r>
              <a:rPr lang="zh-CN" altLang="en-US" dirty="0"/>
              <a:t>的连接，一方发送</a:t>
            </a:r>
            <a:r>
              <a:rPr lang="en-US" altLang="zh-CN" dirty="0"/>
              <a:t>RST</a:t>
            </a:r>
            <a:r>
              <a:rPr lang="zh-CN" altLang="en-US" dirty="0"/>
              <a:t>包的连接，可以直接回收</a:t>
            </a:r>
            <a:endParaRPr lang="en-US" altLang="zh-CN" dirty="0"/>
          </a:p>
          <a:p>
            <a:pPr lvl="1"/>
            <a:r>
              <a:rPr lang="zh-CN" altLang="en-US" dirty="0"/>
              <a:t>双方已经超过</a:t>
            </a:r>
            <a:r>
              <a:rPr lang="en-US" altLang="zh-CN" dirty="0"/>
              <a:t>60</a:t>
            </a:r>
            <a:r>
              <a:rPr lang="zh-CN" altLang="en-US" dirty="0"/>
              <a:t>秒未传输数据的连接，认为其已经传输结束，可以回收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nat_mapping_entries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[256];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映射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表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internal_iface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私网端口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external_iface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公网端口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u8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assigned_ports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[65536];		// port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号池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rules;             // DNAT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规则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lock;		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互斥操作锁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thread;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老化线程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NAT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主数据结构</a:t>
            </a:r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连接映射数据结构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87159" y="2588528"/>
            <a:ext cx="38385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nat_conn_state {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u8 internal_fin;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u8 external_fin;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internal_seq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_end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external_seq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_end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internal_ack;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external_ack;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9273" y="2588528"/>
            <a:ext cx="47459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nat_mapping {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list_head list;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internal_ip;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internal_port;</a:t>
            </a:r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remote_ip;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remote_port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external_ip;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external_port;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time_t update_time;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nat_conn_state state;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28650" y="1459453"/>
            <a:ext cx="7886700" cy="109919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为了快速访问对应的映射结构，用</a:t>
            </a:r>
            <a:r>
              <a:rPr lang="en-US" altLang="zh-CN" dirty="0"/>
              <a:t>Hash</a:t>
            </a:r>
            <a:r>
              <a:rPr lang="zh-CN" altLang="en-US" dirty="0"/>
              <a:t>表来存储映射关系 </a:t>
            </a:r>
            <a:r>
              <a:rPr lang="en-US" altLang="zh-CN" dirty="0"/>
              <a:t>(</a:t>
            </a:r>
            <a:r>
              <a:rPr lang="en-US" altLang="zh-CN" dirty="0" err="1"/>
              <a:t>ip</a:t>
            </a:r>
            <a:r>
              <a:rPr lang="en-US" altLang="zh-CN" dirty="0"/>
              <a:t>, port) -&gt; </a:t>
            </a:r>
            <a:r>
              <a:rPr lang="en-US" altLang="zh-CN" dirty="0" err="1"/>
              <a:t>nat_mapping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3584672" y="4170124"/>
            <a:ext cx="370248" cy="8282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 flipH="1">
            <a:off x="755843" y="3606963"/>
            <a:ext cx="370248" cy="8282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-84568" y="3606963"/>
            <a:ext cx="11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DIR_OUT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54920" y="4399570"/>
            <a:ext cx="11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DIR_IN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映射表管理</a:t>
            </a:r>
            <a:endParaRPr lang="en-US" altLang="zh-CN" dirty="0"/>
          </a:p>
          <a:p>
            <a:pPr lvl="1"/>
            <a:r>
              <a:rPr lang="zh-CN" altLang="en-US" dirty="0"/>
              <a:t>维护</a:t>
            </a:r>
            <a:r>
              <a:rPr lang="en-US" altLang="zh-CN" dirty="0"/>
              <a:t>NAT</a:t>
            </a:r>
            <a:r>
              <a:rPr lang="zh-CN" altLang="en-US" dirty="0"/>
              <a:t>连接映射表，支持映射的添加、查找、更新和老化操作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数据包的翻译操作</a:t>
            </a:r>
            <a:endParaRPr lang="en-US" altLang="zh-CN" dirty="0"/>
          </a:p>
          <a:p>
            <a:pPr lvl="1"/>
            <a:r>
              <a:rPr lang="zh-CN" altLang="en-US" dirty="0"/>
              <a:t>对到达的合法数据包，进行</a:t>
            </a:r>
            <a:r>
              <a:rPr lang="en-US" altLang="zh-CN" dirty="0"/>
              <a:t>IP</a:t>
            </a:r>
            <a:r>
              <a:rPr lang="zh-CN" altLang="en-US" dirty="0"/>
              <a:t>和</a:t>
            </a:r>
            <a:r>
              <a:rPr lang="en-US" altLang="zh-CN" dirty="0"/>
              <a:t>Port</a:t>
            </a:r>
            <a:r>
              <a:rPr lang="zh-CN" altLang="en-US" dirty="0"/>
              <a:t>转换操作，更新头部字段，并转发数据包</a:t>
            </a:r>
            <a:endParaRPr lang="en-US" altLang="zh-CN" dirty="0"/>
          </a:p>
          <a:p>
            <a:pPr lvl="1"/>
            <a:r>
              <a:rPr lang="zh-CN" altLang="en-US" dirty="0"/>
              <a:t>对于到达的非法数据包，回复</a:t>
            </a:r>
            <a:r>
              <a:rPr lang="en-US" altLang="zh-CN" dirty="0"/>
              <a:t>ICMP</a:t>
            </a:r>
            <a:r>
              <a:rPr lang="zh-CN" altLang="en-US" dirty="0"/>
              <a:t> </a:t>
            </a:r>
            <a:r>
              <a:rPr lang="en-US" altLang="zh-CN" dirty="0"/>
              <a:t>Destination</a:t>
            </a:r>
            <a:r>
              <a:rPr lang="zh-CN" altLang="en-US" dirty="0"/>
              <a:t> </a:t>
            </a: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Unreachable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实验内容一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5000"/>
          </a:bodyPr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将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zh-CN" dirty="0">
                <a:sym typeface="+mn-ea"/>
              </a:rPr>
              <a:t>路由器转发实验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中自己实现的“arp.c arpcache.c device_internal.c icmp.c ip_base.c rtable.c rtable_internal.c”拷贝到本实验目录，编译生成</a:t>
            </a:r>
            <a:r>
              <a:rPr lang="en-US" altLang="zh-CN" dirty="0">
                <a:sym typeface="+mn-ea"/>
              </a:rPr>
              <a:t>nat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SNAT</a:t>
            </a:r>
            <a:r>
              <a:rPr lang="zh-CN" altLang="en-US" sz="3000" dirty="0"/>
              <a:t>实验</a:t>
            </a:r>
            <a:endParaRPr lang="en-US" altLang="zh-CN" sz="3000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(nat_topo.py)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n1, h1, h2, h3</a:t>
            </a:r>
            <a:r>
              <a:rPr lang="zh-CN" altLang="en-US" dirty="0"/>
              <a:t>上运行相应脚本</a:t>
            </a:r>
            <a:endParaRPr lang="en-US" altLang="zh-CN" dirty="0"/>
          </a:p>
          <a:p>
            <a:pPr lvl="1"/>
            <a:r>
              <a:rPr lang="en-US" altLang="zh-CN" sz="2100" dirty="0"/>
              <a:t>n1: disable_arp.sh, disable_icmp.sh, disable_ip_forward.sh, disable_ipv6.sh</a:t>
            </a:r>
            <a:endParaRPr lang="en-US" altLang="zh-CN" sz="2100" dirty="0"/>
          </a:p>
          <a:p>
            <a:pPr lvl="1"/>
            <a:r>
              <a:rPr lang="en-US" altLang="zh-CN" sz="2100" dirty="0"/>
              <a:t>h1-h3: disable_offloading.sh, disable_ipv6.sh</a:t>
            </a:r>
            <a:endParaRPr lang="en-US" altLang="zh-CN" sz="2100" dirty="0"/>
          </a:p>
          <a:p>
            <a:r>
              <a:rPr lang="zh-CN" altLang="en-US" dirty="0"/>
              <a:t>在</a:t>
            </a:r>
            <a:r>
              <a:rPr lang="en-US" altLang="zh-CN" dirty="0"/>
              <a:t>n1</a:t>
            </a:r>
            <a:r>
              <a:rPr lang="zh-CN" altLang="en-US" dirty="0"/>
              <a:t>上运行</a:t>
            </a:r>
            <a:r>
              <a:rPr lang="en-US" altLang="zh-CN" dirty="0" err="1"/>
              <a:t>nat</a:t>
            </a:r>
            <a:r>
              <a:rPr lang="zh-CN" altLang="en-US" dirty="0"/>
              <a:t>程序：  </a:t>
            </a:r>
            <a:r>
              <a:rPr lang="en-US" altLang="zh-CN" sz="2100" dirty="0"/>
              <a:t>n1# ./</a:t>
            </a:r>
            <a:r>
              <a:rPr lang="en-US" altLang="zh-CN" sz="2100" dirty="0" err="1"/>
              <a:t>nat</a:t>
            </a:r>
            <a:r>
              <a:rPr lang="en-US" altLang="zh-CN" sz="2100" dirty="0"/>
              <a:t> exp1.conf</a:t>
            </a:r>
            <a:endParaRPr lang="en-US" altLang="zh-CN" sz="1800" dirty="0"/>
          </a:p>
          <a:p>
            <a:r>
              <a:rPr lang="zh-CN" altLang="en-US" dirty="0"/>
              <a:t>在</a:t>
            </a:r>
            <a:r>
              <a:rPr lang="en-US" altLang="zh-CN" dirty="0"/>
              <a:t>h3</a:t>
            </a:r>
            <a:r>
              <a:rPr lang="zh-CN" altLang="en-US" dirty="0"/>
              <a:t>上运行</a:t>
            </a:r>
            <a:r>
              <a:rPr lang="en-US" altLang="zh-CN" dirty="0"/>
              <a:t>HTTP</a:t>
            </a:r>
            <a:r>
              <a:rPr lang="zh-CN" altLang="en-US" dirty="0"/>
              <a:t>服务：</a:t>
            </a:r>
            <a:r>
              <a:rPr lang="en-US" altLang="zh-CN" sz="2100" dirty="0"/>
              <a:t>h3# python3 ./http_server.py</a:t>
            </a:r>
            <a:endParaRPr lang="en-US" altLang="zh-CN" sz="2100" dirty="0"/>
          </a:p>
          <a:p>
            <a:r>
              <a:rPr lang="zh-CN" altLang="en-US" dirty="0"/>
              <a:t>在</a:t>
            </a:r>
            <a:r>
              <a:rPr lang="en-US" altLang="zh-CN" dirty="0"/>
              <a:t>h1, h2</a:t>
            </a:r>
            <a:r>
              <a:rPr lang="zh-CN" altLang="en-US" dirty="0"/>
              <a:t>上分别访问</a:t>
            </a:r>
            <a:r>
              <a:rPr lang="en-US" altLang="zh-CN" dirty="0"/>
              <a:t>h3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en-US" altLang="zh-CN" sz="2100" dirty="0"/>
              <a:t>h1# </a:t>
            </a:r>
            <a:r>
              <a:rPr lang="en-US" altLang="zh-CN" sz="2100" dirty="0" err="1"/>
              <a:t>wget</a:t>
            </a:r>
            <a:r>
              <a:rPr lang="en-US" altLang="zh-CN" sz="2100" dirty="0"/>
              <a:t> http://159.226.39.123:8000</a:t>
            </a:r>
            <a:endParaRPr lang="en-US" altLang="zh-CN" sz="2100" dirty="0"/>
          </a:p>
          <a:p>
            <a:pPr lvl="1"/>
            <a:r>
              <a:rPr lang="en-US" altLang="zh-CN" sz="2100" dirty="0"/>
              <a:t>h2# </a:t>
            </a:r>
            <a:r>
              <a:rPr lang="en-US" altLang="zh-CN" sz="2100" dirty="0" err="1"/>
              <a:t>wget</a:t>
            </a:r>
            <a:r>
              <a:rPr lang="en-US" altLang="zh-CN" sz="2100" dirty="0"/>
              <a:t> http://159.226.39.123:8000</a:t>
            </a:r>
            <a:endParaRPr lang="zh-CN" altLang="en-US" sz="2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5" y="1734092"/>
            <a:ext cx="6616826" cy="44213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结果示意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8403" y="12265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获取网页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397764" y="10168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抓包结果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028955" y="4995541"/>
            <a:ext cx="2693122" cy="467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38" b="58037"/>
          <a:stretch>
            <a:fillRect/>
          </a:stretch>
        </p:blipFill>
        <p:spPr>
          <a:xfrm>
            <a:off x="4674752" y="1611362"/>
            <a:ext cx="3981307" cy="253598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38" b="59315"/>
          <a:stretch>
            <a:fillRect/>
          </a:stretch>
        </p:blipFill>
        <p:spPr>
          <a:xfrm>
            <a:off x="4674752" y="4279474"/>
            <a:ext cx="3981307" cy="24587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80862" y="2517578"/>
            <a:ext cx="2085076" cy="354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76188" y="5171952"/>
            <a:ext cx="2085076" cy="354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53768" y="550883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en-US" altLang="zh-CN" dirty="0">
                <a:solidFill>
                  <a:srgbClr val="FF0000"/>
                </a:solidFill>
              </a:rPr>
              <a:t>h3</a:t>
            </a:r>
            <a:r>
              <a:rPr lang="zh-CN" altLang="en-US" dirty="0">
                <a:solidFill>
                  <a:srgbClr val="FF0000"/>
                </a:solidFill>
              </a:rPr>
              <a:t>角度看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DNAT</a:t>
            </a:r>
            <a:r>
              <a:rPr lang="zh-CN" altLang="en-US" dirty="0"/>
              <a:t>实验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000" dirty="0"/>
              <a:t>运行给定网络拓扑</a:t>
            </a:r>
            <a:r>
              <a:rPr lang="en-US" altLang="zh-CN" sz="2000" dirty="0"/>
              <a:t>(nat_topo.py)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n1, h1, h2, h3</a:t>
            </a:r>
            <a:r>
              <a:rPr lang="zh-CN" altLang="en-US" sz="2000" dirty="0"/>
              <a:t>上运行相应脚本</a:t>
            </a:r>
            <a:endParaRPr lang="en-US" altLang="zh-CN" sz="2000" dirty="0"/>
          </a:p>
          <a:p>
            <a:pPr lvl="1"/>
            <a:r>
              <a:rPr lang="en-US" altLang="zh-CN" sz="1800" dirty="0"/>
              <a:t>n1: disable_arp.sh, disable_icmp.sh, disable_ip_forward.sh, disable_ipv6.sh</a:t>
            </a:r>
            <a:endParaRPr lang="en-US" altLang="zh-CN" sz="1800" dirty="0"/>
          </a:p>
          <a:p>
            <a:pPr lvl="1"/>
            <a:r>
              <a:rPr lang="en-US" altLang="zh-CN" sz="1800" dirty="0"/>
              <a:t>h1-h3: disable_offloading.sh, disable_ipv6.sh</a:t>
            </a:r>
            <a:endParaRPr lang="en-US" altLang="zh-CN" sz="18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n1</a:t>
            </a:r>
            <a:r>
              <a:rPr lang="zh-CN" altLang="en-US" sz="2000" dirty="0"/>
              <a:t>上运行</a:t>
            </a:r>
            <a:r>
              <a:rPr lang="en-US" altLang="zh-CN" sz="2000" dirty="0" err="1"/>
              <a:t>nat</a:t>
            </a:r>
            <a:r>
              <a:rPr lang="zh-CN" altLang="en-US" sz="2000" dirty="0"/>
              <a:t>程序：  </a:t>
            </a:r>
            <a:r>
              <a:rPr lang="en-US" altLang="zh-CN" sz="1800" dirty="0"/>
              <a:t>n1# ./</a:t>
            </a:r>
            <a:r>
              <a:rPr lang="en-US" altLang="zh-CN" sz="1800" dirty="0" err="1"/>
              <a:t>nat</a:t>
            </a:r>
            <a:r>
              <a:rPr lang="en-US" altLang="zh-CN" sz="1800" dirty="0"/>
              <a:t> exp2.conf</a:t>
            </a:r>
            <a:endParaRPr lang="en-US" altLang="zh-CN" sz="18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h1, h2</a:t>
            </a:r>
            <a:r>
              <a:rPr lang="zh-CN" altLang="en-US" sz="2000" dirty="0"/>
              <a:t>上分别运行</a:t>
            </a:r>
            <a:r>
              <a:rPr lang="en-US" altLang="zh-CN" sz="2000" dirty="0"/>
              <a:t>HTTP Server</a:t>
            </a:r>
            <a:r>
              <a:rPr lang="zh-CN" altLang="en-US" sz="2000" dirty="0"/>
              <a:t>：  </a:t>
            </a:r>
            <a:r>
              <a:rPr lang="en-US" altLang="zh-CN" sz="2000" dirty="0"/>
              <a:t> </a:t>
            </a:r>
            <a:r>
              <a:rPr lang="en-US" altLang="zh-CN" sz="1800" dirty="0"/>
              <a:t>h1/h2# python3 ./http_server.py</a:t>
            </a:r>
            <a:endParaRPr lang="en-US" altLang="zh-CN" sz="18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h3</a:t>
            </a:r>
            <a:r>
              <a:rPr lang="zh-CN" altLang="en-US" sz="2000" dirty="0"/>
              <a:t>上分别请求</a:t>
            </a:r>
            <a:r>
              <a:rPr lang="en-US" altLang="zh-CN" sz="2000" dirty="0"/>
              <a:t>h1,</a:t>
            </a:r>
            <a:r>
              <a:rPr lang="zh-CN" altLang="en-US" sz="2000" dirty="0"/>
              <a:t> </a:t>
            </a:r>
            <a:r>
              <a:rPr lang="en-US" altLang="zh-CN" sz="2000" dirty="0"/>
              <a:t>h2</a:t>
            </a:r>
            <a:r>
              <a:rPr lang="zh-CN" altLang="en-US" sz="2000" dirty="0"/>
              <a:t>页面</a:t>
            </a:r>
            <a:endParaRPr lang="en-US" altLang="zh-CN" sz="2000" dirty="0"/>
          </a:p>
          <a:p>
            <a:pPr lvl="1"/>
            <a:r>
              <a:rPr lang="en-US" altLang="zh-CN" sz="1800" dirty="0"/>
              <a:t>h3# </a:t>
            </a:r>
            <a:r>
              <a:rPr lang="en-US" altLang="zh-CN" sz="1800" dirty="0" err="1"/>
              <a:t>wget</a:t>
            </a:r>
            <a:r>
              <a:rPr lang="en-US" altLang="zh-CN" sz="1800" dirty="0"/>
              <a:t> http://159.226.39.43:8000</a:t>
            </a:r>
            <a:endParaRPr lang="en-US" altLang="zh-CN" sz="1800" dirty="0"/>
          </a:p>
          <a:p>
            <a:pPr lvl="1"/>
            <a:r>
              <a:rPr lang="en-US" altLang="zh-CN" sz="1800" dirty="0"/>
              <a:t>h3# </a:t>
            </a:r>
            <a:r>
              <a:rPr lang="en-US" altLang="zh-CN" sz="1800" dirty="0" err="1"/>
              <a:t>wget</a:t>
            </a:r>
            <a:r>
              <a:rPr lang="en-US" altLang="zh-CN" sz="1800" dirty="0"/>
              <a:t> http://159.226.39.43:8001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地址转换</a:t>
            </a:r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手动构造一个包含两个</a:t>
            </a:r>
            <a:r>
              <a:rPr lang="en-US" altLang="zh-CN" dirty="0" err="1"/>
              <a:t>nat</a:t>
            </a:r>
            <a:r>
              <a:rPr lang="zh-CN" altLang="en-US" dirty="0"/>
              <a:t>的拓扑</a:t>
            </a:r>
            <a:endParaRPr lang="en-US" altLang="zh-CN" dirty="0"/>
          </a:p>
          <a:p>
            <a:pPr lvl="1"/>
            <a:r>
              <a:rPr lang="en-US" altLang="zh-CN" dirty="0"/>
              <a:t>h1 &lt;-&gt; n1 &lt;-&gt; n2 &lt;-&gt; h2</a:t>
            </a:r>
            <a:endParaRPr lang="en-US" altLang="zh-CN" dirty="0"/>
          </a:p>
          <a:p>
            <a:pPr lvl="1"/>
            <a:r>
              <a:rPr lang="zh-CN" altLang="en-US" dirty="0"/>
              <a:t>节点</a:t>
            </a:r>
            <a:r>
              <a:rPr lang="en-US" altLang="zh-CN" dirty="0"/>
              <a:t>n1</a:t>
            </a:r>
            <a:r>
              <a:rPr lang="zh-CN" altLang="en-US" dirty="0"/>
              <a:t>作为</a:t>
            </a:r>
            <a:r>
              <a:rPr lang="en-US" altLang="zh-CN" dirty="0"/>
              <a:t>SNAT</a:t>
            </a:r>
            <a:r>
              <a:rPr lang="zh-CN" altLang="en-US" dirty="0"/>
              <a:t>， </a:t>
            </a:r>
            <a:r>
              <a:rPr lang="en-US" altLang="zh-CN" dirty="0"/>
              <a:t>n2</a:t>
            </a:r>
            <a:r>
              <a:rPr lang="zh-CN" altLang="en-US" dirty="0"/>
              <a:t>作为</a:t>
            </a:r>
            <a:r>
              <a:rPr lang="en-US" altLang="zh-CN" dirty="0"/>
              <a:t>DNAT</a:t>
            </a:r>
            <a:r>
              <a:rPr lang="zh-CN" altLang="en-US" dirty="0"/>
              <a:t>，主机</a:t>
            </a:r>
            <a:r>
              <a:rPr lang="en-US" altLang="zh-CN" dirty="0"/>
              <a:t>h2</a:t>
            </a:r>
            <a:r>
              <a:rPr lang="zh-CN" altLang="en-US" dirty="0"/>
              <a:t>提供</a:t>
            </a:r>
            <a:r>
              <a:rPr lang="en-US" altLang="zh-CN" dirty="0"/>
              <a:t>HTTP</a:t>
            </a:r>
            <a:r>
              <a:rPr lang="zh-CN" altLang="en-US" dirty="0"/>
              <a:t>服务，主机</a:t>
            </a:r>
            <a:r>
              <a:rPr lang="en-US" altLang="zh-CN" dirty="0"/>
              <a:t>h1</a:t>
            </a:r>
            <a:r>
              <a:rPr lang="zh-CN" altLang="en-US" dirty="0"/>
              <a:t>穿过两个</a:t>
            </a:r>
            <a:r>
              <a:rPr lang="en-US" altLang="zh-CN" dirty="0" err="1"/>
              <a:t>nat</a:t>
            </a:r>
            <a:r>
              <a:rPr lang="zh-CN" altLang="en-US" dirty="0"/>
              <a:t>连接到</a:t>
            </a:r>
            <a:r>
              <a:rPr lang="en-US" altLang="zh-CN" dirty="0"/>
              <a:t>h2</a:t>
            </a:r>
            <a:r>
              <a:rPr lang="zh-CN" altLang="en-US" dirty="0"/>
              <a:t>并获取相应页面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60"/>
            <a:ext cx="8687435" cy="5186045"/>
          </a:xfrm>
        </p:spPr>
        <p:txBody>
          <a:bodyPr>
            <a:normAutofit fontScale="80000"/>
          </a:bodyPr>
          <a:lstStyle/>
          <a:p>
            <a:r>
              <a:rPr lang="en-US" altLang="zh-CN" dirty="0">
                <a:sym typeface="+mn-ea"/>
              </a:rPr>
              <a:t>[arp.c arpcache.c device_internal.c icmp.c ip_base.c rtable.c rtable_internal.c]			# </a:t>
            </a:r>
            <a:r>
              <a:rPr lang="zh-CN" altLang="en-US" dirty="0">
                <a:sym typeface="+mn-ea"/>
              </a:rPr>
              <a:t>直接将</a:t>
            </a:r>
            <a:r>
              <a:rPr lang="en-US" altLang="zh-CN" dirty="0">
                <a:sym typeface="+mn-ea"/>
              </a:rPr>
              <a:t>``</a:t>
            </a:r>
            <a:r>
              <a:rPr lang="zh-CN" altLang="en-US" dirty="0">
                <a:sym typeface="+mn-ea"/>
              </a:rPr>
              <a:t>路由器转发实验</a:t>
            </a:r>
            <a:r>
              <a:rPr lang="en-US" altLang="zh-CN" dirty="0">
                <a:sym typeface="+mn-ea"/>
              </a:rPr>
              <a:t>’’</a:t>
            </a:r>
            <a:r>
              <a:rPr lang="zh-CN" altLang="en-US" dirty="0">
                <a:sym typeface="+mn-ea"/>
              </a:rPr>
              <a:t>中对应的文件</a:t>
            </a:r>
            <a:r>
              <a:rPr lang="zh-CN" dirty="0">
                <a:sym typeface="+mn-ea"/>
              </a:rPr>
              <a:t>拷贝过来</a:t>
            </a:r>
            <a:endParaRPr lang="en-US" altLang="zh-CN" dirty="0"/>
          </a:p>
          <a:p>
            <a:r>
              <a:rPr lang="en-US" altLang="zh-CN" dirty="0"/>
              <a:t>exp[1-2].conf 	# NAT</a:t>
            </a:r>
            <a:r>
              <a:rPr lang="zh-CN" altLang="en-US" dirty="0"/>
              <a:t>配置文件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dirty="0"/>
              <a:t>http_server.py	# </a:t>
            </a:r>
            <a:r>
              <a:rPr lang="zh-CN" altLang="en-US" dirty="0"/>
              <a:t>简单</a:t>
            </a:r>
            <a:r>
              <a:rPr lang="en-US" altLang="zh-CN" dirty="0"/>
              <a:t>HTTP Server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include			</a:t>
            </a:r>
            <a:endParaRPr lang="en-US" altLang="zh-CN" dirty="0"/>
          </a:p>
          <a:p>
            <a:r>
              <a:rPr lang="en-US" altLang="zh-CN" dirty="0" err="1"/>
              <a:t>ip.c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endParaRPr lang="en-US" altLang="zh-CN" dirty="0"/>
          </a:p>
          <a:p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nat.c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	# NAT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相关函数，待实现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nat_topo.py</a:t>
            </a:r>
            <a:endParaRPr lang="en-US" altLang="zh-CN" dirty="0"/>
          </a:p>
          <a:p>
            <a:r>
              <a:rPr lang="en-US" altLang="zh-CN" dirty="0"/>
              <a:t>scripts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私网（</a:t>
            </a:r>
            <a:r>
              <a:rPr lang="en-US" altLang="zh-CN" dirty="0"/>
              <a:t>Private Network</a:t>
            </a:r>
            <a:r>
              <a:rPr lang="zh-CN" altLang="en-US" dirty="0"/>
              <a:t>） 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私网</a:t>
            </a:r>
            <a:r>
              <a:rPr lang="en-US" altLang="zh-CN" sz="2800" dirty="0"/>
              <a:t>IP</a:t>
            </a:r>
            <a:r>
              <a:rPr lang="zh-CN" altLang="en-US" sz="2800" dirty="0"/>
              <a:t>地址空间</a:t>
            </a:r>
            <a:endParaRPr lang="en-US" altLang="zh-CN" sz="2800" dirty="0"/>
          </a:p>
          <a:p>
            <a:pPr lvl="1"/>
            <a:r>
              <a:rPr lang="en-US" altLang="zh-CN" sz="2400" dirty="0"/>
              <a:t>10.0.0.0/8,</a:t>
            </a:r>
            <a:r>
              <a:rPr lang="zh-CN" altLang="en-US" sz="2400" dirty="0"/>
              <a:t> </a:t>
            </a:r>
            <a:r>
              <a:rPr lang="en-US" altLang="zh-CN" sz="2400" dirty="0"/>
              <a:t>172.16.0.0/12, 192.168.0.0/16</a:t>
            </a:r>
            <a:endParaRPr lang="en-US" altLang="zh-CN" sz="24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为什么要有私网</a:t>
            </a:r>
            <a:r>
              <a:rPr lang="en-US" altLang="zh-CN" sz="2800" dirty="0"/>
              <a:t>IP</a:t>
            </a:r>
            <a:r>
              <a:rPr lang="zh-CN" altLang="en-US" sz="2800" dirty="0"/>
              <a:t>地址空间？</a:t>
            </a:r>
            <a:endParaRPr lang="en-US" altLang="zh-CN" sz="2800" dirty="0"/>
          </a:p>
          <a:p>
            <a:pPr lvl="1"/>
            <a:r>
              <a:rPr lang="en-US" altLang="zh-CN" sz="2400" dirty="0"/>
              <a:t>IP</a:t>
            </a:r>
            <a:r>
              <a:rPr lang="zh-CN" altLang="en-US" sz="2400" dirty="0"/>
              <a:t>地址数量限制</a:t>
            </a:r>
            <a:endParaRPr lang="en-US" altLang="zh-CN" sz="2400" dirty="0"/>
          </a:p>
          <a:p>
            <a:pPr lvl="1"/>
            <a:r>
              <a:rPr lang="zh-CN" altLang="en-US" sz="2400" dirty="0"/>
              <a:t>网络管理需要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网络地址转换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99" y="1754777"/>
            <a:ext cx="8311243" cy="287915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如何连接私网</a:t>
            </a:r>
            <a:r>
              <a:rPr lang="en-US" altLang="zh-CN" dirty="0"/>
              <a:t>IP</a:t>
            </a:r>
            <a:r>
              <a:rPr lang="zh-CN" altLang="en-US" dirty="0"/>
              <a:t>地址和公网</a:t>
            </a:r>
            <a:r>
              <a:rPr lang="en-US" altLang="zh-CN" dirty="0"/>
              <a:t>IP</a:t>
            </a:r>
            <a:r>
              <a:rPr lang="zh-CN" altLang="en-US" dirty="0"/>
              <a:t>地址？</a:t>
            </a:r>
            <a:endParaRPr lang="en-US" altLang="zh-CN" dirty="0"/>
          </a:p>
          <a:p>
            <a:pPr lvl="1"/>
            <a:r>
              <a:rPr lang="zh-CN" altLang="en-US" dirty="0"/>
              <a:t>如果使用原有路由机制，则私网地址没有存在的意义</a:t>
            </a:r>
            <a:endParaRPr lang="en-US" altLang="zh-CN" dirty="0"/>
          </a:p>
          <a:p>
            <a:pPr lvl="1"/>
            <a:r>
              <a:rPr lang="zh-CN" altLang="en-US" dirty="0"/>
              <a:t>网络地址转换：类似代理的机制</a:t>
            </a:r>
            <a:endParaRPr lang="en-US" altLang="zh-CN" dirty="0"/>
          </a:p>
          <a:p>
            <a:r>
              <a:rPr lang="zh-CN" altLang="en-US" dirty="0"/>
              <a:t>网络地址转换：</a:t>
            </a:r>
            <a:endParaRPr lang="en-US" altLang="zh-CN" dirty="0"/>
          </a:p>
          <a:p>
            <a:pPr lvl="1"/>
            <a:r>
              <a:rPr lang="zh-CN" altLang="en-US" dirty="0"/>
              <a:t>给定网络拓扑以及节点的网络地址配置，</a:t>
            </a:r>
            <a:r>
              <a:rPr lang="en-US" altLang="zh-CN" dirty="0"/>
              <a:t>NAT</a:t>
            </a:r>
            <a:r>
              <a:rPr lang="zh-CN" altLang="en-US" dirty="0"/>
              <a:t>地址转换使得私网节点与公网节点（甚至另一个私网的节点）能够互联并传输数据</a:t>
            </a:r>
            <a:endParaRPr lang="en-US" altLang="zh-CN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126583" y="4700405"/>
            <a:ext cx="6890834" cy="1585861"/>
            <a:chOff x="1003895" y="4142366"/>
            <a:chExt cx="6890834" cy="1585861"/>
          </a:xfrm>
        </p:grpSpPr>
        <p:grpSp>
          <p:nvGrpSpPr>
            <p:cNvPr id="6" name="组合 5"/>
            <p:cNvGrpSpPr/>
            <p:nvPr/>
          </p:nvGrpSpPr>
          <p:grpSpPr>
            <a:xfrm>
              <a:off x="1003895" y="4142366"/>
              <a:ext cx="6890834" cy="1083581"/>
              <a:chOff x="1931899" y="1582373"/>
              <a:chExt cx="6890834" cy="108358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203342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Host 1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262098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Host 3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931899" y="1582373"/>
                <a:ext cx="138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ea typeface="黑体" panose="02010609060101010101" pitchFamily="49" charset="-122"/>
                  </a:rPr>
                  <a:t>10.21.0.1/16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853924" y="1583055"/>
                <a:ext cx="1968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ea typeface="黑体" panose="02010609060101010101" pitchFamily="49" charset="-122"/>
                  </a:rPr>
                  <a:t>159.226.39.123/24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1" name="圆角矩形 27"/>
            <p:cNvSpPr/>
            <p:nvPr/>
          </p:nvSpPr>
          <p:spPr>
            <a:xfrm>
              <a:off x="3739025" y="4606805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NAT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70511" y="5348334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159.226.39.43/24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85795" y="5358895"/>
              <a:ext cx="1617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10.21.0.254/16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cxnSp>
          <p:nvCxnSpPr>
            <p:cNvPr id="15" name="直接连接符 14"/>
            <p:cNvCxnSpPr>
              <a:stCxn id="7" idx="3"/>
              <a:endCxn id="11" idx="1"/>
            </p:cNvCxnSpPr>
            <p:nvPr/>
          </p:nvCxnSpPr>
          <p:spPr>
            <a:xfrm flipV="1">
              <a:off x="2265041" y="4916376"/>
              <a:ext cx="1473984" cy="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8" idx="1"/>
            </p:cNvCxnSpPr>
            <p:nvPr/>
          </p:nvCxnSpPr>
          <p:spPr>
            <a:xfrm>
              <a:off x="4728728" y="4916376"/>
              <a:ext cx="1605366" cy="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 (Network Address Translation)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423263" y="1527938"/>
            <a:ext cx="5958160" cy="2231156"/>
            <a:chOff x="1454792" y="2705515"/>
            <a:chExt cx="5958160" cy="2231156"/>
          </a:xfrm>
        </p:grpSpPr>
        <p:grpSp>
          <p:nvGrpSpPr>
            <p:cNvPr id="6" name="组合 5"/>
            <p:cNvGrpSpPr/>
            <p:nvPr/>
          </p:nvGrpSpPr>
          <p:grpSpPr>
            <a:xfrm>
              <a:off x="1454792" y="3336226"/>
              <a:ext cx="5958160" cy="1586275"/>
              <a:chOff x="1097441" y="4650019"/>
              <a:chExt cx="5958160" cy="1586275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2839" y="5065825"/>
                <a:ext cx="643625" cy="643625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7787" y="5127452"/>
                <a:ext cx="770552" cy="520373"/>
              </a:xfrm>
              <a:prstGeom prst="rect">
                <a:avLst/>
              </a:prstGeom>
            </p:spPr>
          </p:pic>
          <p:cxnSp>
            <p:nvCxnSpPr>
              <p:cNvPr id="10" name="直接连接符 9"/>
              <p:cNvCxnSpPr>
                <a:stCxn id="7" idx="3"/>
                <a:endCxn id="8" idx="1"/>
              </p:cNvCxnSpPr>
              <p:nvPr/>
            </p:nvCxnSpPr>
            <p:spPr>
              <a:xfrm>
                <a:off x="3106464" y="5387638"/>
                <a:ext cx="79132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8" idx="3"/>
              </p:cNvCxnSpPr>
              <p:nvPr/>
            </p:nvCxnSpPr>
            <p:spPr>
              <a:xfrm>
                <a:off x="4668339" y="5387639"/>
                <a:ext cx="9390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云形 12"/>
              <p:cNvSpPr/>
              <p:nvPr/>
            </p:nvSpPr>
            <p:spPr>
              <a:xfrm>
                <a:off x="5647215" y="4952104"/>
                <a:ext cx="1408386" cy="871066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441" y="4650019"/>
                <a:ext cx="689625" cy="477433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441" y="5747674"/>
                <a:ext cx="705785" cy="488620"/>
              </a:xfrm>
              <a:prstGeom prst="rect">
                <a:avLst/>
              </a:prstGeom>
            </p:spPr>
          </p:pic>
          <p:cxnSp>
            <p:nvCxnSpPr>
              <p:cNvPr id="16" name="直接连接符 15"/>
              <p:cNvCxnSpPr>
                <a:stCxn id="14" idx="3"/>
                <a:endCxn id="7" idx="1"/>
              </p:cNvCxnSpPr>
              <p:nvPr/>
            </p:nvCxnSpPr>
            <p:spPr>
              <a:xfrm>
                <a:off x="1787066" y="4888736"/>
                <a:ext cx="675773" cy="498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5" idx="3"/>
                <a:endCxn id="7" idx="1"/>
              </p:cNvCxnSpPr>
              <p:nvPr/>
            </p:nvCxnSpPr>
            <p:spPr>
              <a:xfrm flipV="1">
                <a:off x="1803226" y="5387638"/>
                <a:ext cx="659613" cy="6043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椭圆 17"/>
            <p:cNvSpPr/>
            <p:nvPr/>
          </p:nvSpPr>
          <p:spPr>
            <a:xfrm>
              <a:off x="1496742" y="3110278"/>
              <a:ext cx="2979683" cy="182639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636978" y="3302485"/>
              <a:ext cx="1720342" cy="15112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342916" y="3455983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10.21.0.254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492585" y="4279459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159.226.39.43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727881" y="4388080"/>
              <a:ext cx="800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Switch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279137" y="2705515"/>
              <a:ext cx="1697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Private Network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845136" y="2718753"/>
              <a:ext cx="1612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Public Network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628649" y="4114292"/>
            <a:ext cx="8017119" cy="2062674"/>
          </a:xfrm>
        </p:spPr>
        <p:txBody>
          <a:bodyPr>
            <a:normAutofit/>
          </a:bodyPr>
          <a:lstStyle/>
          <a:p>
            <a:r>
              <a:rPr lang="en-US" altLang="zh-CN" dirty="0"/>
              <a:t>NAT</a:t>
            </a:r>
            <a:r>
              <a:rPr lang="zh-CN" altLang="en-US" dirty="0"/>
              <a:t>设备主要工作：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维护私网地址</a:t>
            </a:r>
            <a:r>
              <a:rPr lang="en-US" altLang="zh-CN" dirty="0"/>
              <a:t>/</a:t>
            </a:r>
            <a:r>
              <a:rPr lang="zh-CN" altLang="en-US" dirty="0"/>
              <a:t>端口 与 公网地址</a:t>
            </a:r>
            <a:r>
              <a:rPr lang="en-US" altLang="zh-CN" dirty="0"/>
              <a:t>/</a:t>
            </a:r>
            <a:r>
              <a:rPr lang="zh-CN" altLang="en-US" dirty="0"/>
              <a:t>端口的映射关系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对数据包内容进行重写（</a:t>
            </a:r>
            <a:r>
              <a:rPr lang="en-US" altLang="zh-CN" dirty="0"/>
              <a:t>Translation</a:t>
            </a:r>
            <a:r>
              <a:rPr lang="zh-CN" altLang="en-US" dirty="0"/>
              <a:t>），修改</a:t>
            </a:r>
            <a:r>
              <a:rPr lang="en-US" altLang="zh-CN" dirty="0"/>
              <a:t>IP</a:t>
            </a:r>
            <a:r>
              <a:rPr lang="zh-CN" altLang="en-US" dirty="0"/>
              <a:t>地址、端口等字段，使得数据包在相应网络中有意义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工作场景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私网主机连接到公网服务器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私网主机作为服务器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23496" y="2715150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Source NAT (SNAT)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130" y="2238460"/>
            <a:ext cx="5579668" cy="192777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64" y="4901779"/>
            <a:ext cx="5816600" cy="1714318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67616" y="5574272"/>
            <a:ext cx="240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Destination NAT (DNAT)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工作机制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endCxn id="40" idx="1"/>
          </p:cNvCxnSpPr>
          <p:nvPr/>
        </p:nvCxnSpPr>
        <p:spPr>
          <a:xfrm>
            <a:off x="546415" y="2064840"/>
            <a:ext cx="77674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0" y="23944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数据包到达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3368825" y="3769885"/>
            <a:ext cx="2119425" cy="6251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动态分配公网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port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号，新建连接映射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1062327" y="4395035"/>
            <a:ext cx="1907628" cy="813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地址翻译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894161" y="2838531"/>
            <a:ext cx="2246584" cy="996077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已有相应连接？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27" name="直接箭头连接符 26"/>
          <p:cNvCxnSpPr>
            <a:stCxn id="26" idx="2"/>
            <a:endCxn id="25" idx="0"/>
          </p:cNvCxnSpPr>
          <p:nvPr/>
        </p:nvCxnSpPr>
        <p:spPr>
          <a:xfrm flipH="1">
            <a:off x="2016141" y="3834608"/>
            <a:ext cx="1312" cy="560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stCxn id="26" idx="3"/>
            <a:endCxn id="24" idx="0"/>
          </p:cNvCxnSpPr>
          <p:nvPr/>
        </p:nvCxnSpPr>
        <p:spPr>
          <a:xfrm>
            <a:off x="3140745" y="3336570"/>
            <a:ext cx="1287793" cy="43331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/>
          <p:cNvCxnSpPr>
            <a:stCxn id="24" idx="2"/>
            <a:endCxn id="25" idx="3"/>
          </p:cNvCxnSpPr>
          <p:nvPr/>
        </p:nvCxnSpPr>
        <p:spPr>
          <a:xfrm rot="5400000">
            <a:off x="3495965" y="3869026"/>
            <a:ext cx="406564" cy="145858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021394" y="5212186"/>
            <a:ext cx="0" cy="551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/>
          <p:cNvSpPr/>
          <p:nvPr/>
        </p:nvSpPr>
        <p:spPr>
          <a:xfrm>
            <a:off x="902042" y="5745444"/>
            <a:ext cx="2238703" cy="694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更新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IP/TCP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头部校验和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36" name="直接箭头连接符 35"/>
          <p:cNvCxnSpPr>
            <a:stCxn id="35" idx="3"/>
            <a:endCxn id="37" idx="1"/>
          </p:cNvCxnSpPr>
          <p:nvPr/>
        </p:nvCxnSpPr>
        <p:spPr>
          <a:xfrm flipV="1">
            <a:off x="3140745" y="6092756"/>
            <a:ext cx="79028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/>
          <p:cNvSpPr/>
          <p:nvPr/>
        </p:nvSpPr>
        <p:spPr>
          <a:xfrm>
            <a:off x="3931025" y="5766936"/>
            <a:ext cx="1844566" cy="6516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将数据包从相应端口转出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085568" y="2827976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否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209269" y="3789204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是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1323164" y="1658276"/>
            <a:ext cx="1380696" cy="813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区分数据包方向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1" name="直接箭头连接符 40"/>
          <p:cNvCxnSpPr>
            <a:stCxn id="40" idx="2"/>
            <a:endCxn id="26" idx="0"/>
          </p:cNvCxnSpPr>
          <p:nvPr/>
        </p:nvCxnSpPr>
        <p:spPr>
          <a:xfrm>
            <a:off x="2013512" y="2471404"/>
            <a:ext cx="3941" cy="3671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/>
          <p:cNvSpPr/>
          <p:nvPr/>
        </p:nvSpPr>
        <p:spPr>
          <a:xfrm>
            <a:off x="5658617" y="3774549"/>
            <a:ext cx="1468101" cy="6251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按照规则新建连接映射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3" name="连接符: 肘形 42"/>
          <p:cNvCxnSpPr>
            <a:endCxn id="42" idx="0"/>
          </p:cNvCxnSpPr>
          <p:nvPr/>
        </p:nvCxnSpPr>
        <p:spPr>
          <a:xfrm>
            <a:off x="4461033" y="3341235"/>
            <a:ext cx="1931635" cy="43331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/>
          <p:cNvCxnSpPr>
            <a:stCxn id="42" idx="2"/>
          </p:cNvCxnSpPr>
          <p:nvPr/>
        </p:nvCxnSpPr>
        <p:spPr>
          <a:xfrm rot="5400000">
            <a:off x="5209653" y="3618584"/>
            <a:ext cx="401900" cy="196413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/>
          <p:cNvSpPr/>
          <p:nvPr/>
        </p:nvSpPr>
        <p:spPr>
          <a:xfrm>
            <a:off x="7383900" y="3774548"/>
            <a:ext cx="1680606" cy="6251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回复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ICMP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目的主机不可达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8" name="连接符: 肘形 47"/>
          <p:cNvCxnSpPr>
            <a:endCxn id="47" idx="0"/>
          </p:cNvCxnSpPr>
          <p:nvPr/>
        </p:nvCxnSpPr>
        <p:spPr>
          <a:xfrm>
            <a:off x="6321306" y="3341234"/>
            <a:ext cx="1902897" cy="43331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578235" y="3341234"/>
            <a:ext cx="66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SNAT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549506" y="3336569"/>
            <a:ext cx="70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DNAT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383900" y="333057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invalid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区分数据包方向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42580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只处理两个方向的数据包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当源地址为内部地址，且目的地址为外部地址时，方向为</a:t>
            </a:r>
            <a:r>
              <a:rPr lang="en-US" altLang="zh-CN" sz="1800" dirty="0"/>
              <a:t>DIR_OUT</a:t>
            </a:r>
            <a:endParaRPr lang="en-US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当源地址为外部地址，且目的地址为</a:t>
            </a:r>
            <a:r>
              <a:rPr lang="en-US" altLang="zh-CN" sz="1800" dirty="0" err="1"/>
              <a:t>external_iface</a:t>
            </a:r>
            <a:r>
              <a:rPr lang="zh-CN" altLang="en-US" sz="1800" dirty="0"/>
              <a:t>地址时，方向为</a:t>
            </a:r>
            <a:r>
              <a:rPr lang="en-US" altLang="zh-CN" sz="1800" dirty="0"/>
              <a:t>DIR_IN</a:t>
            </a:r>
            <a:endParaRPr lang="en-US" altLang="zh-CN" sz="1800" dirty="0"/>
          </a:p>
          <a:p>
            <a:endParaRPr lang="en-US" altLang="zh-CN" sz="2000" dirty="0"/>
          </a:p>
          <a:p>
            <a:r>
              <a:rPr lang="zh-CN" altLang="en-US" sz="2000" dirty="0"/>
              <a:t>如何判断是内部地址还是外部地址？</a:t>
            </a:r>
            <a:endParaRPr lang="en-US" altLang="zh-CN" sz="2000" dirty="0"/>
          </a:p>
          <a:p>
            <a:pPr lvl="1"/>
            <a:r>
              <a:rPr lang="zh-CN" altLang="en-US" sz="1800" dirty="0"/>
              <a:t>查询路由表，根据目的地址相应转发条目对应的</a:t>
            </a:r>
            <a:r>
              <a:rPr lang="en-US" altLang="zh-CN" sz="1800" dirty="0" err="1"/>
              <a:t>iface</a:t>
            </a:r>
            <a:r>
              <a:rPr lang="zh-CN" altLang="en-US" sz="1800" dirty="0"/>
              <a:t>判断地址类别</a:t>
            </a:r>
            <a:endParaRPr lang="en-US" altLang="zh-CN" sz="1800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498036" y="2411134"/>
            <a:ext cx="3576320" cy="1121422"/>
            <a:chOff x="2413953" y="2510982"/>
            <a:chExt cx="3576320" cy="1121422"/>
          </a:xfrm>
        </p:grpSpPr>
        <p:sp>
          <p:nvSpPr>
            <p:cNvPr id="6" name="圆角矩形 27"/>
            <p:cNvSpPr/>
            <p:nvPr/>
          </p:nvSpPr>
          <p:spPr>
            <a:xfrm>
              <a:off x="3677782" y="2510982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NAT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480052" y="3252511"/>
              <a:ext cx="1510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>
                  <a:ea typeface="黑体" panose="02010609060101010101" pitchFamily="49" charset="-122"/>
                </a:rPr>
                <a:t>external_iface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13953" y="3263072"/>
              <a:ext cx="147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>
                  <a:ea typeface="黑体" panose="02010609060101010101" pitchFamily="49" charset="-122"/>
                </a:rPr>
                <a:t>internal_iface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9" name="箭头: 右 8"/>
            <p:cNvSpPr/>
            <p:nvPr/>
          </p:nvSpPr>
          <p:spPr>
            <a:xfrm>
              <a:off x="2650103" y="2653349"/>
              <a:ext cx="583324" cy="36216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箭头: 右 9"/>
            <p:cNvSpPr/>
            <p:nvPr/>
          </p:nvSpPr>
          <p:spPr>
            <a:xfrm flipH="1">
              <a:off x="5183096" y="2653349"/>
              <a:ext cx="583324" cy="36216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5" name="云形 4"/>
          <p:cNvSpPr/>
          <p:nvPr/>
        </p:nvSpPr>
        <p:spPr>
          <a:xfrm>
            <a:off x="628650" y="2444242"/>
            <a:ext cx="1749585" cy="8685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private</a:t>
            </a:r>
            <a:endParaRPr lang="en-US" altLang="zh-CN" dirty="0"/>
          </a:p>
          <a:p>
            <a:pPr algn="ctr"/>
            <a:r>
              <a:rPr lang="en-US" altLang="zh-CN" dirty="0"/>
              <a:t>(inner net)</a:t>
            </a:r>
            <a:endParaRPr lang="zh-CN" altLang="en-US" dirty="0"/>
          </a:p>
        </p:txBody>
      </p:sp>
      <p:sp>
        <p:nvSpPr>
          <p:cNvPr id="12" name="云形 11"/>
          <p:cNvSpPr/>
          <p:nvPr/>
        </p:nvSpPr>
        <p:spPr>
          <a:xfrm>
            <a:off x="6326814" y="2284684"/>
            <a:ext cx="1829859" cy="10281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public</a:t>
            </a:r>
            <a:endParaRPr lang="en-US" altLang="zh-CN" dirty="0"/>
          </a:p>
          <a:p>
            <a:pPr algn="ctr"/>
            <a:r>
              <a:rPr lang="en-US" altLang="zh-CN" dirty="0"/>
              <a:t>(outer net)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合法数据包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该数据包在</a:t>
            </a:r>
            <a:r>
              <a:rPr lang="en-US" altLang="zh-CN" dirty="0"/>
              <a:t>NAT</a:t>
            </a:r>
            <a:r>
              <a:rPr lang="zh-CN" altLang="en-US" dirty="0"/>
              <a:t>中有对应连接映射  </a:t>
            </a:r>
            <a:r>
              <a:rPr lang="en-US" altLang="zh-CN" dirty="0"/>
              <a:t>(existing)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该数据包的方向为</a:t>
            </a:r>
            <a:r>
              <a:rPr lang="en-US" altLang="zh-CN" dirty="0"/>
              <a:t>DIR_OUT</a:t>
            </a:r>
            <a:r>
              <a:rPr lang="zh-CN" altLang="en-US" dirty="0"/>
              <a:t>，为该</a:t>
            </a:r>
            <a:r>
              <a:rPr lang="en-US" altLang="zh-CN" dirty="0"/>
              <a:t>TCP</a:t>
            </a:r>
            <a:r>
              <a:rPr lang="zh-CN" altLang="en-US" dirty="0"/>
              <a:t>连接的第一个数据包（请求连接数据包），</a:t>
            </a:r>
            <a:r>
              <a:rPr lang="en-US" altLang="zh-CN" dirty="0"/>
              <a:t>NAT</a:t>
            </a:r>
            <a:r>
              <a:rPr lang="zh-CN" altLang="en-US" dirty="0"/>
              <a:t>中没有对应连接映射  </a:t>
            </a:r>
            <a:r>
              <a:rPr lang="en-US" altLang="zh-CN" dirty="0"/>
              <a:t>(SNAT)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该数据包的方向为</a:t>
            </a:r>
            <a:r>
              <a:rPr lang="en-US" altLang="zh-CN" dirty="0"/>
              <a:t>DIR_IN</a:t>
            </a:r>
            <a:r>
              <a:rPr lang="zh-CN" altLang="en-US" dirty="0"/>
              <a:t>，为该</a:t>
            </a:r>
            <a:r>
              <a:rPr lang="en-US" altLang="zh-CN" dirty="0"/>
              <a:t>TCP</a:t>
            </a:r>
            <a:r>
              <a:rPr lang="zh-CN" altLang="en-US" dirty="0"/>
              <a:t>连接的第一个数据包，</a:t>
            </a:r>
            <a:r>
              <a:rPr lang="en-US" altLang="zh-CN" dirty="0"/>
              <a:t>NAT</a:t>
            </a:r>
            <a:r>
              <a:rPr lang="zh-CN" altLang="en-US" dirty="0"/>
              <a:t>中没有对应连接映射，但有对应处理规则 </a:t>
            </a:r>
            <a:r>
              <a:rPr lang="en-US" altLang="zh-CN" dirty="0"/>
              <a:t>(DNAT)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d2b2bcdc-4b32-4bef-8bd4-90d5e1130777"/>
  <p:tag name="COMMONDATA" val="eyJoZGlkIjoiNTM2NTZlNDJlY2JjODRiN2ExYmFlZWMyYWVkMDUzOWEifQ=="/>
  <p:tag name="commondata" val="eyJoZGlkIjoiZTAxYTRlZjUyOWI4NjdmNTMxNTQ0MTIwNWZjZmYwMGY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4345</Words>
  <Application>WPS 演示</Application>
  <PresentationFormat>全屏显示(4:3)</PresentationFormat>
  <Paragraphs>363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Arial Unicode MS</vt:lpstr>
      <vt:lpstr>Courier New</vt:lpstr>
      <vt:lpstr>Pixel</vt:lpstr>
      <vt:lpstr>自定义设计方案</vt:lpstr>
      <vt:lpstr>网络地址转换(NAT)实验</vt:lpstr>
      <vt:lpstr>提纲</vt:lpstr>
      <vt:lpstr>私网（Private Network） IP地址</vt:lpstr>
      <vt:lpstr>网络地址转换</vt:lpstr>
      <vt:lpstr>NAT (Network Address Translation)</vt:lpstr>
      <vt:lpstr>NAT工作场景</vt:lpstr>
      <vt:lpstr>NAT工作机制</vt:lpstr>
      <vt:lpstr>区分数据包方向</vt:lpstr>
      <vt:lpstr>合法数据包</vt:lpstr>
      <vt:lpstr>NAT地址翻译</vt:lpstr>
      <vt:lpstr>连接（映射关系）的维护</vt:lpstr>
      <vt:lpstr>使用Hash查找映射关系</vt:lpstr>
      <vt:lpstr>NAT老化（Timeout）操作</vt:lpstr>
      <vt:lpstr>NAT数据结构</vt:lpstr>
      <vt:lpstr>TCP连接映射数据结构</vt:lpstr>
      <vt:lpstr>NAT实现</vt:lpstr>
      <vt:lpstr>NAT实验内容一</vt:lpstr>
      <vt:lpstr>结果示意</vt:lpstr>
      <vt:lpstr>实验内容二</vt:lpstr>
      <vt:lpstr>实验内容三</vt:lpstr>
      <vt:lpstr>附件文件列表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2593</cp:revision>
  <dcterms:created xsi:type="dcterms:W3CDTF">2017-02-15T05:09:00Z</dcterms:created>
  <dcterms:modified xsi:type="dcterms:W3CDTF">2024-11-13T09:31:10Z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2537F02B8374443AB7373B9CB350868B</vt:lpwstr>
  </property>
  <property fmtid="{D5CDD505-2E9C-101B-9397-08002B2CF9AE}" pid="3" name="KSOProductBuildVer">
    <vt:lpwstr>2052-12.1.0.18608</vt:lpwstr>
  </property>
</Properties>
</file>