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51"/>
  </p:handoutMasterIdLst>
  <p:sldIdLst>
    <p:sldId id="256" r:id="rId4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4" r:id="rId20"/>
    <p:sldId id="405" r:id="rId21"/>
    <p:sldId id="406" r:id="rId22"/>
    <p:sldId id="407" r:id="rId23"/>
    <p:sldId id="408" r:id="rId24"/>
    <p:sldId id="409" r:id="rId25"/>
    <p:sldId id="417" r:id="rId26"/>
    <p:sldId id="418" r:id="rId27"/>
    <p:sldId id="419" r:id="rId28"/>
    <p:sldId id="420" r:id="rId29"/>
    <p:sldId id="421" r:id="rId30"/>
    <p:sldId id="422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34" r:id="rId42"/>
    <p:sldId id="435" r:id="rId43"/>
    <p:sldId id="436" r:id="rId44"/>
    <p:sldId id="437" r:id="rId45"/>
    <p:sldId id="438" r:id="rId46"/>
    <p:sldId id="439" r:id="rId47"/>
    <p:sldId id="440" r:id="rId48"/>
    <p:sldId id="441" r:id="rId49"/>
    <p:sldId id="442" r:id="rId50"/>
  </p:sldIdLst>
  <p:sldSz cx="9144000" cy="6858000" type="screen4x3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恩海" initials="WEH" lastIdx="1" clrIdx="0"/>
  <p:cmAuthor id="1" name="许 可" initials="许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6" Type="http://schemas.openxmlformats.org/officeDocument/2006/relationships/tags" Target="tags/tag410.xml"/><Relationship Id="rId55" Type="http://schemas.openxmlformats.org/officeDocument/2006/relationships/commentAuthors" Target="commentAuthors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\\Users\mohammad\Downloads\network_tra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969035403844"/>
          <c:y val="0.0921781393006033"/>
          <c:w val="0.75701442058195"/>
          <c:h val="0.7721012978383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throughput (mbps)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Sheet1!$M$1:$M$266</c:f>
              <c:numCache>
                <c:formatCode>General</c:formatCode>
                <c:ptCount val="266"/>
                <c:pt idx="1">
                  <c:v>0</c:v>
                </c:pt>
                <c:pt idx="2">
                  <c:v>1.15999984741</c:v>
                </c:pt>
                <c:pt idx="3">
                  <c:v>1.89999985695</c:v>
                </c:pt>
                <c:pt idx="4">
                  <c:v>3.33999991417</c:v>
                </c:pt>
                <c:pt idx="5">
                  <c:v>5.07999992371</c:v>
                </c:pt>
                <c:pt idx="6">
                  <c:v>6.26999998093</c:v>
                </c:pt>
                <c:pt idx="7">
                  <c:v>6.82999992371</c:v>
                </c:pt>
                <c:pt idx="8">
                  <c:v>7.42999982834</c:v>
                </c:pt>
                <c:pt idx="9">
                  <c:v>8.1899998188</c:v>
                </c:pt>
                <c:pt idx="10">
                  <c:v>8.95999979973</c:v>
                </c:pt>
                <c:pt idx="11">
                  <c:v>9.59999990463</c:v>
                </c:pt>
                <c:pt idx="12">
                  <c:v>10.1499998569</c:v>
                </c:pt>
                <c:pt idx="13">
                  <c:v>10.8699998856</c:v>
                </c:pt>
                <c:pt idx="14">
                  <c:v>11.5099999905</c:v>
                </c:pt>
                <c:pt idx="15">
                  <c:v>12.1699998379</c:v>
                </c:pt>
                <c:pt idx="16">
                  <c:v>12.6599998474</c:v>
                </c:pt>
                <c:pt idx="17">
                  <c:v>13.25</c:v>
                </c:pt>
                <c:pt idx="18">
                  <c:v>13.8099999428</c:v>
                </c:pt>
                <c:pt idx="19">
                  <c:v>14.4299998283</c:v>
                </c:pt>
                <c:pt idx="20">
                  <c:v>14.9099998474</c:v>
                </c:pt>
                <c:pt idx="21">
                  <c:v>15.5999999046</c:v>
                </c:pt>
                <c:pt idx="22">
                  <c:v>16.0299999714</c:v>
                </c:pt>
                <c:pt idx="23">
                  <c:v>16.5499999523</c:v>
                </c:pt>
                <c:pt idx="24">
                  <c:v>17.1699998379</c:v>
                </c:pt>
                <c:pt idx="25">
                  <c:v>17.8599998951</c:v>
                </c:pt>
                <c:pt idx="26">
                  <c:v>18.5699999332</c:v>
                </c:pt>
                <c:pt idx="27">
                  <c:v>19.2999999523</c:v>
                </c:pt>
                <c:pt idx="28">
                  <c:v>19.7399997711</c:v>
                </c:pt>
                <c:pt idx="29">
                  <c:v>20.4499998093</c:v>
                </c:pt>
                <c:pt idx="30">
                  <c:v>21.1199998856</c:v>
                </c:pt>
                <c:pt idx="31">
                  <c:v>21.8199999332</c:v>
                </c:pt>
                <c:pt idx="32">
                  <c:v>22.6399998665</c:v>
                </c:pt>
                <c:pt idx="33">
                  <c:v>24.0599999428</c:v>
                </c:pt>
                <c:pt idx="34">
                  <c:v>25.2599999905</c:v>
                </c:pt>
                <c:pt idx="35">
                  <c:v>26.3499999046</c:v>
                </c:pt>
                <c:pt idx="36">
                  <c:v>27.0599999428</c:v>
                </c:pt>
                <c:pt idx="37">
                  <c:v>27.7099997997</c:v>
                </c:pt>
                <c:pt idx="38">
                  <c:v>28.4299998283</c:v>
                </c:pt>
                <c:pt idx="39">
                  <c:v>29.3299999237</c:v>
                </c:pt>
                <c:pt idx="40">
                  <c:v>30.0999999046</c:v>
                </c:pt>
                <c:pt idx="41">
                  <c:v>30.6799998283</c:v>
                </c:pt>
                <c:pt idx="42">
                  <c:v>31.4099998474</c:v>
                </c:pt>
                <c:pt idx="43">
                  <c:v>32.0599999428</c:v>
                </c:pt>
                <c:pt idx="44">
                  <c:v>32.6899998188</c:v>
                </c:pt>
                <c:pt idx="45">
                  <c:v>33.2899999619</c:v>
                </c:pt>
                <c:pt idx="46">
                  <c:v>33.9299998283</c:v>
                </c:pt>
                <c:pt idx="47">
                  <c:v>34.5899999142</c:v>
                </c:pt>
                <c:pt idx="48">
                  <c:v>35.1499998569</c:v>
                </c:pt>
                <c:pt idx="49">
                  <c:v>35.7099997997</c:v>
                </c:pt>
                <c:pt idx="50">
                  <c:v>36.3199999332</c:v>
                </c:pt>
                <c:pt idx="51">
                  <c:v>36.9699997902</c:v>
                </c:pt>
                <c:pt idx="52">
                  <c:v>37.5499999523</c:v>
                </c:pt>
                <c:pt idx="53">
                  <c:v>38.129999876</c:v>
                </c:pt>
                <c:pt idx="54">
                  <c:v>38.7199997902</c:v>
                </c:pt>
                <c:pt idx="55">
                  <c:v>39.2899999619</c:v>
                </c:pt>
                <c:pt idx="56">
                  <c:v>39.9499998093</c:v>
                </c:pt>
                <c:pt idx="57">
                  <c:v>40.5499999523</c:v>
                </c:pt>
                <c:pt idx="58">
                  <c:v>41.0299999714</c:v>
                </c:pt>
                <c:pt idx="59">
                  <c:v>41.2799999714</c:v>
                </c:pt>
                <c:pt idx="60">
                  <c:v>42.0699999332</c:v>
                </c:pt>
                <c:pt idx="61">
                  <c:v>42.6699998379</c:v>
                </c:pt>
                <c:pt idx="62">
                  <c:v>43.2799999714</c:v>
                </c:pt>
                <c:pt idx="63">
                  <c:v>43.5399999619</c:v>
                </c:pt>
                <c:pt idx="64">
                  <c:v>43.7599999905</c:v>
                </c:pt>
                <c:pt idx="65">
                  <c:v>44.0699999332</c:v>
                </c:pt>
                <c:pt idx="66">
                  <c:v>45.7199997902</c:v>
                </c:pt>
                <c:pt idx="67">
                  <c:v>46.5</c:v>
                </c:pt>
                <c:pt idx="68">
                  <c:v>47.0299999714</c:v>
                </c:pt>
                <c:pt idx="69">
                  <c:v>47.8699998856</c:v>
                </c:pt>
                <c:pt idx="70">
                  <c:v>48.7199997902</c:v>
                </c:pt>
                <c:pt idx="71">
                  <c:v>49.9699997902</c:v>
                </c:pt>
                <c:pt idx="72">
                  <c:v>50.629999876</c:v>
                </c:pt>
                <c:pt idx="73">
                  <c:v>51.4199998379</c:v>
                </c:pt>
                <c:pt idx="74">
                  <c:v>52.3599998951</c:v>
                </c:pt>
                <c:pt idx="75">
                  <c:v>53.1899998188</c:v>
                </c:pt>
                <c:pt idx="76">
                  <c:v>54.1999998093</c:v>
                </c:pt>
                <c:pt idx="77">
                  <c:v>54.9699997902</c:v>
                </c:pt>
                <c:pt idx="78">
                  <c:v>55.8299999237</c:v>
                </c:pt>
                <c:pt idx="79">
                  <c:v>56.5599999428</c:v>
                </c:pt>
                <c:pt idx="80">
                  <c:v>57.2899999619</c:v>
                </c:pt>
                <c:pt idx="81">
                  <c:v>57.9099998474</c:v>
                </c:pt>
                <c:pt idx="82">
                  <c:v>58.6199998856</c:v>
                </c:pt>
                <c:pt idx="83">
                  <c:v>59.2699999809</c:v>
                </c:pt>
                <c:pt idx="84">
                  <c:v>60.0499999523</c:v>
                </c:pt>
                <c:pt idx="85">
                  <c:v>60.6799998283</c:v>
                </c:pt>
                <c:pt idx="86">
                  <c:v>61.5799999237</c:v>
                </c:pt>
                <c:pt idx="87">
                  <c:v>62.0399999619</c:v>
                </c:pt>
                <c:pt idx="88">
                  <c:v>62.6099998951</c:v>
                </c:pt>
                <c:pt idx="89">
                  <c:v>63.2899999619</c:v>
                </c:pt>
                <c:pt idx="90">
                  <c:v>64.0299999714</c:v>
                </c:pt>
                <c:pt idx="91">
                  <c:v>64.6999998093</c:v>
                </c:pt>
                <c:pt idx="92">
                  <c:v>65.2899999619</c:v>
                </c:pt>
                <c:pt idx="93">
                  <c:v>65.7199997902</c:v>
                </c:pt>
                <c:pt idx="94">
                  <c:v>66.8099999428</c:v>
                </c:pt>
                <c:pt idx="95">
                  <c:v>67.7199997902</c:v>
                </c:pt>
                <c:pt idx="96">
                  <c:v>68.4799997807</c:v>
                </c:pt>
                <c:pt idx="97">
                  <c:v>69.1999998093</c:v>
                </c:pt>
                <c:pt idx="98">
                  <c:v>70.0499999523</c:v>
                </c:pt>
                <c:pt idx="99">
                  <c:v>70.8699998856</c:v>
                </c:pt>
                <c:pt idx="100">
                  <c:v>72.1999998093</c:v>
                </c:pt>
                <c:pt idx="101">
                  <c:v>73.8699998856</c:v>
                </c:pt>
                <c:pt idx="102">
                  <c:v>75</c:v>
                </c:pt>
                <c:pt idx="103">
                  <c:v>75.8999998569</c:v>
                </c:pt>
                <c:pt idx="104">
                  <c:v>76.7099997997</c:v>
                </c:pt>
                <c:pt idx="105">
                  <c:v>77.7299997807</c:v>
                </c:pt>
                <c:pt idx="106">
                  <c:v>78.6899998187989</c:v>
                </c:pt>
                <c:pt idx="107">
                  <c:v>79.8099999428</c:v>
                </c:pt>
                <c:pt idx="108">
                  <c:v>80.7899999619</c:v>
                </c:pt>
                <c:pt idx="109">
                  <c:v>81.6899998187989</c:v>
                </c:pt>
                <c:pt idx="110">
                  <c:v>82.5799999237</c:v>
                </c:pt>
                <c:pt idx="111">
                  <c:v>83.4299998283</c:v>
                </c:pt>
                <c:pt idx="112">
                  <c:v>84.3999998569</c:v>
                </c:pt>
                <c:pt idx="113">
                  <c:v>85.3399999142</c:v>
                </c:pt>
                <c:pt idx="114">
                  <c:v>86.5</c:v>
                </c:pt>
                <c:pt idx="115">
                  <c:v>87.6199998856</c:v>
                </c:pt>
                <c:pt idx="116">
                  <c:v>88.9099998474</c:v>
                </c:pt>
                <c:pt idx="117">
                  <c:v>89.7599999905</c:v>
                </c:pt>
                <c:pt idx="118">
                  <c:v>90.8299999237</c:v>
                </c:pt>
                <c:pt idx="119">
                  <c:v>92.2699999809</c:v>
                </c:pt>
                <c:pt idx="120">
                  <c:v>93.1699998378992</c:v>
                </c:pt>
                <c:pt idx="121">
                  <c:v>94.2799999714</c:v>
                </c:pt>
                <c:pt idx="122">
                  <c:v>95.3799998759994</c:v>
                </c:pt>
                <c:pt idx="123">
                  <c:v>96.6099998951</c:v>
                </c:pt>
                <c:pt idx="124">
                  <c:v>97.1499998569</c:v>
                </c:pt>
                <c:pt idx="125">
                  <c:v>98.7999999523</c:v>
                </c:pt>
                <c:pt idx="126">
                  <c:v>100.039999962</c:v>
                </c:pt>
                <c:pt idx="127">
                  <c:v>101.109999895</c:v>
                </c:pt>
                <c:pt idx="128">
                  <c:v>101.479999781</c:v>
                </c:pt>
                <c:pt idx="129">
                  <c:v>101.75999999</c:v>
                </c:pt>
                <c:pt idx="130">
                  <c:v>102.429999828</c:v>
                </c:pt>
                <c:pt idx="131">
                  <c:v>105.329999924</c:v>
                </c:pt>
                <c:pt idx="132">
                  <c:v>107.179999828</c:v>
                </c:pt>
                <c:pt idx="133">
                  <c:v>108.109999895</c:v>
                </c:pt>
                <c:pt idx="134">
                  <c:v>109.589999914</c:v>
                </c:pt>
                <c:pt idx="135">
                  <c:v>110.75</c:v>
                </c:pt>
                <c:pt idx="136">
                  <c:v>112.809999943</c:v>
                </c:pt>
                <c:pt idx="137">
                  <c:v>113.989999771</c:v>
                </c:pt>
                <c:pt idx="138">
                  <c:v>115.159999847</c:v>
                </c:pt>
                <c:pt idx="139">
                  <c:v>116.869999886</c:v>
                </c:pt>
                <c:pt idx="140">
                  <c:v>118.50999999</c:v>
                </c:pt>
                <c:pt idx="141">
                  <c:v>119.739999771</c:v>
                </c:pt>
                <c:pt idx="142">
                  <c:v>121.169999838</c:v>
                </c:pt>
                <c:pt idx="143">
                  <c:v>123.039999962</c:v>
                </c:pt>
                <c:pt idx="144">
                  <c:v>124.929999828</c:v>
                </c:pt>
                <c:pt idx="145">
                  <c:v>127.489999771</c:v>
                </c:pt>
                <c:pt idx="146">
                  <c:v>128.319999933</c:v>
                </c:pt>
                <c:pt idx="147">
                  <c:v>131.149999857</c:v>
                </c:pt>
                <c:pt idx="148">
                  <c:v>135.75999999</c:v>
                </c:pt>
                <c:pt idx="149">
                  <c:v>139.50999999</c:v>
                </c:pt>
                <c:pt idx="150">
                  <c:v>140.829999924</c:v>
                </c:pt>
                <c:pt idx="151">
                  <c:v>144.539999962</c:v>
                </c:pt>
                <c:pt idx="152">
                  <c:v>146.369999886</c:v>
                </c:pt>
                <c:pt idx="153">
                  <c:v>149.75999999</c:v>
                </c:pt>
                <c:pt idx="154">
                  <c:v>151.889999866</c:v>
                </c:pt>
                <c:pt idx="155">
                  <c:v>153.319999933</c:v>
                </c:pt>
                <c:pt idx="156">
                  <c:v>154.739999771</c:v>
                </c:pt>
                <c:pt idx="157">
                  <c:v>155.7099998</c:v>
                </c:pt>
                <c:pt idx="158">
                  <c:v>156.339999914</c:v>
                </c:pt>
                <c:pt idx="159">
                  <c:v>157.50999999</c:v>
                </c:pt>
                <c:pt idx="160">
                  <c:v>158.989999771</c:v>
                </c:pt>
                <c:pt idx="161">
                  <c:v>160.119999886</c:v>
                </c:pt>
                <c:pt idx="162">
                  <c:v>161.169999838</c:v>
                </c:pt>
                <c:pt idx="163">
                  <c:v>162.319999933</c:v>
                </c:pt>
                <c:pt idx="164">
                  <c:v>163.369999886</c:v>
                </c:pt>
                <c:pt idx="165">
                  <c:v>164.669999838</c:v>
                </c:pt>
                <c:pt idx="166">
                  <c:v>165.609999895</c:v>
                </c:pt>
                <c:pt idx="167">
                  <c:v>166.549999952</c:v>
                </c:pt>
                <c:pt idx="168">
                  <c:v>167.639999866</c:v>
                </c:pt>
                <c:pt idx="169">
                  <c:v>168.71999979</c:v>
                </c:pt>
                <c:pt idx="170">
                  <c:v>170.589999914</c:v>
                </c:pt>
                <c:pt idx="171">
                  <c:v>172.109999895</c:v>
                </c:pt>
                <c:pt idx="172">
                  <c:v>173.289999962</c:v>
                </c:pt>
                <c:pt idx="173">
                  <c:v>174.229999781</c:v>
                </c:pt>
                <c:pt idx="174">
                  <c:v>175.519999981</c:v>
                </c:pt>
                <c:pt idx="175">
                  <c:v>177.019999981</c:v>
                </c:pt>
                <c:pt idx="176">
                  <c:v>178.559999943</c:v>
                </c:pt>
                <c:pt idx="177">
                  <c:v>179.949999809</c:v>
                </c:pt>
                <c:pt idx="178">
                  <c:v>180.869999886</c:v>
                </c:pt>
                <c:pt idx="179">
                  <c:v>181.779999971</c:v>
                </c:pt>
                <c:pt idx="180">
                  <c:v>182.689999819</c:v>
                </c:pt>
                <c:pt idx="181">
                  <c:v>183.5</c:v>
                </c:pt>
                <c:pt idx="182">
                  <c:v>184.239999771</c:v>
                </c:pt>
                <c:pt idx="183">
                  <c:v>185.039999962</c:v>
                </c:pt>
                <c:pt idx="184">
                  <c:v>185.819999933</c:v>
                </c:pt>
                <c:pt idx="185">
                  <c:v>186.50999999</c:v>
                </c:pt>
                <c:pt idx="186">
                  <c:v>187.4599998</c:v>
                </c:pt>
                <c:pt idx="187">
                  <c:v>188.359999895</c:v>
                </c:pt>
                <c:pt idx="188">
                  <c:v>189.049999952</c:v>
                </c:pt>
                <c:pt idx="189">
                  <c:v>189.379999876</c:v>
                </c:pt>
                <c:pt idx="190">
                  <c:v>190.5</c:v>
                </c:pt>
                <c:pt idx="191">
                  <c:v>191.189999819</c:v>
                </c:pt>
                <c:pt idx="192">
                  <c:v>191.849999905</c:v>
                </c:pt>
                <c:pt idx="193">
                  <c:v>192.149999857</c:v>
                </c:pt>
                <c:pt idx="194">
                  <c:v>192.389999866</c:v>
                </c:pt>
                <c:pt idx="195">
                  <c:v>192.769999981</c:v>
                </c:pt>
                <c:pt idx="196">
                  <c:v>194.699999809</c:v>
                </c:pt>
                <c:pt idx="197">
                  <c:v>195.699999809</c:v>
                </c:pt>
                <c:pt idx="198">
                  <c:v>196.419999838</c:v>
                </c:pt>
                <c:pt idx="199">
                  <c:v>197.4599998</c:v>
                </c:pt>
                <c:pt idx="200">
                  <c:v>198.21999979</c:v>
                </c:pt>
                <c:pt idx="201">
                  <c:v>199.329999924</c:v>
                </c:pt>
                <c:pt idx="202">
                  <c:v>200.089999914</c:v>
                </c:pt>
                <c:pt idx="203">
                  <c:v>201.679999828</c:v>
                </c:pt>
                <c:pt idx="204">
                  <c:v>203.71999979</c:v>
                </c:pt>
                <c:pt idx="205">
                  <c:v>204.919999838</c:v>
                </c:pt>
                <c:pt idx="206">
                  <c:v>205.919999838</c:v>
                </c:pt>
                <c:pt idx="207">
                  <c:v>206.669999838</c:v>
                </c:pt>
                <c:pt idx="208">
                  <c:v>207.659999847</c:v>
                </c:pt>
                <c:pt idx="209">
                  <c:v>208.75</c:v>
                </c:pt>
                <c:pt idx="210">
                  <c:v>210.059999943</c:v>
                </c:pt>
                <c:pt idx="211">
                  <c:v>210.909999847</c:v>
                </c:pt>
                <c:pt idx="212">
                  <c:v>212.039999962</c:v>
                </c:pt>
                <c:pt idx="213">
                  <c:v>213.319999933</c:v>
                </c:pt>
                <c:pt idx="214">
                  <c:v>214.9599998</c:v>
                </c:pt>
                <c:pt idx="215">
                  <c:v>216.5</c:v>
                </c:pt>
                <c:pt idx="216">
                  <c:v>218.96999979</c:v>
                </c:pt>
                <c:pt idx="217">
                  <c:v>220.229999781</c:v>
                </c:pt>
                <c:pt idx="218">
                  <c:v>222.579999924</c:v>
                </c:pt>
                <c:pt idx="219">
                  <c:v>227.779999971</c:v>
                </c:pt>
                <c:pt idx="220">
                  <c:v>232.669999838</c:v>
                </c:pt>
                <c:pt idx="221">
                  <c:v>237.699999809</c:v>
                </c:pt>
                <c:pt idx="222">
                  <c:v>241.299999952</c:v>
                </c:pt>
                <c:pt idx="223">
                  <c:v>244.899999857</c:v>
                </c:pt>
                <c:pt idx="224">
                  <c:v>249.049999952</c:v>
                </c:pt>
                <c:pt idx="225">
                  <c:v>253.779999971</c:v>
                </c:pt>
                <c:pt idx="226">
                  <c:v>256.739999770999</c:v>
                </c:pt>
                <c:pt idx="227">
                  <c:v>257.869999886</c:v>
                </c:pt>
                <c:pt idx="228">
                  <c:v>258.859999895</c:v>
                </c:pt>
                <c:pt idx="229">
                  <c:v>259.729999780999</c:v>
                </c:pt>
                <c:pt idx="230">
                  <c:v>260.829999924</c:v>
                </c:pt>
                <c:pt idx="231">
                  <c:v>261.859999895</c:v>
                </c:pt>
                <c:pt idx="232">
                  <c:v>262.599999904999</c:v>
                </c:pt>
                <c:pt idx="233">
                  <c:v>263.539999961997</c:v>
                </c:pt>
                <c:pt idx="234">
                  <c:v>264.539999961997</c:v>
                </c:pt>
                <c:pt idx="235">
                  <c:v>266.389999866</c:v>
                </c:pt>
                <c:pt idx="236">
                  <c:v>268.549999952</c:v>
                </c:pt>
                <c:pt idx="237">
                  <c:v>273.299999951995</c:v>
                </c:pt>
                <c:pt idx="238">
                  <c:v>275.549999952</c:v>
                </c:pt>
                <c:pt idx="239">
                  <c:v>276.979999780999</c:v>
                </c:pt>
                <c:pt idx="240">
                  <c:v>278.109999895</c:v>
                </c:pt>
                <c:pt idx="241">
                  <c:v>279.329999924</c:v>
                </c:pt>
                <c:pt idx="242">
                  <c:v>280.599999904999</c:v>
                </c:pt>
                <c:pt idx="243">
                  <c:v>281.939999819</c:v>
                </c:pt>
                <c:pt idx="244">
                  <c:v>283.119999886</c:v>
                </c:pt>
                <c:pt idx="245">
                  <c:v>284.799999951995</c:v>
                </c:pt>
                <c:pt idx="246">
                  <c:v>286.189999819</c:v>
                </c:pt>
                <c:pt idx="247">
                  <c:v>287.389999866</c:v>
                </c:pt>
                <c:pt idx="248">
                  <c:v>288.439999819</c:v>
                </c:pt>
                <c:pt idx="249">
                  <c:v>289.369999886</c:v>
                </c:pt>
                <c:pt idx="250">
                  <c:v>290.199999809</c:v>
                </c:pt>
                <c:pt idx="251">
                  <c:v>291.21999979</c:v>
                </c:pt>
                <c:pt idx="252">
                  <c:v>291.979999780999</c:v>
                </c:pt>
                <c:pt idx="253">
                  <c:v>292.71999979</c:v>
                </c:pt>
                <c:pt idx="254">
                  <c:v>293.079999924</c:v>
                </c:pt>
                <c:pt idx="255">
                  <c:v>294.429999828</c:v>
                </c:pt>
                <c:pt idx="256">
                  <c:v>295.319999933</c:v>
                </c:pt>
                <c:pt idx="257">
                  <c:v>296.069999933</c:v>
                </c:pt>
                <c:pt idx="258">
                  <c:v>296.46999979</c:v>
                </c:pt>
                <c:pt idx="259">
                  <c:v>296.789999961997</c:v>
                </c:pt>
                <c:pt idx="260">
                  <c:v>297.299999951995</c:v>
                </c:pt>
                <c:pt idx="261">
                  <c:v>299.489999770999</c:v>
                </c:pt>
                <c:pt idx="262">
                  <c:v>300.429999828</c:v>
                </c:pt>
                <c:pt idx="263">
                  <c:v>301</c:v>
                </c:pt>
                <c:pt idx="264">
                  <c:v>302.00999999</c:v>
                </c:pt>
                <c:pt idx="265">
                  <c:v>302.829999924</c:v>
                </c:pt>
              </c:numCache>
            </c:numRef>
          </c:xVal>
          <c:yVal>
            <c:numRef>
              <c:f>Sheet1!$N$1:$N$266</c:f>
              <c:numCache>
                <c:formatCode>General</c:formatCode>
                <c:ptCount val="266"/>
                <c:pt idx="1">
                  <c:v>1.36915354108</c:v>
                </c:pt>
                <c:pt idx="2">
                  <c:v>1.79363599182</c:v>
                </c:pt>
                <c:pt idx="3">
                  <c:v>1.66459534884</c:v>
                </c:pt>
                <c:pt idx="4">
                  <c:v>1.32246203554</c:v>
                </c:pt>
                <c:pt idx="5">
                  <c:v>0.935101634684</c:v>
                </c:pt>
                <c:pt idx="6">
                  <c:v>1.696543618</c:v>
                </c:pt>
                <c:pt idx="7">
                  <c:v>2.36278185745</c:v>
                </c:pt>
                <c:pt idx="8">
                  <c:v>2.33578252427</c:v>
                </c:pt>
                <c:pt idx="9">
                  <c:v>2.33369879518</c:v>
                </c:pt>
                <c:pt idx="10">
                  <c:v>2.28492762186</c:v>
                </c:pt>
                <c:pt idx="11">
                  <c:v>2.75121454545</c:v>
                </c:pt>
                <c:pt idx="12">
                  <c:v>2.63898494624</c:v>
                </c:pt>
                <c:pt idx="13">
                  <c:v>2.49160509554</c:v>
                </c:pt>
                <c:pt idx="14">
                  <c:v>2.59125411335</c:v>
                </c:pt>
                <c:pt idx="15">
                  <c:v>2.70812765957</c:v>
                </c:pt>
                <c:pt idx="16">
                  <c:v>3.06232098765</c:v>
                </c:pt>
                <c:pt idx="17">
                  <c:v>2.96463073852</c:v>
                </c:pt>
                <c:pt idx="18">
                  <c:v>2.79222033898</c:v>
                </c:pt>
                <c:pt idx="19">
                  <c:v>2.7239772296</c:v>
                </c:pt>
                <c:pt idx="20">
                  <c:v>2.7070848329</c:v>
                </c:pt>
                <c:pt idx="21">
                  <c:v>2.6578729097</c:v>
                </c:pt>
                <c:pt idx="22">
                  <c:v>2.68104651163</c:v>
                </c:pt>
                <c:pt idx="23">
                  <c:v>2.78016901408</c:v>
                </c:pt>
                <c:pt idx="24">
                  <c:v>2.76772623574</c:v>
                </c:pt>
                <c:pt idx="25">
                  <c:v>2.66721594684</c:v>
                </c:pt>
                <c:pt idx="26">
                  <c:v>2.28873429952</c:v>
                </c:pt>
                <c:pt idx="27">
                  <c:v>2.23816455696</c:v>
                </c:pt>
                <c:pt idx="28">
                  <c:v>2.5097765043</c:v>
                </c:pt>
                <c:pt idx="29">
                  <c:v>2.60945104334</c:v>
                </c:pt>
                <c:pt idx="30">
                  <c:v>2.72444290657</c:v>
                </c:pt>
                <c:pt idx="31">
                  <c:v>2.12182594417</c:v>
                </c:pt>
                <c:pt idx="32">
                  <c:v>1.65292643052</c:v>
                </c:pt>
                <c:pt idx="33">
                  <c:v>1.10284592145</c:v>
                </c:pt>
                <c:pt idx="34">
                  <c:v>1.25106968326</c:v>
                </c:pt>
                <c:pt idx="35">
                  <c:v>1.691256</c:v>
                </c:pt>
                <c:pt idx="36">
                  <c:v>2.2482487725</c:v>
                </c:pt>
                <c:pt idx="37">
                  <c:v>2.48532363636</c:v>
                </c:pt>
                <c:pt idx="38">
                  <c:v>2.27348807631</c:v>
                </c:pt>
                <c:pt idx="39">
                  <c:v>1.74371180124</c:v>
                </c:pt>
                <c:pt idx="40">
                  <c:v>2.17692035398</c:v>
                </c:pt>
                <c:pt idx="41">
                  <c:v>2.52567689162</c:v>
                </c:pt>
                <c:pt idx="42">
                  <c:v>2.57109034268</c:v>
                </c:pt>
                <c:pt idx="43">
                  <c:v>2.52143369176</c:v>
                </c:pt>
                <c:pt idx="44">
                  <c:v>2.68690225564</c:v>
                </c:pt>
                <c:pt idx="45">
                  <c:v>2.73333858268</c:v>
                </c:pt>
                <c:pt idx="46">
                  <c:v>2.5117676951</c:v>
                </c:pt>
                <c:pt idx="47">
                  <c:v>2.68280353982</c:v>
                </c:pt>
                <c:pt idx="48">
                  <c:v>2.8909958159</c:v>
                </c:pt>
                <c:pt idx="49">
                  <c:v>2.80139055794</c:v>
                </c:pt>
                <c:pt idx="50">
                  <c:v>2.77682442748</c:v>
                </c:pt>
                <c:pt idx="51">
                  <c:v>2.68810108303</c:v>
                </c:pt>
                <c:pt idx="52">
                  <c:v>2.70421399177</c:v>
                </c:pt>
                <c:pt idx="53">
                  <c:v>2.76903018109</c:v>
                </c:pt>
                <c:pt idx="54">
                  <c:v>2.7626506986</c:v>
                </c:pt>
                <c:pt idx="55">
                  <c:v>2.75988110403</c:v>
                </c:pt>
                <c:pt idx="56">
                  <c:v>2.80251388889</c:v>
                </c:pt>
                <c:pt idx="57">
                  <c:v>2.80167920792</c:v>
                </c:pt>
                <c:pt idx="58">
                  <c:v>2.82678350515</c:v>
                </c:pt>
                <c:pt idx="59">
                  <c:v>2.85075</c:v>
                </c:pt>
                <c:pt idx="60">
                  <c:v>2.6653086771</c:v>
                </c:pt>
                <c:pt idx="61">
                  <c:v>2.73257821782</c:v>
                </c:pt>
                <c:pt idx="62">
                  <c:v>2.82072657744</c:v>
                </c:pt>
                <c:pt idx="63">
                  <c:v>2.89759064327</c:v>
                </c:pt>
                <c:pt idx="64">
                  <c:v>2.88453333333</c:v>
                </c:pt>
                <c:pt idx="65">
                  <c:v>2.91357142857</c:v>
                </c:pt>
                <c:pt idx="66">
                  <c:v>2.55001846154</c:v>
                </c:pt>
                <c:pt idx="67">
                  <c:v>2.54228405797</c:v>
                </c:pt>
                <c:pt idx="68">
                  <c:v>2.49109976798</c:v>
                </c:pt>
                <c:pt idx="69">
                  <c:v>2.182944</c:v>
                </c:pt>
                <c:pt idx="70">
                  <c:v>1.72662467192</c:v>
                </c:pt>
                <c:pt idx="71">
                  <c:v>1.58723024055</c:v>
                </c:pt>
                <c:pt idx="72">
                  <c:v>1.91924210526</c:v>
                </c:pt>
                <c:pt idx="73">
                  <c:v>1.745904209</c:v>
                </c:pt>
                <c:pt idx="74">
                  <c:v>1.8251778563</c:v>
                </c:pt>
                <c:pt idx="75">
                  <c:v>2.08195962315</c:v>
                </c:pt>
                <c:pt idx="76">
                  <c:v>1.64653754081</c:v>
                </c:pt>
                <c:pt idx="77">
                  <c:v>1.80725773196</c:v>
                </c:pt>
                <c:pt idx="78">
                  <c:v>2.05075753604</c:v>
                </c:pt>
                <c:pt idx="79">
                  <c:v>2.2112574103</c:v>
                </c:pt>
                <c:pt idx="80">
                  <c:v>2.37540279938</c:v>
                </c:pt>
                <c:pt idx="81">
                  <c:v>2.38049904031</c:v>
                </c:pt>
                <c:pt idx="82">
                  <c:v>2.38407704655</c:v>
                </c:pt>
                <c:pt idx="83">
                  <c:v>2.40059744991</c:v>
                </c:pt>
                <c:pt idx="84">
                  <c:v>2.08048695652</c:v>
                </c:pt>
                <c:pt idx="85">
                  <c:v>1.94649907579</c:v>
                </c:pt>
                <c:pt idx="86">
                  <c:v>1.96465760198</c:v>
                </c:pt>
                <c:pt idx="87">
                  <c:v>2.50619565217</c:v>
                </c:pt>
                <c:pt idx="88">
                  <c:v>2.49337263158</c:v>
                </c:pt>
                <c:pt idx="89">
                  <c:v>2.46749830508</c:v>
                </c:pt>
                <c:pt idx="90">
                  <c:v>2.44393302892</c:v>
                </c:pt>
                <c:pt idx="91">
                  <c:v>2.48046073298</c:v>
                </c:pt>
                <c:pt idx="92">
                  <c:v>2.83470941884</c:v>
                </c:pt>
                <c:pt idx="93">
                  <c:v>2.57621176471</c:v>
                </c:pt>
                <c:pt idx="94">
                  <c:v>1.79634033149</c:v>
                </c:pt>
                <c:pt idx="95">
                  <c:v>1.92981372549</c:v>
                </c:pt>
                <c:pt idx="96">
                  <c:v>1.92864477612</c:v>
                </c:pt>
                <c:pt idx="97">
                  <c:v>1.90462794349</c:v>
                </c:pt>
                <c:pt idx="98">
                  <c:v>1.94948998665</c:v>
                </c:pt>
                <c:pt idx="99">
                  <c:v>1.89374246575</c:v>
                </c:pt>
                <c:pt idx="100">
                  <c:v>1.36062429606</c:v>
                </c:pt>
                <c:pt idx="101">
                  <c:v>0.874398472311</c:v>
                </c:pt>
                <c:pt idx="102">
                  <c:v>1.31309125841</c:v>
                </c:pt>
                <c:pt idx="103">
                  <c:v>1.77202478315</c:v>
                </c:pt>
                <c:pt idx="104">
                  <c:v>1.95772384937</c:v>
                </c:pt>
                <c:pt idx="105">
                  <c:v>1.57687179487</c:v>
                </c:pt>
                <c:pt idx="106">
                  <c:v>1.43444367015</c:v>
                </c:pt>
                <c:pt idx="107">
                  <c:v>1.611953125</c:v>
                </c:pt>
                <c:pt idx="108">
                  <c:v>1.59158371041</c:v>
                </c:pt>
                <c:pt idx="109">
                  <c:v>1.75821894219</c:v>
                </c:pt>
                <c:pt idx="110">
                  <c:v>1.74220326223</c:v>
                </c:pt>
                <c:pt idx="111">
                  <c:v>1.84285486019</c:v>
                </c:pt>
                <c:pt idx="112">
                  <c:v>1.72444141069</c:v>
                </c:pt>
                <c:pt idx="113">
                  <c:v>1.62004220399</c:v>
                </c:pt>
                <c:pt idx="114">
                  <c:v>1.2292354049</c:v>
                </c:pt>
                <c:pt idx="115">
                  <c:v>1.4099379845</c:v>
                </c:pt>
                <c:pt idx="116">
                  <c:v>1.24724288107</c:v>
                </c:pt>
                <c:pt idx="117">
                  <c:v>1.74767021277</c:v>
                </c:pt>
                <c:pt idx="118">
                  <c:v>1.41149538462</c:v>
                </c:pt>
                <c:pt idx="119">
                  <c:v>1.03136214605</c:v>
                </c:pt>
                <c:pt idx="120">
                  <c:v>1.59889790898</c:v>
                </c:pt>
                <c:pt idx="121">
                  <c:v>1.58414916585</c:v>
                </c:pt>
                <c:pt idx="122">
                  <c:v>1.39945400593</c:v>
                </c:pt>
                <c:pt idx="123">
                  <c:v>0.967188712522</c:v>
                </c:pt>
                <c:pt idx="124">
                  <c:v>1.03663636364</c:v>
                </c:pt>
                <c:pt idx="125">
                  <c:v>1.20651126851</c:v>
                </c:pt>
                <c:pt idx="126">
                  <c:v>1.2083642732</c:v>
                </c:pt>
                <c:pt idx="127">
                  <c:v>1.51929969104</c:v>
                </c:pt>
                <c:pt idx="128">
                  <c:v>1.81497435897</c:v>
                </c:pt>
                <c:pt idx="129">
                  <c:v>1.7750974359</c:v>
                </c:pt>
                <c:pt idx="130">
                  <c:v>1.14297723292</c:v>
                </c:pt>
                <c:pt idx="131">
                  <c:v>1.20809912536</c:v>
                </c:pt>
                <c:pt idx="132">
                  <c:v>0.998392714855</c:v>
                </c:pt>
                <c:pt idx="133">
                  <c:v>1.29201444043</c:v>
                </c:pt>
                <c:pt idx="134">
                  <c:v>1.18039509733</c:v>
                </c:pt>
                <c:pt idx="135">
                  <c:v>1.23887758945</c:v>
                </c:pt>
                <c:pt idx="136">
                  <c:v>0.939743641913</c:v>
                </c:pt>
                <c:pt idx="137">
                  <c:v>1.01106099815</c:v>
                </c:pt>
                <c:pt idx="138">
                  <c:v>1.12318207283</c:v>
                </c:pt>
                <c:pt idx="139">
                  <c:v>0.961872129112</c:v>
                </c:pt>
                <c:pt idx="140">
                  <c:v>1.00057956016</c:v>
                </c:pt>
                <c:pt idx="141">
                  <c:v>1.33908672566</c:v>
                </c:pt>
                <c:pt idx="142">
                  <c:v>0.919197003745</c:v>
                </c:pt>
                <c:pt idx="143">
                  <c:v>0.881040540541</c:v>
                </c:pt>
                <c:pt idx="144">
                  <c:v>0.793625979843</c:v>
                </c:pt>
                <c:pt idx="145">
                  <c:v>0.620635514019</c:v>
                </c:pt>
                <c:pt idx="146">
                  <c:v>1.69663474692</c:v>
                </c:pt>
                <c:pt idx="147">
                  <c:v>0.543461397731</c:v>
                </c:pt>
                <c:pt idx="148">
                  <c:v>0.29170606463</c:v>
                </c:pt>
                <c:pt idx="149">
                  <c:v>0.392544708778</c:v>
                </c:pt>
                <c:pt idx="150">
                  <c:v>0.861747954173</c:v>
                </c:pt>
                <c:pt idx="151">
                  <c:v>0.440645411699</c:v>
                </c:pt>
                <c:pt idx="152">
                  <c:v>0.531267281106</c:v>
                </c:pt>
                <c:pt idx="153">
                  <c:v>0.360423615338</c:v>
                </c:pt>
                <c:pt idx="154">
                  <c:v>0.716448818898</c:v>
                </c:pt>
                <c:pt idx="155">
                  <c:v>1.21090799397</c:v>
                </c:pt>
                <c:pt idx="156">
                  <c:v>1.07106556142</c:v>
                </c:pt>
                <c:pt idx="157">
                  <c:v>1.61659428571</c:v>
                </c:pt>
                <c:pt idx="158">
                  <c:v>1.6341641791</c:v>
                </c:pt>
                <c:pt idx="159">
                  <c:v>1.50248428835</c:v>
                </c:pt>
                <c:pt idx="160">
                  <c:v>1.13863195951</c:v>
                </c:pt>
                <c:pt idx="161">
                  <c:v>1.25212403101</c:v>
                </c:pt>
                <c:pt idx="162">
                  <c:v>1.25725181347</c:v>
                </c:pt>
                <c:pt idx="163">
                  <c:v>1.3959541109</c:v>
                </c:pt>
                <c:pt idx="164">
                  <c:v>1.43554724818</c:v>
                </c:pt>
                <c:pt idx="165">
                  <c:v>1.4023681592</c:v>
                </c:pt>
                <c:pt idx="166">
                  <c:v>1.61609411765</c:v>
                </c:pt>
                <c:pt idx="167">
                  <c:v>1.61766627219</c:v>
                </c:pt>
                <c:pt idx="168">
                  <c:v>1.43432698094</c:v>
                </c:pt>
                <c:pt idx="169">
                  <c:v>1.42361866126</c:v>
                </c:pt>
                <c:pt idx="170">
                  <c:v>0.832460236887</c:v>
                </c:pt>
                <c:pt idx="171">
                  <c:v>0.866098176718</c:v>
                </c:pt>
                <c:pt idx="172">
                  <c:v>1.51852805888</c:v>
                </c:pt>
                <c:pt idx="173">
                  <c:v>1.66110979929</c:v>
                </c:pt>
                <c:pt idx="174">
                  <c:v>1.19617740586</c:v>
                </c:pt>
                <c:pt idx="175">
                  <c:v>0.984777304965</c:v>
                </c:pt>
                <c:pt idx="176">
                  <c:v>0.95843767313</c:v>
                </c:pt>
                <c:pt idx="177">
                  <c:v>1.17230007734</c:v>
                </c:pt>
                <c:pt idx="178">
                  <c:v>1.66493493976</c:v>
                </c:pt>
                <c:pt idx="179">
                  <c:v>1.59981372549</c:v>
                </c:pt>
                <c:pt idx="180">
                  <c:v>1.80528039702</c:v>
                </c:pt>
                <c:pt idx="181">
                  <c:v>2.06834444444</c:v>
                </c:pt>
                <c:pt idx="182">
                  <c:v>2.03443962848</c:v>
                </c:pt>
                <c:pt idx="183">
                  <c:v>1.93832112676</c:v>
                </c:pt>
                <c:pt idx="184">
                  <c:v>2.01468413392</c:v>
                </c:pt>
                <c:pt idx="185">
                  <c:v>2.18104697987</c:v>
                </c:pt>
                <c:pt idx="186">
                  <c:v>1.87050753187</c:v>
                </c:pt>
                <c:pt idx="187">
                  <c:v>1.74457213317</c:v>
                </c:pt>
                <c:pt idx="188">
                  <c:v>1.86212563667</c:v>
                </c:pt>
                <c:pt idx="189">
                  <c:v>1.88479338843</c:v>
                </c:pt>
                <c:pt idx="190">
                  <c:v>2.00826580922</c:v>
                </c:pt>
                <c:pt idx="191">
                  <c:v>2.32315151515</c:v>
                </c:pt>
                <c:pt idx="192">
                  <c:v>2.57458987784</c:v>
                </c:pt>
                <c:pt idx="193">
                  <c:v>2.39366183575</c:v>
                </c:pt>
                <c:pt idx="194">
                  <c:v>2.30762666667</c:v>
                </c:pt>
                <c:pt idx="195">
                  <c:v>2.29802816901</c:v>
                </c:pt>
                <c:pt idx="196">
                  <c:v>1.9251010453</c:v>
                </c:pt>
                <c:pt idx="197">
                  <c:v>1.93191189427</c:v>
                </c:pt>
                <c:pt idx="198">
                  <c:v>1.70693799682</c:v>
                </c:pt>
                <c:pt idx="199">
                  <c:v>1.71795173137</c:v>
                </c:pt>
                <c:pt idx="200">
                  <c:v>1.99045083207</c:v>
                </c:pt>
                <c:pt idx="201">
                  <c:v>1.82382625864</c:v>
                </c:pt>
                <c:pt idx="202">
                  <c:v>1.64259459459</c:v>
                </c:pt>
                <c:pt idx="203">
                  <c:v>0.803559118236</c:v>
                </c:pt>
                <c:pt idx="204">
                  <c:v>0.797106995885</c:v>
                </c:pt>
                <c:pt idx="205">
                  <c:v>1.40754868062</c:v>
                </c:pt>
                <c:pt idx="206">
                  <c:v>1.66282197802</c:v>
                </c:pt>
                <c:pt idx="207">
                  <c:v>1.890798151</c:v>
                </c:pt>
                <c:pt idx="208">
                  <c:v>1.74440133779</c:v>
                </c:pt>
                <c:pt idx="209">
                  <c:v>1.41883483483</c:v>
                </c:pt>
                <c:pt idx="210">
                  <c:v>1.2591788953</c:v>
                </c:pt>
                <c:pt idx="211">
                  <c:v>1.65807486631</c:v>
                </c:pt>
                <c:pt idx="212">
                  <c:v>1.43090558767</c:v>
                </c:pt>
                <c:pt idx="213">
                  <c:v>1.11030160067</c:v>
                </c:pt>
                <c:pt idx="214">
                  <c:v>0.930353856124</c:v>
                </c:pt>
                <c:pt idx="215">
                  <c:v>0.735374301676</c:v>
                </c:pt>
                <c:pt idx="216">
                  <c:v>0.668661337821</c:v>
                </c:pt>
                <c:pt idx="217">
                  <c:v>0.79301805675</c:v>
                </c:pt>
                <c:pt idx="218">
                  <c:v>0.528492637216</c:v>
                </c:pt>
                <c:pt idx="219">
                  <c:v>0.285679748823</c:v>
                </c:pt>
                <c:pt idx="220">
                  <c:v>0.345081452826</c:v>
                </c:pt>
                <c:pt idx="221">
                  <c:v>0.288706886045</c:v>
                </c:pt>
                <c:pt idx="222">
                  <c:v>0.446502525253</c:v>
                </c:pt>
                <c:pt idx="223">
                  <c:v>0.249832287507</c:v>
                </c:pt>
                <c:pt idx="224">
                  <c:v>0.404098434004</c:v>
                </c:pt>
                <c:pt idx="225">
                  <c:v>0.341145580589</c:v>
                </c:pt>
                <c:pt idx="226">
                  <c:v>0.452131560532</c:v>
                </c:pt>
                <c:pt idx="227">
                  <c:v>1.17448983543</c:v>
                </c:pt>
                <c:pt idx="228">
                  <c:v>1.63695964126</c:v>
                </c:pt>
                <c:pt idx="229">
                  <c:v>1.77234871795</c:v>
                </c:pt>
                <c:pt idx="230">
                  <c:v>1.68451792829</c:v>
                </c:pt>
                <c:pt idx="231">
                  <c:v>1.48025862069</c:v>
                </c:pt>
                <c:pt idx="232">
                  <c:v>2.09973579109</c:v>
                </c:pt>
                <c:pt idx="233">
                  <c:v>1.6903356974</c:v>
                </c:pt>
                <c:pt idx="234">
                  <c:v>1.5544717608</c:v>
                </c:pt>
                <c:pt idx="235">
                  <c:v>0.838132879046</c:v>
                </c:pt>
                <c:pt idx="236">
                  <c:v>0.598379844961</c:v>
                </c:pt>
                <c:pt idx="237">
                  <c:v>0.35512908778</c:v>
                </c:pt>
                <c:pt idx="238">
                  <c:v>0.653488156061</c:v>
                </c:pt>
                <c:pt idx="239">
                  <c:v>1.07234208552</c:v>
                </c:pt>
                <c:pt idx="240">
                  <c:v>1.33770327553</c:v>
                </c:pt>
                <c:pt idx="241">
                  <c:v>1.230208</c:v>
                </c:pt>
                <c:pt idx="242">
                  <c:v>1.28674363328</c:v>
                </c:pt>
                <c:pt idx="243">
                  <c:v>1.10995662651</c:v>
                </c:pt>
                <c:pt idx="244">
                  <c:v>1.20317788018</c:v>
                </c:pt>
                <c:pt idx="245">
                  <c:v>0.919757269279</c:v>
                </c:pt>
                <c:pt idx="246">
                  <c:v>1.14730970724</c:v>
                </c:pt>
                <c:pt idx="247">
                  <c:v>1.1850748422</c:v>
                </c:pt>
                <c:pt idx="248">
                  <c:v>1.44256603774</c:v>
                </c:pt>
                <c:pt idx="249">
                  <c:v>1.65362962963</c:v>
                </c:pt>
                <c:pt idx="250">
                  <c:v>1.75662702703</c:v>
                </c:pt>
                <c:pt idx="251">
                  <c:v>1.7661356674</c:v>
                </c:pt>
                <c:pt idx="252">
                  <c:v>2.10230014859</c:v>
                </c:pt>
                <c:pt idx="253">
                  <c:v>1.70045271318</c:v>
                </c:pt>
                <c:pt idx="254">
                  <c:v>1.70194029851</c:v>
                </c:pt>
                <c:pt idx="255">
                  <c:v>1.49062211615</c:v>
                </c:pt>
                <c:pt idx="256">
                  <c:v>1.74456637168</c:v>
                </c:pt>
                <c:pt idx="257">
                  <c:v>2.22174698795</c:v>
                </c:pt>
                <c:pt idx="258">
                  <c:v>1.6035210356</c:v>
                </c:pt>
                <c:pt idx="259">
                  <c:v>1.57338181818</c:v>
                </c:pt>
                <c:pt idx="260">
                  <c:v>1.59960784314</c:v>
                </c:pt>
                <c:pt idx="261">
                  <c:v>1.68617700916</c:v>
                </c:pt>
                <c:pt idx="262">
                  <c:v>2.09079380215</c:v>
                </c:pt>
                <c:pt idx="263">
                  <c:v>2.21374020619</c:v>
                </c:pt>
                <c:pt idx="264">
                  <c:v>1.80508048512</c:v>
                </c:pt>
                <c:pt idx="265">
                  <c:v>1.79984678523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5776864"/>
        <c:axId val="-2059728384"/>
      </c:scatterChart>
      <c:valAx>
        <c:axId val="1925776864"/>
        <c:scaling>
          <c:orientation val="minMax"/>
          <c:max val="3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triangle" w="sm" len="me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-2059728384"/>
        <c:crosses val="autoZero"/>
        <c:crossBetween val="midCat"/>
      </c:valAx>
      <c:valAx>
        <c:axId val="-2059728384"/>
        <c:scaling>
          <c:orientation val="minMax"/>
          <c:max val="3.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000" b="0" i="0" u="none" strike="noStrike" kern="1200" baseline="0">
                    <a:solidFill>
                      <a:srgbClr val="0070C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Throughput</a:t>
                </a:r>
                <a:endParaRPr 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125217573650394"/>
              <c:y val="0.21546474616596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  <a:headEnd type="none" w="sm" len="med"/>
            <a:tailEnd type="triangl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192577686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9c45a8fd-d8ca-4e3a-b0c6-778bd756856b}"/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34835" y="45085"/>
            <a:ext cx="220916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30.xml"/><Relationship Id="rId24" Type="http://schemas.openxmlformats.org/officeDocument/2006/relationships/tags" Target="../tags/tag29.xml"/><Relationship Id="rId23" Type="http://schemas.openxmlformats.org/officeDocument/2006/relationships/tags" Target="../tags/tag28.xml"/><Relationship Id="rId22" Type="http://schemas.openxmlformats.org/officeDocument/2006/relationships/tags" Target="../tags/tag27.xml"/><Relationship Id="rId21" Type="http://schemas.openxmlformats.org/officeDocument/2006/relationships/tags" Target="../tags/tag26.xml"/><Relationship Id="rId20" Type="http://schemas.openxmlformats.org/officeDocument/2006/relationships/tags" Target="../tags/tag25.xml"/><Relationship Id="rId2" Type="http://schemas.openxmlformats.org/officeDocument/2006/relationships/tags" Target="../tags/tag7.xml"/><Relationship Id="rId19" Type="http://schemas.openxmlformats.org/officeDocument/2006/relationships/tags" Target="../tags/tag24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57.xml"/><Relationship Id="rId26" Type="http://schemas.openxmlformats.org/officeDocument/2006/relationships/tags" Target="../tags/tag56.xml"/><Relationship Id="rId25" Type="http://schemas.openxmlformats.org/officeDocument/2006/relationships/tags" Target="../tags/tag55.xml"/><Relationship Id="rId24" Type="http://schemas.openxmlformats.org/officeDocument/2006/relationships/tags" Target="../tags/tag54.xml"/><Relationship Id="rId23" Type="http://schemas.openxmlformats.org/officeDocument/2006/relationships/tags" Target="../tags/tag53.xml"/><Relationship Id="rId22" Type="http://schemas.openxmlformats.org/officeDocument/2006/relationships/tags" Target="../tags/tag52.xml"/><Relationship Id="rId21" Type="http://schemas.openxmlformats.org/officeDocument/2006/relationships/tags" Target="../tags/tag51.xml"/><Relationship Id="rId20" Type="http://schemas.openxmlformats.org/officeDocument/2006/relationships/tags" Target="../tags/tag50.xml"/><Relationship Id="rId2" Type="http://schemas.openxmlformats.org/officeDocument/2006/relationships/tags" Target="../tags/tag32.xml"/><Relationship Id="rId19" Type="http://schemas.openxmlformats.org/officeDocument/2006/relationships/tags" Target="../tags/tag49.xml"/><Relationship Id="rId18" Type="http://schemas.openxmlformats.org/officeDocument/2006/relationships/tags" Target="../tags/tag48.xml"/><Relationship Id="rId17" Type="http://schemas.openxmlformats.org/officeDocument/2006/relationships/tags" Target="../tags/tag47.xml"/><Relationship Id="rId16" Type="http://schemas.openxmlformats.org/officeDocument/2006/relationships/tags" Target="../tags/tag46.xml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81.xml"/><Relationship Id="rId23" Type="http://schemas.openxmlformats.org/officeDocument/2006/relationships/tags" Target="../tags/tag80.xml"/><Relationship Id="rId22" Type="http://schemas.openxmlformats.org/officeDocument/2006/relationships/tags" Target="../tags/tag79.xml"/><Relationship Id="rId21" Type="http://schemas.openxmlformats.org/officeDocument/2006/relationships/tags" Target="../tags/tag78.xml"/><Relationship Id="rId20" Type="http://schemas.openxmlformats.org/officeDocument/2006/relationships/tags" Target="../tags/tag77.xml"/><Relationship Id="rId2" Type="http://schemas.openxmlformats.org/officeDocument/2006/relationships/tags" Target="../tags/tag59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104.xml"/><Relationship Id="rId22" Type="http://schemas.openxmlformats.org/officeDocument/2006/relationships/tags" Target="../tags/tag103.xml"/><Relationship Id="rId21" Type="http://schemas.openxmlformats.org/officeDocument/2006/relationships/tags" Target="../tags/tag102.xml"/><Relationship Id="rId20" Type="http://schemas.openxmlformats.org/officeDocument/2006/relationships/tags" Target="../tags/tag101.xml"/><Relationship Id="rId2" Type="http://schemas.openxmlformats.org/officeDocument/2006/relationships/tags" Target="../tags/tag83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tags" Target="../tags/tag10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8.xml"/><Relationship Id="rId2" Type="http://schemas.openxmlformats.org/officeDocument/2006/relationships/image" Target="../media/image9.png"/><Relationship Id="rId1" Type="http://schemas.openxmlformats.org/officeDocument/2006/relationships/tags" Target="../tags/tag11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0.xml"/><Relationship Id="rId2" Type="http://schemas.openxmlformats.org/officeDocument/2006/relationships/image" Target="../media/image10.png"/><Relationship Id="rId1" Type="http://schemas.openxmlformats.org/officeDocument/2006/relationships/tags" Target="../tags/tag1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2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131.xml"/><Relationship Id="rId2" Type="http://schemas.openxmlformats.org/officeDocument/2006/relationships/image" Target="../media/image12.png"/><Relationship Id="rId1" Type="http://schemas.openxmlformats.org/officeDocument/2006/relationships/tags" Target="../tags/tag1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image" Target="../media/image16.png"/><Relationship Id="rId2" Type="http://schemas.openxmlformats.org/officeDocument/2006/relationships/tags" Target="../tags/tag134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image" Target="../media/image20.png"/><Relationship Id="rId2" Type="http://schemas.openxmlformats.org/officeDocument/2006/relationships/tags" Target="../tags/tag143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15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183.xml"/><Relationship Id="rId22" Type="http://schemas.openxmlformats.org/officeDocument/2006/relationships/tags" Target="../tags/tag182.xml"/><Relationship Id="rId21" Type="http://schemas.openxmlformats.org/officeDocument/2006/relationships/tags" Target="../tags/tag181.xml"/><Relationship Id="rId20" Type="http://schemas.openxmlformats.org/officeDocument/2006/relationships/tags" Target="../tags/tag180.xml"/><Relationship Id="rId2" Type="http://schemas.openxmlformats.org/officeDocument/2006/relationships/image" Target="../media/image22.png"/><Relationship Id="rId19" Type="http://schemas.openxmlformats.org/officeDocument/2006/relationships/tags" Target="../tags/tag179.xml"/><Relationship Id="rId18" Type="http://schemas.openxmlformats.org/officeDocument/2006/relationships/tags" Target="../tags/tag178.xml"/><Relationship Id="rId17" Type="http://schemas.openxmlformats.org/officeDocument/2006/relationships/tags" Target="../tags/tag177.xml"/><Relationship Id="rId16" Type="http://schemas.openxmlformats.org/officeDocument/2006/relationships/tags" Target="../tags/tag176.xml"/><Relationship Id="rId15" Type="http://schemas.openxmlformats.org/officeDocument/2006/relationships/tags" Target="../tags/tag175.xml"/><Relationship Id="rId14" Type="http://schemas.openxmlformats.org/officeDocument/2006/relationships/tags" Target="../tags/tag174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tags" Target="../tags/tag16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26.png"/><Relationship Id="rId20" Type="http://schemas.openxmlformats.org/officeDocument/2006/relationships/tags" Target="../tags/tag200.xml"/><Relationship Id="rId2" Type="http://schemas.openxmlformats.org/officeDocument/2006/relationships/tags" Target="../tags/tag185.xml"/><Relationship Id="rId19" Type="http://schemas.openxmlformats.org/officeDocument/2006/relationships/tags" Target="../tags/tag199.xml"/><Relationship Id="rId18" Type="http://schemas.openxmlformats.org/officeDocument/2006/relationships/image" Target="../media/image25.png"/><Relationship Id="rId17" Type="http://schemas.openxmlformats.org/officeDocument/2006/relationships/tags" Target="../tags/tag198.xml"/><Relationship Id="rId16" Type="http://schemas.openxmlformats.org/officeDocument/2006/relationships/tags" Target="../tags/tag197.xml"/><Relationship Id="rId15" Type="http://schemas.openxmlformats.org/officeDocument/2006/relationships/image" Target="../media/image24.png"/><Relationship Id="rId14" Type="http://schemas.openxmlformats.org/officeDocument/2006/relationships/tags" Target="../tags/tag196.xml"/><Relationship Id="rId13" Type="http://schemas.openxmlformats.org/officeDocument/2006/relationships/tags" Target="../tags/tag195.xml"/><Relationship Id="rId12" Type="http://schemas.openxmlformats.org/officeDocument/2006/relationships/image" Target="../media/image23.png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tags" Target="../tags/tag184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tags" Target="../tags/tag207.xml"/><Relationship Id="rId71" Type="http://schemas.openxmlformats.org/officeDocument/2006/relationships/slideLayout" Target="../slideLayouts/slideLayout2.xml"/><Relationship Id="rId70" Type="http://schemas.openxmlformats.org/officeDocument/2006/relationships/tags" Target="../tags/tag260.xml"/><Relationship Id="rId7" Type="http://schemas.openxmlformats.org/officeDocument/2006/relationships/tags" Target="../tags/tag206.xml"/><Relationship Id="rId69" Type="http://schemas.openxmlformats.org/officeDocument/2006/relationships/tags" Target="../tags/tag259.xml"/><Relationship Id="rId68" Type="http://schemas.openxmlformats.org/officeDocument/2006/relationships/tags" Target="../tags/tag258.xml"/><Relationship Id="rId67" Type="http://schemas.openxmlformats.org/officeDocument/2006/relationships/tags" Target="../tags/tag257.xml"/><Relationship Id="rId66" Type="http://schemas.openxmlformats.org/officeDocument/2006/relationships/tags" Target="../tags/tag256.xml"/><Relationship Id="rId65" Type="http://schemas.openxmlformats.org/officeDocument/2006/relationships/tags" Target="../tags/tag255.xml"/><Relationship Id="rId64" Type="http://schemas.openxmlformats.org/officeDocument/2006/relationships/image" Target="../media/image36.png"/><Relationship Id="rId63" Type="http://schemas.openxmlformats.org/officeDocument/2006/relationships/tags" Target="../tags/tag254.xml"/><Relationship Id="rId62" Type="http://schemas.openxmlformats.org/officeDocument/2006/relationships/tags" Target="../tags/tag253.xml"/><Relationship Id="rId61" Type="http://schemas.openxmlformats.org/officeDocument/2006/relationships/tags" Target="../tags/tag252.xml"/><Relationship Id="rId60" Type="http://schemas.openxmlformats.org/officeDocument/2006/relationships/tags" Target="../tags/tag251.xml"/><Relationship Id="rId6" Type="http://schemas.openxmlformats.org/officeDocument/2006/relationships/tags" Target="../tags/tag205.xml"/><Relationship Id="rId59" Type="http://schemas.openxmlformats.org/officeDocument/2006/relationships/image" Target="../media/image35.emf"/><Relationship Id="rId58" Type="http://schemas.openxmlformats.org/officeDocument/2006/relationships/tags" Target="../tags/tag250.xml"/><Relationship Id="rId57" Type="http://schemas.openxmlformats.org/officeDocument/2006/relationships/tags" Target="../tags/tag249.xml"/><Relationship Id="rId56" Type="http://schemas.openxmlformats.org/officeDocument/2006/relationships/tags" Target="../tags/tag248.xml"/><Relationship Id="rId55" Type="http://schemas.openxmlformats.org/officeDocument/2006/relationships/tags" Target="../tags/tag247.xml"/><Relationship Id="rId54" Type="http://schemas.openxmlformats.org/officeDocument/2006/relationships/tags" Target="../tags/tag246.xml"/><Relationship Id="rId53" Type="http://schemas.openxmlformats.org/officeDocument/2006/relationships/tags" Target="../tags/tag245.xml"/><Relationship Id="rId52" Type="http://schemas.openxmlformats.org/officeDocument/2006/relationships/tags" Target="../tags/tag244.xml"/><Relationship Id="rId51" Type="http://schemas.openxmlformats.org/officeDocument/2006/relationships/tags" Target="../tags/tag243.xml"/><Relationship Id="rId50" Type="http://schemas.openxmlformats.org/officeDocument/2006/relationships/tags" Target="../tags/tag242.xml"/><Relationship Id="rId5" Type="http://schemas.openxmlformats.org/officeDocument/2006/relationships/image" Target="../media/image27.png"/><Relationship Id="rId49" Type="http://schemas.openxmlformats.org/officeDocument/2006/relationships/tags" Target="../tags/tag241.xml"/><Relationship Id="rId48" Type="http://schemas.openxmlformats.org/officeDocument/2006/relationships/tags" Target="../tags/tag240.xml"/><Relationship Id="rId47" Type="http://schemas.openxmlformats.org/officeDocument/2006/relationships/tags" Target="../tags/tag239.xml"/><Relationship Id="rId46" Type="http://schemas.openxmlformats.org/officeDocument/2006/relationships/tags" Target="../tags/tag238.xml"/><Relationship Id="rId45" Type="http://schemas.openxmlformats.org/officeDocument/2006/relationships/tags" Target="../tags/tag237.xml"/><Relationship Id="rId44" Type="http://schemas.openxmlformats.org/officeDocument/2006/relationships/tags" Target="../tags/tag236.xml"/><Relationship Id="rId43" Type="http://schemas.openxmlformats.org/officeDocument/2006/relationships/tags" Target="../tags/tag235.xml"/><Relationship Id="rId42" Type="http://schemas.openxmlformats.org/officeDocument/2006/relationships/tags" Target="../tags/tag234.xml"/><Relationship Id="rId41" Type="http://schemas.openxmlformats.org/officeDocument/2006/relationships/tags" Target="../tags/tag233.xml"/><Relationship Id="rId40" Type="http://schemas.openxmlformats.org/officeDocument/2006/relationships/tags" Target="../tags/tag232.xml"/><Relationship Id="rId4" Type="http://schemas.openxmlformats.org/officeDocument/2006/relationships/tags" Target="../tags/tag204.xml"/><Relationship Id="rId39" Type="http://schemas.openxmlformats.org/officeDocument/2006/relationships/tags" Target="../tags/tag231.xml"/><Relationship Id="rId38" Type="http://schemas.openxmlformats.org/officeDocument/2006/relationships/image" Target="../media/image34.png"/><Relationship Id="rId37" Type="http://schemas.openxmlformats.org/officeDocument/2006/relationships/tags" Target="../tags/tag230.xml"/><Relationship Id="rId36" Type="http://schemas.openxmlformats.org/officeDocument/2006/relationships/tags" Target="../tags/tag229.xml"/><Relationship Id="rId35" Type="http://schemas.openxmlformats.org/officeDocument/2006/relationships/tags" Target="../tags/tag228.xml"/><Relationship Id="rId34" Type="http://schemas.openxmlformats.org/officeDocument/2006/relationships/tags" Target="../tags/tag227.xml"/><Relationship Id="rId33" Type="http://schemas.openxmlformats.org/officeDocument/2006/relationships/image" Target="../media/image33.png"/><Relationship Id="rId32" Type="http://schemas.openxmlformats.org/officeDocument/2006/relationships/tags" Target="../tags/tag226.xml"/><Relationship Id="rId31" Type="http://schemas.openxmlformats.org/officeDocument/2006/relationships/tags" Target="../tags/tag225.xml"/><Relationship Id="rId30" Type="http://schemas.openxmlformats.org/officeDocument/2006/relationships/tags" Target="../tags/tag224.xml"/><Relationship Id="rId3" Type="http://schemas.openxmlformats.org/officeDocument/2006/relationships/tags" Target="../tags/tag203.xml"/><Relationship Id="rId29" Type="http://schemas.openxmlformats.org/officeDocument/2006/relationships/tags" Target="../tags/tag223.xml"/><Relationship Id="rId28" Type="http://schemas.openxmlformats.org/officeDocument/2006/relationships/tags" Target="../tags/tag222.xml"/><Relationship Id="rId27" Type="http://schemas.openxmlformats.org/officeDocument/2006/relationships/tags" Target="../tags/tag221.xml"/><Relationship Id="rId26" Type="http://schemas.openxmlformats.org/officeDocument/2006/relationships/tags" Target="../tags/tag220.xml"/><Relationship Id="rId25" Type="http://schemas.openxmlformats.org/officeDocument/2006/relationships/tags" Target="../tags/tag219.xml"/><Relationship Id="rId24" Type="http://schemas.openxmlformats.org/officeDocument/2006/relationships/tags" Target="../tags/tag218.xml"/><Relationship Id="rId23" Type="http://schemas.openxmlformats.org/officeDocument/2006/relationships/tags" Target="../tags/tag217.xml"/><Relationship Id="rId22" Type="http://schemas.openxmlformats.org/officeDocument/2006/relationships/tags" Target="../tags/tag216.xml"/><Relationship Id="rId21" Type="http://schemas.openxmlformats.org/officeDocument/2006/relationships/tags" Target="../tags/tag215.xml"/><Relationship Id="rId20" Type="http://schemas.openxmlformats.org/officeDocument/2006/relationships/tags" Target="../tags/tag214.xml"/><Relationship Id="rId2" Type="http://schemas.openxmlformats.org/officeDocument/2006/relationships/tags" Target="../tags/tag202.xml"/><Relationship Id="rId19" Type="http://schemas.openxmlformats.org/officeDocument/2006/relationships/tags" Target="../tags/tag213.xml"/><Relationship Id="rId18" Type="http://schemas.openxmlformats.org/officeDocument/2006/relationships/image" Target="../media/image32.png"/><Relationship Id="rId17" Type="http://schemas.openxmlformats.org/officeDocument/2006/relationships/tags" Target="../tags/tag212.xml"/><Relationship Id="rId16" Type="http://schemas.openxmlformats.org/officeDocument/2006/relationships/image" Target="../media/image31.png"/><Relationship Id="rId15" Type="http://schemas.openxmlformats.org/officeDocument/2006/relationships/tags" Target="../tags/tag211.xml"/><Relationship Id="rId14" Type="http://schemas.openxmlformats.org/officeDocument/2006/relationships/image" Target="../media/image30.emf"/><Relationship Id="rId13" Type="http://schemas.openxmlformats.org/officeDocument/2006/relationships/tags" Target="../tags/tag210.xml"/><Relationship Id="rId12" Type="http://schemas.openxmlformats.org/officeDocument/2006/relationships/image" Target="../media/image29.emf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tags" Target="../tags/tag201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8" Type="http://schemas.openxmlformats.org/officeDocument/2006/relationships/slideLayout" Target="../slideLayouts/slideLayout2.xml"/><Relationship Id="rId87" Type="http://schemas.openxmlformats.org/officeDocument/2006/relationships/tags" Target="../tags/tag345.xml"/><Relationship Id="rId86" Type="http://schemas.openxmlformats.org/officeDocument/2006/relationships/tags" Target="../tags/tag344.xml"/><Relationship Id="rId85" Type="http://schemas.openxmlformats.org/officeDocument/2006/relationships/tags" Target="../tags/tag343.xml"/><Relationship Id="rId84" Type="http://schemas.openxmlformats.org/officeDocument/2006/relationships/tags" Target="../tags/tag342.xml"/><Relationship Id="rId83" Type="http://schemas.openxmlformats.org/officeDocument/2006/relationships/image" Target="../media/image38.png"/><Relationship Id="rId82" Type="http://schemas.openxmlformats.org/officeDocument/2006/relationships/tags" Target="../tags/tag341.xml"/><Relationship Id="rId81" Type="http://schemas.openxmlformats.org/officeDocument/2006/relationships/tags" Target="../tags/tag340.xml"/><Relationship Id="rId80" Type="http://schemas.openxmlformats.org/officeDocument/2006/relationships/tags" Target="../tags/tag339.xml"/><Relationship Id="rId8" Type="http://schemas.openxmlformats.org/officeDocument/2006/relationships/tags" Target="../tags/tag268.xml"/><Relationship Id="rId79" Type="http://schemas.openxmlformats.org/officeDocument/2006/relationships/tags" Target="../tags/tag338.xml"/><Relationship Id="rId78" Type="http://schemas.openxmlformats.org/officeDocument/2006/relationships/tags" Target="../tags/tag337.xml"/><Relationship Id="rId77" Type="http://schemas.openxmlformats.org/officeDocument/2006/relationships/tags" Target="../tags/tag336.xml"/><Relationship Id="rId76" Type="http://schemas.openxmlformats.org/officeDocument/2006/relationships/image" Target="../media/image37.png"/><Relationship Id="rId75" Type="http://schemas.openxmlformats.org/officeDocument/2006/relationships/tags" Target="../tags/tag335.xml"/><Relationship Id="rId74" Type="http://schemas.openxmlformats.org/officeDocument/2006/relationships/tags" Target="../tags/tag334.xml"/><Relationship Id="rId73" Type="http://schemas.openxmlformats.org/officeDocument/2006/relationships/tags" Target="../tags/tag333.xml"/><Relationship Id="rId72" Type="http://schemas.openxmlformats.org/officeDocument/2006/relationships/tags" Target="../tags/tag332.xml"/><Relationship Id="rId71" Type="http://schemas.openxmlformats.org/officeDocument/2006/relationships/tags" Target="../tags/tag331.xml"/><Relationship Id="rId70" Type="http://schemas.openxmlformats.org/officeDocument/2006/relationships/tags" Target="../tags/tag330.xml"/><Relationship Id="rId7" Type="http://schemas.openxmlformats.org/officeDocument/2006/relationships/tags" Target="../tags/tag267.xml"/><Relationship Id="rId69" Type="http://schemas.openxmlformats.org/officeDocument/2006/relationships/tags" Target="../tags/tag329.xml"/><Relationship Id="rId68" Type="http://schemas.openxmlformats.org/officeDocument/2006/relationships/tags" Target="../tags/tag328.xml"/><Relationship Id="rId67" Type="http://schemas.openxmlformats.org/officeDocument/2006/relationships/tags" Target="../tags/tag327.xml"/><Relationship Id="rId66" Type="http://schemas.openxmlformats.org/officeDocument/2006/relationships/tags" Target="../tags/tag326.xml"/><Relationship Id="rId65" Type="http://schemas.openxmlformats.org/officeDocument/2006/relationships/tags" Target="../tags/tag325.xml"/><Relationship Id="rId64" Type="http://schemas.openxmlformats.org/officeDocument/2006/relationships/tags" Target="../tags/tag324.xml"/><Relationship Id="rId63" Type="http://schemas.openxmlformats.org/officeDocument/2006/relationships/tags" Target="../tags/tag323.xml"/><Relationship Id="rId62" Type="http://schemas.openxmlformats.org/officeDocument/2006/relationships/tags" Target="../tags/tag322.xml"/><Relationship Id="rId61" Type="http://schemas.openxmlformats.org/officeDocument/2006/relationships/tags" Target="../tags/tag321.xml"/><Relationship Id="rId60" Type="http://schemas.openxmlformats.org/officeDocument/2006/relationships/tags" Target="../tags/tag320.xml"/><Relationship Id="rId6" Type="http://schemas.openxmlformats.org/officeDocument/2006/relationships/tags" Target="../tags/tag266.xml"/><Relationship Id="rId59" Type="http://schemas.openxmlformats.org/officeDocument/2006/relationships/tags" Target="../tags/tag319.xml"/><Relationship Id="rId58" Type="http://schemas.openxmlformats.org/officeDocument/2006/relationships/tags" Target="../tags/tag318.xml"/><Relationship Id="rId57" Type="http://schemas.openxmlformats.org/officeDocument/2006/relationships/tags" Target="../tags/tag317.xml"/><Relationship Id="rId56" Type="http://schemas.openxmlformats.org/officeDocument/2006/relationships/tags" Target="../tags/tag316.xml"/><Relationship Id="rId55" Type="http://schemas.openxmlformats.org/officeDocument/2006/relationships/tags" Target="../tags/tag315.xml"/><Relationship Id="rId54" Type="http://schemas.openxmlformats.org/officeDocument/2006/relationships/tags" Target="../tags/tag314.xml"/><Relationship Id="rId53" Type="http://schemas.openxmlformats.org/officeDocument/2006/relationships/tags" Target="../tags/tag313.xml"/><Relationship Id="rId52" Type="http://schemas.openxmlformats.org/officeDocument/2006/relationships/tags" Target="../tags/tag312.xml"/><Relationship Id="rId51" Type="http://schemas.openxmlformats.org/officeDocument/2006/relationships/tags" Target="../tags/tag311.xml"/><Relationship Id="rId50" Type="http://schemas.openxmlformats.org/officeDocument/2006/relationships/tags" Target="../tags/tag310.xml"/><Relationship Id="rId5" Type="http://schemas.openxmlformats.org/officeDocument/2006/relationships/tags" Target="../tags/tag265.xml"/><Relationship Id="rId49" Type="http://schemas.openxmlformats.org/officeDocument/2006/relationships/tags" Target="../tags/tag309.xml"/><Relationship Id="rId48" Type="http://schemas.openxmlformats.org/officeDocument/2006/relationships/tags" Target="../tags/tag308.xml"/><Relationship Id="rId47" Type="http://schemas.openxmlformats.org/officeDocument/2006/relationships/tags" Target="../tags/tag307.xml"/><Relationship Id="rId46" Type="http://schemas.openxmlformats.org/officeDocument/2006/relationships/tags" Target="../tags/tag306.xml"/><Relationship Id="rId45" Type="http://schemas.openxmlformats.org/officeDocument/2006/relationships/tags" Target="../tags/tag305.xml"/><Relationship Id="rId44" Type="http://schemas.openxmlformats.org/officeDocument/2006/relationships/tags" Target="../tags/tag304.xml"/><Relationship Id="rId43" Type="http://schemas.openxmlformats.org/officeDocument/2006/relationships/tags" Target="../tags/tag303.xml"/><Relationship Id="rId42" Type="http://schemas.openxmlformats.org/officeDocument/2006/relationships/tags" Target="../tags/tag302.xml"/><Relationship Id="rId41" Type="http://schemas.openxmlformats.org/officeDocument/2006/relationships/tags" Target="../tags/tag301.xml"/><Relationship Id="rId40" Type="http://schemas.openxmlformats.org/officeDocument/2006/relationships/tags" Target="../tags/tag300.xml"/><Relationship Id="rId4" Type="http://schemas.openxmlformats.org/officeDocument/2006/relationships/tags" Target="../tags/tag264.xml"/><Relationship Id="rId39" Type="http://schemas.openxmlformats.org/officeDocument/2006/relationships/tags" Target="../tags/tag299.xml"/><Relationship Id="rId38" Type="http://schemas.openxmlformats.org/officeDocument/2006/relationships/tags" Target="../tags/tag298.xml"/><Relationship Id="rId37" Type="http://schemas.openxmlformats.org/officeDocument/2006/relationships/tags" Target="../tags/tag297.xml"/><Relationship Id="rId36" Type="http://schemas.openxmlformats.org/officeDocument/2006/relationships/tags" Target="../tags/tag296.xml"/><Relationship Id="rId35" Type="http://schemas.openxmlformats.org/officeDocument/2006/relationships/tags" Target="../tags/tag295.xml"/><Relationship Id="rId34" Type="http://schemas.openxmlformats.org/officeDocument/2006/relationships/tags" Target="../tags/tag294.xml"/><Relationship Id="rId33" Type="http://schemas.openxmlformats.org/officeDocument/2006/relationships/tags" Target="../tags/tag293.xml"/><Relationship Id="rId32" Type="http://schemas.openxmlformats.org/officeDocument/2006/relationships/tags" Target="../tags/tag292.xml"/><Relationship Id="rId31" Type="http://schemas.openxmlformats.org/officeDocument/2006/relationships/tags" Target="../tags/tag291.xml"/><Relationship Id="rId30" Type="http://schemas.openxmlformats.org/officeDocument/2006/relationships/tags" Target="../tags/tag290.xml"/><Relationship Id="rId3" Type="http://schemas.openxmlformats.org/officeDocument/2006/relationships/tags" Target="../tags/tag263.xml"/><Relationship Id="rId29" Type="http://schemas.openxmlformats.org/officeDocument/2006/relationships/tags" Target="../tags/tag289.xml"/><Relationship Id="rId28" Type="http://schemas.openxmlformats.org/officeDocument/2006/relationships/tags" Target="../tags/tag288.xml"/><Relationship Id="rId27" Type="http://schemas.openxmlformats.org/officeDocument/2006/relationships/tags" Target="../tags/tag287.xml"/><Relationship Id="rId26" Type="http://schemas.openxmlformats.org/officeDocument/2006/relationships/tags" Target="../tags/tag286.xml"/><Relationship Id="rId25" Type="http://schemas.openxmlformats.org/officeDocument/2006/relationships/tags" Target="../tags/tag285.xml"/><Relationship Id="rId24" Type="http://schemas.openxmlformats.org/officeDocument/2006/relationships/tags" Target="../tags/tag284.xml"/><Relationship Id="rId23" Type="http://schemas.openxmlformats.org/officeDocument/2006/relationships/tags" Target="../tags/tag283.xml"/><Relationship Id="rId22" Type="http://schemas.openxmlformats.org/officeDocument/2006/relationships/tags" Target="../tags/tag282.xml"/><Relationship Id="rId21" Type="http://schemas.openxmlformats.org/officeDocument/2006/relationships/tags" Target="../tags/tag281.xml"/><Relationship Id="rId20" Type="http://schemas.openxmlformats.org/officeDocument/2006/relationships/tags" Target="../tags/tag280.xml"/><Relationship Id="rId2" Type="http://schemas.openxmlformats.org/officeDocument/2006/relationships/tags" Target="../tags/tag262.xml"/><Relationship Id="rId19" Type="http://schemas.openxmlformats.org/officeDocument/2006/relationships/tags" Target="../tags/tag279.xml"/><Relationship Id="rId18" Type="http://schemas.openxmlformats.org/officeDocument/2006/relationships/tags" Target="../tags/tag278.xml"/><Relationship Id="rId17" Type="http://schemas.openxmlformats.org/officeDocument/2006/relationships/tags" Target="../tags/tag277.xml"/><Relationship Id="rId16" Type="http://schemas.openxmlformats.org/officeDocument/2006/relationships/tags" Target="../tags/tag276.xml"/><Relationship Id="rId15" Type="http://schemas.openxmlformats.org/officeDocument/2006/relationships/tags" Target="../tags/tag275.xml"/><Relationship Id="rId14" Type="http://schemas.openxmlformats.org/officeDocument/2006/relationships/tags" Target="../tags/tag274.xml"/><Relationship Id="rId13" Type="http://schemas.openxmlformats.org/officeDocument/2006/relationships/tags" Target="../tags/tag273.xml"/><Relationship Id="rId12" Type="http://schemas.openxmlformats.org/officeDocument/2006/relationships/tags" Target="../tags/tag272.xml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1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352.xml"/><Relationship Id="rId8" Type="http://schemas.openxmlformats.org/officeDocument/2006/relationships/tags" Target="../tags/tag351.xml"/><Relationship Id="rId7" Type="http://schemas.openxmlformats.org/officeDocument/2006/relationships/image" Target="../media/image40.png"/><Relationship Id="rId60" Type="http://schemas.openxmlformats.org/officeDocument/2006/relationships/slideLayout" Target="../slideLayouts/slideLayout2.xml"/><Relationship Id="rId6" Type="http://schemas.openxmlformats.org/officeDocument/2006/relationships/tags" Target="../tags/tag350.xml"/><Relationship Id="rId59" Type="http://schemas.openxmlformats.org/officeDocument/2006/relationships/tags" Target="../tags/tag398.xml"/><Relationship Id="rId58" Type="http://schemas.openxmlformats.org/officeDocument/2006/relationships/tags" Target="../tags/tag397.xml"/><Relationship Id="rId57" Type="http://schemas.openxmlformats.org/officeDocument/2006/relationships/tags" Target="../tags/tag396.xml"/><Relationship Id="rId56" Type="http://schemas.openxmlformats.org/officeDocument/2006/relationships/tags" Target="../tags/tag395.xml"/><Relationship Id="rId55" Type="http://schemas.openxmlformats.org/officeDocument/2006/relationships/tags" Target="../tags/tag394.xml"/><Relationship Id="rId54" Type="http://schemas.openxmlformats.org/officeDocument/2006/relationships/tags" Target="../tags/tag393.xml"/><Relationship Id="rId53" Type="http://schemas.openxmlformats.org/officeDocument/2006/relationships/tags" Target="../tags/tag392.xml"/><Relationship Id="rId52" Type="http://schemas.openxmlformats.org/officeDocument/2006/relationships/tags" Target="../tags/tag391.xml"/><Relationship Id="rId51" Type="http://schemas.openxmlformats.org/officeDocument/2006/relationships/tags" Target="../tags/tag390.xml"/><Relationship Id="rId50" Type="http://schemas.openxmlformats.org/officeDocument/2006/relationships/image" Target="../media/image44.emf"/><Relationship Id="rId5" Type="http://schemas.openxmlformats.org/officeDocument/2006/relationships/tags" Target="../tags/tag349.xml"/><Relationship Id="rId49" Type="http://schemas.openxmlformats.org/officeDocument/2006/relationships/tags" Target="../tags/tag389.xml"/><Relationship Id="rId48" Type="http://schemas.openxmlformats.org/officeDocument/2006/relationships/image" Target="../media/image43.emf"/><Relationship Id="rId47" Type="http://schemas.openxmlformats.org/officeDocument/2006/relationships/tags" Target="../tags/tag388.xml"/><Relationship Id="rId46" Type="http://schemas.openxmlformats.org/officeDocument/2006/relationships/image" Target="../media/image42.emf"/><Relationship Id="rId45" Type="http://schemas.openxmlformats.org/officeDocument/2006/relationships/tags" Target="../tags/tag387.xml"/><Relationship Id="rId44" Type="http://schemas.openxmlformats.org/officeDocument/2006/relationships/tags" Target="../tags/tag386.xml"/><Relationship Id="rId43" Type="http://schemas.openxmlformats.org/officeDocument/2006/relationships/tags" Target="../tags/tag385.xml"/><Relationship Id="rId42" Type="http://schemas.openxmlformats.org/officeDocument/2006/relationships/tags" Target="../tags/tag384.xml"/><Relationship Id="rId41" Type="http://schemas.openxmlformats.org/officeDocument/2006/relationships/tags" Target="../tags/tag383.xml"/><Relationship Id="rId40" Type="http://schemas.openxmlformats.org/officeDocument/2006/relationships/tags" Target="../tags/tag382.xml"/><Relationship Id="rId4" Type="http://schemas.openxmlformats.org/officeDocument/2006/relationships/image" Target="../media/image39.png"/><Relationship Id="rId39" Type="http://schemas.openxmlformats.org/officeDocument/2006/relationships/tags" Target="../tags/tag381.xml"/><Relationship Id="rId38" Type="http://schemas.openxmlformats.org/officeDocument/2006/relationships/tags" Target="../tags/tag380.xml"/><Relationship Id="rId37" Type="http://schemas.openxmlformats.org/officeDocument/2006/relationships/tags" Target="../tags/tag379.xml"/><Relationship Id="rId36" Type="http://schemas.openxmlformats.org/officeDocument/2006/relationships/tags" Target="../tags/tag378.xml"/><Relationship Id="rId35" Type="http://schemas.openxmlformats.org/officeDocument/2006/relationships/tags" Target="../tags/tag377.xml"/><Relationship Id="rId34" Type="http://schemas.openxmlformats.org/officeDocument/2006/relationships/tags" Target="../tags/tag376.xml"/><Relationship Id="rId33" Type="http://schemas.openxmlformats.org/officeDocument/2006/relationships/tags" Target="../tags/tag375.xml"/><Relationship Id="rId32" Type="http://schemas.openxmlformats.org/officeDocument/2006/relationships/tags" Target="../tags/tag374.xml"/><Relationship Id="rId31" Type="http://schemas.openxmlformats.org/officeDocument/2006/relationships/tags" Target="../tags/tag373.xml"/><Relationship Id="rId30" Type="http://schemas.openxmlformats.org/officeDocument/2006/relationships/tags" Target="../tags/tag372.xml"/><Relationship Id="rId3" Type="http://schemas.openxmlformats.org/officeDocument/2006/relationships/tags" Target="../tags/tag348.xml"/><Relationship Id="rId29" Type="http://schemas.openxmlformats.org/officeDocument/2006/relationships/tags" Target="../tags/tag371.xml"/><Relationship Id="rId28" Type="http://schemas.openxmlformats.org/officeDocument/2006/relationships/tags" Target="../tags/tag370.xml"/><Relationship Id="rId27" Type="http://schemas.openxmlformats.org/officeDocument/2006/relationships/tags" Target="../tags/tag369.xml"/><Relationship Id="rId26" Type="http://schemas.openxmlformats.org/officeDocument/2006/relationships/tags" Target="../tags/tag368.xml"/><Relationship Id="rId25" Type="http://schemas.openxmlformats.org/officeDocument/2006/relationships/tags" Target="../tags/tag367.xml"/><Relationship Id="rId24" Type="http://schemas.openxmlformats.org/officeDocument/2006/relationships/tags" Target="../tags/tag366.xml"/><Relationship Id="rId23" Type="http://schemas.openxmlformats.org/officeDocument/2006/relationships/tags" Target="../tags/tag365.xml"/><Relationship Id="rId22" Type="http://schemas.openxmlformats.org/officeDocument/2006/relationships/tags" Target="../tags/tag364.xml"/><Relationship Id="rId21" Type="http://schemas.openxmlformats.org/officeDocument/2006/relationships/tags" Target="../tags/tag363.xml"/><Relationship Id="rId20" Type="http://schemas.openxmlformats.org/officeDocument/2006/relationships/tags" Target="../tags/tag362.xml"/><Relationship Id="rId2" Type="http://schemas.openxmlformats.org/officeDocument/2006/relationships/tags" Target="../tags/tag347.xml"/><Relationship Id="rId19" Type="http://schemas.openxmlformats.org/officeDocument/2006/relationships/tags" Target="../tags/tag361.xml"/><Relationship Id="rId18" Type="http://schemas.openxmlformats.org/officeDocument/2006/relationships/image" Target="../media/image41.png"/><Relationship Id="rId17" Type="http://schemas.openxmlformats.org/officeDocument/2006/relationships/tags" Target="../tags/tag360.xml"/><Relationship Id="rId16" Type="http://schemas.openxmlformats.org/officeDocument/2006/relationships/tags" Target="../tags/tag359.xml"/><Relationship Id="rId15" Type="http://schemas.openxmlformats.org/officeDocument/2006/relationships/tags" Target="../tags/tag358.xml"/><Relationship Id="rId14" Type="http://schemas.openxmlformats.org/officeDocument/2006/relationships/tags" Target="../tags/tag357.xml"/><Relationship Id="rId13" Type="http://schemas.openxmlformats.org/officeDocument/2006/relationships/tags" Target="../tags/tag356.xml"/><Relationship Id="rId12" Type="http://schemas.openxmlformats.org/officeDocument/2006/relationships/tags" Target="../tags/tag355.xml"/><Relationship Id="rId11" Type="http://schemas.openxmlformats.org/officeDocument/2006/relationships/tags" Target="../tags/tag354.xml"/><Relationship Id="rId10" Type="http://schemas.openxmlformats.org/officeDocument/2006/relationships/tags" Target="../tags/tag353.xml"/><Relationship Id="rId1" Type="http://schemas.openxmlformats.org/officeDocument/2006/relationships/tags" Target="../tags/tag346.xml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02.xml"/><Relationship Id="rId5" Type="http://schemas.openxmlformats.org/officeDocument/2006/relationships/tags" Target="../tags/tag401.xml"/><Relationship Id="rId4" Type="http://schemas.openxmlformats.org/officeDocument/2006/relationships/image" Target="../media/image46.emf"/><Relationship Id="rId3" Type="http://schemas.openxmlformats.org/officeDocument/2006/relationships/tags" Target="../tags/tag400.xml"/><Relationship Id="rId2" Type="http://schemas.openxmlformats.org/officeDocument/2006/relationships/image" Target="../media/image45.emf"/><Relationship Id="rId1" Type="http://schemas.openxmlformats.org/officeDocument/2006/relationships/tags" Target="../tags/tag39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407.xml"/><Relationship Id="rId8" Type="http://schemas.openxmlformats.org/officeDocument/2006/relationships/tags" Target="../tags/tag406.xml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tags" Target="../tags/tag405.xml"/><Relationship Id="rId3" Type="http://schemas.openxmlformats.org/officeDocument/2006/relationships/tags" Target="../tags/tag404.xml"/><Relationship Id="rId2" Type="http://schemas.openxmlformats.org/officeDocument/2006/relationships/image" Target="../media/image2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0.png"/><Relationship Id="rId1" Type="http://schemas.openxmlformats.org/officeDocument/2006/relationships/tags" Target="../tags/tag403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2.png"/><Relationship Id="rId3" Type="http://schemas.openxmlformats.org/officeDocument/2006/relationships/tags" Target="../tags/tag409.xml"/><Relationship Id="rId2" Type="http://schemas.openxmlformats.org/officeDocument/2006/relationships/image" Target="../media/image51.png"/><Relationship Id="rId1" Type="http://schemas.openxmlformats.org/officeDocument/2006/relationships/tags" Target="../tags/tag40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/>
              <a:t>视频流媒体实验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ABR</a:t>
            </a:r>
            <a:r>
              <a:rPr lang="zh-CN" altLang="en-US" dirty="0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点播视频以DASH (Dynamic Adaptive Streaming over HTTP) 作为传输标准，已在业界广泛部署（YouTube, Netflix, Bilibili）</a:t>
            </a:r>
            <a:endParaRPr lang="zh-CN" altLang="en-US" sz="2000"/>
          </a:p>
          <a:p>
            <a:r>
              <a:rPr lang="zh-CN" altLang="en-US" sz="2000"/>
              <a:t>在DASH中，一个视频被编码为多种不同码率的版本，每个版本并被划分为多个等长的视频块（2~5s）</a:t>
            </a:r>
            <a:endParaRPr lang="zh-CN" altLang="en-US" sz="2000"/>
          </a:p>
          <a:p>
            <a:r>
              <a:rPr lang="zh-CN" altLang="en-US" sz="2000"/>
              <a:t>DASH客户端运行ABR (Adaptive BitRate) 算法，为每一个视频块选择码率，目标是最大化QoE (Quality of Experience)</a:t>
            </a:r>
            <a:endParaRPr lang="zh-CN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478820" y="4319627"/>
                <a:ext cx="8100000" cy="1080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𝑄𝑜𝐸</m:t>
                      </m:r>
                      <m:r>
                        <a:rPr lang="en-US" altLang="zh-CN" sz="15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1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5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altLang="zh-CN" sz="15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b="1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 b="1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500" b="1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15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5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zh-CN" altLang="en-US" sz="15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5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5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5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1500" b="1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500" b="1" i="1" smtClean="0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zh-CN" sz="1500" b="1" i="0" smtClean="0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𝐦𝐚𝐱</m:t>
                                  </m:r>
                                </m:e>
                                <m:lim/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CN" sz="1500" b="1" i="1" smtClean="0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sz="1500" b="1" i="1" smtClean="0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1500" b="1" i="1" smtClean="0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1500" b="1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500" b="1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500" b="1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sz="1500" b="1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500" b="1" i="1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500" b="1" i="1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𝑹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500" b="1" i="1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1500" b="1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500" b="1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500" b="1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sz="1500" b="1" i="1" smtClean="0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500" b="1" i="1" smtClean="0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500" b="1" i="1" smtClean="0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500" b="1" i="1" smtClean="0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500" b="1" i="1" smtClean="0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500" b="1" i="1" smtClean="0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15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5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5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5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5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5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5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d>
                                <m:dPr>
                                  <m:ctrlPr>
                                    <a:rPr lang="en-US" altLang="zh-CN" sz="15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5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zh-CN" sz="15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altLang="zh-CN" sz="15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5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5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5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d>
                                <m:dPr>
                                  <m:ctrlPr>
                                    <a:rPr lang="en-US" altLang="zh-CN" sz="15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5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zh-CN" sz="15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478820" y="4319627"/>
                <a:ext cx="8100000" cy="1080000"/>
              </a:xfrm>
              <a:prstGeom prst="rect">
                <a:avLst/>
              </a:prstGeom>
              <a:blipFill rotWithShape="1">
                <a:blip r:embed="rId3"/>
                <a:stretch>
                  <a:fillRect t="-33" r="7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07258" y="5567267"/>
            <a:ext cx="1015511" cy="461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txBody>
          <a:bodyPr wrap="square" lIns="81000" tIns="108000" rIns="81000" bIns="108000" rtlCol="0" anchor="ctr" anchorCtr="0">
            <a:noAutofit/>
          </a:bodyPr>
          <a:p>
            <a:pPr algn="ctr"/>
            <a:r>
              <a:rPr lang="zh-CN" altLang="en-US" sz="1500" b="1" dirty="0">
                <a:solidFill>
                  <a:srgbClr val="FF0000"/>
                </a:solidFill>
              </a:rPr>
              <a:t>视频质量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>
            <p:custDataLst>
              <p:tags r:id="rId5"/>
            </p:custDataLst>
          </p:nvPr>
        </p:nvSpPr>
        <p:spPr>
          <a:xfrm>
            <a:off x="4064446" y="5567267"/>
            <a:ext cx="1015511" cy="461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txBody>
          <a:bodyPr wrap="square" lIns="81000" tIns="108000" rIns="81000" bIns="108000" rtlCol="0" anchor="ctr" anchorCtr="0">
            <a:noAutofit/>
          </a:bodyPr>
          <a:p>
            <a:pPr algn="ctr"/>
            <a:r>
              <a:rPr lang="zh-CN" altLang="en-US" sz="1500" b="1" dirty="0">
                <a:solidFill>
                  <a:srgbClr val="00B050"/>
                </a:solidFill>
              </a:rPr>
              <a:t>卡顿时间</a:t>
            </a:r>
            <a:endParaRPr lang="zh-CN" altLang="en-US" sz="1500" b="1" dirty="0">
              <a:solidFill>
                <a:srgbClr val="00B050"/>
              </a:solidFill>
            </a:endParaRPr>
          </a:p>
        </p:txBody>
      </p:sp>
      <p:sp>
        <p:nvSpPr>
          <p:cNvPr id="41" name="文本框 40"/>
          <p:cNvSpPr txBox="1"/>
          <p:nvPr>
            <p:custDataLst>
              <p:tags r:id="rId6"/>
            </p:custDataLst>
          </p:nvPr>
        </p:nvSpPr>
        <p:spPr>
          <a:xfrm>
            <a:off x="6321633" y="5567267"/>
            <a:ext cx="1015511" cy="461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txBody>
          <a:bodyPr wrap="square" lIns="81000" tIns="108000" rIns="81000" bIns="108000" rtlCol="0" anchor="ctr" anchorCtr="0">
            <a:noAutofit/>
          </a:bodyPr>
          <a:p>
            <a:pPr algn="ctr"/>
            <a:r>
              <a:rPr lang="zh-CN" altLang="en-US" sz="1500" b="1" dirty="0">
                <a:solidFill>
                  <a:schemeClr val="accent1">
                    <a:lumMod val="75000"/>
                  </a:schemeClr>
                </a:solidFill>
              </a:rPr>
              <a:t>质量切换</a:t>
            </a:r>
            <a:endParaRPr lang="zh-CN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" grpId="0" bldLvl="0" animBg="1"/>
      <p:bldP spid="40" grpId="0" bldLvl="0" animBg="1"/>
      <p:bldP spid="4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ABR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200" y="1532255"/>
            <a:ext cx="7886700" cy="2059305"/>
          </a:xfrm>
        </p:spPr>
        <p:txBody>
          <a:bodyPr/>
          <a:p>
            <a:r>
              <a:rPr lang="zh-CN" altLang="en-US" sz="2000"/>
              <a:t>DASH客户端运行ABR算法，为每一个视频块选择码率，目标是最大化QoE</a:t>
            </a:r>
            <a:endParaRPr lang="zh-CN" altLang="en-US" sz="2000"/>
          </a:p>
          <a:p>
            <a:pPr lvl="1"/>
            <a:r>
              <a:rPr lang="zh-CN" altLang="en-US" sz="1800"/>
              <a:t>目标：高质量，低卡顿，少质量切换</a:t>
            </a:r>
            <a:endParaRPr lang="zh-CN" altLang="en-US" sz="1800"/>
          </a:p>
          <a:p>
            <a:pPr lvl="1"/>
            <a:r>
              <a:rPr lang="zh-CN" altLang="en-US" sz="1800"/>
              <a:t>输入：视频块吞吐量，播放缓冲区时长等</a:t>
            </a:r>
            <a:endParaRPr lang="zh-CN" altLang="en-US" sz="1800"/>
          </a:p>
          <a:p>
            <a:pPr lvl="1"/>
            <a:r>
              <a:rPr lang="zh-CN" altLang="en-US" sz="1800"/>
              <a:t>输出：视频块的码率/清晰度</a:t>
            </a:r>
            <a:endParaRPr lang="zh-CN" altLang="en-US" sz="1800"/>
          </a:p>
        </p:txBody>
      </p:sp>
      <p:grpSp>
        <p:nvGrpSpPr>
          <p:cNvPr id="38" name="组合 37"/>
          <p:cNvGrpSpPr/>
          <p:nvPr/>
        </p:nvGrpSpPr>
        <p:grpSpPr>
          <a:xfrm>
            <a:off x="5995921" y="3920314"/>
            <a:ext cx="1890000" cy="2379963"/>
            <a:chOff x="8025947" y="3246169"/>
            <a:chExt cx="2520000" cy="3173284"/>
          </a:xfrm>
        </p:grpSpPr>
        <p:sp>
          <p:nvSpPr>
            <p:cNvPr id="39" name="矩形 38"/>
            <p:cNvSpPr/>
            <p:nvPr>
              <p:custDataLst>
                <p:tags r:id="rId1"/>
              </p:custDataLst>
            </p:nvPr>
          </p:nvSpPr>
          <p:spPr>
            <a:xfrm>
              <a:off x="8025947" y="3246169"/>
              <a:ext cx="252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105EAF"/>
                  </a:solidFill>
                  <a:latin typeface="+mn-ea"/>
                </a:rPr>
                <a:t>Server</a:t>
              </a:r>
              <a:endParaRPr lang="zh-CN" altLang="en-US" b="1" dirty="0">
                <a:solidFill>
                  <a:srgbClr val="105EAF"/>
                </a:solidFill>
                <a:latin typeface="+mn-ea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025947" y="3683453"/>
              <a:ext cx="2520000" cy="2736000"/>
              <a:chOff x="8025947" y="3683453"/>
              <a:chExt cx="2520000" cy="2736000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8149017" y="3823547"/>
                <a:ext cx="2273860" cy="2455812"/>
                <a:chOff x="1095835" y="3821872"/>
                <a:chExt cx="2273860" cy="2455812"/>
              </a:xfrm>
            </p:grpSpPr>
            <p:sp>
              <p:nvSpPr>
                <p:cNvPr id="43" name="矩形 42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095835" y="5917684"/>
                  <a:ext cx="432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54000" rtlCol="0" anchor="ctr"/>
                <a:lstStyle/>
                <a:p>
                  <a:pPr algn="r"/>
                  <a:r>
                    <a:rPr lang="en-US" altLang="zh-CN" sz="1200" b="1" dirty="0">
                      <a:solidFill>
                        <a:schemeClr val="tx1"/>
                      </a:solidFill>
                      <a:latin typeface="+mn-ea"/>
                    </a:rPr>
                    <a:t>LD</a:t>
                  </a:r>
                  <a:endParaRPr lang="zh-CN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4" name="矩形 43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095835" y="5049778"/>
                  <a:ext cx="432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54000" rtlCol="0" anchor="ctr"/>
                <a:lstStyle/>
                <a:p>
                  <a:pPr algn="r"/>
                  <a:r>
                    <a:rPr lang="en-US" altLang="zh-CN" sz="1200" b="1" dirty="0">
                      <a:solidFill>
                        <a:schemeClr val="tx1"/>
                      </a:solidFill>
                      <a:latin typeface="+mn-ea"/>
                    </a:rPr>
                    <a:t>SD</a:t>
                  </a:r>
                  <a:endParaRPr lang="zh-CN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6" name="矩形 45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527835" y="5917684"/>
                  <a:ext cx="540000" cy="36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7" name="矩形 46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527835" y="5049778"/>
                  <a:ext cx="540000" cy="72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8" name="矩形 47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527835" y="3821872"/>
                  <a:ext cx="540000" cy="108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9" name="矩形 48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2178765" y="5917684"/>
                  <a:ext cx="540000" cy="36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0" name="矩形 49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178765" y="5049778"/>
                  <a:ext cx="540000" cy="72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1" name="矩形 50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2178765" y="3821872"/>
                  <a:ext cx="540000" cy="108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5" name="矩形 54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2829695" y="5917684"/>
                  <a:ext cx="540000" cy="36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6" name="矩形 55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2829695" y="5049778"/>
                  <a:ext cx="540000" cy="72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7" name="矩形 56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2829695" y="3821872"/>
                  <a:ext cx="540000" cy="108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8" name="矩形 57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095835" y="3821872"/>
                  <a:ext cx="432000" cy="108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54000" rtlCol="0" anchor="ctr"/>
                <a:lstStyle/>
                <a:p>
                  <a:pPr algn="r"/>
                  <a:r>
                    <a:rPr lang="en-US" altLang="zh-CN" sz="1200" b="1" dirty="0">
                      <a:solidFill>
                        <a:schemeClr val="tx1"/>
                      </a:solidFill>
                      <a:latin typeface="+mn-ea"/>
                    </a:rPr>
                    <a:t>HD</a:t>
                  </a:r>
                  <a:endParaRPr lang="zh-CN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2" name="矩形 41"/>
              <p:cNvSpPr/>
              <p:nvPr>
                <p:custDataLst>
                  <p:tags r:id="rId14"/>
                </p:custDataLst>
              </p:nvPr>
            </p:nvSpPr>
            <p:spPr>
              <a:xfrm>
                <a:off x="8025947" y="3683453"/>
                <a:ext cx="2520000" cy="2736000"/>
              </a:xfrm>
              <a:prstGeom prst="rect">
                <a:avLst/>
              </a:prstGeom>
              <a:noFill/>
              <a:ln w="38100">
                <a:solidFill>
                  <a:srgbClr val="105EA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3627635" y="4291715"/>
            <a:ext cx="1890000" cy="1637162"/>
            <a:chOff x="4745552" y="3884052"/>
            <a:chExt cx="2520000" cy="2182882"/>
          </a:xfrm>
        </p:grpSpPr>
        <p:grpSp>
          <p:nvGrpSpPr>
            <p:cNvPr id="52" name="组合 51"/>
            <p:cNvGrpSpPr/>
            <p:nvPr/>
          </p:nvGrpSpPr>
          <p:grpSpPr>
            <a:xfrm>
              <a:off x="4745552" y="3884052"/>
              <a:ext cx="2520000" cy="739777"/>
              <a:chOff x="4649821" y="3661547"/>
              <a:chExt cx="2520000" cy="739777"/>
            </a:xfrm>
          </p:grpSpPr>
          <p:cxnSp>
            <p:nvCxnSpPr>
              <p:cNvPr id="76" name="直接箭头连接符 70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4649821" y="4093547"/>
                <a:ext cx="2520000" cy="0"/>
              </a:xfrm>
              <a:prstGeom prst="straightConnector1">
                <a:avLst/>
              </a:prstGeom>
              <a:ln w="19050">
                <a:solidFill>
                  <a:srgbClr val="105EA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4649821" y="3661547"/>
                <a:ext cx="2520000" cy="432000"/>
              </a:xfrm>
              <a:prstGeom prst="rect">
                <a:avLst/>
              </a:prstGeom>
              <a:noFill/>
            </p:spPr>
            <p:txBody>
              <a:bodyPr wrap="square" lIns="81000" tIns="108000" rIns="81000" bIns="108000" rtlCol="0" anchor="ctr" anchorCtr="0">
                <a:noAutofit/>
              </a:bodyPr>
              <a:lstStyle/>
              <a:p>
                <a:pPr algn="ctr"/>
                <a:r>
                  <a:rPr lang="en-US" altLang="zh-CN" sz="1200" b="1" dirty="0"/>
                  <a:t>HTTP</a:t>
                </a:r>
                <a:r>
                  <a:rPr lang="zh-CN" altLang="en-US" sz="1200" b="1" dirty="0"/>
                  <a:t> </a:t>
                </a:r>
                <a:r>
                  <a:rPr lang="en-US" altLang="zh-CN" sz="1200" b="1" dirty="0"/>
                  <a:t>GET</a:t>
                </a:r>
                <a:r>
                  <a:rPr lang="zh-CN" altLang="en-US" sz="1200" b="1" dirty="0"/>
                  <a:t> </a:t>
                </a:r>
                <a:r>
                  <a:rPr lang="en-US" altLang="zh-CN" sz="1200" b="1" dirty="0"/>
                  <a:t>Request</a:t>
                </a:r>
                <a:endParaRPr lang="en-US" altLang="zh-CN" sz="1200" b="1" dirty="0"/>
              </a:p>
            </p:txBody>
          </p:sp>
          <p:sp>
            <p:nvSpPr>
              <p:cNvPr id="78" name="文本框 77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4649821" y="4093547"/>
                <a:ext cx="2520000" cy="307777"/>
              </a:xfrm>
              <a:prstGeom prst="rect">
                <a:avLst/>
              </a:prstGeom>
              <a:noFill/>
            </p:spPr>
            <p:txBody>
              <a:bodyPr wrap="square" lIns="81000" tIns="108000" rIns="81000" bIns="108000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400"/>
                </a:lvl1pPr>
              </a:lstStyle>
              <a:p>
                <a:r>
                  <a:rPr lang="en-US" altLang="zh-CN" sz="1050" dirty="0"/>
                  <a:t>Chunk </a:t>
                </a:r>
                <a:r>
                  <a:rPr lang="en-US" altLang="zh-CN" sz="1050" i="1" dirty="0"/>
                  <a:t>n</a:t>
                </a:r>
                <a:r>
                  <a:rPr lang="en-US" altLang="zh-CN" sz="1050" dirty="0"/>
                  <a:t>, Quality </a:t>
                </a:r>
                <a:r>
                  <a:rPr lang="en-US" altLang="zh-CN" sz="1050" i="1" dirty="0"/>
                  <a:t>q</a:t>
                </a:r>
                <a:endParaRPr lang="zh-CN" altLang="en-US" sz="1050" i="1" dirty="0"/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4745552" y="5202934"/>
              <a:ext cx="2520000" cy="864000"/>
              <a:chOff x="4649821" y="5667359"/>
              <a:chExt cx="2520000" cy="864000"/>
            </a:xfrm>
          </p:grpSpPr>
          <p:sp>
            <p:nvSpPr>
              <p:cNvPr id="54" name="文本框 53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4649821" y="5667359"/>
                <a:ext cx="2520000" cy="432000"/>
              </a:xfrm>
              <a:prstGeom prst="rect">
                <a:avLst/>
              </a:prstGeom>
              <a:noFill/>
            </p:spPr>
            <p:txBody>
              <a:bodyPr wrap="square" lIns="81000" tIns="108000" rIns="81000" bIns="108000" rtlCol="0" anchor="ctr" anchorCtr="0">
                <a:noAutofit/>
              </a:bodyPr>
              <a:lstStyle/>
              <a:p>
                <a:pPr algn="ctr"/>
                <a:r>
                  <a:rPr lang="en-US" altLang="zh-CN" sz="1200" b="1" dirty="0"/>
                  <a:t>HTTP</a:t>
                </a:r>
                <a:r>
                  <a:rPr lang="zh-CN" altLang="en-US" sz="1200" b="1" dirty="0"/>
                  <a:t> </a:t>
                </a:r>
                <a:r>
                  <a:rPr lang="en-US" altLang="zh-CN" sz="1200" b="1" dirty="0"/>
                  <a:t>Response</a:t>
                </a:r>
                <a:endParaRPr lang="zh-CN" altLang="en-US" sz="1200" b="1" dirty="0"/>
              </a:p>
            </p:txBody>
          </p:sp>
          <p:cxnSp>
            <p:nvCxnSpPr>
              <p:cNvPr id="74" name="直接箭头连接符 68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4649821" y="6099359"/>
                <a:ext cx="2520000" cy="0"/>
              </a:xfrm>
              <a:prstGeom prst="straightConnector1">
                <a:avLst/>
              </a:prstGeom>
              <a:ln w="19050">
                <a:solidFill>
                  <a:srgbClr val="105EA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649821" y="6099359"/>
                <a:ext cx="2520000" cy="432000"/>
              </a:xfrm>
              <a:prstGeom prst="rect">
                <a:avLst/>
              </a:prstGeom>
              <a:noFill/>
            </p:spPr>
            <p:txBody>
              <a:bodyPr wrap="square" lIns="81000" tIns="108000" rIns="81000" bIns="108000" rtlCol="0" anchor="ctr" anchorCtr="0">
                <a:noAutofit/>
              </a:bodyPr>
              <a:lstStyle/>
              <a:p>
                <a:pPr algn="ctr"/>
                <a:r>
                  <a:rPr lang="en-US" altLang="zh-CN" sz="1050" dirty="0"/>
                  <a:t>Video Chunk</a:t>
                </a:r>
                <a:endParaRPr lang="zh-CN" altLang="en-US" sz="1050" dirty="0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259350" y="3920314"/>
            <a:ext cx="1890000" cy="2379963"/>
            <a:chOff x="1678286" y="2985112"/>
            <a:chExt cx="2520000" cy="3173284"/>
          </a:xfrm>
        </p:grpSpPr>
        <p:sp>
          <p:nvSpPr>
            <p:cNvPr id="66" name="矩形 65"/>
            <p:cNvSpPr/>
            <p:nvPr>
              <p:custDataLst>
                <p:tags r:id="rId21"/>
              </p:custDataLst>
            </p:nvPr>
          </p:nvSpPr>
          <p:spPr>
            <a:xfrm>
              <a:off x="1678286" y="2985112"/>
              <a:ext cx="252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105EAF"/>
                  </a:solidFill>
                  <a:latin typeface="+mn-ea"/>
                </a:rPr>
                <a:t>Client</a:t>
              </a:r>
              <a:endParaRPr lang="zh-CN" altLang="en-US" b="1" dirty="0">
                <a:solidFill>
                  <a:srgbClr val="105EAF"/>
                </a:solidFill>
                <a:latin typeface="+mn-ea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678286" y="3422396"/>
              <a:ext cx="2520000" cy="2736000"/>
              <a:chOff x="1710518" y="3683453"/>
              <a:chExt cx="2520000" cy="2736000"/>
            </a:xfrm>
          </p:grpSpPr>
          <p:sp>
            <p:nvSpPr>
              <p:cNvPr id="68" name="文本框 67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1862014" y="3823547"/>
                <a:ext cx="2232000" cy="72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 sz="1600">
                    <a:latin typeface="+mn-ea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ABR Algorithm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文本框 68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1862014" y="5576957"/>
                <a:ext cx="2232000" cy="7012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>
                <a:defPPr>
                  <a:defRPr lang="zh-CN"/>
                </a:defPPr>
                <a:lvl1pPr algn="ctr">
                  <a:defRPr sz="1600">
                    <a:latin typeface="+mn-ea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Playback Buffer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矩形 69"/>
              <p:cNvSpPr/>
              <p:nvPr>
                <p:custDataLst>
                  <p:tags r:id="rId24"/>
                </p:custDataLst>
              </p:nvPr>
            </p:nvSpPr>
            <p:spPr>
              <a:xfrm>
                <a:off x="1710518" y="3683453"/>
                <a:ext cx="2520000" cy="2736000"/>
              </a:xfrm>
              <a:prstGeom prst="rect">
                <a:avLst/>
              </a:prstGeom>
              <a:noFill/>
              <a:ln w="38100">
                <a:solidFill>
                  <a:srgbClr val="105EA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71" name="文本框 70"/>
            <p:cNvSpPr txBox="1"/>
            <p:nvPr>
              <p:custDataLst>
                <p:tags r:id="rId25"/>
              </p:custDataLst>
            </p:nvPr>
          </p:nvSpPr>
          <p:spPr>
            <a:xfrm>
              <a:off x="1829782" y="4439195"/>
              <a:ext cx="2232000" cy="720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zh-CN"/>
              </a:defPPr>
              <a:lvl1pPr algn="ctr">
                <a:defRPr sz="1600"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200" b="1" dirty="0">
                  <a:solidFill>
                    <a:schemeClr val="tx1"/>
                  </a:solidFill>
                </a:rPr>
                <a:t>Throughput</a:t>
              </a:r>
              <a:r>
                <a:rPr lang="zh-CN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Predictor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ABR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sym typeface="+mn-ea"/>
              </a:rPr>
              <a:t>DASH客户端运行ABR算法，为每一个视频块选择码率，目标是最大化QoE</a:t>
            </a:r>
            <a:endParaRPr lang="zh-CN" altLang="en-US" sz="2000"/>
          </a:p>
          <a:p>
            <a:pPr lvl="1"/>
            <a:r>
              <a:rPr lang="zh-CN" altLang="en-US" sz="1800">
                <a:sym typeface="+mn-ea"/>
              </a:rPr>
              <a:t>目标：高质量，低卡顿，少质量切换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输入：视频块吞吐量，播放缓冲区时长等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输出：视频块的码率/清晰度</a:t>
            </a:r>
            <a:endParaRPr lang="zh-CN" altLang="en-US" sz="1800">
              <a:sym typeface="+mn-ea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5959726" y="3976829"/>
            <a:ext cx="1890000" cy="2379963"/>
            <a:chOff x="8025947" y="3246169"/>
            <a:chExt cx="2520000" cy="3173284"/>
          </a:xfrm>
        </p:grpSpPr>
        <p:sp>
          <p:nvSpPr>
            <p:cNvPr id="95" name="矩形 94"/>
            <p:cNvSpPr/>
            <p:nvPr>
              <p:custDataLst>
                <p:tags r:id="rId1"/>
              </p:custDataLst>
            </p:nvPr>
          </p:nvSpPr>
          <p:spPr>
            <a:xfrm>
              <a:off x="8025947" y="3246169"/>
              <a:ext cx="252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105EAF"/>
                  </a:solidFill>
                  <a:latin typeface="+mn-ea"/>
                </a:rPr>
                <a:t>Server</a:t>
              </a:r>
              <a:endParaRPr lang="zh-CN" altLang="en-US" b="1" dirty="0">
                <a:solidFill>
                  <a:srgbClr val="105EAF"/>
                </a:solidFill>
                <a:latin typeface="+mn-ea"/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8025947" y="3683453"/>
              <a:ext cx="2520000" cy="2736000"/>
              <a:chOff x="8025947" y="3683453"/>
              <a:chExt cx="2520000" cy="2736000"/>
            </a:xfrm>
          </p:grpSpPr>
          <p:grpSp>
            <p:nvGrpSpPr>
              <p:cNvPr id="96" name="组合 95"/>
              <p:cNvGrpSpPr/>
              <p:nvPr/>
            </p:nvGrpSpPr>
            <p:grpSpPr>
              <a:xfrm>
                <a:off x="8149017" y="3823547"/>
                <a:ext cx="2273860" cy="2455812"/>
                <a:chOff x="1095835" y="3821872"/>
                <a:chExt cx="2273860" cy="2455812"/>
              </a:xfrm>
            </p:grpSpPr>
            <p:sp>
              <p:nvSpPr>
                <p:cNvPr id="52" name="矩形 51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095835" y="5917684"/>
                  <a:ext cx="432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54000" rtlCol="0" anchor="ctr"/>
                <a:lstStyle/>
                <a:p>
                  <a:pPr algn="r"/>
                  <a:r>
                    <a:rPr lang="en-US" altLang="zh-CN" sz="1200" b="1" dirty="0">
                      <a:solidFill>
                        <a:schemeClr val="tx1"/>
                      </a:solidFill>
                      <a:latin typeface="+mn-ea"/>
                    </a:rPr>
                    <a:t>LD</a:t>
                  </a:r>
                  <a:endParaRPr lang="zh-CN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3" name="矩形 52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095835" y="5049778"/>
                  <a:ext cx="432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54000" rtlCol="0" anchor="ctr"/>
                <a:lstStyle/>
                <a:p>
                  <a:pPr algn="r"/>
                  <a:r>
                    <a:rPr lang="en-US" altLang="zh-CN" sz="1200" b="1" dirty="0">
                      <a:solidFill>
                        <a:schemeClr val="tx1"/>
                      </a:solidFill>
                      <a:latin typeface="+mn-ea"/>
                    </a:rPr>
                    <a:t>SD</a:t>
                  </a:r>
                  <a:endParaRPr lang="zh-CN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1" name="矩形 10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527835" y="5917684"/>
                  <a:ext cx="540000" cy="36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4" name="矩形 1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527835" y="5049778"/>
                  <a:ext cx="540000" cy="72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7" name="矩形 16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527835" y="3821872"/>
                  <a:ext cx="540000" cy="108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2" name="矩形 11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2178765" y="5917684"/>
                  <a:ext cx="540000" cy="36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5" name="矩形 14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178765" y="5049778"/>
                  <a:ext cx="540000" cy="72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8" name="矩形 17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2178765" y="3821872"/>
                  <a:ext cx="540000" cy="108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3" name="矩形 12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2829695" y="5917684"/>
                  <a:ext cx="540000" cy="36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6" name="矩形 15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2829695" y="5049778"/>
                  <a:ext cx="540000" cy="72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9" name="矩形 18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2829695" y="3821872"/>
                  <a:ext cx="540000" cy="108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4" name="矩形 53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095835" y="3821872"/>
                  <a:ext cx="432000" cy="108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54000" rtlCol="0" anchor="ctr"/>
                <a:lstStyle/>
                <a:p>
                  <a:pPr algn="r"/>
                  <a:r>
                    <a:rPr lang="en-US" altLang="zh-CN" sz="1200" b="1" dirty="0">
                      <a:solidFill>
                        <a:schemeClr val="tx1"/>
                      </a:solidFill>
                      <a:latin typeface="+mn-ea"/>
                    </a:rPr>
                    <a:t>HD</a:t>
                  </a:r>
                  <a:endParaRPr lang="zh-CN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01" name="矩形 100"/>
              <p:cNvSpPr/>
              <p:nvPr>
                <p:custDataLst>
                  <p:tags r:id="rId14"/>
                </p:custDataLst>
              </p:nvPr>
            </p:nvSpPr>
            <p:spPr>
              <a:xfrm>
                <a:off x="8025947" y="3683453"/>
                <a:ext cx="2520000" cy="2736000"/>
              </a:xfrm>
              <a:prstGeom prst="rect">
                <a:avLst/>
              </a:prstGeom>
              <a:noFill/>
              <a:ln w="38100">
                <a:solidFill>
                  <a:srgbClr val="105EA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114" name="组合 113"/>
          <p:cNvGrpSpPr/>
          <p:nvPr/>
        </p:nvGrpSpPr>
        <p:grpSpPr>
          <a:xfrm>
            <a:off x="1223155" y="3976829"/>
            <a:ext cx="1890000" cy="2379963"/>
            <a:chOff x="1710518" y="3246169"/>
            <a:chExt cx="2520000" cy="3173284"/>
          </a:xfrm>
        </p:grpSpPr>
        <p:sp>
          <p:nvSpPr>
            <p:cNvPr id="97" name="矩形 96"/>
            <p:cNvSpPr/>
            <p:nvPr>
              <p:custDataLst>
                <p:tags r:id="rId15"/>
              </p:custDataLst>
            </p:nvPr>
          </p:nvSpPr>
          <p:spPr>
            <a:xfrm>
              <a:off x="1710518" y="3246169"/>
              <a:ext cx="252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105EAF"/>
                  </a:solidFill>
                  <a:latin typeface="+mn-ea"/>
                </a:rPr>
                <a:t>Client</a:t>
              </a:r>
              <a:endParaRPr lang="zh-CN" altLang="en-US" b="1" dirty="0">
                <a:solidFill>
                  <a:srgbClr val="105EAF"/>
                </a:solidFill>
                <a:latin typeface="+mn-ea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1710518" y="3683453"/>
              <a:ext cx="2520000" cy="2736000"/>
              <a:chOff x="1710518" y="3683453"/>
              <a:chExt cx="2520000" cy="2736000"/>
            </a:xfrm>
          </p:grpSpPr>
          <p:sp>
            <p:nvSpPr>
              <p:cNvPr id="99" name="文本框 98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862014" y="3823547"/>
                <a:ext cx="2232000" cy="5400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 sz="1600">
                    <a:latin typeface="+mn-ea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ABR Algorithm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文本框 9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862014" y="4514251"/>
                <a:ext cx="2232000" cy="1765108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>
                <a:defPPr>
                  <a:defRPr lang="zh-CN"/>
                </a:defPPr>
                <a:lvl1pPr algn="ctr">
                  <a:defRPr sz="1600">
                    <a:latin typeface="+mn-ea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Playback Buffer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矩形 101"/>
              <p:cNvSpPr/>
              <p:nvPr>
                <p:custDataLst>
                  <p:tags r:id="rId18"/>
                </p:custDataLst>
              </p:nvPr>
            </p:nvSpPr>
            <p:spPr>
              <a:xfrm>
                <a:off x="1710518" y="3683453"/>
                <a:ext cx="2520000" cy="2736000"/>
              </a:xfrm>
              <a:prstGeom prst="rect">
                <a:avLst/>
              </a:prstGeom>
              <a:noFill/>
              <a:ln w="38100">
                <a:solidFill>
                  <a:srgbClr val="105EA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sp>
        <p:nvSpPr>
          <p:cNvPr id="5" name="矩形 4"/>
          <p:cNvSpPr/>
          <p:nvPr>
            <p:custDataLst>
              <p:tags r:id="rId19"/>
            </p:custDataLst>
          </p:nvPr>
        </p:nvSpPr>
        <p:spPr>
          <a:xfrm>
            <a:off x="3591441" y="3976829"/>
            <a:ext cx="1890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105EAF"/>
                </a:solidFill>
                <a:latin typeface="+mn-ea"/>
              </a:rPr>
              <a:t>Network</a:t>
            </a:r>
            <a:endParaRPr lang="zh-CN" altLang="en-US" b="1" dirty="0">
              <a:solidFill>
                <a:srgbClr val="105EAF"/>
              </a:solidFill>
              <a:latin typeface="+mn-ea"/>
            </a:endParaRPr>
          </a:p>
        </p:txBody>
      </p:sp>
      <p:sp>
        <p:nvSpPr>
          <p:cNvPr id="6" name="任意多边形: 形状 3"/>
          <p:cNvSpPr/>
          <p:nvPr>
            <p:custDataLst>
              <p:tags r:id="rId20"/>
            </p:custDataLst>
          </p:nvPr>
        </p:nvSpPr>
        <p:spPr>
          <a:xfrm>
            <a:off x="3827240" y="4770027"/>
            <a:ext cx="1382400" cy="1080000"/>
          </a:xfrm>
          <a:custGeom>
            <a:avLst/>
            <a:gdLst>
              <a:gd name="connsiteX0" fmla="*/ 0 w 2401824"/>
              <a:gd name="connsiteY0" fmla="*/ 979665 h 2125151"/>
              <a:gd name="connsiteX1" fmla="*/ 1133856 w 2401824"/>
              <a:gd name="connsiteY1" fmla="*/ 28689 h 2125151"/>
              <a:gd name="connsiteX2" fmla="*/ 1926336 w 2401824"/>
              <a:gd name="connsiteY2" fmla="*/ 1955025 h 2125151"/>
              <a:gd name="connsiteX3" fmla="*/ 2401824 w 2401824"/>
              <a:gd name="connsiteY3" fmla="*/ 1906257 h 212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1824" h="2125151">
                <a:moveTo>
                  <a:pt x="0" y="979665"/>
                </a:moveTo>
                <a:cubicBezTo>
                  <a:pt x="406400" y="422897"/>
                  <a:pt x="812800" y="-133871"/>
                  <a:pt x="1133856" y="28689"/>
                </a:cubicBezTo>
                <a:cubicBezTo>
                  <a:pt x="1454912" y="191249"/>
                  <a:pt x="1715008" y="1642097"/>
                  <a:pt x="1926336" y="1955025"/>
                </a:cubicBezTo>
                <a:cubicBezTo>
                  <a:pt x="2137664" y="2267953"/>
                  <a:pt x="2269744" y="2087105"/>
                  <a:pt x="2401824" y="1906257"/>
                </a:cubicBezTo>
              </a:path>
            </a:pathLst>
          </a:custGeom>
          <a:noFill/>
          <a:ln w="38100">
            <a:solidFill>
              <a:srgbClr val="E1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>
            <p:custDataLst>
              <p:tags r:id="rId21"/>
            </p:custDataLst>
          </p:nvPr>
        </p:nvSpPr>
        <p:spPr>
          <a:xfrm>
            <a:off x="6376029" y="5335872"/>
            <a:ext cx="405000" cy="5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E1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1</a:t>
            </a:r>
            <a:endParaRPr lang="zh-CN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矩形 9"/>
          <p:cNvSpPr/>
          <p:nvPr>
            <p:custDataLst>
              <p:tags r:id="rId22"/>
            </p:custDataLst>
          </p:nvPr>
        </p:nvSpPr>
        <p:spPr>
          <a:xfrm>
            <a:off x="6864226" y="4414943"/>
            <a:ext cx="405000" cy="81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E1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2</a:t>
            </a:r>
            <a:endParaRPr lang="zh-CN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矩形 19"/>
          <p:cNvSpPr/>
          <p:nvPr>
            <p:custDataLst>
              <p:tags r:id="rId23"/>
            </p:custDataLst>
          </p:nvPr>
        </p:nvSpPr>
        <p:spPr>
          <a:xfrm>
            <a:off x="7352424" y="5986802"/>
            <a:ext cx="405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E1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3</a:t>
            </a:r>
            <a:endParaRPr lang="zh-CN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直接箭头连接符 21"/>
          <p:cNvCxnSpPr/>
          <p:nvPr>
            <p:custDataLst>
              <p:tags r:id="rId24"/>
            </p:custDataLst>
          </p:nvPr>
        </p:nvCxnSpPr>
        <p:spPr>
          <a:xfrm>
            <a:off x="3591441" y="6251722"/>
            <a:ext cx="189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25"/>
            </p:custDataLst>
          </p:nvPr>
        </p:nvCxnSpPr>
        <p:spPr>
          <a:xfrm flipV="1">
            <a:off x="3591441" y="4361722"/>
            <a:ext cx="0" cy="189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26"/>
            </p:custDataLst>
          </p:nvPr>
        </p:nvSpPr>
        <p:spPr>
          <a:xfrm>
            <a:off x="3591441" y="4361722"/>
            <a:ext cx="1620000" cy="270000"/>
          </a:xfrm>
          <a:prstGeom prst="rect">
            <a:avLst/>
          </a:prstGeom>
          <a:noFill/>
        </p:spPr>
        <p:txBody>
          <a:bodyPr wrap="none" lIns="54000" tIns="27000" rIns="54000" bIns="27000" rtlCol="0" anchor="t" anchorCtr="0">
            <a:noAutofit/>
          </a:bodyPr>
          <a:lstStyle/>
          <a:p>
            <a:r>
              <a:rPr lang="en-US" altLang="zh-CN" sz="1050" b="1" dirty="0"/>
              <a:t>Throughput Prediction </a:t>
            </a:r>
            <a:endParaRPr lang="zh-CN" altLang="en-US" sz="1050" b="1" dirty="0"/>
          </a:p>
        </p:txBody>
      </p:sp>
      <p:sp>
        <p:nvSpPr>
          <p:cNvPr id="45" name="文本框 44"/>
          <p:cNvSpPr txBox="1"/>
          <p:nvPr>
            <p:custDataLst>
              <p:tags r:id="rId27"/>
            </p:custDataLst>
          </p:nvPr>
        </p:nvSpPr>
        <p:spPr>
          <a:xfrm>
            <a:off x="4671441" y="6251722"/>
            <a:ext cx="810000" cy="270000"/>
          </a:xfrm>
          <a:prstGeom prst="rect">
            <a:avLst/>
          </a:prstGeom>
          <a:noFill/>
        </p:spPr>
        <p:txBody>
          <a:bodyPr wrap="none" lIns="54000" tIns="27000" rIns="54000" bIns="27000" rtlCol="0" anchor="t" anchorCtr="0">
            <a:noAutofit/>
          </a:bodyPr>
          <a:lstStyle/>
          <a:p>
            <a:pPr algn="r"/>
            <a:r>
              <a:rPr lang="en-US" altLang="zh-CN" sz="1050" b="1" dirty="0"/>
              <a:t>Time </a:t>
            </a:r>
            <a:endParaRPr lang="zh-CN" altLang="en-US" sz="1050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7" presetClass="emph" presetSubtype="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15100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15100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7" presetClass="emph" presetSubtype="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15100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15100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7" presetClass="emph" presetSubtype="0" fill="remove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15100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15100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bldLvl="0" animBg="1"/>
      <p:bldP spid="9" grpId="1" bldLvl="0" animBg="1"/>
      <p:bldP spid="10" grpId="0" bldLvl="0" animBg="1"/>
      <p:bldP spid="10" grpId="1" bldLvl="0" animBg="1"/>
      <p:bldP spid="20" grpId="0" bldLvl="0" animBg="1"/>
      <p:bldP spid="20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ABR</a:t>
            </a:r>
            <a:r>
              <a:rPr lang="zh-CN" altLang="en-US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sym typeface="+mn-ea"/>
              </a:rPr>
              <a:t>DASH客户端运行ABR算法，为每一个视频块选择码率，目标是最大化QoE</a:t>
            </a:r>
            <a:endParaRPr lang="zh-CN" altLang="en-US" sz="2000"/>
          </a:p>
          <a:p>
            <a:pPr lvl="1"/>
            <a:r>
              <a:rPr lang="zh-CN" altLang="en-US" sz="1800">
                <a:sym typeface="+mn-ea"/>
              </a:rPr>
              <a:t>目标：高质量，低卡顿，少质量切换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输入：视频块吞吐量，播放缓冲区时长等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输出：视频块的码率/清晰度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115" name="组合 114"/>
          <p:cNvGrpSpPr/>
          <p:nvPr/>
        </p:nvGrpSpPr>
        <p:grpSpPr>
          <a:xfrm>
            <a:off x="5995921" y="4042869"/>
            <a:ext cx="1890000" cy="2379963"/>
            <a:chOff x="8025947" y="3246169"/>
            <a:chExt cx="2520000" cy="3173284"/>
          </a:xfrm>
        </p:grpSpPr>
        <p:sp>
          <p:nvSpPr>
            <p:cNvPr id="95" name="矩形 94"/>
            <p:cNvSpPr/>
            <p:nvPr>
              <p:custDataLst>
                <p:tags r:id="rId1"/>
              </p:custDataLst>
            </p:nvPr>
          </p:nvSpPr>
          <p:spPr>
            <a:xfrm>
              <a:off x="8025947" y="3246169"/>
              <a:ext cx="252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105EAF"/>
                  </a:solidFill>
                  <a:latin typeface="+mn-ea"/>
                </a:rPr>
                <a:t>Server</a:t>
              </a:r>
              <a:endParaRPr lang="zh-CN" altLang="en-US" b="1" dirty="0">
                <a:solidFill>
                  <a:srgbClr val="105EAF"/>
                </a:solidFill>
                <a:latin typeface="+mn-ea"/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8025947" y="3683453"/>
              <a:ext cx="2520000" cy="2736000"/>
              <a:chOff x="8025947" y="3683453"/>
              <a:chExt cx="2520000" cy="2736000"/>
            </a:xfrm>
          </p:grpSpPr>
          <p:grpSp>
            <p:nvGrpSpPr>
              <p:cNvPr id="96" name="组合 95"/>
              <p:cNvGrpSpPr/>
              <p:nvPr/>
            </p:nvGrpSpPr>
            <p:grpSpPr>
              <a:xfrm>
                <a:off x="8149017" y="3823547"/>
                <a:ext cx="2273860" cy="2455812"/>
                <a:chOff x="1095835" y="3821872"/>
                <a:chExt cx="2273860" cy="2455812"/>
              </a:xfrm>
            </p:grpSpPr>
            <p:sp>
              <p:nvSpPr>
                <p:cNvPr id="52" name="矩形 51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095835" y="5917684"/>
                  <a:ext cx="432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54000" rtlCol="0" anchor="ctr"/>
                <a:lstStyle/>
                <a:p>
                  <a:pPr algn="r"/>
                  <a:r>
                    <a:rPr lang="en-US" altLang="zh-CN" sz="1200" b="1" dirty="0">
                      <a:solidFill>
                        <a:schemeClr val="tx1"/>
                      </a:solidFill>
                      <a:latin typeface="+mn-ea"/>
                    </a:rPr>
                    <a:t>LD</a:t>
                  </a:r>
                  <a:endParaRPr lang="zh-CN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3" name="矩形 52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095835" y="5049778"/>
                  <a:ext cx="432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54000" rtlCol="0" anchor="ctr"/>
                <a:lstStyle/>
                <a:p>
                  <a:pPr algn="r"/>
                  <a:r>
                    <a:rPr lang="en-US" altLang="zh-CN" sz="1200" b="1" dirty="0">
                      <a:solidFill>
                        <a:schemeClr val="tx1"/>
                      </a:solidFill>
                      <a:latin typeface="+mn-ea"/>
                    </a:rPr>
                    <a:t>SD</a:t>
                  </a:r>
                  <a:endParaRPr lang="zh-CN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1" name="矩形 10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527835" y="5917684"/>
                  <a:ext cx="540000" cy="36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4" name="矩形 1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527835" y="5049778"/>
                  <a:ext cx="540000" cy="72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7" name="矩形 16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527835" y="3821872"/>
                  <a:ext cx="540000" cy="108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2" name="矩形 11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2178765" y="5917684"/>
                  <a:ext cx="540000" cy="36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5" name="矩形 14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178765" y="5049778"/>
                  <a:ext cx="540000" cy="72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8" name="矩形 17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2178765" y="3821872"/>
                  <a:ext cx="540000" cy="108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3" name="矩形 12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2829695" y="5917684"/>
                  <a:ext cx="540000" cy="36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6" name="矩形 15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2829695" y="5049778"/>
                  <a:ext cx="540000" cy="72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9" name="矩形 18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2829695" y="3821872"/>
                  <a:ext cx="540000" cy="108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4" name="矩形 53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095835" y="3821872"/>
                  <a:ext cx="432000" cy="108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54000" rtlCol="0" anchor="ctr"/>
                <a:lstStyle/>
                <a:p>
                  <a:pPr algn="r"/>
                  <a:r>
                    <a:rPr lang="en-US" altLang="zh-CN" sz="1200" b="1" dirty="0">
                      <a:solidFill>
                        <a:schemeClr val="tx1"/>
                      </a:solidFill>
                      <a:latin typeface="+mn-ea"/>
                    </a:rPr>
                    <a:t>HD</a:t>
                  </a:r>
                  <a:endParaRPr lang="zh-CN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01" name="矩形 100"/>
              <p:cNvSpPr/>
              <p:nvPr>
                <p:custDataLst>
                  <p:tags r:id="rId14"/>
                </p:custDataLst>
              </p:nvPr>
            </p:nvSpPr>
            <p:spPr>
              <a:xfrm>
                <a:off x="8025947" y="3683453"/>
                <a:ext cx="2520000" cy="2736000"/>
              </a:xfrm>
              <a:prstGeom prst="rect">
                <a:avLst/>
              </a:prstGeom>
              <a:noFill/>
              <a:ln w="38100">
                <a:solidFill>
                  <a:srgbClr val="105EA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114" name="组合 113"/>
          <p:cNvGrpSpPr/>
          <p:nvPr/>
        </p:nvGrpSpPr>
        <p:grpSpPr>
          <a:xfrm>
            <a:off x="1259350" y="4042869"/>
            <a:ext cx="1890000" cy="2379963"/>
            <a:chOff x="1710518" y="3246169"/>
            <a:chExt cx="2520000" cy="3173284"/>
          </a:xfrm>
        </p:grpSpPr>
        <p:sp>
          <p:nvSpPr>
            <p:cNvPr id="97" name="矩形 96"/>
            <p:cNvSpPr/>
            <p:nvPr>
              <p:custDataLst>
                <p:tags r:id="rId15"/>
              </p:custDataLst>
            </p:nvPr>
          </p:nvSpPr>
          <p:spPr>
            <a:xfrm>
              <a:off x="1710518" y="3246169"/>
              <a:ext cx="252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105EAF"/>
                  </a:solidFill>
                  <a:latin typeface="+mn-ea"/>
                </a:rPr>
                <a:t>Client</a:t>
              </a:r>
              <a:endParaRPr lang="zh-CN" altLang="en-US" b="1" dirty="0">
                <a:solidFill>
                  <a:srgbClr val="105EAF"/>
                </a:solidFill>
                <a:latin typeface="+mn-ea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1710518" y="3683453"/>
              <a:ext cx="2520000" cy="2736000"/>
              <a:chOff x="1710518" y="3683453"/>
              <a:chExt cx="2520000" cy="2736000"/>
            </a:xfrm>
          </p:grpSpPr>
          <p:sp>
            <p:nvSpPr>
              <p:cNvPr id="99" name="文本框 98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862014" y="3823547"/>
                <a:ext cx="2232000" cy="5400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 sz="1600">
                    <a:latin typeface="+mn-ea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ABR Algorithm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文本框 9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862014" y="4514251"/>
                <a:ext cx="2232000" cy="1765108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>
                <a:defPPr>
                  <a:defRPr lang="zh-CN"/>
                </a:defPPr>
                <a:lvl1pPr algn="ctr">
                  <a:defRPr sz="1600">
                    <a:latin typeface="+mn-ea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Playback Buffer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矩形 101"/>
              <p:cNvSpPr/>
              <p:nvPr>
                <p:custDataLst>
                  <p:tags r:id="rId18"/>
                </p:custDataLst>
              </p:nvPr>
            </p:nvSpPr>
            <p:spPr>
              <a:xfrm>
                <a:off x="1710518" y="3683453"/>
                <a:ext cx="2520000" cy="2736000"/>
              </a:xfrm>
              <a:prstGeom prst="rect">
                <a:avLst/>
              </a:prstGeom>
              <a:noFill/>
              <a:ln w="38100">
                <a:solidFill>
                  <a:srgbClr val="105EA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sp>
        <p:nvSpPr>
          <p:cNvPr id="5" name="矩形 4"/>
          <p:cNvSpPr/>
          <p:nvPr>
            <p:custDataLst>
              <p:tags r:id="rId19"/>
            </p:custDataLst>
          </p:nvPr>
        </p:nvSpPr>
        <p:spPr>
          <a:xfrm>
            <a:off x="3627636" y="4042869"/>
            <a:ext cx="1890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105EAF"/>
                </a:solidFill>
                <a:latin typeface="+mn-ea"/>
              </a:rPr>
              <a:t>Network</a:t>
            </a:r>
            <a:endParaRPr lang="zh-CN" altLang="en-US" b="1" dirty="0">
              <a:solidFill>
                <a:srgbClr val="105EAF"/>
              </a:solidFill>
              <a:latin typeface="+mn-ea"/>
            </a:endParaRPr>
          </a:p>
        </p:txBody>
      </p:sp>
      <p:sp>
        <p:nvSpPr>
          <p:cNvPr id="6" name="任意多边形: 形状 3"/>
          <p:cNvSpPr/>
          <p:nvPr>
            <p:custDataLst>
              <p:tags r:id="rId20"/>
            </p:custDataLst>
          </p:nvPr>
        </p:nvSpPr>
        <p:spPr>
          <a:xfrm>
            <a:off x="3881938" y="4366869"/>
            <a:ext cx="1381395" cy="1080000"/>
          </a:xfrm>
          <a:custGeom>
            <a:avLst/>
            <a:gdLst>
              <a:gd name="connsiteX0" fmla="*/ 0 w 2401824"/>
              <a:gd name="connsiteY0" fmla="*/ 979665 h 2125151"/>
              <a:gd name="connsiteX1" fmla="*/ 1133856 w 2401824"/>
              <a:gd name="connsiteY1" fmla="*/ 28689 h 2125151"/>
              <a:gd name="connsiteX2" fmla="*/ 1926336 w 2401824"/>
              <a:gd name="connsiteY2" fmla="*/ 1955025 h 2125151"/>
              <a:gd name="connsiteX3" fmla="*/ 2401824 w 2401824"/>
              <a:gd name="connsiteY3" fmla="*/ 1906257 h 212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1824" h="2125151">
                <a:moveTo>
                  <a:pt x="0" y="979665"/>
                </a:moveTo>
                <a:cubicBezTo>
                  <a:pt x="406400" y="422897"/>
                  <a:pt x="812800" y="-133871"/>
                  <a:pt x="1133856" y="28689"/>
                </a:cubicBezTo>
                <a:cubicBezTo>
                  <a:pt x="1454912" y="191249"/>
                  <a:pt x="1715008" y="1642097"/>
                  <a:pt x="1926336" y="1955025"/>
                </a:cubicBezTo>
                <a:cubicBezTo>
                  <a:pt x="2137664" y="2267953"/>
                  <a:pt x="2269744" y="2087105"/>
                  <a:pt x="2401824" y="1906257"/>
                </a:cubicBezTo>
              </a:path>
            </a:pathLst>
          </a:custGeom>
          <a:noFill/>
          <a:ln w="38100">
            <a:solidFill>
              <a:srgbClr val="E1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4" name="直接箭头连接符 23"/>
          <p:cNvCxnSpPr/>
          <p:nvPr>
            <p:custDataLst>
              <p:tags r:id="rId21"/>
            </p:custDataLst>
          </p:nvPr>
        </p:nvCxnSpPr>
        <p:spPr>
          <a:xfrm flipH="1">
            <a:off x="3627636" y="6422832"/>
            <a:ext cx="1890000" cy="0"/>
          </a:xfrm>
          <a:prstGeom prst="straightConnector1">
            <a:avLst/>
          </a:prstGeom>
          <a:ln w="19050">
            <a:solidFill>
              <a:srgbClr val="105E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>
            <p:custDataLst>
              <p:tags r:id="rId22"/>
            </p:custDataLst>
          </p:nvPr>
        </p:nvSpPr>
        <p:spPr>
          <a:xfrm>
            <a:off x="3881938" y="5777762"/>
            <a:ext cx="405000" cy="5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E1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1</a:t>
            </a:r>
            <a:endParaRPr lang="zh-CN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矩形 39"/>
          <p:cNvSpPr/>
          <p:nvPr>
            <p:custDataLst>
              <p:tags r:id="rId23"/>
            </p:custDataLst>
          </p:nvPr>
        </p:nvSpPr>
        <p:spPr>
          <a:xfrm>
            <a:off x="4370135" y="5507762"/>
            <a:ext cx="405000" cy="81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E1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2</a:t>
            </a:r>
            <a:endParaRPr lang="zh-CN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矩形 40"/>
          <p:cNvSpPr/>
          <p:nvPr>
            <p:custDataLst>
              <p:tags r:id="rId24"/>
            </p:custDataLst>
          </p:nvPr>
        </p:nvSpPr>
        <p:spPr>
          <a:xfrm>
            <a:off x="4858333" y="6047762"/>
            <a:ext cx="405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E1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3</a:t>
            </a:r>
            <a:endParaRPr lang="zh-CN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ABR</a:t>
            </a:r>
            <a:r>
              <a:rPr lang="zh-CN" altLang="en-US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sym typeface="+mn-ea"/>
              </a:rPr>
              <a:t>DASH客户端运行ABR算法，为每一个视频块选择码率，目标是最大化QoE</a:t>
            </a:r>
            <a:endParaRPr lang="zh-CN" altLang="en-US" sz="2100"/>
          </a:p>
          <a:p>
            <a:pPr lvl="1"/>
            <a:r>
              <a:rPr lang="zh-CN" altLang="en-US" sz="1800">
                <a:sym typeface="+mn-ea"/>
              </a:rPr>
              <a:t>目标：高质量，低卡顿，少质量切换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输入：视频块吞吐量，播放缓冲区时长等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输出：视频块的码率/清晰度</a:t>
            </a:r>
            <a:endParaRPr lang="zh-CN" altLang="en-US" sz="1800"/>
          </a:p>
          <a:p>
            <a:endParaRPr lang="zh-CN" altLang="en-US" sz="1800"/>
          </a:p>
        </p:txBody>
      </p:sp>
      <p:grpSp>
        <p:nvGrpSpPr>
          <p:cNvPr id="115" name="组合 114"/>
          <p:cNvGrpSpPr/>
          <p:nvPr/>
        </p:nvGrpSpPr>
        <p:grpSpPr>
          <a:xfrm>
            <a:off x="5995921" y="3976829"/>
            <a:ext cx="1890000" cy="2379963"/>
            <a:chOff x="8025947" y="3246169"/>
            <a:chExt cx="2520000" cy="3173284"/>
          </a:xfrm>
        </p:grpSpPr>
        <p:sp>
          <p:nvSpPr>
            <p:cNvPr id="95" name="矩形 94"/>
            <p:cNvSpPr/>
            <p:nvPr>
              <p:custDataLst>
                <p:tags r:id="rId1"/>
              </p:custDataLst>
            </p:nvPr>
          </p:nvSpPr>
          <p:spPr>
            <a:xfrm>
              <a:off x="8025947" y="3246169"/>
              <a:ext cx="252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105EAF"/>
                  </a:solidFill>
                  <a:latin typeface="+mn-ea"/>
                </a:rPr>
                <a:t>Server</a:t>
              </a:r>
              <a:endParaRPr lang="zh-CN" altLang="en-US" b="1" dirty="0">
                <a:solidFill>
                  <a:srgbClr val="105EAF"/>
                </a:solidFill>
                <a:latin typeface="+mn-ea"/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8025947" y="3683453"/>
              <a:ext cx="2520000" cy="2736000"/>
              <a:chOff x="8025947" y="3683453"/>
              <a:chExt cx="2520000" cy="2736000"/>
            </a:xfrm>
          </p:grpSpPr>
          <p:grpSp>
            <p:nvGrpSpPr>
              <p:cNvPr id="96" name="组合 95"/>
              <p:cNvGrpSpPr/>
              <p:nvPr/>
            </p:nvGrpSpPr>
            <p:grpSpPr>
              <a:xfrm>
                <a:off x="8149017" y="3823547"/>
                <a:ext cx="2273860" cy="2455812"/>
                <a:chOff x="1095835" y="3821872"/>
                <a:chExt cx="2273860" cy="2455812"/>
              </a:xfrm>
            </p:grpSpPr>
            <p:sp>
              <p:nvSpPr>
                <p:cNvPr id="52" name="矩形 51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095835" y="5917684"/>
                  <a:ext cx="432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54000" rtlCol="0" anchor="ctr"/>
                <a:lstStyle/>
                <a:p>
                  <a:pPr algn="r"/>
                  <a:r>
                    <a:rPr lang="en-US" altLang="zh-CN" sz="1200" b="1" dirty="0">
                      <a:solidFill>
                        <a:schemeClr val="tx1"/>
                      </a:solidFill>
                      <a:latin typeface="+mn-ea"/>
                    </a:rPr>
                    <a:t>LD</a:t>
                  </a:r>
                  <a:endParaRPr lang="zh-CN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3" name="矩形 52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095835" y="5049778"/>
                  <a:ext cx="432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54000" rtlCol="0" anchor="ctr"/>
                <a:lstStyle/>
                <a:p>
                  <a:pPr algn="r"/>
                  <a:r>
                    <a:rPr lang="en-US" altLang="zh-CN" sz="1200" b="1" dirty="0">
                      <a:solidFill>
                        <a:schemeClr val="tx1"/>
                      </a:solidFill>
                      <a:latin typeface="+mn-ea"/>
                    </a:rPr>
                    <a:t>SD</a:t>
                  </a:r>
                  <a:endParaRPr lang="zh-CN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1" name="矩形 10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527835" y="5917684"/>
                  <a:ext cx="540000" cy="36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4" name="矩形 1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527835" y="5049778"/>
                  <a:ext cx="540000" cy="72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7" name="矩形 16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527835" y="3821872"/>
                  <a:ext cx="540000" cy="108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2" name="矩形 11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2178765" y="5917684"/>
                  <a:ext cx="540000" cy="36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5" name="矩形 14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178765" y="5049778"/>
                  <a:ext cx="540000" cy="72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8" name="矩形 17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2178765" y="3821872"/>
                  <a:ext cx="540000" cy="108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3" name="矩形 12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2829695" y="5917684"/>
                  <a:ext cx="540000" cy="36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6" name="矩形 15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2829695" y="5049778"/>
                  <a:ext cx="540000" cy="72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9" name="矩形 18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2829695" y="3821872"/>
                  <a:ext cx="540000" cy="1080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  <a:endParaRPr lang="zh-CN" altLang="en-US" sz="12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4" name="矩形 53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095835" y="3821872"/>
                  <a:ext cx="432000" cy="108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54000" rtlCol="0" anchor="ctr"/>
                <a:lstStyle/>
                <a:p>
                  <a:pPr algn="r"/>
                  <a:r>
                    <a:rPr lang="en-US" altLang="zh-CN" sz="1200" b="1" dirty="0">
                      <a:solidFill>
                        <a:schemeClr val="tx1"/>
                      </a:solidFill>
                      <a:latin typeface="+mn-ea"/>
                    </a:rPr>
                    <a:t>HD</a:t>
                  </a:r>
                  <a:endParaRPr lang="zh-CN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01" name="矩形 100"/>
              <p:cNvSpPr/>
              <p:nvPr>
                <p:custDataLst>
                  <p:tags r:id="rId14"/>
                </p:custDataLst>
              </p:nvPr>
            </p:nvSpPr>
            <p:spPr>
              <a:xfrm>
                <a:off x="8025947" y="3683453"/>
                <a:ext cx="2520000" cy="2736000"/>
              </a:xfrm>
              <a:prstGeom prst="rect">
                <a:avLst/>
              </a:prstGeom>
              <a:noFill/>
              <a:ln w="38100">
                <a:solidFill>
                  <a:srgbClr val="105EA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</p:grpSp>
      </p:grpSp>
      <p:grpSp>
        <p:nvGrpSpPr>
          <p:cNvPr id="114" name="组合 113"/>
          <p:cNvGrpSpPr/>
          <p:nvPr/>
        </p:nvGrpSpPr>
        <p:grpSpPr>
          <a:xfrm>
            <a:off x="1259350" y="3976829"/>
            <a:ext cx="1890000" cy="2379963"/>
            <a:chOff x="1710518" y="3246169"/>
            <a:chExt cx="2520000" cy="3173284"/>
          </a:xfrm>
        </p:grpSpPr>
        <p:sp>
          <p:nvSpPr>
            <p:cNvPr id="97" name="矩形 96"/>
            <p:cNvSpPr/>
            <p:nvPr>
              <p:custDataLst>
                <p:tags r:id="rId15"/>
              </p:custDataLst>
            </p:nvPr>
          </p:nvSpPr>
          <p:spPr>
            <a:xfrm>
              <a:off x="1710518" y="3246169"/>
              <a:ext cx="252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105EAF"/>
                  </a:solidFill>
                  <a:latin typeface="+mn-ea"/>
                </a:rPr>
                <a:t>Client</a:t>
              </a:r>
              <a:endParaRPr lang="zh-CN" altLang="en-US" b="1" dirty="0">
                <a:solidFill>
                  <a:srgbClr val="105EAF"/>
                </a:solidFill>
                <a:latin typeface="+mn-ea"/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1710518" y="3683453"/>
              <a:ext cx="2520000" cy="2736000"/>
              <a:chOff x="1710518" y="3683453"/>
              <a:chExt cx="2520000" cy="2736000"/>
            </a:xfrm>
          </p:grpSpPr>
          <p:sp>
            <p:nvSpPr>
              <p:cNvPr id="99" name="文本框 98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862014" y="3823547"/>
                <a:ext cx="2232000" cy="5400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 sz="1600">
                    <a:latin typeface="+mn-ea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ABR Algorithm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文本框 9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862014" y="4514251"/>
                <a:ext cx="2232000" cy="1765108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>
                <a:defPPr>
                  <a:defRPr lang="zh-CN"/>
                </a:defPPr>
                <a:lvl1pPr algn="ctr">
                  <a:defRPr sz="1600">
                    <a:latin typeface="+mn-ea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Playback Buffer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矩形 101"/>
              <p:cNvSpPr/>
              <p:nvPr>
                <p:custDataLst>
                  <p:tags r:id="rId18"/>
                </p:custDataLst>
              </p:nvPr>
            </p:nvSpPr>
            <p:spPr>
              <a:xfrm>
                <a:off x="1710518" y="3683453"/>
                <a:ext cx="2520000" cy="2736000"/>
              </a:xfrm>
              <a:prstGeom prst="rect">
                <a:avLst/>
              </a:prstGeom>
              <a:noFill/>
              <a:ln w="38100">
                <a:solidFill>
                  <a:srgbClr val="105EA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sp>
        <p:nvSpPr>
          <p:cNvPr id="5" name="矩形 4"/>
          <p:cNvSpPr/>
          <p:nvPr>
            <p:custDataLst>
              <p:tags r:id="rId19"/>
            </p:custDataLst>
          </p:nvPr>
        </p:nvSpPr>
        <p:spPr>
          <a:xfrm>
            <a:off x="3627636" y="3976829"/>
            <a:ext cx="1890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105EAF"/>
                </a:solidFill>
                <a:latin typeface="+mn-ea"/>
              </a:rPr>
              <a:t>Network</a:t>
            </a:r>
            <a:endParaRPr lang="zh-CN" altLang="en-US" b="1" dirty="0">
              <a:solidFill>
                <a:srgbClr val="105EAF"/>
              </a:solidFill>
              <a:latin typeface="+mn-ea"/>
            </a:endParaRPr>
          </a:p>
        </p:txBody>
      </p:sp>
      <p:sp>
        <p:nvSpPr>
          <p:cNvPr id="39" name="矩形 38"/>
          <p:cNvSpPr/>
          <p:nvPr>
            <p:custDataLst>
              <p:tags r:id="rId20"/>
            </p:custDataLst>
          </p:nvPr>
        </p:nvSpPr>
        <p:spPr>
          <a:xfrm>
            <a:off x="1372972" y="5711722"/>
            <a:ext cx="405000" cy="5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E1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1</a:t>
            </a:r>
            <a:endParaRPr lang="zh-CN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矩形 39"/>
          <p:cNvSpPr/>
          <p:nvPr>
            <p:custDataLst>
              <p:tags r:id="rId21"/>
            </p:custDataLst>
          </p:nvPr>
        </p:nvSpPr>
        <p:spPr>
          <a:xfrm>
            <a:off x="1777972" y="5441722"/>
            <a:ext cx="405000" cy="81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E1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2</a:t>
            </a:r>
            <a:endParaRPr lang="zh-CN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矩形 40"/>
          <p:cNvSpPr/>
          <p:nvPr>
            <p:custDataLst>
              <p:tags r:id="rId22"/>
            </p:custDataLst>
          </p:nvPr>
        </p:nvSpPr>
        <p:spPr>
          <a:xfrm>
            <a:off x="2182972" y="5981722"/>
            <a:ext cx="405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E1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3</a:t>
            </a:r>
            <a:endParaRPr lang="zh-CN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任意多边形: 形状 8"/>
          <p:cNvSpPr/>
          <p:nvPr>
            <p:custDataLst>
              <p:tags r:id="rId23"/>
            </p:custDataLst>
          </p:nvPr>
        </p:nvSpPr>
        <p:spPr>
          <a:xfrm>
            <a:off x="3881938" y="4300829"/>
            <a:ext cx="1381395" cy="1080000"/>
          </a:xfrm>
          <a:custGeom>
            <a:avLst/>
            <a:gdLst>
              <a:gd name="connsiteX0" fmla="*/ 0 w 2401824"/>
              <a:gd name="connsiteY0" fmla="*/ 979665 h 2125151"/>
              <a:gd name="connsiteX1" fmla="*/ 1133856 w 2401824"/>
              <a:gd name="connsiteY1" fmla="*/ 28689 h 2125151"/>
              <a:gd name="connsiteX2" fmla="*/ 1926336 w 2401824"/>
              <a:gd name="connsiteY2" fmla="*/ 1955025 h 2125151"/>
              <a:gd name="connsiteX3" fmla="*/ 2401824 w 2401824"/>
              <a:gd name="connsiteY3" fmla="*/ 1906257 h 212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1824" h="2125151">
                <a:moveTo>
                  <a:pt x="0" y="979665"/>
                </a:moveTo>
                <a:cubicBezTo>
                  <a:pt x="406400" y="422897"/>
                  <a:pt x="812800" y="-133871"/>
                  <a:pt x="1133856" y="28689"/>
                </a:cubicBezTo>
                <a:cubicBezTo>
                  <a:pt x="1454912" y="191249"/>
                  <a:pt x="1715008" y="1642097"/>
                  <a:pt x="1926336" y="1955025"/>
                </a:cubicBezTo>
                <a:cubicBezTo>
                  <a:pt x="2137664" y="2267953"/>
                  <a:pt x="2269744" y="2087105"/>
                  <a:pt x="2401824" y="1906257"/>
                </a:cubicBezTo>
              </a:path>
            </a:pathLst>
          </a:custGeom>
          <a:noFill/>
          <a:ln w="38100">
            <a:solidFill>
              <a:srgbClr val="E1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ABR</a:t>
            </a:r>
            <a:r>
              <a:rPr lang="zh-CN" altLang="en-US"/>
              <a:t>算法分类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100" dirty="0">
                <a:sym typeface="+mn-ea"/>
              </a:rPr>
              <a:t>客户端</a:t>
            </a:r>
            <a:r>
              <a:rPr lang="en-US" altLang="zh-CN" sz="2100" dirty="0">
                <a:sym typeface="+mn-ea"/>
              </a:rPr>
              <a:t>ABR</a:t>
            </a:r>
            <a:r>
              <a:rPr lang="zh-CN" altLang="en-US" sz="2100" dirty="0">
                <a:sym typeface="+mn-ea"/>
              </a:rPr>
              <a:t>算法可分为四类</a:t>
            </a:r>
            <a:endParaRPr lang="en-US" altLang="zh-CN" sz="2100" dirty="0"/>
          </a:p>
          <a:p>
            <a:pPr lvl="1"/>
            <a:r>
              <a:rPr lang="zh-CN" altLang="en-US" sz="2100" dirty="0">
                <a:sym typeface="+mn-ea"/>
              </a:rPr>
              <a:t>决策逻辑：线性函数、控制论、机器学习等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99316" y="3415676"/>
            <a:ext cx="1890001" cy="1656797"/>
            <a:chOff x="733488" y="2385717"/>
            <a:chExt cx="2520001" cy="2209063"/>
          </a:xfrm>
        </p:grpSpPr>
        <p:sp>
          <p:nvSpPr>
            <p:cNvPr id="85" name="矩形 84"/>
            <p:cNvSpPr/>
            <p:nvPr>
              <p:custDataLst>
                <p:tags r:id="rId1"/>
              </p:custDataLst>
            </p:nvPr>
          </p:nvSpPr>
          <p:spPr>
            <a:xfrm>
              <a:off x="1489489" y="2385717"/>
              <a:ext cx="1764000" cy="64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基于吞吐量</a:t>
              </a:r>
              <a:endPara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矩形 85"/>
            <p:cNvSpPr/>
            <p:nvPr>
              <p:custDataLst>
                <p:tags r:id="rId2"/>
              </p:custDataLst>
            </p:nvPr>
          </p:nvSpPr>
          <p:spPr>
            <a:xfrm>
              <a:off x="733489" y="3154780"/>
              <a:ext cx="2520000" cy="1440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itchFamily="2" charset="0"/>
                  <a:ea typeface="等线" panose="02010600030101010101" charset="-122"/>
                  <a:cs typeface="+mn-cs"/>
                </a:rPr>
                <a:t>Rate-Based (R</a:t>
              </a:r>
              <a:r>
                <a:rPr lang="en-US" altLang="zh-CN" sz="120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itchFamily="2" charset="0"/>
                  <a:ea typeface="等线" panose="02010600030101010101" charset="-122"/>
                  <a:sym typeface="+mn-ea"/>
                </a:rPr>
                <a:t>B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itchFamily="2" charset="0"/>
                  <a:ea typeface="等线" panose="02010600030101010101" charset="-122"/>
                  <a:cs typeface="+mn-cs"/>
                </a:rPr>
                <a:t>)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Helvetica" pitchFamily="2" charset="0"/>
                  <a:ea typeface="等线" panose="02010600030101010101" charset="-122"/>
                  <a:cs typeface="+mn-cs"/>
                </a:rPr>
                <a:t>, FESTIVE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等线" panose="02010600030101010101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Helvetica" pitchFamily="2" charset="0"/>
                  <a:ea typeface="等线" panose="02010600030101010101" charset="-122"/>
                  <a:cs typeface="+mn-cs"/>
                </a:rPr>
                <a:t>PANDA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" pitchFamily="2" charset="0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Helvetica" pitchFamily="2" charset="0"/>
                  <a:ea typeface="等线" panose="02010600030101010101" charset="-122"/>
                  <a:cs typeface="+mn-cs"/>
                </a:rPr>
                <a:t>CS2P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" pitchFamily="2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>
              <p:custDataLst>
                <p:tags r:id="rId3"/>
              </p:custDataLst>
            </p:nvPr>
          </p:nvSpPr>
          <p:spPr>
            <a:xfrm>
              <a:off x="733488" y="2385717"/>
              <a:ext cx="648000" cy="6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charset="-122"/>
                  <a:cs typeface="Arial" panose="020B0604020202020204" pitchFamily="34" charset="0"/>
                </a:rPr>
                <a:t>1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550572" y="3415676"/>
            <a:ext cx="1890001" cy="1656797"/>
            <a:chOff x="3468496" y="2385717"/>
            <a:chExt cx="2520001" cy="2209063"/>
          </a:xfrm>
        </p:grpSpPr>
        <p:sp>
          <p:nvSpPr>
            <p:cNvPr id="89" name="矩形 88"/>
            <p:cNvSpPr/>
            <p:nvPr>
              <p:custDataLst>
                <p:tags r:id="rId4"/>
              </p:custDataLst>
            </p:nvPr>
          </p:nvSpPr>
          <p:spPr>
            <a:xfrm>
              <a:off x="4224497" y="2385717"/>
              <a:ext cx="1764000" cy="64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基于缓冲区</a:t>
              </a:r>
              <a:endPara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矩形 89"/>
            <p:cNvSpPr/>
            <p:nvPr>
              <p:custDataLst>
                <p:tags r:id="rId5"/>
              </p:custDataLst>
            </p:nvPr>
          </p:nvSpPr>
          <p:spPr>
            <a:xfrm>
              <a:off x="3468497" y="3154780"/>
              <a:ext cx="2520000" cy="1440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itchFamily="2" charset="0"/>
                  <a:ea typeface="等线" panose="02010600030101010101" charset="-122"/>
                  <a:cs typeface="+mn-cs"/>
                </a:rPr>
                <a:t>BBA,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Helvetica" pitchFamily="2" charset="0"/>
                  <a:ea typeface="等线" panose="02010600030101010101" charset="-122"/>
                  <a:cs typeface="+mn-cs"/>
                </a:rPr>
                <a:t>BOLA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" pitchFamily="2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>
              <p:custDataLst>
                <p:tags r:id="rId6"/>
              </p:custDataLst>
            </p:nvPr>
          </p:nvSpPr>
          <p:spPr>
            <a:xfrm>
              <a:off x="3468496" y="2385717"/>
              <a:ext cx="648000" cy="6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charset="-122"/>
                  <a:cs typeface="Arial" panose="020B0604020202020204" pitchFamily="34" charset="0"/>
                </a:rPr>
                <a:t>2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653083" y="3415676"/>
            <a:ext cx="1890000" cy="1656797"/>
            <a:chOff x="8938511" y="2385717"/>
            <a:chExt cx="2520000" cy="2209063"/>
          </a:xfrm>
        </p:grpSpPr>
        <p:sp>
          <p:nvSpPr>
            <p:cNvPr id="93" name="矩形 92"/>
            <p:cNvSpPr/>
            <p:nvPr>
              <p:custDataLst>
                <p:tags r:id="rId7"/>
              </p:custDataLst>
            </p:nvPr>
          </p:nvSpPr>
          <p:spPr>
            <a:xfrm>
              <a:off x="9694511" y="2385717"/>
              <a:ext cx="1764000" cy="64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基于机器学习</a:t>
              </a:r>
              <a:endPara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矩形 93"/>
            <p:cNvSpPr/>
            <p:nvPr>
              <p:custDataLst>
                <p:tags r:id="rId8"/>
              </p:custDataLst>
            </p:nvPr>
          </p:nvSpPr>
          <p:spPr>
            <a:xfrm>
              <a:off x="8938511" y="3154780"/>
              <a:ext cx="2520000" cy="1440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Helvetica" pitchFamily="2" charset="0"/>
                  <a:ea typeface="等线" panose="02010600030101010101" charset="-122"/>
                  <a:cs typeface="+mn-cs"/>
                </a:rPr>
                <a:t>Pensieve, Comyco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" pitchFamily="2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>
              <p:custDataLst>
                <p:tags r:id="rId9"/>
              </p:custDataLst>
            </p:nvPr>
          </p:nvSpPr>
          <p:spPr>
            <a:xfrm>
              <a:off x="8938511" y="2389132"/>
              <a:ext cx="648000" cy="6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charset="-122"/>
                  <a:cs typeface="Arial" panose="020B0604020202020204" pitchFamily="34" charset="0"/>
                </a:rPr>
                <a:t>4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01828" y="3418238"/>
            <a:ext cx="1890000" cy="1654236"/>
            <a:chOff x="6203504" y="2389132"/>
            <a:chExt cx="2520000" cy="2205648"/>
          </a:xfrm>
        </p:grpSpPr>
        <p:sp>
          <p:nvSpPr>
            <p:cNvPr id="97" name="矩形 96"/>
            <p:cNvSpPr/>
            <p:nvPr>
              <p:custDataLst>
                <p:tags r:id="rId10"/>
              </p:custDataLst>
            </p:nvPr>
          </p:nvSpPr>
          <p:spPr>
            <a:xfrm>
              <a:off x="6959504" y="2389132"/>
              <a:ext cx="1764000" cy="64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基于混合信息</a:t>
              </a:r>
              <a:endPara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矩形 97"/>
            <p:cNvSpPr/>
            <p:nvPr>
              <p:custDataLst>
                <p:tags r:id="rId11"/>
              </p:custDataLst>
            </p:nvPr>
          </p:nvSpPr>
          <p:spPr>
            <a:xfrm>
              <a:off x="6203504" y="3154780"/>
              <a:ext cx="2520000" cy="1440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itchFamily="2" charset="0"/>
                  <a:ea typeface="等线" panose="02010600030101010101" charset="-122"/>
                  <a:cs typeface="+mn-cs"/>
                </a:rPr>
                <a:t>MPC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Helvetica" pitchFamily="2" charset="0"/>
                  <a:ea typeface="等线" panose="02010600030101010101" charset="-122"/>
                  <a:cs typeface="+mn-cs"/>
                </a:rPr>
                <a:t>, </a:t>
              </a:r>
              <a:r>
                <a:rPr kumimoji="0" lang="en-GB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Helvetica" pitchFamily="2" charset="0"/>
                  <a:ea typeface="等线" panose="02010600030101010101" charset="-122"/>
                  <a:cs typeface="+mn-cs"/>
                </a:rPr>
                <a:t>PBA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" pitchFamily="2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>
              <p:custDataLst>
                <p:tags r:id="rId12"/>
              </p:custDataLst>
            </p:nvPr>
          </p:nvSpPr>
          <p:spPr>
            <a:xfrm>
              <a:off x="6203504" y="2389132"/>
              <a:ext cx="648000" cy="6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charset="-122"/>
                  <a:cs typeface="Arial" panose="020B0604020202020204" pitchFamily="34" charset="0"/>
                </a:rPr>
                <a:t>3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基于缓冲区的</a:t>
            </a:r>
            <a:r>
              <a:rPr lang="en-US" altLang="zh-CN">
                <a:sym typeface="+mn-ea"/>
              </a:rPr>
              <a:t>ABR</a:t>
            </a:r>
            <a:r>
              <a:rPr lang="zh-CN" altLang="en-US" b="0"/>
              <a:t>：</a:t>
            </a:r>
            <a:r>
              <a:rPr lang="en-US" altLang="zh-CN"/>
              <a:t>BBA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100" dirty="0">
                <a:sym typeface="+mn-ea"/>
              </a:rPr>
              <a:t>基于吞吐量的</a:t>
            </a:r>
            <a:r>
              <a:rPr lang="en-US" altLang="zh-CN" sz="2100" dirty="0">
                <a:sym typeface="+mn-ea"/>
              </a:rPr>
              <a:t>ABR</a:t>
            </a:r>
            <a:r>
              <a:rPr lang="zh-CN" altLang="en-US" sz="2100" dirty="0">
                <a:sym typeface="+mn-ea"/>
              </a:rPr>
              <a:t>算法依赖于吞吐量预测</a:t>
            </a:r>
            <a:endParaRPr lang="en-US" altLang="zh-CN" sz="2100" dirty="0"/>
          </a:p>
          <a:p>
            <a:r>
              <a:rPr lang="zh-CN" altLang="en-US" sz="2100" b="1" dirty="0">
                <a:sym typeface="+mn-ea"/>
              </a:rPr>
              <a:t>挑战</a:t>
            </a:r>
            <a:r>
              <a:rPr lang="zh-CN" altLang="en-US" sz="2100" dirty="0">
                <a:sym typeface="+mn-ea"/>
              </a:rPr>
              <a:t>：应用层（</a:t>
            </a:r>
            <a:r>
              <a:rPr lang="en-US" altLang="zh-CN" sz="2100" dirty="0">
                <a:sym typeface="+mn-ea"/>
              </a:rPr>
              <a:t>HTTP</a:t>
            </a:r>
            <a:r>
              <a:rPr lang="zh-CN" altLang="en-US" sz="2100" dirty="0">
                <a:sym typeface="+mn-ea"/>
              </a:rPr>
              <a:t>）吞吐量高度动态变化，难以准确预测</a:t>
            </a:r>
            <a:endParaRPr lang="en-US" altLang="zh-CN" sz="2100" dirty="0"/>
          </a:p>
          <a:p>
            <a:pPr lvl="1"/>
            <a:r>
              <a:rPr lang="zh-CN" altLang="en-US" sz="2100" dirty="0">
                <a:sym typeface="+mn-ea"/>
              </a:rPr>
              <a:t>受竞争流量、网络环境等因素影响</a:t>
            </a:r>
            <a:endParaRPr lang="en-US" altLang="zh-CN" sz="2100" dirty="0"/>
          </a:p>
          <a:p>
            <a:endParaRPr lang="zh-CN" altLang="en-US"/>
          </a:p>
        </p:txBody>
      </p:sp>
      <p:pic>
        <p:nvPicPr>
          <p:cNvPr id="26" name="Content Placeholder 4"/>
          <p:cNvPicPr>
            <a:picLocks noGrp="1"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4845" y="3113521"/>
            <a:ext cx="5400000" cy="2700000"/>
          </a:xfrm>
          <a:prstGeom prst="rect">
            <a:avLst/>
          </a:prstGeom>
        </p:spPr>
      </p:pic>
      <p:sp>
        <p:nvSpPr>
          <p:cNvPr id="28" name="文本框 27"/>
          <p:cNvSpPr txBox="1"/>
          <p:nvPr>
            <p:custDataLst>
              <p:tags r:id="rId3"/>
            </p:custDataLst>
          </p:nvPr>
        </p:nvSpPr>
        <p:spPr>
          <a:xfrm>
            <a:off x="0" y="5870350"/>
            <a:ext cx="9144000" cy="486000"/>
          </a:xfrm>
          <a:prstGeom prst="rect">
            <a:avLst/>
          </a:prstGeom>
          <a:solidFill>
            <a:schemeClr val="accent1"/>
          </a:solidFill>
        </p:spPr>
        <p:txBody>
          <a:bodyPr wrap="square" lIns="81000" tIns="108000" rIns="81000" bIns="108000" rtlCol="0" anchor="ctr" anchorCtr="0">
            <a:noAutofit/>
          </a:bodyPr>
          <a:lstStyle>
            <a:defPPr>
              <a:defRPr lang="zh-CN"/>
            </a:defPPr>
            <a:lvl1pPr algn="ctr">
              <a:defRPr sz="36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zh-CN" altLang="en-US" sz="1800" dirty="0"/>
              <a:t>基本思路</a:t>
            </a:r>
            <a:r>
              <a:rPr lang="zh-CN" altLang="en-US" sz="1800" b="0" dirty="0"/>
              <a:t>：避免预测吞吐量，仅</a:t>
            </a:r>
            <a:r>
              <a:rPr lang="zh-CN" altLang="en-US" sz="1800" dirty="0"/>
              <a:t>基于缓冲区水平</a:t>
            </a:r>
            <a:r>
              <a:rPr lang="zh-CN" altLang="en-US" sz="1800" b="0" dirty="0"/>
              <a:t>选择码率</a:t>
            </a:r>
            <a:endParaRPr lang="en-US" altLang="zh-CN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BBA</a:t>
            </a:r>
            <a:r>
              <a:rPr lang="zh-CN" altLang="en-US"/>
              <a:t>算法设计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100" dirty="0">
                <a:sym typeface="+mn-ea"/>
              </a:rPr>
              <a:t>设计思路：在稳定阶段，将码率选择视作缓冲区水平的函数</a:t>
            </a:r>
            <a:endParaRPr lang="en-US" altLang="zh-CN" sz="21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100" dirty="0">
                <a:sym typeface="+mn-ea"/>
              </a:rPr>
              <a:t>缓冲区水平隐含了关于网络容量变化的信息</a:t>
            </a:r>
            <a:endParaRPr lang="en-US" altLang="zh-CN" sz="21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100" dirty="0">
                <a:sym typeface="+mn-ea"/>
              </a:rPr>
              <a:t>在启动阶段，依然需要基于吞吐量预测选择码率</a:t>
            </a:r>
            <a:endParaRPr lang="zh-CN" altLang="en-US"/>
          </a:p>
        </p:txBody>
      </p:sp>
      <p:pic>
        <p:nvPicPr>
          <p:cNvPr id="8" name="Picture 9"/>
          <p:cNvPicPr>
            <a:picLocks noGrp="1"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09135" y="3382555"/>
            <a:ext cx="4325729" cy="27000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0" y="6177055"/>
            <a:ext cx="9144000" cy="486000"/>
          </a:xfrm>
          <a:prstGeom prst="rect">
            <a:avLst/>
          </a:prstGeom>
          <a:solidFill>
            <a:schemeClr val="accent1"/>
          </a:solidFill>
        </p:spPr>
        <p:txBody>
          <a:bodyPr wrap="square" lIns="81000" tIns="108000" rIns="81000" bIns="108000" rtlCol="0" anchor="ctr" anchorCtr="0">
            <a:noAutofit/>
          </a:bodyPr>
          <a:lstStyle>
            <a:defPPr>
              <a:defRPr lang="zh-CN"/>
            </a:defPPr>
            <a:lvl1pPr algn="ctr">
              <a:defRPr sz="36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zh-CN" altLang="en-US" sz="1800" dirty="0"/>
              <a:t>线性函数</a:t>
            </a:r>
            <a:r>
              <a:rPr lang="zh-CN" altLang="en-US" sz="1800" b="0" dirty="0"/>
              <a:t>：平衡视频</a:t>
            </a:r>
            <a:r>
              <a:rPr lang="zh-CN" altLang="en-US" sz="1800" dirty="0"/>
              <a:t>码率</a:t>
            </a:r>
            <a:r>
              <a:rPr lang="zh-CN" altLang="en-US" sz="1800" b="0" dirty="0"/>
              <a:t>与</a:t>
            </a:r>
            <a:r>
              <a:rPr lang="zh-CN" altLang="en-US" sz="1800" dirty="0"/>
              <a:t>卡顿</a:t>
            </a:r>
            <a:endParaRPr lang="en-US" altLang="zh-CN" sz="1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BBA-0</a:t>
            </a:r>
            <a:r>
              <a:rPr lang="zh-CN" altLang="en-US"/>
              <a:t>决策逻辑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设计思路：在稳定阶段，将码率选择视作缓冲区水平的</a:t>
            </a:r>
            <a:r>
              <a:rPr lang="zh-CN" altLang="en-US" sz="2000" b="1" dirty="0">
                <a:solidFill>
                  <a:schemeClr val="accent1"/>
                </a:solidFill>
                <a:sym typeface="+mn-ea"/>
              </a:rPr>
              <a:t>线性函数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r>
              <a:rPr lang="zh-CN" altLang="en-US" sz="2000" dirty="0">
                <a:sym typeface="+mn-ea"/>
              </a:rPr>
              <a:t>决策函数：两个缓冲区阈值，</a:t>
            </a:r>
            <a:r>
              <a:rPr lang="en-US" altLang="zh-CN" sz="2000" dirty="0">
                <a:sym typeface="+mn-ea"/>
              </a:rPr>
              <a:t>reservoir</a:t>
            </a:r>
            <a:r>
              <a:rPr lang="zh-CN" altLang="en-US" sz="2000" dirty="0">
                <a:sym typeface="+mn-ea"/>
              </a:rPr>
              <a:t>和</a:t>
            </a:r>
            <a:r>
              <a:rPr lang="en-US" altLang="zh-CN" sz="2000" dirty="0">
                <a:sym typeface="+mn-ea"/>
              </a:rPr>
              <a:t>cushion</a:t>
            </a:r>
            <a:endParaRPr lang="en-US" altLang="zh-CN" sz="20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ym typeface="+mn-ea"/>
              </a:rPr>
              <a:t>Buffer Occupancy &lt; reservoir</a:t>
            </a:r>
            <a:r>
              <a:rPr lang="zh-CN" altLang="en-US" sz="1800" dirty="0">
                <a:sym typeface="+mn-ea"/>
              </a:rPr>
              <a:t>：选择最低码率</a:t>
            </a:r>
            <a:endParaRPr lang="en-US" altLang="zh-CN" sz="1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ym typeface="+mn-ea"/>
              </a:rPr>
              <a:t>Buffer Occupancy &gt; reservoir + cushion</a:t>
            </a:r>
            <a:r>
              <a:rPr lang="zh-CN" altLang="en-US" sz="1800" dirty="0">
                <a:sym typeface="+mn-ea"/>
              </a:rPr>
              <a:t>：选择最高码率</a:t>
            </a:r>
            <a:endParaRPr lang="en-US" altLang="zh-CN" sz="1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ym typeface="+mn-ea"/>
              </a:rPr>
              <a:t>Otherwise</a:t>
            </a:r>
            <a:r>
              <a:rPr lang="zh-CN" altLang="en-US" sz="1800" dirty="0">
                <a:sym typeface="+mn-ea"/>
              </a:rPr>
              <a:t>：通过线性函数确定缓冲区水平对应的码率级别</a:t>
            </a:r>
            <a:endParaRPr lang="zh-CN" altLang="en-US" sz="1800" dirty="0"/>
          </a:p>
          <a:p>
            <a:endParaRPr lang="zh-CN" altLang="en-US" sz="1800" dirty="0"/>
          </a:p>
        </p:txBody>
      </p:sp>
      <p:pic>
        <p:nvPicPr>
          <p:cNvPr id="1025" name="Picture 1"/>
          <p:cNvPicPr>
            <a:picLocks noGrp="1"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065" y="4119245"/>
            <a:ext cx="3798570" cy="268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BBA</a:t>
            </a:r>
            <a:r>
              <a:rPr lang="zh-CN" altLang="en-US"/>
              <a:t>变体</a:t>
            </a:r>
            <a:endParaRPr lang="zh-CN" altLang="en-US"/>
          </a:p>
        </p:txBody>
      </p:sp>
      <p:sp>
        <p:nvSpPr>
          <p:cNvPr id="31" name="Rectangle 6"/>
          <p:cNvSpPr/>
          <p:nvPr>
            <p:custDataLst>
              <p:tags r:id="rId1"/>
            </p:custDataLst>
          </p:nvPr>
        </p:nvSpPr>
        <p:spPr>
          <a:xfrm>
            <a:off x="653550" y="2533097"/>
            <a:ext cx="216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100" b="1" dirty="0">
                <a:solidFill>
                  <a:schemeClr val="bg1"/>
                </a:solidFill>
              </a:rPr>
              <a:t>BBA-0</a:t>
            </a:r>
            <a:endParaRPr lang="en-US" sz="2100" b="1" dirty="0">
              <a:solidFill>
                <a:schemeClr val="bg1"/>
              </a:solidFill>
            </a:endParaRPr>
          </a:p>
        </p:txBody>
      </p:sp>
      <p:sp>
        <p:nvSpPr>
          <p:cNvPr id="32" name="Rectangle 7"/>
          <p:cNvSpPr/>
          <p:nvPr>
            <p:custDataLst>
              <p:tags r:id="rId2"/>
            </p:custDataLst>
          </p:nvPr>
        </p:nvSpPr>
        <p:spPr>
          <a:xfrm>
            <a:off x="3492000" y="2533097"/>
            <a:ext cx="216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100" b="1" dirty="0">
                <a:solidFill>
                  <a:schemeClr val="bg1"/>
                </a:solidFill>
              </a:rPr>
              <a:t>BBA-1</a:t>
            </a:r>
            <a:endParaRPr lang="en-US" sz="2100" b="1" dirty="0">
              <a:solidFill>
                <a:schemeClr val="bg1"/>
              </a:solidFill>
            </a:endParaRPr>
          </a:p>
        </p:txBody>
      </p:sp>
      <p:sp>
        <p:nvSpPr>
          <p:cNvPr id="33" name="Rectangle 8"/>
          <p:cNvSpPr/>
          <p:nvPr>
            <p:custDataLst>
              <p:tags r:id="rId3"/>
            </p:custDataLst>
          </p:nvPr>
        </p:nvSpPr>
        <p:spPr>
          <a:xfrm>
            <a:off x="6330450" y="2533097"/>
            <a:ext cx="216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100" b="1" dirty="0">
                <a:solidFill>
                  <a:schemeClr val="bg1"/>
                </a:solidFill>
              </a:rPr>
              <a:t>BBA-2</a:t>
            </a:r>
            <a:endParaRPr lang="en-US" sz="2100" b="1" dirty="0">
              <a:solidFill>
                <a:schemeClr val="bg1"/>
              </a:solidFill>
            </a:endParaRPr>
          </a:p>
        </p:txBody>
      </p:sp>
      <p:sp>
        <p:nvSpPr>
          <p:cNvPr id="36" name="TextBox 11"/>
          <p:cNvSpPr txBox="1"/>
          <p:nvPr>
            <p:custDataLst>
              <p:tags r:id="rId4"/>
            </p:custDataLst>
          </p:nvPr>
        </p:nvSpPr>
        <p:spPr>
          <a:xfrm>
            <a:off x="383540" y="3315970"/>
            <a:ext cx="2700020" cy="1355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针对固定码率（</a:t>
            </a:r>
            <a:r>
              <a:rPr lang="en-US" altLang="zh-CN" sz="1400" dirty="0">
                <a:latin typeface="+mn-ea"/>
              </a:rPr>
              <a:t>CBR</a:t>
            </a:r>
            <a:r>
              <a:rPr lang="zh-CN" altLang="en-US" sz="1400" dirty="0">
                <a:latin typeface="+mn-ea"/>
              </a:rPr>
              <a:t>）视频</a:t>
            </a:r>
            <a:endParaRPr lang="en-US" altLang="zh-CN" sz="14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建立</a:t>
            </a:r>
            <a:r>
              <a:rPr lang="zh-CN" altLang="en-US" sz="1400" u="sng" dirty="0">
                <a:latin typeface="+mn-ea"/>
              </a:rPr>
              <a:t>码率</a:t>
            </a:r>
            <a:r>
              <a:rPr lang="zh-CN" altLang="en-US" sz="1400" dirty="0">
                <a:latin typeface="+mn-ea"/>
              </a:rPr>
              <a:t>与</a:t>
            </a:r>
            <a:r>
              <a:rPr lang="zh-CN" altLang="en-US" sz="1400" u="sng" dirty="0">
                <a:latin typeface="+mn-ea"/>
              </a:rPr>
              <a:t>缓冲区水平</a:t>
            </a:r>
            <a:r>
              <a:rPr lang="zh-CN" altLang="en-US" sz="1400" dirty="0">
                <a:latin typeface="+mn-ea"/>
              </a:rPr>
              <a:t>的线性函数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7" name="TextBox 12"/>
          <p:cNvSpPr txBox="1"/>
          <p:nvPr>
            <p:custDataLst>
              <p:tags r:id="rId5"/>
            </p:custDataLst>
          </p:nvPr>
        </p:nvSpPr>
        <p:spPr>
          <a:xfrm>
            <a:off x="3221990" y="3315970"/>
            <a:ext cx="2700020" cy="1355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支持可变码率（</a:t>
            </a:r>
            <a:r>
              <a:rPr lang="en-US" altLang="zh-CN" sz="1400" dirty="0">
                <a:latin typeface="+mn-ea"/>
              </a:rPr>
              <a:t>VBR</a:t>
            </a:r>
            <a:r>
              <a:rPr lang="zh-CN" altLang="en-US" sz="1400" dirty="0">
                <a:latin typeface="+mn-ea"/>
              </a:rPr>
              <a:t>）视频</a:t>
            </a:r>
            <a:endParaRPr lang="en-US" altLang="zh-CN" sz="14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将</a:t>
            </a:r>
            <a:r>
              <a:rPr lang="zh-CN" altLang="en-US" sz="1400" u="sng" dirty="0">
                <a:latin typeface="+mn-ea"/>
              </a:rPr>
              <a:t>码率</a:t>
            </a:r>
            <a:r>
              <a:rPr lang="zh-CN" altLang="en-US" sz="1400" dirty="0">
                <a:latin typeface="+mn-ea"/>
              </a:rPr>
              <a:t>映射替换为</a:t>
            </a:r>
            <a:r>
              <a:rPr lang="zh-CN" altLang="en-US" sz="1400" u="sng" dirty="0">
                <a:latin typeface="+mn-ea"/>
              </a:rPr>
              <a:t>视频块大小</a:t>
            </a:r>
            <a:r>
              <a:rPr lang="zh-CN" altLang="en-US" sz="1400" dirty="0">
                <a:latin typeface="+mn-ea"/>
              </a:rPr>
              <a:t>映射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8" name="TextBox 13"/>
          <p:cNvSpPr txBox="1"/>
          <p:nvPr>
            <p:custDataLst>
              <p:tags r:id="rId6"/>
            </p:custDataLst>
          </p:nvPr>
        </p:nvSpPr>
        <p:spPr>
          <a:xfrm>
            <a:off x="6060440" y="3315970"/>
            <a:ext cx="2700020" cy="1355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基于吞吐量预测</a:t>
            </a:r>
            <a:endParaRPr lang="en-US" altLang="zh-CN" sz="14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支持在</a:t>
            </a:r>
            <a:r>
              <a:rPr lang="zh-CN" altLang="en-US" sz="1400" u="sng" dirty="0">
                <a:latin typeface="+mn-ea"/>
              </a:rPr>
              <a:t>启动阶段</a:t>
            </a:r>
            <a:r>
              <a:rPr lang="zh-CN" altLang="en-US" sz="1400" dirty="0">
                <a:latin typeface="+mn-ea"/>
              </a:rPr>
              <a:t>选择码率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5" name="直接箭头连接符 4"/>
          <p:cNvCxnSpPr>
            <a:stCxn id="31" idx="3"/>
            <a:endCxn id="32" idx="1"/>
          </p:cNvCxnSpPr>
          <p:nvPr>
            <p:custDataLst>
              <p:tags r:id="rId7"/>
            </p:custDataLst>
          </p:nvPr>
        </p:nvCxnSpPr>
        <p:spPr>
          <a:xfrm>
            <a:off x="2813550" y="2803097"/>
            <a:ext cx="6784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2" idx="3"/>
            <a:endCxn id="33" idx="1"/>
          </p:cNvCxnSpPr>
          <p:nvPr>
            <p:custDataLst>
              <p:tags r:id="rId8"/>
            </p:custDataLst>
          </p:nvPr>
        </p:nvCxnSpPr>
        <p:spPr>
          <a:xfrm>
            <a:off x="5652000" y="2803097"/>
            <a:ext cx="6784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互联网视频（</a:t>
            </a:r>
            <a:r>
              <a:rPr lang="en-US" altLang="zh-CN" dirty="0"/>
              <a:t>Internet Video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1026" name="Picture 2" descr="https://www.sekkeistudio.com/blog/wp-content/uploads/2017/05/Chinas-Online-Video-Market-banner-767x42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" y="1657349"/>
            <a:ext cx="73056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BBA-2</a:t>
            </a:r>
            <a:r>
              <a:rPr lang="zh-CN" altLang="en-US" dirty="0">
                <a:sym typeface="+mn-ea"/>
              </a:rPr>
              <a:t>评估结果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zh-CN" altLang="en-US" sz="2100" dirty="0">
                <a:sym typeface="+mn-ea"/>
              </a:rPr>
              <a:t>将</a:t>
            </a:r>
            <a:r>
              <a:rPr lang="en-US" altLang="zh-CN" sz="2100" dirty="0">
                <a:sym typeface="+mn-ea"/>
              </a:rPr>
              <a:t>BBA</a:t>
            </a:r>
            <a:r>
              <a:rPr lang="zh-CN" altLang="en-US" sz="2100" dirty="0">
                <a:sym typeface="+mn-ea"/>
              </a:rPr>
              <a:t>部署于基于浏览器的播放器中，访问</a:t>
            </a:r>
            <a:r>
              <a:rPr lang="en-US" altLang="zh-CN" sz="2100" dirty="0">
                <a:sym typeface="+mn-ea"/>
              </a:rPr>
              <a:t>Netflix</a:t>
            </a:r>
            <a:r>
              <a:rPr lang="zh-CN" altLang="en-US" sz="2100" dirty="0">
                <a:sym typeface="+mn-ea"/>
              </a:rPr>
              <a:t>业务，对比</a:t>
            </a:r>
            <a:r>
              <a:rPr lang="en-US" altLang="zh-CN" sz="2100" dirty="0">
                <a:sym typeface="+mn-ea"/>
              </a:rPr>
              <a:t>Netflix</a:t>
            </a:r>
            <a:r>
              <a:rPr lang="zh-CN" altLang="en-US" sz="2100" dirty="0">
                <a:sym typeface="+mn-ea"/>
              </a:rPr>
              <a:t>默认机制（</a:t>
            </a:r>
            <a:r>
              <a:rPr lang="en-US" altLang="zh-CN" sz="2100" dirty="0">
                <a:sym typeface="+mn-ea"/>
              </a:rPr>
              <a:t>Control</a:t>
            </a:r>
            <a:r>
              <a:rPr lang="zh-CN" altLang="en-US" sz="2100" dirty="0">
                <a:sym typeface="+mn-ea"/>
              </a:rPr>
              <a:t>）和</a:t>
            </a:r>
            <a:r>
              <a:rPr lang="zh-CN" altLang="en-US" sz="2100" dirty="0">
                <a:sym typeface="+mn-ea"/>
              </a:rPr>
              <a:t>固定</a:t>
            </a:r>
            <a:r>
              <a:rPr lang="zh-CN" altLang="en-US" sz="2100" dirty="0">
                <a:sym typeface="+mn-ea"/>
              </a:rPr>
              <a:t>最低码率机制（</a:t>
            </a:r>
            <a:r>
              <a:rPr lang="en-US" altLang="zh-CN" sz="2100" dirty="0">
                <a:sym typeface="+mn-ea"/>
              </a:rPr>
              <a:t>Lower bound</a:t>
            </a:r>
            <a:r>
              <a:rPr lang="zh-CN" altLang="en-US" sz="2100" dirty="0">
                <a:sym typeface="+mn-ea"/>
              </a:rPr>
              <a:t>）</a:t>
            </a:r>
            <a:endParaRPr lang="zh-CN" altLang="en-US" sz="2100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5772" y="2772450"/>
            <a:ext cx="3847500" cy="243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74228" y="2772450"/>
            <a:ext cx="4374000" cy="243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4240" y="5601335"/>
            <a:ext cx="7155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dirty="0">
                <a:sym typeface="+mn-ea"/>
              </a:rPr>
              <a:t>BBA-2</a:t>
            </a:r>
            <a:r>
              <a:rPr lang="zh-CN" altLang="en-US" dirty="0">
                <a:sym typeface="+mn-ea"/>
              </a:rPr>
              <a:t>实现了</a:t>
            </a:r>
            <a:r>
              <a:rPr lang="en-US" altLang="zh-CN" dirty="0">
                <a:sym typeface="+mn-ea"/>
              </a:rPr>
              <a:t>10%-20%</a:t>
            </a:r>
            <a:r>
              <a:rPr lang="zh-CN" altLang="en-US" dirty="0">
                <a:sym typeface="+mn-ea"/>
              </a:rPr>
              <a:t>的卡顿下降，同时也提高了稳定阶段的码率</a:t>
            </a:r>
            <a:endParaRPr lang="zh-CN" altLang="en-US" dirty="0"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BBA</a:t>
            </a:r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 sz="2200" b="1" dirty="0">
                <a:sym typeface="+mn-ea"/>
              </a:rPr>
              <a:t>优势</a:t>
            </a:r>
            <a:endParaRPr lang="en-US" altLang="zh-CN" sz="21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ym typeface="+mn-ea"/>
              </a:rPr>
              <a:t>首个仅基于缓冲区进行码率选择的算法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ym typeface="+mn-ea"/>
              </a:rPr>
              <a:t>BBA-0</a:t>
            </a:r>
            <a:r>
              <a:rPr lang="zh-CN" altLang="en-US" dirty="0">
                <a:sym typeface="+mn-ea"/>
              </a:rPr>
              <a:t>设计与实现简单，便于部署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ym typeface="+mn-ea"/>
              </a:rPr>
              <a:t>BBA-0</a:t>
            </a:r>
            <a:r>
              <a:rPr lang="zh-CN" altLang="en-US" dirty="0">
                <a:sym typeface="+mn-ea"/>
              </a:rPr>
              <a:t>在真实场景中码率和卡顿表现优秀（</a:t>
            </a:r>
            <a:r>
              <a:rPr lang="en-US" altLang="zh-CN" dirty="0">
                <a:sym typeface="+mn-ea"/>
              </a:rPr>
              <a:t>Learning in Situ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100" dirty="0"/>
          </a:p>
          <a:p>
            <a:r>
              <a:rPr lang="zh-CN" altLang="en-US" sz="2200" b="1" dirty="0">
                <a:sym typeface="+mn-ea"/>
              </a:rPr>
              <a:t>不足</a:t>
            </a:r>
            <a:endParaRPr lang="en-GB" altLang="zh-CN" sz="2100" b="1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ym typeface="+mn-ea"/>
              </a:rPr>
              <a:t>在稳定阶段完全忽略了吞吐量信息 → </a:t>
            </a:r>
            <a:r>
              <a:rPr lang="en-US" altLang="zh-CN" dirty="0">
                <a:sym typeface="+mn-ea"/>
              </a:rPr>
              <a:t>MPC</a:t>
            </a:r>
            <a:endParaRPr lang="en-US" altLang="zh-CN" dirty="0">
              <a:sym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ym typeface="+mn-ea"/>
              </a:rPr>
              <a:t>码率切换较为频繁 → </a:t>
            </a:r>
            <a:r>
              <a:rPr lang="en-US" altLang="zh-CN" dirty="0">
                <a:sym typeface="+mn-ea"/>
              </a:rPr>
              <a:t>BBA-Others</a:t>
            </a:r>
            <a:endParaRPr lang="en-GB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ym typeface="+mn-ea"/>
              </a:rPr>
              <a:t>线性映射未必最优 → </a:t>
            </a:r>
            <a:r>
              <a:rPr lang="en-US" altLang="zh-CN" dirty="0">
                <a:sym typeface="+mn-ea"/>
              </a:rPr>
              <a:t>BOLA  / Stick 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ym typeface="+mn-ea"/>
              </a:rPr>
              <a:t>缺乏明确的</a:t>
            </a:r>
            <a:r>
              <a:rPr lang="en-US" altLang="zh-CN" dirty="0">
                <a:sym typeface="+mn-ea"/>
              </a:rPr>
              <a:t>QoE</a:t>
            </a:r>
            <a:r>
              <a:rPr lang="zh-CN" altLang="en-US" dirty="0">
                <a:sym typeface="+mn-ea"/>
              </a:rPr>
              <a:t>优化目标 → </a:t>
            </a:r>
            <a:r>
              <a:rPr lang="en-US" altLang="zh-CN" dirty="0">
                <a:sym typeface="+mn-ea"/>
              </a:rPr>
              <a:t>MPC / BOLA</a:t>
            </a:r>
            <a:endParaRPr lang="en-GB" altLang="zh-CN" dirty="0"/>
          </a:p>
          <a:p>
            <a:endParaRPr lang="en-GB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基于混合信息的</a:t>
            </a:r>
            <a:r>
              <a:rPr lang="en-US" altLang="zh-CN">
                <a:sym typeface="+mn-ea"/>
              </a:rPr>
              <a:t>ABR</a:t>
            </a:r>
            <a:r>
              <a:rPr lang="zh-CN" altLang="en-US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MPC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设计空间：过往算法或只基于吞吐量，或只基于</a:t>
            </a:r>
            <a:r>
              <a:rPr lang="zh-CN" altLang="en-US" sz="2000">
                <a:sym typeface="+mn-ea"/>
              </a:rPr>
              <a:t>缓冲区水平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0" y="5514750"/>
            <a:ext cx="9144000" cy="486000"/>
          </a:xfrm>
          <a:prstGeom prst="rect">
            <a:avLst/>
          </a:prstGeom>
          <a:solidFill>
            <a:schemeClr val="accent1"/>
          </a:solidFill>
        </p:spPr>
        <p:txBody>
          <a:bodyPr wrap="square" lIns="81000" tIns="108000" rIns="81000" bIns="108000" rtlCol="0" anchor="ctr" anchorCtr="0">
            <a:noAutofit/>
          </a:bodyPr>
          <a:lstStyle>
            <a:defPPr>
              <a:defRPr lang="zh-CN"/>
            </a:defPPr>
            <a:lvl1pPr algn="ctr">
              <a:defRPr sz="36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en-US" altLang="zh-CN" sz="1800" dirty="0"/>
              <a:t>Basic idea</a:t>
            </a:r>
            <a:r>
              <a:rPr lang="zh-CN" altLang="en-US" sz="1800" b="0" dirty="0"/>
              <a:t>：将</a:t>
            </a:r>
            <a:r>
              <a:rPr lang="zh-CN" altLang="en-US" sz="1800" dirty="0"/>
              <a:t>吞吐量</a:t>
            </a:r>
            <a:r>
              <a:rPr lang="zh-CN" altLang="en-US" sz="1800" b="0" dirty="0"/>
              <a:t>与</a:t>
            </a:r>
            <a:r>
              <a:rPr lang="zh-CN" altLang="en-US" sz="1800" dirty="0"/>
              <a:t>缓冲区</a:t>
            </a:r>
            <a:r>
              <a:rPr lang="zh-CN" altLang="en-US" sz="1800" b="0" dirty="0"/>
              <a:t>信息结合以进行码率选择</a:t>
            </a:r>
            <a:endParaRPr lang="en-US" altLang="zh-CN" sz="1800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24075" y="2335530"/>
            <a:ext cx="4472940" cy="263588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MPC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Model Predictive Control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dirty="0">
                <a:sym typeface="+mn-ea"/>
              </a:rPr>
              <a:t>核心思想：将</a:t>
            </a:r>
            <a:r>
              <a:rPr lang="en-US" altLang="zh-CN" sz="2000" dirty="0">
                <a:sym typeface="+mn-ea"/>
              </a:rPr>
              <a:t>ABR</a:t>
            </a:r>
            <a:r>
              <a:rPr lang="zh-CN" altLang="en-US" sz="2000" dirty="0">
                <a:sym typeface="+mn-ea"/>
              </a:rPr>
              <a:t>形式化为</a:t>
            </a:r>
            <a:r>
              <a:rPr lang="zh-CN" altLang="en-US" sz="2000" b="1" dirty="0">
                <a:sym typeface="+mn-ea"/>
              </a:rPr>
              <a:t>随机最优控制</a:t>
            </a:r>
            <a:r>
              <a:rPr lang="zh-CN" altLang="en-US" sz="2000" dirty="0">
                <a:sym typeface="+mn-ea"/>
              </a:rPr>
              <a:t>问题，利用</a:t>
            </a:r>
            <a:r>
              <a:rPr lang="zh-CN" altLang="en-US" sz="2000" b="1" dirty="0">
                <a:solidFill>
                  <a:schemeClr val="accent1"/>
                </a:solidFill>
                <a:sym typeface="+mn-ea"/>
              </a:rPr>
              <a:t>模型预测控制（</a:t>
            </a:r>
            <a:r>
              <a:rPr lang="en-US" altLang="zh-CN" sz="2000" b="1" dirty="0">
                <a:solidFill>
                  <a:schemeClr val="accent1"/>
                </a:solidFill>
                <a:sym typeface="+mn-ea"/>
              </a:rPr>
              <a:t>MPC</a:t>
            </a:r>
            <a:r>
              <a:rPr lang="zh-CN" altLang="en-US" sz="2000" b="1" dirty="0">
                <a:solidFill>
                  <a:schemeClr val="accent1"/>
                </a:solidFill>
                <a:sym typeface="+mn-ea"/>
              </a:rPr>
              <a:t>）</a:t>
            </a:r>
            <a:r>
              <a:rPr lang="zh-CN" altLang="en-US" sz="2000" dirty="0">
                <a:sym typeface="+mn-ea"/>
              </a:rPr>
              <a:t>求解</a:t>
            </a:r>
            <a:endParaRPr lang="en-US" altLang="zh-CN" sz="2000" dirty="0"/>
          </a:p>
          <a:p>
            <a:endParaRPr lang="en-US" altLang="zh-CN" sz="2100" dirty="0"/>
          </a:p>
          <a:p>
            <a:r>
              <a:rPr lang="zh-CN" altLang="en-US" sz="2000" dirty="0">
                <a:sym typeface="+mn-ea"/>
              </a:rPr>
              <a:t>设计选择：</a:t>
            </a:r>
            <a:r>
              <a:rPr lang="en-US" altLang="zh-CN" sz="2000" dirty="0">
                <a:sym typeface="+mn-ea"/>
              </a:rPr>
              <a:t> strawman solutions</a:t>
            </a:r>
            <a:endParaRPr lang="en-US" altLang="zh-CN" sz="20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ym typeface="+mn-ea"/>
              </a:rPr>
              <a:t>比例</a:t>
            </a:r>
            <a:r>
              <a:rPr lang="en-US" altLang="zh-CN" sz="1800" dirty="0">
                <a:sym typeface="+mn-ea"/>
              </a:rPr>
              <a:t>-</a:t>
            </a:r>
            <a:r>
              <a:rPr lang="zh-CN" altLang="en-US" sz="1800" dirty="0">
                <a:sym typeface="+mn-ea"/>
              </a:rPr>
              <a:t>积分</a:t>
            </a:r>
            <a:r>
              <a:rPr lang="en-US" altLang="zh-CN" sz="1800" dirty="0">
                <a:sym typeface="+mn-ea"/>
              </a:rPr>
              <a:t>-</a:t>
            </a:r>
            <a:r>
              <a:rPr lang="zh-CN" altLang="en-US" sz="1800" dirty="0">
                <a:sym typeface="+mn-ea"/>
              </a:rPr>
              <a:t>微分（</a:t>
            </a:r>
            <a:r>
              <a:rPr lang="en-US" altLang="zh-CN" sz="1800" dirty="0">
                <a:sym typeface="+mn-ea"/>
              </a:rPr>
              <a:t>PID</a:t>
            </a:r>
            <a:r>
              <a:rPr lang="zh-CN" altLang="en-US" sz="1800" dirty="0">
                <a:sym typeface="+mn-ea"/>
              </a:rPr>
              <a:t>）：目标是稳定性而非优化，且适用于连续系统而非离散系统</a:t>
            </a:r>
            <a:endParaRPr lang="en-US" altLang="zh-CN" sz="1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ym typeface="+mn-ea"/>
              </a:rPr>
              <a:t>马尔可夫决策过程（</a:t>
            </a:r>
            <a:r>
              <a:rPr lang="en-US" altLang="zh-CN" sz="1800" dirty="0">
                <a:sym typeface="+mn-ea"/>
              </a:rPr>
              <a:t>MDP</a:t>
            </a:r>
            <a:r>
              <a:rPr lang="zh-CN" altLang="en-US" sz="1800" dirty="0">
                <a:sym typeface="+mn-ea"/>
              </a:rPr>
              <a:t>）：假设吞吐量变化服从马尔可夫过程，实践中不一定否成立</a:t>
            </a:r>
            <a:endParaRPr lang="en-US" altLang="zh-CN" sz="1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b="1" dirty="0">
                <a:solidFill>
                  <a:schemeClr val="accent1"/>
                </a:solidFill>
                <a:sym typeface="+mn-ea"/>
              </a:rPr>
              <a:t>模型预测控制（</a:t>
            </a:r>
            <a:r>
              <a:rPr lang="en-US" altLang="zh-CN" sz="1800" b="1" dirty="0">
                <a:solidFill>
                  <a:schemeClr val="accent1"/>
                </a:solidFill>
                <a:sym typeface="+mn-ea"/>
              </a:rPr>
              <a:t>MPC</a:t>
            </a:r>
            <a:r>
              <a:rPr lang="zh-CN" altLang="en-US" sz="1800" b="1" dirty="0">
                <a:solidFill>
                  <a:schemeClr val="accent1"/>
                </a:solidFill>
                <a:sym typeface="+mn-ea"/>
              </a:rPr>
              <a:t>）</a:t>
            </a:r>
            <a:r>
              <a:rPr lang="zh-CN" altLang="en-US" sz="1800" dirty="0">
                <a:sym typeface="+mn-ea"/>
              </a:rPr>
              <a:t>：将码率选择视为有限时域内的</a:t>
            </a:r>
            <a:r>
              <a:rPr lang="en-US" altLang="zh-CN" sz="1800" dirty="0">
                <a:sym typeface="+mn-ea"/>
              </a:rPr>
              <a:t>QoE</a:t>
            </a:r>
            <a:r>
              <a:rPr lang="zh-CN" altLang="en-US" sz="1800" dirty="0">
                <a:sym typeface="+mn-ea"/>
              </a:rPr>
              <a:t>最大化问题，适用于</a:t>
            </a:r>
            <a:r>
              <a:rPr lang="en-US" altLang="zh-CN" sz="1800" dirty="0">
                <a:sym typeface="+mn-ea"/>
              </a:rPr>
              <a:t>ABR</a:t>
            </a:r>
            <a:r>
              <a:rPr lang="zh-CN" altLang="en-US" sz="1800" dirty="0">
                <a:sym typeface="+mn-ea"/>
              </a:rPr>
              <a:t>算法</a:t>
            </a:r>
            <a:endParaRPr lang="zh-CN" altLang="en-US" sz="1800" dirty="0"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MPC</a:t>
            </a:r>
            <a:r>
              <a:rPr lang="zh-CN" altLang="en-US"/>
              <a:t>设计思路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ym typeface="+mn-ea"/>
              </a:rPr>
              <a:t>原理：预测关键变量，求解优化问题</a:t>
            </a:r>
            <a:endParaRPr lang="en-US" altLang="zh-CN" sz="20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sz="1800" dirty="0">
                <a:sym typeface="+mn-ea"/>
              </a:rPr>
              <a:t>预测有限时间范围的吞吐量</a:t>
            </a:r>
            <a:endParaRPr lang="en-US" altLang="zh-CN" sz="18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sz="1800" dirty="0">
                <a:sym typeface="+mn-ea"/>
              </a:rPr>
              <a:t>基于预测吞吐量，根据</a:t>
            </a:r>
            <a:r>
              <a:rPr lang="zh-CN" altLang="en-US" sz="1800" b="1" dirty="0">
                <a:solidFill>
                  <a:schemeClr val="accent1"/>
                </a:solidFill>
                <a:sym typeface="+mn-ea"/>
              </a:rPr>
              <a:t>视频缓冲区模型</a:t>
            </a:r>
            <a:r>
              <a:rPr lang="zh-CN" altLang="en-US" sz="1800" dirty="0">
                <a:sym typeface="+mn-ea"/>
              </a:rPr>
              <a:t>，估计解空间中每组解取得的</a:t>
            </a:r>
            <a:r>
              <a:rPr lang="en-US" altLang="zh-CN" sz="1800" dirty="0">
                <a:sym typeface="+mn-ea"/>
              </a:rPr>
              <a:t>QoE</a:t>
            </a:r>
            <a:endParaRPr lang="en-US" altLang="zh-CN" sz="18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sz="1800" dirty="0">
                <a:sym typeface="+mn-ea"/>
              </a:rPr>
              <a:t>选择能够使总体</a:t>
            </a:r>
            <a:r>
              <a:rPr lang="en-US" altLang="zh-CN" sz="1800" b="1" dirty="0">
                <a:solidFill>
                  <a:schemeClr val="accent1"/>
                </a:solidFill>
                <a:sym typeface="+mn-ea"/>
              </a:rPr>
              <a:t>QoE</a:t>
            </a:r>
            <a:r>
              <a:rPr lang="zh-CN" altLang="en-US" sz="1800" b="1" dirty="0">
                <a:solidFill>
                  <a:schemeClr val="accent1"/>
                </a:solidFill>
                <a:sym typeface="+mn-ea"/>
              </a:rPr>
              <a:t>目标</a:t>
            </a:r>
            <a:r>
              <a:rPr lang="zh-CN" altLang="en-US" sz="1800" dirty="0">
                <a:sym typeface="+mn-ea"/>
              </a:rPr>
              <a:t>最大的一组码率选择作为解</a:t>
            </a:r>
            <a:endParaRPr lang="en-US" altLang="zh-CN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sz="17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ym typeface="+mn-ea"/>
              </a:rPr>
              <a:t>算法步骤：</a:t>
            </a:r>
            <a:endParaRPr lang="en-US" altLang="zh-CN" sz="20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sz="1800" dirty="0">
                <a:sym typeface="+mn-ea"/>
              </a:rPr>
              <a:t>解空间初始化：考虑未来</a:t>
            </a:r>
            <a:r>
              <a:rPr lang="en-US" altLang="zh-CN" sz="1800" dirty="0">
                <a:sym typeface="+mn-ea"/>
              </a:rPr>
              <a:t>5</a:t>
            </a:r>
            <a:r>
              <a:rPr lang="zh-CN" altLang="en-US" sz="1800" dirty="0">
                <a:sym typeface="+mn-ea"/>
              </a:rPr>
              <a:t>个视频块的</a:t>
            </a:r>
            <a:r>
              <a:rPr lang="en-US" altLang="zh-CN" sz="1800" dirty="0">
                <a:sym typeface="+mn-ea"/>
              </a:rPr>
              <a:t>6</a:t>
            </a:r>
            <a:r>
              <a:rPr lang="zh-CN" altLang="en-US" sz="1800" dirty="0">
                <a:sym typeface="+mn-ea"/>
              </a:rPr>
              <a:t>种码率选择，解空间大小为</a:t>
            </a:r>
            <a:r>
              <a:rPr lang="en-US" altLang="zh-CN" sz="1800" dirty="0">
                <a:sym typeface="+mn-ea"/>
              </a:rPr>
              <a:t>6</a:t>
            </a:r>
            <a:r>
              <a:rPr lang="en-US" altLang="zh-CN" sz="1800" baseline="30000" dirty="0">
                <a:sym typeface="+mn-ea"/>
              </a:rPr>
              <a:t>5</a:t>
            </a:r>
            <a:endParaRPr lang="en-US" altLang="zh-CN" sz="1800" baseline="300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sz="1800" dirty="0">
                <a:sym typeface="+mn-ea"/>
              </a:rPr>
              <a:t>预测吞吐量：计算过去</a:t>
            </a:r>
            <a:r>
              <a:rPr lang="en-US" altLang="zh-CN" sz="1800" dirty="0">
                <a:sym typeface="+mn-ea"/>
              </a:rPr>
              <a:t>5</a:t>
            </a:r>
            <a:r>
              <a:rPr lang="zh-CN" altLang="en-US" sz="1800" dirty="0">
                <a:sym typeface="+mn-ea"/>
              </a:rPr>
              <a:t>个视频块的调和平均数，作为吞吐量预测值</a:t>
            </a:r>
            <a:endParaRPr lang="en-US" altLang="zh-CN" sz="18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sz="1800" dirty="0">
                <a:sym typeface="+mn-ea"/>
              </a:rPr>
              <a:t>最大化</a:t>
            </a:r>
            <a:r>
              <a:rPr lang="en-US" altLang="zh-CN" sz="1800" dirty="0">
                <a:sym typeface="+mn-ea"/>
              </a:rPr>
              <a:t>QoE</a:t>
            </a:r>
            <a:r>
              <a:rPr lang="zh-CN" altLang="en-US" sz="1800" dirty="0">
                <a:sym typeface="+mn-ea"/>
              </a:rPr>
              <a:t>：遍历解空间中的每组解（即未来</a:t>
            </a:r>
            <a:r>
              <a:rPr lang="en-US" altLang="zh-CN" sz="1800" dirty="0">
                <a:sym typeface="+mn-ea"/>
              </a:rPr>
              <a:t>5</a:t>
            </a:r>
            <a:r>
              <a:rPr lang="zh-CN" altLang="en-US" sz="1800" dirty="0">
                <a:sym typeface="+mn-ea"/>
              </a:rPr>
              <a:t>个视频块的码率选择） ，计算每组解对应的预期</a:t>
            </a:r>
            <a:r>
              <a:rPr lang="en-US" altLang="zh-CN" sz="1800" dirty="0">
                <a:sym typeface="+mn-ea"/>
              </a:rPr>
              <a:t>QoE</a:t>
            </a:r>
            <a:r>
              <a:rPr lang="zh-CN" altLang="en-US" sz="1800" dirty="0">
                <a:sym typeface="+mn-ea"/>
              </a:rPr>
              <a:t>，记录最大值</a:t>
            </a:r>
            <a:endParaRPr lang="en-US" altLang="zh-CN" sz="1800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sz="1800" dirty="0">
                <a:sym typeface="+mn-ea"/>
              </a:rPr>
              <a:t>输出决策：将能够使</a:t>
            </a:r>
            <a:r>
              <a:rPr lang="en-US" altLang="zh-CN" sz="1800" dirty="0">
                <a:sym typeface="+mn-ea"/>
              </a:rPr>
              <a:t>QoE</a:t>
            </a:r>
            <a:r>
              <a:rPr lang="zh-CN" altLang="en-US" sz="1800" dirty="0">
                <a:sym typeface="+mn-ea"/>
              </a:rPr>
              <a:t>最大化的一组解的第一个码率选择作为算法输出</a:t>
            </a:r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视频缓冲区模型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latinLnBrk="0">
                  <a:spcAft>
                    <a:spcPts val="0"/>
                  </a:spcAft>
                </a:pPr>
                <a:r>
                  <a:rPr lang="zh-CN" altLang="en-US" sz="2000" dirty="0">
                    <a:sym typeface="+mn-ea"/>
                  </a:rPr>
                  <a:t>缓冲区的变化</a:t>
                </a:r>
                <a:endParaRPr lang="en-US" altLang="zh-CN" sz="2000" dirty="0"/>
              </a:p>
              <a:p>
                <a:pPr lvl="1" latinLnBrk="0">
                  <a:spcAft>
                    <a:spcPts val="0"/>
                  </a:spcAft>
                </a:pPr>
                <a:r>
                  <a:rPr lang="zh-CN" altLang="en-US" sz="1800" dirty="0">
                    <a:sym typeface="+mn-ea"/>
                  </a:rPr>
                  <a:t>减少：视频观看过程中，缓冲区水平随播放时间匀速减少</a:t>
                </a:r>
                <a:endParaRPr lang="en-US" altLang="zh-CN" sz="1800" dirty="0"/>
              </a:p>
              <a:p>
                <a:pPr lvl="1" latinLnBrk="0">
                  <a:spcAft>
                    <a:spcPts val="0"/>
                  </a:spcAft>
                </a:pPr>
                <a:r>
                  <a:rPr lang="zh-CN" altLang="en-US" sz="1800" dirty="0">
                    <a:sym typeface="+mn-ea"/>
                  </a:rPr>
                  <a:t>增加：视频块下载完成后，缓冲区水平增加一个视频块的时长</a:t>
                </a:r>
                <a:endParaRPr lang="en-US" altLang="zh-CN" sz="1800" dirty="0"/>
              </a:p>
              <a:p>
                <a:pPr latinLnBrk="0">
                  <a:spcAft>
                    <a:spcPts val="0"/>
                  </a:spcAft>
                </a:pPr>
                <a:r>
                  <a:rPr lang="zh-CN" altLang="en-US" sz="2000" dirty="0">
                    <a:sym typeface="+mn-ea"/>
                  </a:rPr>
                  <a:t>卡顿：初始缓冲区水平 </a:t>
                </a:r>
                <a:r>
                  <a:rPr lang="en-US" altLang="zh-CN" sz="2000" dirty="0">
                    <a:sym typeface="+mn-ea"/>
                  </a:rPr>
                  <a:t>&lt; </a:t>
                </a:r>
                <a:r>
                  <a:rPr lang="zh-CN" altLang="en-US" sz="2000" dirty="0">
                    <a:sym typeface="+mn-ea"/>
                  </a:rPr>
                  <a:t>视频块下载时间（忽略下载等待时间）</a:t>
                </a:r>
                <a:endParaRPr lang="en-US" altLang="zh-CN" sz="2000" dirty="0"/>
              </a:p>
              <a:p>
                <a:pPr lvl="1" latinLnBrk="0">
                  <a:spcAft>
                    <a:spcPts val="0"/>
                  </a:spcAft>
                </a:pPr>
                <a:r>
                  <a:rPr lang="zh-CN" altLang="en-US" sz="1800" dirty="0">
                    <a:sym typeface="+mn-ea"/>
                  </a:rPr>
                  <a:t>视频块下载时间 </a:t>
                </a:r>
                <a:r>
                  <a:rPr lang="en-US" altLang="zh-CN" sz="1800" dirty="0">
                    <a:sym typeface="+mn-ea"/>
                  </a:rPr>
                  <a:t>= </a:t>
                </a:r>
                <a:r>
                  <a:rPr lang="zh-CN" altLang="en-US" sz="1800" dirty="0">
                    <a:sym typeface="+mn-ea"/>
                  </a:rPr>
                  <a:t>视频块大小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>
                    <a:sym typeface="+mn-ea"/>
                  </a:rPr>
                  <a:t> </a:t>
                </a:r>
                <a:r>
                  <a:rPr lang="en-US" altLang="zh-CN" sz="1800" dirty="0">
                    <a:sym typeface="+mn-ea"/>
                  </a:rPr>
                  <a:t>/ </a:t>
                </a:r>
                <a:r>
                  <a:rPr lang="zh-CN" altLang="en-US" sz="1800" dirty="0">
                    <a:sym typeface="+mn-ea"/>
                  </a:rPr>
                  <a:t>视频块吞吐量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17693" y="4506865"/>
            <a:ext cx="4455001" cy="2160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4267286" y="4182865"/>
            <a:ext cx="1350000" cy="3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dirty="0">
                <a:solidFill>
                  <a:schemeClr val="tx1"/>
                </a:solidFill>
                <a:latin typeface="+mn-ea"/>
              </a:rPr>
              <a:t>视频块大小</a:t>
            </a:r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1677693" y="4600327"/>
            <a:ext cx="1350000" cy="3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dirty="0">
                <a:solidFill>
                  <a:schemeClr val="tx1"/>
                </a:solidFill>
                <a:latin typeface="+mn-ea"/>
              </a:rPr>
              <a:t>视频块吞吐量</a:t>
            </a:r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6142979" y="4567318"/>
            <a:ext cx="1350000" cy="3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dirty="0">
                <a:solidFill>
                  <a:schemeClr val="tx1"/>
                </a:solidFill>
                <a:latin typeface="+mn-ea"/>
              </a:rPr>
              <a:t>下载等待时间</a:t>
            </a:r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直接箭头连接符 13"/>
          <p:cNvCxnSpPr>
            <a:stCxn id="11" idx="3"/>
          </p:cNvCxnSpPr>
          <p:nvPr>
            <p:custDataLst>
              <p:tags r:id="rId7"/>
            </p:custDataLst>
          </p:nvPr>
        </p:nvCxnSpPr>
        <p:spPr>
          <a:xfrm>
            <a:off x="3027693" y="4762327"/>
            <a:ext cx="1481104" cy="3701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1"/>
          </p:cNvCxnSpPr>
          <p:nvPr>
            <p:custDataLst>
              <p:tags r:id="rId8"/>
            </p:custDataLst>
          </p:nvPr>
        </p:nvCxnSpPr>
        <p:spPr>
          <a:xfrm flipH="1">
            <a:off x="5215717" y="4729318"/>
            <a:ext cx="927262" cy="22245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0" idx="2"/>
          </p:cNvCxnSpPr>
          <p:nvPr>
            <p:custDataLst>
              <p:tags r:id="rId9"/>
            </p:custDataLst>
          </p:nvPr>
        </p:nvCxnSpPr>
        <p:spPr>
          <a:xfrm flipH="1">
            <a:off x="4827035" y="4506865"/>
            <a:ext cx="115251" cy="38445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QoE</a:t>
            </a:r>
            <a:r>
              <a:rPr lang="zh-CN" altLang="en-US"/>
              <a:t>目标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 sz="2000" dirty="0">
                    <a:sym typeface="+mn-ea"/>
                  </a:rPr>
                  <a:t>将</a:t>
                </a:r>
                <a:r>
                  <a:rPr lang="en-US" altLang="zh-CN" sz="2000" dirty="0">
                    <a:sym typeface="+mn-ea"/>
                  </a:rPr>
                  <a:t>QoE</a:t>
                </a:r>
                <a:r>
                  <a:rPr lang="zh-CN" altLang="en-US" sz="2000" dirty="0">
                    <a:sym typeface="+mn-ea"/>
                  </a:rPr>
                  <a:t>目标建模为多个指标的</a:t>
                </a:r>
                <a:r>
                  <a:rPr lang="zh-CN" altLang="en-US" sz="2000" b="1" dirty="0">
                    <a:solidFill>
                      <a:schemeClr val="accent1"/>
                    </a:solidFill>
                    <a:sym typeface="+mn-ea"/>
                  </a:rPr>
                  <a:t>线性函数</a:t>
                </a:r>
                <a:endParaRPr lang="en-US" altLang="zh-CN" sz="2000" b="1" dirty="0">
                  <a:solidFill>
                    <a:schemeClr val="accent1"/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800" dirty="0">
                    <a:sym typeface="+mn-ea"/>
                  </a:rPr>
                  <a:t>视频质量：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1800" b="0" i="1">
                        <a:solidFill>
                          <a:srgbClr val="FF3D2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>
                    <a:sym typeface="+mn-ea"/>
                  </a:rPr>
                  <a:t> （可简化为码率：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dirty="0">
                    <a:sym typeface="+mn-ea"/>
                  </a:rPr>
                  <a:t>）</a:t>
                </a:r>
                <a:endParaRPr lang="en-US" altLang="zh-CN" sz="1800" dirty="0"/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800" dirty="0">
                    <a:sym typeface="+mn-ea"/>
                  </a:rPr>
                  <a:t>卡顿时间：</a:t>
                </a:r>
                <a:r>
                  <a:rPr lang="en-US" altLang="zh-CN" sz="1800" b="1" dirty="0">
                    <a:solidFill>
                      <a:srgbClr val="FF3D2E"/>
                    </a:solidFill>
                    <a:effectLst/>
                    <a:sym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800" i="1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d>
                          <m:dPr>
                            <m:ctrlPr>
                              <a:rPr lang="en-US" altLang="zh-CN" sz="1800" i="1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1800" i="1" smtClean="0"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smtClean="0"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800" i="1" smtClean="0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1800" i="1" smtClean="0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 smtClean="0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800" i="1" smtClean="0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1800" b="0" i="1" smtClean="0"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800" b="0" i="1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0" i="1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1800" dirty="0"/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800" dirty="0">
                    <a:sym typeface="+mn-ea"/>
                  </a:rPr>
                  <a:t>质量切换：</a:t>
                </a:r>
                <a:r>
                  <a:rPr lang="en-US" altLang="zh-CN" sz="1800" b="1" dirty="0">
                    <a:solidFill>
                      <a:srgbClr val="FF3D2E"/>
                    </a:solidFill>
                    <a:effectLst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b="0" i="1"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0" i="1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1800" b="0" i="1" smtClean="0">
                        <a:solidFill>
                          <a:srgbClr val="FF3D2E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>
                    <a:sym typeface="+mn-ea"/>
                  </a:rPr>
                  <a:t>（可简化为码率切换：</a:t>
                </a:r>
                <a:r>
                  <a:rPr lang="en-US" altLang="zh-CN" sz="18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1800" b="1" i="1">
                        <a:solidFill>
                          <a:srgbClr val="FF3D2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>
                    <a:sym typeface="+mn-ea"/>
                  </a:rPr>
                  <a:t>）</a:t>
                </a:r>
                <a:endParaRPr lang="en-US" altLang="zh-CN" sz="1800" dirty="0"/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800" dirty="0">
                    <a:sym typeface="+mn-ea"/>
                  </a:rPr>
                  <a:t>启动延迟：</a:t>
                </a:r>
                <a:r>
                  <a:rPr lang="en-US" altLang="zh-CN" sz="1800" b="1" dirty="0">
                    <a:solidFill>
                      <a:schemeClr val="accent2"/>
                    </a:solidFill>
                    <a:effectLst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>
                    <a:sym typeface="+mn-ea"/>
                  </a:rPr>
                  <a:t>（通常忽略）</a:t>
                </a:r>
                <a:endParaRPr lang="zh-CN" altLang="en-US" sz="1800" dirty="0"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15320" y="4800492"/>
                <a:ext cx="8100000" cy="1080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𝑄𝑜𝐸</m:t>
                      </m:r>
                      <m:r>
                        <a:rPr lang="en-US" altLang="zh-CN" sz="15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15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5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5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5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5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5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altLang="zh-CN" sz="15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b="1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 b="1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500" b="1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15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5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zh-CN" altLang="en-US" sz="15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5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5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5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5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1500" b="1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500" b="1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zh-CN" sz="1500" b="1" i="0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𝐦𝐚𝐱</m:t>
                                  </m:r>
                                </m:e>
                                <m:lim/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CN" sz="1500" b="1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sz="1500" b="1" i="1" smtClean="0">
                                          <a:solidFill>
                                            <a:schemeClr val="accent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1500" b="1" i="1" smtClean="0">
                                              <a:solidFill>
                                                <a:schemeClr val="accent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1500" b="1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500" b="1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500" b="1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sz="1500" b="1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500" b="1" i="1" smtClean="0">
                                                      <a:solidFill>
                                                        <a:schemeClr val="accent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500" b="1" i="1" smtClean="0">
                                                      <a:solidFill>
                                                        <a:schemeClr val="accent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𝑹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500" b="1" i="1" smtClean="0">
                                                      <a:solidFill>
                                                        <a:schemeClr val="accent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1500" b="1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500" b="1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500" b="1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sz="1500" b="1" i="1" smtClean="0">
                                          <a:solidFill>
                                            <a:schemeClr val="accent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500" b="1" i="1" smtClean="0">
                                              <a:solidFill>
                                                <a:schemeClr val="accent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500" b="1" i="1" smtClean="0">
                                              <a:solidFill>
                                                <a:schemeClr val="accent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500" b="1" i="1" smtClean="0">
                                              <a:solidFill>
                                                <a:schemeClr val="accent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500" b="1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500" b="1" i="1" smtClean="0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15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5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5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5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5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5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5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5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500" b="1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1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d>
                                <m:dPr>
                                  <m:ctrlPr>
                                    <a:rPr lang="en-US" altLang="zh-CN" sz="1500" b="1" i="1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500" b="1" i="1">
                                          <a:solidFill>
                                            <a:schemeClr val="accent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 b="1" i="1">
                                          <a:solidFill>
                                            <a:schemeClr val="accent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zh-CN" sz="1500" b="1" i="1" smtClean="0">
                                          <a:solidFill>
                                            <a:schemeClr val="accent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altLang="zh-CN" sz="1500" b="1" i="1">
                                          <a:solidFill>
                                            <a:schemeClr val="accent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500" b="1" i="1">
                                          <a:solidFill>
                                            <a:schemeClr val="accent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500" b="1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500" b="1" i="1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d>
                                <m:dPr>
                                  <m:ctrlPr>
                                    <a:rPr lang="en-US" altLang="zh-CN" sz="1500" b="1" i="1">
                                      <a:solidFill>
                                        <a:schemeClr val="accent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500" b="1" i="1">
                                          <a:solidFill>
                                            <a:schemeClr val="accent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 b="1" i="1">
                                          <a:solidFill>
                                            <a:schemeClr val="accent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zh-CN" sz="1500" b="1" i="1" smtClean="0">
                                          <a:solidFill>
                                            <a:schemeClr val="accent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sz="15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5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5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5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1500" b="1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1500" b="1" i="1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altLang="zh-CN" sz="1500" dirty="0">
                  <a:solidFill>
                    <a:schemeClr val="tx1"/>
                  </a:solidFill>
                  <a:effectLst/>
                  <a:latin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415320" y="4800492"/>
                <a:ext cx="8100000" cy="1080000"/>
              </a:xfrm>
              <a:prstGeom prst="rect">
                <a:avLst/>
              </a:prstGeom>
              <a:blipFill rotWithShape="1">
                <a:blip r:embed="rId4"/>
                <a:stretch>
                  <a:fillRect t="-49" r="7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QoE</a:t>
            </a:r>
            <a:r>
              <a:rPr lang="zh-CN" altLang="en-US"/>
              <a:t>最大化问题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74800"/>
                <a:ext cx="7886700" cy="4602480"/>
              </a:xfrm>
            </p:spPr>
            <p:txBody>
              <a:bodyPr>
                <a:normAutofit fontScale="70000"/>
              </a:bodyPr>
              <a:p>
                <a:r>
                  <a:rPr lang="zh-CN" altLang="en-US" sz="2100" b="1" dirty="0">
                    <a:sym typeface="+mn-ea"/>
                  </a:rPr>
                  <a:t>参数</a:t>
                </a:r>
                <a:endParaRPr lang="en-US" altLang="zh-CN" sz="2100" b="1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zh-CN" altLang="en-US" sz="21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100" dirty="0">
                    <a:sym typeface="+mn-ea"/>
                  </a:rPr>
                  <a:t>,</a:t>
                </a:r>
                <a:r>
                  <a:rPr lang="en-US" altLang="zh-CN" sz="2100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100" dirty="0"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100" dirty="0">
                    <a:sym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sz="2100" dirty="0">
                    <a:sym typeface="+mn-ea"/>
                  </a:rPr>
                  <a:t> </a:t>
                </a:r>
                <a:endParaRPr lang="en-US" altLang="zh-CN" sz="2100" dirty="0">
                  <a:solidFill>
                    <a:schemeClr val="tx1"/>
                  </a:solidFill>
                </a:endParaRPr>
              </a:p>
              <a:p>
                <a:r>
                  <a:rPr lang="zh-CN" altLang="en-US" sz="2100" b="1" dirty="0">
                    <a:sym typeface="+mn-ea"/>
                  </a:rPr>
                  <a:t>输入</a:t>
                </a:r>
                <a:endParaRPr lang="en-US" altLang="zh-CN" sz="2100" b="1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100" dirty="0">
                    <a:sym typeface="+mn-ea"/>
                  </a:rPr>
                  <a:t>视频块时长：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2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1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100" dirty="0">
                    <a:sym typeface="+mn-ea"/>
                  </a:rPr>
                  <a:t>视频块大小：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sz="2100" dirty="0">
                    <a:sym typeface="+mn-ea"/>
                  </a:rPr>
                  <a:t> </a:t>
                </a:r>
                <a:endParaRPr lang="en-US" altLang="zh-CN" sz="21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100" dirty="0">
                    <a:sym typeface="+mn-ea"/>
                  </a:rPr>
                  <a:t>缓冲区上限：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sz="21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100" dirty="0">
                    <a:sym typeface="+mn-ea"/>
                  </a:rPr>
                  <a:t>吞吐量</a:t>
                </a:r>
                <a:r>
                  <a:rPr lang="en-US" altLang="zh-CN" sz="2100" dirty="0">
                    <a:sym typeface="+mn-ea"/>
                  </a:rPr>
                  <a:t>trace</a:t>
                </a:r>
                <a:r>
                  <a:rPr lang="zh-CN" altLang="en-US" sz="2100" dirty="0">
                    <a:sym typeface="+mn-ea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1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100" dirty="0">
                  <a:solidFill>
                    <a:schemeClr val="tx1"/>
                  </a:solidFill>
                </a:endParaRPr>
              </a:p>
              <a:p>
                <a:r>
                  <a:rPr lang="zh-CN" altLang="en-US" sz="2100" b="1" dirty="0">
                    <a:sym typeface="+mn-ea"/>
                  </a:rPr>
                  <a:t>输出</a:t>
                </a:r>
                <a:endParaRPr lang="zh-CN" altLang="en-US" sz="2100" b="1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100" dirty="0">
                    <a:sym typeface="+mn-ea"/>
                  </a:rPr>
                  <a:t>码率决策：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en-US" sz="2100" dirty="0">
                    <a:sym typeface="+mn-ea"/>
                  </a:rPr>
                  <a:t>（</a:t>
                </a:r>
                <a:r>
                  <a:rPr lang="en-US" altLang="zh-CN" sz="21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100" dirty="0">
                    <a:sym typeface="+mn-ea"/>
                  </a:rPr>
                  <a:t>为最大视频块序号）</a:t>
                </a:r>
                <a:endParaRPr lang="en-US" altLang="zh-CN" sz="21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100" dirty="0">
                    <a:sym typeface="+mn-ea"/>
                  </a:rPr>
                  <a:t>启动延迟：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1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1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100" dirty="0">
                    <a:sym typeface="+mn-ea"/>
                  </a:rPr>
                  <a:t>下载等待时间：</a:t>
                </a:r>
                <a14:m>
                  <m:oMath xmlns:m="http://schemas.openxmlformats.org/officeDocument/2006/math">
                    <m:r>
                      <a:rPr lang="en-US" altLang="zh-CN" sz="21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1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74800"/>
                <a:ext cx="7886700" cy="4602480"/>
              </a:xfrm>
              <a:blipFill rotWithShape="1">
                <a:blip r:embed="rId1"/>
                <a:stretch>
                  <a:fillRect b="-7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01489" y="1505250"/>
            <a:ext cx="4038512" cy="2565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444443" y="3890790"/>
            <a:ext cx="1620000" cy="4050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3144273" y="3890790"/>
            <a:ext cx="1620000" cy="405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bg1"/>
                </a:solidFill>
                <a:latin typeface="+mn-ea"/>
              </a:rPr>
              <a:t>需要预测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MPC</a:t>
            </a:r>
            <a:r>
              <a:rPr lang="zh-CN" altLang="en-US"/>
              <a:t>变体</a:t>
            </a:r>
            <a:endParaRPr lang="zh-CN" altLang="en-US"/>
          </a:p>
        </p:txBody>
      </p:sp>
      <p:sp>
        <p:nvSpPr>
          <p:cNvPr id="31" name="Rectangle 6"/>
          <p:cNvSpPr/>
          <p:nvPr>
            <p:custDataLst>
              <p:tags r:id="rId1"/>
            </p:custDataLst>
          </p:nvPr>
        </p:nvSpPr>
        <p:spPr>
          <a:xfrm>
            <a:off x="793038" y="3159000"/>
            <a:ext cx="162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100" b="1" dirty="0">
                <a:solidFill>
                  <a:schemeClr val="bg1"/>
                </a:solidFill>
              </a:rPr>
              <a:t>MPC</a:t>
            </a:r>
            <a:endParaRPr lang="en-US" sz="2100" b="1" dirty="0">
              <a:solidFill>
                <a:schemeClr val="bg1"/>
              </a:solidFill>
            </a:endParaRPr>
          </a:p>
        </p:txBody>
      </p:sp>
      <p:sp>
        <p:nvSpPr>
          <p:cNvPr id="32" name="Rectangle 7"/>
          <p:cNvSpPr/>
          <p:nvPr>
            <p:custDataLst>
              <p:tags r:id="rId2"/>
            </p:custDataLst>
          </p:nvPr>
        </p:nvSpPr>
        <p:spPr>
          <a:xfrm>
            <a:off x="4032000" y="2264531"/>
            <a:ext cx="162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100" b="1" dirty="0">
                <a:solidFill>
                  <a:schemeClr val="bg1"/>
                </a:solidFill>
              </a:rPr>
              <a:t>RobustMPC</a:t>
            </a:r>
            <a:endParaRPr lang="en-US" sz="2100" b="1" dirty="0">
              <a:solidFill>
                <a:schemeClr val="bg1"/>
              </a:solidFill>
            </a:endParaRPr>
          </a:p>
        </p:txBody>
      </p:sp>
      <p:sp>
        <p:nvSpPr>
          <p:cNvPr id="33" name="Rectangle 8"/>
          <p:cNvSpPr/>
          <p:nvPr>
            <p:custDataLst>
              <p:tags r:id="rId3"/>
            </p:custDataLst>
          </p:nvPr>
        </p:nvSpPr>
        <p:spPr>
          <a:xfrm>
            <a:off x="4032000" y="4053469"/>
            <a:ext cx="162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100" b="1" dirty="0">
                <a:solidFill>
                  <a:schemeClr val="bg1"/>
                </a:solidFill>
              </a:rPr>
              <a:t>FastMPC</a:t>
            </a:r>
            <a:endParaRPr lang="en-US" sz="2100" b="1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>
            <a:stCxn id="31" idx="3"/>
            <a:endCxn id="32" idx="1"/>
          </p:cNvCxnSpPr>
          <p:nvPr>
            <p:custDataLst>
              <p:tags r:id="rId4"/>
            </p:custDataLst>
          </p:nvPr>
        </p:nvCxnSpPr>
        <p:spPr>
          <a:xfrm flipV="1">
            <a:off x="2413038" y="2534531"/>
            <a:ext cx="1618962" cy="8944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1" idx="3"/>
            <a:endCxn id="33" idx="1"/>
          </p:cNvCxnSpPr>
          <p:nvPr>
            <p:custDataLst>
              <p:tags r:id="rId5"/>
            </p:custDataLst>
          </p:nvPr>
        </p:nvCxnSpPr>
        <p:spPr>
          <a:xfrm>
            <a:off x="2413038" y="3429000"/>
            <a:ext cx="1618962" cy="8944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 rot="19860000">
            <a:off x="2412519" y="2588726"/>
            <a:ext cx="1620000" cy="432000"/>
          </a:xfrm>
          <a:prstGeom prst="rect">
            <a:avLst/>
          </a:prstGeom>
          <a:noFill/>
        </p:spPr>
        <p:txBody>
          <a:bodyPr wrap="none" lIns="81000" tIns="108000" rIns="81000" bIns="108000" rtlCol="0" anchor="ctr" anchorCtr="0">
            <a:noAutofit/>
          </a:bodyPr>
          <a:p>
            <a:pPr algn="ctr"/>
            <a:r>
              <a:rPr lang="zh-CN" altLang="en-US" sz="1350" dirty="0"/>
              <a:t>吞吐量预测不准确</a:t>
            </a:r>
            <a:endParaRPr lang="zh-CN" altLang="en-US" sz="1350" dirty="0"/>
          </a:p>
        </p:txBody>
      </p:sp>
      <p:sp>
        <p:nvSpPr>
          <p:cNvPr id="12" name="TextBox 11"/>
          <p:cNvSpPr txBox="1"/>
          <p:nvPr>
            <p:custDataLst>
              <p:tags r:id="rId7"/>
            </p:custDataLst>
          </p:nvPr>
        </p:nvSpPr>
        <p:spPr>
          <a:xfrm>
            <a:off x="5650962" y="4053468"/>
            <a:ext cx="270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54000" bIns="54000" rtlCol="0" anchor="ctr" anchorCtr="0">
            <a:noAutofit/>
          </a:bodyPr>
          <a:p>
            <a:pPr algn="ctr"/>
            <a:r>
              <a:rPr lang="zh-CN" altLang="en-US" sz="1350" dirty="0">
                <a:latin typeface="+mn-ea"/>
              </a:rPr>
              <a:t>离线枚举状态空间，在线查表</a:t>
            </a:r>
            <a:endParaRPr lang="en-US" sz="1350" dirty="0">
              <a:latin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 rot="1740000">
            <a:off x="2412520" y="3837468"/>
            <a:ext cx="1620000" cy="432000"/>
          </a:xfrm>
          <a:prstGeom prst="rect">
            <a:avLst/>
          </a:prstGeom>
          <a:noFill/>
        </p:spPr>
        <p:txBody>
          <a:bodyPr wrap="none" lIns="81000" tIns="108000" rIns="81000" bIns="108000" rtlCol="0" anchor="ctr" anchorCtr="0">
            <a:noAutofit/>
          </a:bodyPr>
          <a:p>
            <a:pPr algn="ctr"/>
            <a:r>
              <a:rPr lang="zh-CN" altLang="en-US" sz="1350" dirty="0"/>
              <a:t>计算开销太高</a:t>
            </a:r>
            <a:endParaRPr lang="zh-CN" altLang="en-US" sz="1350" dirty="0"/>
          </a:p>
        </p:txBody>
      </p:sp>
      <p:sp>
        <p:nvSpPr>
          <p:cNvPr id="22" name="TextBox 11"/>
          <p:cNvSpPr txBox="1"/>
          <p:nvPr>
            <p:custDataLst>
              <p:tags r:id="rId9"/>
            </p:custDataLst>
          </p:nvPr>
        </p:nvSpPr>
        <p:spPr>
          <a:xfrm>
            <a:off x="5650962" y="2264531"/>
            <a:ext cx="270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54000" bIns="54000" rtlCol="0" anchor="ctr" anchorCtr="0">
            <a:noAutofit/>
          </a:bodyPr>
          <a:p>
            <a:pPr algn="ctr"/>
            <a:r>
              <a:rPr lang="zh-CN" altLang="en-US" sz="1350" dirty="0">
                <a:latin typeface="+mn-ea"/>
              </a:rPr>
              <a:t>保守的吞吐量预测，避免卡顿</a:t>
            </a:r>
            <a:endParaRPr lang="en-US" sz="1350" dirty="0">
              <a:latin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MPC</a:t>
            </a:r>
            <a:r>
              <a:rPr lang="zh-CN" altLang="en-US"/>
              <a:t>性能评估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采用数据驱动的实验方法</a:t>
            </a:r>
            <a:endParaRPr lang="zh-CN" altLang="en-US"/>
          </a:p>
          <a:p>
            <a:pPr marL="0" lvl="1"/>
            <a:r>
              <a:rPr lang="zh-CN" altLang="en-US" sz="2100" dirty="0">
                <a:sym typeface="+mn-ea"/>
              </a:rPr>
              <a:t>对比</a:t>
            </a:r>
            <a:r>
              <a:rPr lang="en-US" altLang="zh-CN" sz="2100" dirty="0">
                <a:sym typeface="+mn-ea"/>
              </a:rPr>
              <a:t>RB</a:t>
            </a:r>
            <a:r>
              <a:rPr lang="zh-CN" altLang="en-US" sz="2100" dirty="0">
                <a:sym typeface="+mn-ea"/>
              </a:rPr>
              <a:t>、</a:t>
            </a:r>
            <a:r>
              <a:rPr lang="en-US" altLang="zh-CN" sz="2100" dirty="0">
                <a:sym typeface="+mn-ea"/>
              </a:rPr>
              <a:t>BB</a:t>
            </a:r>
            <a:r>
              <a:rPr lang="zh-CN" altLang="en-US" sz="2100" dirty="0">
                <a:sym typeface="+mn-ea"/>
              </a:rPr>
              <a:t>（</a:t>
            </a:r>
            <a:r>
              <a:rPr lang="en-US" altLang="zh-CN" sz="2100" dirty="0">
                <a:sym typeface="+mn-ea"/>
              </a:rPr>
              <a:t>BBA-0</a:t>
            </a:r>
            <a:r>
              <a:rPr lang="zh-CN" altLang="en-US" sz="2100" dirty="0">
                <a:sym typeface="+mn-ea"/>
              </a:rPr>
              <a:t>）</a:t>
            </a:r>
            <a:r>
              <a:rPr lang="zh-CN" sz="2100" dirty="0">
                <a:sym typeface="+mn-ea"/>
              </a:rPr>
              <a:t>等</a:t>
            </a:r>
            <a:r>
              <a:rPr lang="zh-CN" altLang="en-US" sz="2100" dirty="0">
                <a:sym typeface="+mn-ea"/>
              </a:rPr>
              <a:t>算法</a:t>
            </a:r>
            <a:endParaRPr lang="en-US" altLang="zh-CN" sz="2100" dirty="0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6014" y="2814331"/>
            <a:ext cx="8573243" cy="20004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0400" y="5320665"/>
            <a:ext cx="7339965" cy="937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0" algn="ctr" defTabSz="914400">
              <a:spcBef>
                <a:spcPts val="600"/>
              </a:spcBef>
              <a:spcAft>
                <a:spcPts val="600"/>
              </a:spcAft>
              <a:tabLst>
                <a:tab pos="0" algn="l"/>
              </a:tabLst>
            </a:pPr>
            <a:r>
              <a:rPr lang="en-US" altLang="zh-CN" sz="1500" dirty="0">
                <a:sym typeface="+mn-ea"/>
              </a:rPr>
              <a:t>RobustMPC</a:t>
            </a:r>
            <a:r>
              <a:rPr lang="zh-CN" altLang="en-US" sz="1500" dirty="0">
                <a:sym typeface="+mn-ea"/>
              </a:rPr>
              <a:t>在三种数据集上相对次优算法分别实现了</a:t>
            </a:r>
            <a:r>
              <a:rPr lang="en-US" altLang="zh-CN" sz="1500" dirty="0">
                <a:sym typeface="+mn-ea"/>
              </a:rPr>
              <a:t>15%</a:t>
            </a:r>
            <a:r>
              <a:rPr lang="zh-CN" altLang="en-US" sz="1500" dirty="0">
                <a:sym typeface="+mn-ea"/>
              </a:rPr>
              <a:t>、</a:t>
            </a:r>
            <a:r>
              <a:rPr lang="en-US" altLang="zh-CN" sz="1500" dirty="0">
                <a:sym typeface="+mn-ea"/>
              </a:rPr>
              <a:t>10%</a:t>
            </a:r>
            <a:r>
              <a:rPr lang="zh-CN" altLang="en-US" sz="1500" dirty="0">
                <a:sym typeface="+mn-ea"/>
              </a:rPr>
              <a:t>和</a:t>
            </a:r>
            <a:r>
              <a:rPr lang="en-US" altLang="zh-CN" sz="1500" dirty="0">
                <a:sym typeface="+mn-ea"/>
              </a:rPr>
              <a:t>5%</a:t>
            </a:r>
            <a:r>
              <a:rPr lang="zh-CN" altLang="en-US" sz="1500" dirty="0">
                <a:sym typeface="+mn-ea"/>
              </a:rPr>
              <a:t>的</a:t>
            </a:r>
            <a:r>
              <a:rPr lang="en-US" altLang="zh-CN" sz="1500" dirty="0">
                <a:sym typeface="+mn-ea"/>
              </a:rPr>
              <a:t>QoE</a:t>
            </a:r>
            <a:r>
              <a:rPr lang="zh-CN" altLang="en-US" sz="1500" dirty="0">
                <a:sym typeface="+mn-ea"/>
              </a:rPr>
              <a:t>提升</a:t>
            </a:r>
            <a:endParaRPr lang="en-US" altLang="zh-CN" sz="1500" dirty="0"/>
          </a:p>
          <a:p>
            <a:pPr marL="0" lvl="1" indent="0" algn="ctr" defTabSz="914400">
              <a:spcBef>
                <a:spcPts val="600"/>
              </a:spcBef>
              <a:spcAft>
                <a:spcPts val="600"/>
              </a:spcAft>
              <a:tabLst>
                <a:tab pos="0" algn="l"/>
              </a:tabLst>
            </a:pPr>
            <a:r>
              <a:rPr lang="en-US" altLang="zh-CN" sz="1500" dirty="0">
                <a:sym typeface="+mn-ea"/>
              </a:rPr>
              <a:t>FastMPC</a:t>
            </a:r>
            <a:r>
              <a:rPr lang="zh-CN" altLang="en-US" sz="1500" dirty="0">
                <a:sym typeface="+mn-ea"/>
              </a:rPr>
              <a:t>的性能受预测错误率影响，在</a:t>
            </a:r>
            <a:r>
              <a:rPr lang="en-US" altLang="zh-CN" sz="1500" dirty="0">
                <a:sym typeface="+mn-ea"/>
              </a:rPr>
              <a:t>FCC</a:t>
            </a:r>
            <a:r>
              <a:rPr lang="zh-CN" altLang="en-US" sz="1500" dirty="0">
                <a:sym typeface="+mn-ea"/>
              </a:rPr>
              <a:t>和</a:t>
            </a:r>
            <a:r>
              <a:rPr lang="en-US" altLang="zh-CN" sz="1500" dirty="0">
                <a:sym typeface="+mn-ea"/>
              </a:rPr>
              <a:t>Synthetic</a:t>
            </a:r>
            <a:r>
              <a:rPr lang="zh-CN" altLang="en-US" sz="1500" dirty="0">
                <a:sym typeface="+mn-ea"/>
              </a:rPr>
              <a:t>数据集上表现较好，在</a:t>
            </a:r>
            <a:r>
              <a:rPr lang="en-US" altLang="zh-CN" sz="1500" dirty="0">
                <a:sym typeface="+mn-ea"/>
              </a:rPr>
              <a:t>HSDPA</a:t>
            </a:r>
            <a:r>
              <a:rPr lang="zh-CN" altLang="en-US" sz="1500" dirty="0">
                <a:sym typeface="+mn-ea"/>
              </a:rPr>
              <a:t>数据集上性能有所下降</a:t>
            </a:r>
            <a:endParaRPr lang="zh-CN" altLang="en-US" sz="1500" dirty="0"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互联网视频 设计方案一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8241030" cy="442580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TCP</a:t>
            </a:r>
            <a:r>
              <a:rPr lang="zh-CN" altLang="en-US" dirty="0"/>
              <a:t>的视频传输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浏览器向服务器请求视频的元数据</a:t>
            </a:r>
            <a:r>
              <a:rPr lang="en-US" altLang="zh-CN" dirty="0"/>
              <a:t>(Meta data)</a:t>
            </a:r>
            <a:r>
              <a:rPr lang="zh-CN" altLang="en-US" dirty="0"/>
              <a:t>，启动播放器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播放器与视频服务器建立</a:t>
            </a:r>
            <a:r>
              <a:rPr lang="en-US" altLang="zh-CN" dirty="0"/>
              <a:t>TCP</a:t>
            </a:r>
            <a:r>
              <a:rPr lang="zh-CN" altLang="en-US" dirty="0"/>
              <a:t>连接，请求视频文件并播放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优点：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实现简单；元数据与视频文件分离，支持</a:t>
            </a:r>
            <a:r>
              <a:rPr lang="en-US" altLang="zh-CN" dirty="0"/>
              <a:t>CDN</a:t>
            </a:r>
            <a:r>
              <a:rPr lang="zh-CN" altLang="en-US" dirty="0"/>
              <a:t>，支持不同码率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缺点：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TCP</a:t>
            </a:r>
            <a:r>
              <a:rPr lang="zh-CN" altLang="en-US" dirty="0"/>
              <a:t>连接尽力而为的传输可能浪费网络带宽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数据传输与视频播放的播放</a:t>
            </a:r>
            <a:r>
              <a:rPr lang="en-US" altLang="zh-CN" dirty="0"/>
              <a:t>/</a:t>
            </a:r>
            <a:r>
              <a:rPr lang="zh-CN" altLang="en-US" dirty="0"/>
              <a:t>跳过</a:t>
            </a:r>
            <a:r>
              <a:rPr lang="en-US" altLang="zh-CN" dirty="0"/>
              <a:t>/</a:t>
            </a:r>
            <a:r>
              <a:rPr lang="zh-CN" altLang="en-US" dirty="0"/>
              <a:t>停止控制机制不匹配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视频播放质量不能自适应网络带宽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MPC</a:t>
            </a:r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zh-CN" altLang="en-US" sz="2200" b="1" dirty="0">
                <a:sym typeface="+mn-ea"/>
              </a:rPr>
              <a:t>优势</a:t>
            </a:r>
            <a:endParaRPr lang="en-US" altLang="zh-CN" sz="2200" dirty="0"/>
          </a:p>
          <a:p>
            <a:pPr lvl="1" latinLnBrk="0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sym typeface="+mn-ea"/>
              </a:rPr>
              <a:t>基于混合信息的</a:t>
            </a:r>
            <a:r>
              <a:rPr lang="en-US" altLang="zh-CN" dirty="0">
                <a:sym typeface="+mn-ea"/>
              </a:rPr>
              <a:t>ABR</a:t>
            </a:r>
            <a:r>
              <a:rPr lang="zh-CN" altLang="en-US" dirty="0">
                <a:sym typeface="+mn-ea"/>
              </a:rPr>
              <a:t>算法代表作，扩展了</a:t>
            </a:r>
            <a:r>
              <a:rPr lang="en-US" altLang="zh-CN" dirty="0">
                <a:sym typeface="+mn-ea"/>
              </a:rPr>
              <a:t>ABR</a:t>
            </a:r>
            <a:r>
              <a:rPr lang="zh-CN" altLang="en-US" dirty="0">
                <a:sym typeface="+mn-ea"/>
              </a:rPr>
              <a:t>算法的设计空间</a:t>
            </a:r>
            <a:endParaRPr lang="en-US" altLang="zh-CN" dirty="0">
              <a:solidFill>
                <a:schemeClr val="tx1"/>
              </a:solidFill>
            </a:endParaRPr>
          </a:p>
          <a:p>
            <a:pPr lvl="1" latinLnBrk="0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sym typeface="+mn-ea"/>
              </a:rPr>
              <a:t>基于控制论方法设计，性能有理论保证</a:t>
            </a:r>
            <a:endParaRPr lang="en-US" altLang="zh-CN" dirty="0">
              <a:solidFill>
                <a:schemeClr val="tx1"/>
              </a:solidFill>
            </a:endParaRPr>
          </a:p>
          <a:p>
            <a:pPr lvl="1" latinLnBrk="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ym typeface="+mn-ea"/>
              </a:rPr>
              <a:t>MPC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RobustMPC</a:t>
            </a:r>
            <a:r>
              <a:rPr lang="zh-CN" altLang="en-US" dirty="0">
                <a:sym typeface="+mn-ea"/>
              </a:rPr>
              <a:t>实现较为简单，便于部署</a:t>
            </a:r>
            <a:endParaRPr lang="en-US" altLang="zh-CN" dirty="0">
              <a:solidFill>
                <a:schemeClr val="tx1"/>
              </a:solidFill>
            </a:endParaRPr>
          </a:p>
          <a:p>
            <a:pPr lvl="1" latinLnBrk="0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sym typeface="+mn-ea"/>
              </a:rPr>
              <a:t>统一了不同的</a:t>
            </a:r>
            <a:r>
              <a:rPr lang="en-US" altLang="zh-CN" dirty="0">
                <a:sym typeface="+mn-ea"/>
              </a:rPr>
              <a:t>QoE</a:t>
            </a:r>
            <a:r>
              <a:rPr lang="zh-CN" altLang="en-US" dirty="0">
                <a:sym typeface="+mn-ea"/>
              </a:rPr>
              <a:t>优化目标，是后续研究工作的基础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2100" dirty="0"/>
          </a:p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zh-CN" altLang="en-US" sz="2200" b="1" dirty="0">
                <a:sym typeface="+mn-ea"/>
              </a:rPr>
              <a:t>不足</a:t>
            </a:r>
            <a:endParaRPr lang="en-GB" altLang="zh-CN" sz="2100" b="1" dirty="0"/>
          </a:p>
          <a:p>
            <a:pPr lvl="1" latinLnBrk="0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sym typeface="+mn-ea"/>
              </a:rPr>
              <a:t>依赖准确的吞吐量预测 → </a:t>
            </a:r>
            <a:r>
              <a:rPr lang="en-US" altLang="zh-CN" dirty="0">
                <a:sym typeface="+mn-ea"/>
              </a:rPr>
              <a:t>CS2P / Fugu / Lumos</a:t>
            </a:r>
            <a:endParaRPr lang="en-US" altLang="zh-CN" dirty="0"/>
          </a:p>
          <a:p>
            <a:pPr lvl="1" latinLnBrk="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ym typeface="+mn-ea"/>
              </a:rPr>
              <a:t>MPC</a:t>
            </a:r>
            <a:r>
              <a:rPr lang="zh-CN" altLang="en-US" dirty="0">
                <a:sym typeface="+mn-ea"/>
              </a:rPr>
              <a:t>计算开销较大 → </a:t>
            </a:r>
            <a:r>
              <a:rPr lang="en-US" altLang="zh-CN" dirty="0">
                <a:sym typeface="+mn-ea"/>
              </a:rPr>
              <a:t>PiTree</a:t>
            </a:r>
            <a:endParaRPr lang="en-US" altLang="zh-CN" dirty="0"/>
          </a:p>
          <a:p>
            <a:pPr lvl="1" latinLnBrk="0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sym typeface="+mn-ea"/>
              </a:rPr>
              <a:t>线性</a:t>
            </a:r>
            <a:r>
              <a:rPr lang="en-US" altLang="zh-CN" dirty="0">
                <a:sym typeface="+mn-ea"/>
              </a:rPr>
              <a:t>QoE</a:t>
            </a:r>
            <a:r>
              <a:rPr lang="zh-CN" altLang="en-US" dirty="0">
                <a:sym typeface="+mn-ea"/>
              </a:rPr>
              <a:t>不一定符合真实用户感知 → </a:t>
            </a:r>
            <a:r>
              <a:rPr lang="en-US" altLang="zh-CN" dirty="0">
                <a:sym typeface="+mn-ea"/>
              </a:rPr>
              <a:t>ITU-P P.1203</a:t>
            </a:r>
            <a:endParaRPr lang="en-GB" altLang="zh-CN" dirty="0"/>
          </a:p>
          <a:p>
            <a:endParaRPr lang="en-GB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基于机器学习的</a:t>
            </a:r>
            <a:r>
              <a:rPr lang="en-US" altLang="zh-CN"/>
              <a:t>ABR</a:t>
            </a:r>
            <a:endParaRPr lang="en-US" altLang="zh-CN"/>
          </a:p>
        </p:txBody>
      </p:sp>
      <p:sp>
        <p:nvSpPr>
          <p:cNvPr id="9" name="等腰三角形 8"/>
          <p:cNvSpPr/>
          <p:nvPr>
            <p:custDataLst>
              <p:tags r:id="rId1"/>
            </p:custDataLst>
          </p:nvPr>
        </p:nvSpPr>
        <p:spPr>
          <a:xfrm rot="10800000">
            <a:off x="150642" y="4390224"/>
            <a:ext cx="83780" cy="10854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/>
              <a:ea typeface="思源黑体 CN Light"/>
              <a:cs typeface="+mn-cs"/>
            </a:endParaRPr>
          </a:p>
        </p:txBody>
      </p:sp>
      <p:sp>
        <p:nvSpPr>
          <p:cNvPr id="8" name="等腰三角形 7"/>
          <p:cNvSpPr/>
          <p:nvPr>
            <p:custDataLst>
              <p:tags r:id="rId2"/>
            </p:custDataLst>
          </p:nvPr>
        </p:nvSpPr>
        <p:spPr>
          <a:xfrm>
            <a:off x="1230641" y="2147595"/>
            <a:ext cx="83780" cy="10854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/>
              <a:ea typeface="思源黑体 CN Light"/>
              <a:cs typeface="+mn-cs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" y="2253255"/>
            <a:ext cx="9144000" cy="21314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428266" y="3613295"/>
            <a:ext cx="7560000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rIns="81000" rtlCol="0" anchor="ctr"/>
          <a:p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Adaptive Video Streaming with Pensieve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1428265" y="2528275"/>
            <a:ext cx="3780000" cy="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rIns="81000" rtlCol="0" anchor="ctr"/>
          <a:p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Pensieve</a:t>
            </a:r>
            <a:endParaRPr lang="en-US" altLang="zh-CN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平行四边形 9"/>
          <p:cNvSpPr/>
          <p:nvPr>
            <p:custDataLst>
              <p:tags r:id="rId6"/>
            </p:custDataLst>
          </p:nvPr>
        </p:nvSpPr>
        <p:spPr>
          <a:xfrm>
            <a:off x="192531" y="2146697"/>
            <a:ext cx="1080000" cy="2350294"/>
          </a:xfrm>
          <a:prstGeom prst="parallelogram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Pensieve</a:t>
            </a:r>
            <a:r>
              <a:rPr lang="zh-CN" altLang="en-US"/>
              <a:t>研究动机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MPC</a:t>
            </a:r>
            <a:r>
              <a:rPr lang="zh-CN" altLang="en-US" dirty="0">
                <a:sym typeface="+mn-ea"/>
              </a:rPr>
              <a:t>的性能依赖于准确的吞吐量预测，在高动态网络环境下很难实现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RobustMPC</a:t>
            </a:r>
            <a:r>
              <a:rPr lang="zh-CN" altLang="en-US" dirty="0">
                <a:sym typeface="+mn-ea"/>
              </a:rPr>
              <a:t>采用更保守的吞吐量预测，但很难实现最优性能</a:t>
            </a:r>
            <a:endParaRPr lang="en-US" altLang="zh-CN" dirty="0"/>
          </a:p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0" y="5870350"/>
            <a:ext cx="9144000" cy="486000"/>
          </a:xfrm>
          <a:prstGeom prst="rect">
            <a:avLst/>
          </a:prstGeom>
          <a:solidFill>
            <a:schemeClr val="accent1"/>
          </a:solidFill>
        </p:spPr>
        <p:txBody>
          <a:bodyPr wrap="square" lIns="81000" tIns="108000" rIns="81000" bIns="108000" rtlCol="0" anchor="ctr" anchorCtr="0">
            <a:noAutofit/>
          </a:bodyPr>
          <a:lstStyle>
            <a:defPPr>
              <a:defRPr lang="zh-CN"/>
            </a:defPPr>
            <a:lvl1pPr algn="ctr">
              <a:defRPr sz="36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en-US" altLang="zh-CN" sz="1800" dirty="0"/>
              <a:t>Basic idea</a:t>
            </a:r>
            <a:r>
              <a:rPr lang="zh-CN" altLang="en-US" sz="1800" b="0" dirty="0"/>
              <a:t>：从视频流会话中</a:t>
            </a:r>
            <a:r>
              <a:rPr lang="zh-CN" altLang="en-US" sz="1800" dirty="0"/>
              <a:t>学习</a:t>
            </a:r>
            <a:r>
              <a:rPr lang="zh-CN" altLang="en-US" sz="1800" b="0" dirty="0"/>
              <a:t>网络环境变化</a:t>
            </a:r>
            <a:endParaRPr lang="en-US" altLang="zh-CN" sz="1800" dirty="0"/>
          </a:p>
        </p:txBody>
      </p:sp>
      <p:pic>
        <p:nvPicPr>
          <p:cNvPr id="24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03"/>
          <a:stretch>
            <a:fillRect/>
          </a:stretch>
        </p:blipFill>
        <p:spPr>
          <a:xfrm>
            <a:off x="1738603" y="3335723"/>
            <a:ext cx="5191506" cy="1883090"/>
          </a:xfrm>
          <a:prstGeom prst="rect">
            <a:avLst/>
          </a:prstGeom>
        </p:spPr>
      </p:pic>
      <p:sp>
        <p:nvSpPr>
          <p:cNvPr id="25" name="TextBox 29"/>
          <p:cNvSpPr txBox="1"/>
          <p:nvPr>
            <p:custDataLst>
              <p:tags r:id="rId3"/>
            </p:custDataLst>
          </p:nvPr>
        </p:nvSpPr>
        <p:spPr>
          <a:xfrm>
            <a:off x="3638778" y="3324906"/>
            <a:ext cx="139754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ED411D"/>
                </a:solidFill>
              </a:rPr>
              <a:t>Throughput</a:t>
            </a:r>
            <a:endParaRPr lang="en-US" sz="1600" b="1" dirty="0">
              <a:solidFill>
                <a:srgbClr val="ED411D"/>
              </a:solidFill>
            </a:endParaRPr>
          </a:p>
        </p:txBody>
      </p:sp>
      <p:sp>
        <p:nvSpPr>
          <p:cNvPr id="27" name="Freeform 30"/>
          <p:cNvSpPr/>
          <p:nvPr>
            <p:custDataLst>
              <p:tags r:id="rId4"/>
            </p:custDataLst>
          </p:nvPr>
        </p:nvSpPr>
        <p:spPr>
          <a:xfrm>
            <a:off x="4942306" y="3517369"/>
            <a:ext cx="1778295" cy="1330310"/>
          </a:xfrm>
          <a:custGeom>
            <a:avLst/>
            <a:gdLst>
              <a:gd name="connsiteX0" fmla="*/ 0 w 2371060"/>
              <a:gd name="connsiteY0" fmla="*/ 1210698 h 1774708"/>
              <a:gd name="connsiteX1" fmla="*/ 31897 w 2371060"/>
              <a:gd name="connsiteY1" fmla="*/ 1433982 h 1774708"/>
              <a:gd name="connsiteX2" fmla="*/ 95693 w 2371060"/>
              <a:gd name="connsiteY2" fmla="*/ 1497777 h 1774708"/>
              <a:gd name="connsiteX3" fmla="*/ 95693 w 2371060"/>
              <a:gd name="connsiteY3" fmla="*/ 1263861 h 1774708"/>
              <a:gd name="connsiteX4" fmla="*/ 116958 w 2371060"/>
              <a:gd name="connsiteY4" fmla="*/ 1423349 h 1774708"/>
              <a:gd name="connsiteX5" fmla="*/ 116958 w 2371060"/>
              <a:gd name="connsiteY5" fmla="*/ 1561572 h 1774708"/>
              <a:gd name="connsiteX6" fmla="*/ 191386 w 2371060"/>
              <a:gd name="connsiteY6" fmla="*/ 1370186 h 1774708"/>
              <a:gd name="connsiteX7" fmla="*/ 191386 w 2371060"/>
              <a:gd name="connsiteY7" fmla="*/ 1774224 h 1774708"/>
              <a:gd name="connsiteX8" fmla="*/ 297711 w 2371060"/>
              <a:gd name="connsiteY8" fmla="*/ 1455247 h 1774708"/>
              <a:gd name="connsiteX9" fmla="*/ 297711 w 2371060"/>
              <a:gd name="connsiteY9" fmla="*/ 1582837 h 1774708"/>
              <a:gd name="connsiteX10" fmla="*/ 308344 w 2371060"/>
              <a:gd name="connsiteY10" fmla="*/ 1295758 h 1774708"/>
              <a:gd name="connsiteX11" fmla="*/ 308344 w 2371060"/>
              <a:gd name="connsiteY11" fmla="*/ 1593470 h 1774708"/>
              <a:gd name="connsiteX12" fmla="*/ 361507 w 2371060"/>
              <a:gd name="connsiteY12" fmla="*/ 1380819 h 1774708"/>
              <a:gd name="connsiteX13" fmla="*/ 372139 w 2371060"/>
              <a:gd name="connsiteY13" fmla="*/ 1508410 h 1774708"/>
              <a:gd name="connsiteX14" fmla="*/ 478465 w 2371060"/>
              <a:gd name="connsiteY14" fmla="*/ 1168168 h 1774708"/>
              <a:gd name="connsiteX15" fmla="*/ 616688 w 2371060"/>
              <a:gd name="connsiteY15" fmla="*/ 1348921 h 1774708"/>
              <a:gd name="connsiteX16" fmla="*/ 659218 w 2371060"/>
              <a:gd name="connsiteY16" fmla="*/ 817293 h 1774708"/>
              <a:gd name="connsiteX17" fmla="*/ 691116 w 2371060"/>
              <a:gd name="connsiteY17" fmla="*/ 1083107 h 1774708"/>
              <a:gd name="connsiteX18" fmla="*/ 723014 w 2371060"/>
              <a:gd name="connsiteY18" fmla="*/ 912986 h 1774708"/>
              <a:gd name="connsiteX19" fmla="*/ 723014 w 2371060"/>
              <a:gd name="connsiteY19" fmla="*/ 998047 h 1774708"/>
              <a:gd name="connsiteX20" fmla="*/ 808074 w 2371060"/>
              <a:gd name="connsiteY20" fmla="*/ 881089 h 1774708"/>
              <a:gd name="connsiteX21" fmla="*/ 808074 w 2371060"/>
              <a:gd name="connsiteY21" fmla="*/ 1040577 h 1774708"/>
              <a:gd name="connsiteX22" fmla="*/ 882502 w 2371060"/>
              <a:gd name="connsiteY22" fmla="*/ 827926 h 1774708"/>
              <a:gd name="connsiteX23" fmla="*/ 882502 w 2371060"/>
              <a:gd name="connsiteY23" fmla="*/ 966149 h 1774708"/>
              <a:gd name="connsiteX24" fmla="*/ 956930 w 2371060"/>
              <a:gd name="connsiteY24" fmla="*/ 785396 h 1774708"/>
              <a:gd name="connsiteX25" fmla="*/ 999460 w 2371060"/>
              <a:gd name="connsiteY25" fmla="*/ 881089 h 1774708"/>
              <a:gd name="connsiteX26" fmla="*/ 1095153 w 2371060"/>
              <a:gd name="connsiteY26" fmla="*/ 30484 h 1774708"/>
              <a:gd name="connsiteX27" fmla="*/ 1095153 w 2371060"/>
              <a:gd name="connsiteY27" fmla="*/ 189972 h 1774708"/>
              <a:gd name="connsiteX28" fmla="*/ 1222744 w 2371060"/>
              <a:gd name="connsiteY28" fmla="*/ 200605 h 1774708"/>
              <a:gd name="connsiteX29" fmla="*/ 1180214 w 2371060"/>
              <a:gd name="connsiteY29" fmla="*/ 466419 h 1774708"/>
              <a:gd name="connsiteX30" fmla="*/ 1318437 w 2371060"/>
              <a:gd name="connsiteY30" fmla="*/ 455786 h 1774708"/>
              <a:gd name="connsiteX31" fmla="*/ 1350335 w 2371060"/>
              <a:gd name="connsiteY31" fmla="*/ 434521 h 1774708"/>
              <a:gd name="connsiteX32" fmla="*/ 1403497 w 2371060"/>
              <a:gd name="connsiteY32" fmla="*/ 349461 h 1774708"/>
              <a:gd name="connsiteX33" fmla="*/ 1403497 w 2371060"/>
              <a:gd name="connsiteY33" fmla="*/ 710968 h 1774708"/>
              <a:gd name="connsiteX34" fmla="*/ 1531088 w 2371060"/>
              <a:gd name="connsiteY34" fmla="*/ 402624 h 1774708"/>
              <a:gd name="connsiteX35" fmla="*/ 1541721 w 2371060"/>
              <a:gd name="connsiteY35" fmla="*/ 647172 h 1774708"/>
              <a:gd name="connsiteX36" fmla="*/ 1648046 w 2371060"/>
              <a:gd name="connsiteY36" fmla="*/ 381358 h 1774708"/>
              <a:gd name="connsiteX37" fmla="*/ 1648046 w 2371060"/>
              <a:gd name="connsiteY37" fmla="*/ 572744 h 1774708"/>
              <a:gd name="connsiteX38" fmla="*/ 1722474 w 2371060"/>
              <a:gd name="connsiteY38" fmla="*/ 317563 h 1774708"/>
              <a:gd name="connsiteX39" fmla="*/ 1733107 w 2371060"/>
              <a:gd name="connsiteY39" fmla="*/ 434521 h 1774708"/>
              <a:gd name="connsiteX40" fmla="*/ 1754372 w 2371060"/>
              <a:gd name="connsiteY40" fmla="*/ 615275 h 1774708"/>
              <a:gd name="connsiteX41" fmla="*/ 1796902 w 2371060"/>
              <a:gd name="connsiteY41" fmla="*/ 360093 h 1774708"/>
              <a:gd name="connsiteX42" fmla="*/ 1796902 w 2371060"/>
              <a:gd name="connsiteY42" fmla="*/ 562112 h 1774708"/>
              <a:gd name="connsiteX43" fmla="*/ 1860697 w 2371060"/>
              <a:gd name="connsiteY43" fmla="*/ 381358 h 1774708"/>
              <a:gd name="connsiteX44" fmla="*/ 1892595 w 2371060"/>
              <a:gd name="connsiteY44" fmla="*/ 976782 h 1774708"/>
              <a:gd name="connsiteX45" fmla="*/ 1956390 w 2371060"/>
              <a:gd name="connsiteY45" fmla="*/ 753498 h 1774708"/>
              <a:gd name="connsiteX46" fmla="*/ 1956390 w 2371060"/>
              <a:gd name="connsiteY46" fmla="*/ 838558 h 1774708"/>
              <a:gd name="connsiteX47" fmla="*/ 2020186 w 2371060"/>
              <a:gd name="connsiteY47" fmla="*/ 732233 h 1774708"/>
              <a:gd name="connsiteX48" fmla="*/ 2041451 w 2371060"/>
              <a:gd name="connsiteY48" fmla="*/ 774763 h 1774708"/>
              <a:gd name="connsiteX49" fmla="*/ 2094614 w 2371060"/>
              <a:gd name="connsiteY49" fmla="*/ 636540 h 1774708"/>
              <a:gd name="connsiteX50" fmla="*/ 2105246 w 2371060"/>
              <a:gd name="connsiteY50" fmla="*/ 955517 h 1774708"/>
              <a:gd name="connsiteX51" fmla="*/ 2105246 w 2371060"/>
              <a:gd name="connsiteY51" fmla="*/ 700335 h 1774708"/>
              <a:gd name="connsiteX52" fmla="*/ 2115879 w 2371060"/>
              <a:gd name="connsiteY52" fmla="*/ 849191 h 1774708"/>
              <a:gd name="connsiteX53" fmla="*/ 2158409 w 2371060"/>
              <a:gd name="connsiteY53" fmla="*/ 700335 h 1774708"/>
              <a:gd name="connsiteX54" fmla="*/ 2232837 w 2371060"/>
              <a:gd name="connsiteY54" fmla="*/ 796028 h 1774708"/>
              <a:gd name="connsiteX55" fmla="*/ 2296632 w 2371060"/>
              <a:gd name="connsiteY55" fmla="*/ 636540 h 1774708"/>
              <a:gd name="connsiteX56" fmla="*/ 2296632 w 2371060"/>
              <a:gd name="connsiteY56" fmla="*/ 870456 h 1774708"/>
              <a:gd name="connsiteX57" fmla="*/ 2371060 w 2371060"/>
              <a:gd name="connsiteY57" fmla="*/ 636540 h 1774708"/>
              <a:gd name="connsiteX0-1" fmla="*/ 0 w 2371060"/>
              <a:gd name="connsiteY0-2" fmla="*/ 1210698 h 1774708"/>
              <a:gd name="connsiteX1-3" fmla="*/ 31897 w 2371060"/>
              <a:gd name="connsiteY1-4" fmla="*/ 1433982 h 1774708"/>
              <a:gd name="connsiteX2-5" fmla="*/ 95693 w 2371060"/>
              <a:gd name="connsiteY2-6" fmla="*/ 1497777 h 1774708"/>
              <a:gd name="connsiteX3-7" fmla="*/ 95693 w 2371060"/>
              <a:gd name="connsiteY3-8" fmla="*/ 1263861 h 1774708"/>
              <a:gd name="connsiteX4-9" fmla="*/ 116958 w 2371060"/>
              <a:gd name="connsiteY4-10" fmla="*/ 1423349 h 1774708"/>
              <a:gd name="connsiteX5-11" fmla="*/ 116958 w 2371060"/>
              <a:gd name="connsiteY5-12" fmla="*/ 1561572 h 1774708"/>
              <a:gd name="connsiteX6-13" fmla="*/ 191386 w 2371060"/>
              <a:gd name="connsiteY6-14" fmla="*/ 1370186 h 1774708"/>
              <a:gd name="connsiteX7-15" fmla="*/ 191386 w 2371060"/>
              <a:gd name="connsiteY7-16" fmla="*/ 1774224 h 1774708"/>
              <a:gd name="connsiteX8-17" fmla="*/ 297711 w 2371060"/>
              <a:gd name="connsiteY8-18" fmla="*/ 1455247 h 1774708"/>
              <a:gd name="connsiteX9-19" fmla="*/ 297711 w 2371060"/>
              <a:gd name="connsiteY9-20" fmla="*/ 1582837 h 1774708"/>
              <a:gd name="connsiteX10-21" fmla="*/ 308344 w 2371060"/>
              <a:gd name="connsiteY10-22" fmla="*/ 1295758 h 1774708"/>
              <a:gd name="connsiteX11-23" fmla="*/ 308344 w 2371060"/>
              <a:gd name="connsiteY11-24" fmla="*/ 1593470 h 1774708"/>
              <a:gd name="connsiteX12-25" fmla="*/ 361507 w 2371060"/>
              <a:gd name="connsiteY12-26" fmla="*/ 1380819 h 1774708"/>
              <a:gd name="connsiteX13-27" fmla="*/ 372139 w 2371060"/>
              <a:gd name="connsiteY13-28" fmla="*/ 1508410 h 1774708"/>
              <a:gd name="connsiteX14-29" fmla="*/ 478465 w 2371060"/>
              <a:gd name="connsiteY14-30" fmla="*/ 1168168 h 1774708"/>
              <a:gd name="connsiteX15-31" fmla="*/ 616688 w 2371060"/>
              <a:gd name="connsiteY15-32" fmla="*/ 1348921 h 1774708"/>
              <a:gd name="connsiteX16-33" fmla="*/ 659218 w 2371060"/>
              <a:gd name="connsiteY16-34" fmla="*/ 817293 h 1774708"/>
              <a:gd name="connsiteX17-35" fmla="*/ 691116 w 2371060"/>
              <a:gd name="connsiteY17-36" fmla="*/ 1083107 h 1774708"/>
              <a:gd name="connsiteX18-37" fmla="*/ 723014 w 2371060"/>
              <a:gd name="connsiteY18-38" fmla="*/ 912986 h 1774708"/>
              <a:gd name="connsiteX19-39" fmla="*/ 723014 w 2371060"/>
              <a:gd name="connsiteY19-40" fmla="*/ 998047 h 1774708"/>
              <a:gd name="connsiteX20-41" fmla="*/ 808074 w 2371060"/>
              <a:gd name="connsiteY20-42" fmla="*/ 881089 h 1774708"/>
              <a:gd name="connsiteX21-43" fmla="*/ 808074 w 2371060"/>
              <a:gd name="connsiteY21-44" fmla="*/ 1040577 h 1774708"/>
              <a:gd name="connsiteX22-45" fmla="*/ 882502 w 2371060"/>
              <a:gd name="connsiteY22-46" fmla="*/ 827926 h 1774708"/>
              <a:gd name="connsiteX23-47" fmla="*/ 882502 w 2371060"/>
              <a:gd name="connsiteY23-48" fmla="*/ 966149 h 1774708"/>
              <a:gd name="connsiteX24-49" fmla="*/ 956930 w 2371060"/>
              <a:gd name="connsiteY24-50" fmla="*/ 785396 h 1774708"/>
              <a:gd name="connsiteX25-51" fmla="*/ 999460 w 2371060"/>
              <a:gd name="connsiteY25-52" fmla="*/ 881089 h 1774708"/>
              <a:gd name="connsiteX26-53" fmla="*/ 1095153 w 2371060"/>
              <a:gd name="connsiteY26-54" fmla="*/ 30484 h 1774708"/>
              <a:gd name="connsiteX27-55" fmla="*/ 1095153 w 2371060"/>
              <a:gd name="connsiteY27-56" fmla="*/ 189972 h 1774708"/>
              <a:gd name="connsiteX28-57" fmla="*/ 1222744 w 2371060"/>
              <a:gd name="connsiteY28-58" fmla="*/ 200605 h 1774708"/>
              <a:gd name="connsiteX29-59" fmla="*/ 1243714 w 2371060"/>
              <a:gd name="connsiteY29-60" fmla="*/ 441019 h 1774708"/>
              <a:gd name="connsiteX30-61" fmla="*/ 1318437 w 2371060"/>
              <a:gd name="connsiteY30-62" fmla="*/ 455786 h 1774708"/>
              <a:gd name="connsiteX31-63" fmla="*/ 1350335 w 2371060"/>
              <a:gd name="connsiteY31-64" fmla="*/ 434521 h 1774708"/>
              <a:gd name="connsiteX32-65" fmla="*/ 1403497 w 2371060"/>
              <a:gd name="connsiteY32-66" fmla="*/ 349461 h 1774708"/>
              <a:gd name="connsiteX33-67" fmla="*/ 1403497 w 2371060"/>
              <a:gd name="connsiteY33-68" fmla="*/ 710968 h 1774708"/>
              <a:gd name="connsiteX34-69" fmla="*/ 1531088 w 2371060"/>
              <a:gd name="connsiteY34-70" fmla="*/ 402624 h 1774708"/>
              <a:gd name="connsiteX35-71" fmla="*/ 1541721 w 2371060"/>
              <a:gd name="connsiteY35-72" fmla="*/ 647172 h 1774708"/>
              <a:gd name="connsiteX36-73" fmla="*/ 1648046 w 2371060"/>
              <a:gd name="connsiteY36-74" fmla="*/ 381358 h 1774708"/>
              <a:gd name="connsiteX37-75" fmla="*/ 1648046 w 2371060"/>
              <a:gd name="connsiteY37-76" fmla="*/ 572744 h 1774708"/>
              <a:gd name="connsiteX38-77" fmla="*/ 1722474 w 2371060"/>
              <a:gd name="connsiteY38-78" fmla="*/ 317563 h 1774708"/>
              <a:gd name="connsiteX39-79" fmla="*/ 1733107 w 2371060"/>
              <a:gd name="connsiteY39-80" fmla="*/ 434521 h 1774708"/>
              <a:gd name="connsiteX40-81" fmla="*/ 1754372 w 2371060"/>
              <a:gd name="connsiteY40-82" fmla="*/ 615275 h 1774708"/>
              <a:gd name="connsiteX41-83" fmla="*/ 1796902 w 2371060"/>
              <a:gd name="connsiteY41-84" fmla="*/ 360093 h 1774708"/>
              <a:gd name="connsiteX42-85" fmla="*/ 1796902 w 2371060"/>
              <a:gd name="connsiteY42-86" fmla="*/ 562112 h 1774708"/>
              <a:gd name="connsiteX43-87" fmla="*/ 1860697 w 2371060"/>
              <a:gd name="connsiteY43-88" fmla="*/ 381358 h 1774708"/>
              <a:gd name="connsiteX44-89" fmla="*/ 1892595 w 2371060"/>
              <a:gd name="connsiteY44-90" fmla="*/ 976782 h 1774708"/>
              <a:gd name="connsiteX45-91" fmla="*/ 1956390 w 2371060"/>
              <a:gd name="connsiteY45-92" fmla="*/ 753498 h 1774708"/>
              <a:gd name="connsiteX46-93" fmla="*/ 1956390 w 2371060"/>
              <a:gd name="connsiteY46-94" fmla="*/ 838558 h 1774708"/>
              <a:gd name="connsiteX47-95" fmla="*/ 2020186 w 2371060"/>
              <a:gd name="connsiteY47-96" fmla="*/ 732233 h 1774708"/>
              <a:gd name="connsiteX48-97" fmla="*/ 2041451 w 2371060"/>
              <a:gd name="connsiteY48-98" fmla="*/ 774763 h 1774708"/>
              <a:gd name="connsiteX49-99" fmla="*/ 2094614 w 2371060"/>
              <a:gd name="connsiteY49-100" fmla="*/ 636540 h 1774708"/>
              <a:gd name="connsiteX50-101" fmla="*/ 2105246 w 2371060"/>
              <a:gd name="connsiteY50-102" fmla="*/ 955517 h 1774708"/>
              <a:gd name="connsiteX51-103" fmla="*/ 2105246 w 2371060"/>
              <a:gd name="connsiteY51-104" fmla="*/ 700335 h 1774708"/>
              <a:gd name="connsiteX52-105" fmla="*/ 2115879 w 2371060"/>
              <a:gd name="connsiteY52-106" fmla="*/ 849191 h 1774708"/>
              <a:gd name="connsiteX53-107" fmla="*/ 2158409 w 2371060"/>
              <a:gd name="connsiteY53-108" fmla="*/ 700335 h 1774708"/>
              <a:gd name="connsiteX54-109" fmla="*/ 2232837 w 2371060"/>
              <a:gd name="connsiteY54-110" fmla="*/ 796028 h 1774708"/>
              <a:gd name="connsiteX55-111" fmla="*/ 2296632 w 2371060"/>
              <a:gd name="connsiteY55-112" fmla="*/ 636540 h 1774708"/>
              <a:gd name="connsiteX56-113" fmla="*/ 2296632 w 2371060"/>
              <a:gd name="connsiteY56-114" fmla="*/ 870456 h 1774708"/>
              <a:gd name="connsiteX57-115" fmla="*/ 2371060 w 2371060"/>
              <a:gd name="connsiteY57-116" fmla="*/ 636540 h 1774708"/>
              <a:gd name="connsiteX0-117" fmla="*/ 0 w 2371060"/>
              <a:gd name="connsiteY0-118" fmla="*/ 1209736 h 1773746"/>
              <a:gd name="connsiteX1-119" fmla="*/ 31897 w 2371060"/>
              <a:gd name="connsiteY1-120" fmla="*/ 1433020 h 1773746"/>
              <a:gd name="connsiteX2-121" fmla="*/ 95693 w 2371060"/>
              <a:gd name="connsiteY2-122" fmla="*/ 1496815 h 1773746"/>
              <a:gd name="connsiteX3-123" fmla="*/ 95693 w 2371060"/>
              <a:gd name="connsiteY3-124" fmla="*/ 1262899 h 1773746"/>
              <a:gd name="connsiteX4-125" fmla="*/ 116958 w 2371060"/>
              <a:gd name="connsiteY4-126" fmla="*/ 1422387 h 1773746"/>
              <a:gd name="connsiteX5-127" fmla="*/ 116958 w 2371060"/>
              <a:gd name="connsiteY5-128" fmla="*/ 1560610 h 1773746"/>
              <a:gd name="connsiteX6-129" fmla="*/ 191386 w 2371060"/>
              <a:gd name="connsiteY6-130" fmla="*/ 1369224 h 1773746"/>
              <a:gd name="connsiteX7-131" fmla="*/ 191386 w 2371060"/>
              <a:gd name="connsiteY7-132" fmla="*/ 1773262 h 1773746"/>
              <a:gd name="connsiteX8-133" fmla="*/ 297711 w 2371060"/>
              <a:gd name="connsiteY8-134" fmla="*/ 1454285 h 1773746"/>
              <a:gd name="connsiteX9-135" fmla="*/ 297711 w 2371060"/>
              <a:gd name="connsiteY9-136" fmla="*/ 1581875 h 1773746"/>
              <a:gd name="connsiteX10-137" fmla="*/ 308344 w 2371060"/>
              <a:gd name="connsiteY10-138" fmla="*/ 1294796 h 1773746"/>
              <a:gd name="connsiteX11-139" fmla="*/ 308344 w 2371060"/>
              <a:gd name="connsiteY11-140" fmla="*/ 1592508 h 1773746"/>
              <a:gd name="connsiteX12-141" fmla="*/ 361507 w 2371060"/>
              <a:gd name="connsiteY12-142" fmla="*/ 1379857 h 1773746"/>
              <a:gd name="connsiteX13-143" fmla="*/ 372139 w 2371060"/>
              <a:gd name="connsiteY13-144" fmla="*/ 1507448 h 1773746"/>
              <a:gd name="connsiteX14-145" fmla="*/ 478465 w 2371060"/>
              <a:gd name="connsiteY14-146" fmla="*/ 1167206 h 1773746"/>
              <a:gd name="connsiteX15-147" fmla="*/ 616688 w 2371060"/>
              <a:gd name="connsiteY15-148" fmla="*/ 1347959 h 1773746"/>
              <a:gd name="connsiteX16-149" fmla="*/ 659218 w 2371060"/>
              <a:gd name="connsiteY16-150" fmla="*/ 816331 h 1773746"/>
              <a:gd name="connsiteX17-151" fmla="*/ 691116 w 2371060"/>
              <a:gd name="connsiteY17-152" fmla="*/ 1082145 h 1773746"/>
              <a:gd name="connsiteX18-153" fmla="*/ 723014 w 2371060"/>
              <a:gd name="connsiteY18-154" fmla="*/ 912024 h 1773746"/>
              <a:gd name="connsiteX19-155" fmla="*/ 723014 w 2371060"/>
              <a:gd name="connsiteY19-156" fmla="*/ 997085 h 1773746"/>
              <a:gd name="connsiteX20-157" fmla="*/ 808074 w 2371060"/>
              <a:gd name="connsiteY20-158" fmla="*/ 880127 h 1773746"/>
              <a:gd name="connsiteX21-159" fmla="*/ 808074 w 2371060"/>
              <a:gd name="connsiteY21-160" fmla="*/ 1039615 h 1773746"/>
              <a:gd name="connsiteX22-161" fmla="*/ 882502 w 2371060"/>
              <a:gd name="connsiteY22-162" fmla="*/ 826964 h 1773746"/>
              <a:gd name="connsiteX23-163" fmla="*/ 882502 w 2371060"/>
              <a:gd name="connsiteY23-164" fmla="*/ 965187 h 1773746"/>
              <a:gd name="connsiteX24-165" fmla="*/ 956930 w 2371060"/>
              <a:gd name="connsiteY24-166" fmla="*/ 784434 h 1773746"/>
              <a:gd name="connsiteX25-167" fmla="*/ 999460 w 2371060"/>
              <a:gd name="connsiteY25-168" fmla="*/ 880127 h 1773746"/>
              <a:gd name="connsiteX26-169" fmla="*/ 1095153 w 2371060"/>
              <a:gd name="connsiteY26-170" fmla="*/ 29522 h 1773746"/>
              <a:gd name="connsiteX27-171" fmla="*/ 1139603 w 2371060"/>
              <a:gd name="connsiteY27-172" fmla="*/ 195360 h 1773746"/>
              <a:gd name="connsiteX28-173" fmla="*/ 1222744 w 2371060"/>
              <a:gd name="connsiteY28-174" fmla="*/ 199643 h 1773746"/>
              <a:gd name="connsiteX29-175" fmla="*/ 1243714 w 2371060"/>
              <a:gd name="connsiteY29-176" fmla="*/ 440057 h 1773746"/>
              <a:gd name="connsiteX30-177" fmla="*/ 1318437 w 2371060"/>
              <a:gd name="connsiteY30-178" fmla="*/ 454824 h 1773746"/>
              <a:gd name="connsiteX31-179" fmla="*/ 1350335 w 2371060"/>
              <a:gd name="connsiteY31-180" fmla="*/ 433559 h 1773746"/>
              <a:gd name="connsiteX32-181" fmla="*/ 1403497 w 2371060"/>
              <a:gd name="connsiteY32-182" fmla="*/ 348499 h 1773746"/>
              <a:gd name="connsiteX33-183" fmla="*/ 1403497 w 2371060"/>
              <a:gd name="connsiteY33-184" fmla="*/ 710006 h 1773746"/>
              <a:gd name="connsiteX34-185" fmla="*/ 1531088 w 2371060"/>
              <a:gd name="connsiteY34-186" fmla="*/ 401662 h 1773746"/>
              <a:gd name="connsiteX35-187" fmla="*/ 1541721 w 2371060"/>
              <a:gd name="connsiteY35-188" fmla="*/ 646210 h 1773746"/>
              <a:gd name="connsiteX36-189" fmla="*/ 1648046 w 2371060"/>
              <a:gd name="connsiteY36-190" fmla="*/ 380396 h 1773746"/>
              <a:gd name="connsiteX37-191" fmla="*/ 1648046 w 2371060"/>
              <a:gd name="connsiteY37-192" fmla="*/ 571782 h 1773746"/>
              <a:gd name="connsiteX38-193" fmla="*/ 1722474 w 2371060"/>
              <a:gd name="connsiteY38-194" fmla="*/ 316601 h 1773746"/>
              <a:gd name="connsiteX39-195" fmla="*/ 1733107 w 2371060"/>
              <a:gd name="connsiteY39-196" fmla="*/ 433559 h 1773746"/>
              <a:gd name="connsiteX40-197" fmla="*/ 1754372 w 2371060"/>
              <a:gd name="connsiteY40-198" fmla="*/ 614313 h 1773746"/>
              <a:gd name="connsiteX41-199" fmla="*/ 1796902 w 2371060"/>
              <a:gd name="connsiteY41-200" fmla="*/ 359131 h 1773746"/>
              <a:gd name="connsiteX42-201" fmla="*/ 1796902 w 2371060"/>
              <a:gd name="connsiteY42-202" fmla="*/ 561150 h 1773746"/>
              <a:gd name="connsiteX43-203" fmla="*/ 1860697 w 2371060"/>
              <a:gd name="connsiteY43-204" fmla="*/ 380396 h 1773746"/>
              <a:gd name="connsiteX44-205" fmla="*/ 1892595 w 2371060"/>
              <a:gd name="connsiteY44-206" fmla="*/ 975820 h 1773746"/>
              <a:gd name="connsiteX45-207" fmla="*/ 1956390 w 2371060"/>
              <a:gd name="connsiteY45-208" fmla="*/ 752536 h 1773746"/>
              <a:gd name="connsiteX46-209" fmla="*/ 1956390 w 2371060"/>
              <a:gd name="connsiteY46-210" fmla="*/ 837596 h 1773746"/>
              <a:gd name="connsiteX47-211" fmla="*/ 2020186 w 2371060"/>
              <a:gd name="connsiteY47-212" fmla="*/ 731271 h 1773746"/>
              <a:gd name="connsiteX48-213" fmla="*/ 2041451 w 2371060"/>
              <a:gd name="connsiteY48-214" fmla="*/ 773801 h 1773746"/>
              <a:gd name="connsiteX49-215" fmla="*/ 2094614 w 2371060"/>
              <a:gd name="connsiteY49-216" fmla="*/ 635578 h 1773746"/>
              <a:gd name="connsiteX50-217" fmla="*/ 2105246 w 2371060"/>
              <a:gd name="connsiteY50-218" fmla="*/ 954555 h 1773746"/>
              <a:gd name="connsiteX51-219" fmla="*/ 2105246 w 2371060"/>
              <a:gd name="connsiteY51-220" fmla="*/ 699373 h 1773746"/>
              <a:gd name="connsiteX52-221" fmla="*/ 2115879 w 2371060"/>
              <a:gd name="connsiteY52-222" fmla="*/ 848229 h 1773746"/>
              <a:gd name="connsiteX53-223" fmla="*/ 2158409 w 2371060"/>
              <a:gd name="connsiteY53-224" fmla="*/ 699373 h 1773746"/>
              <a:gd name="connsiteX54-225" fmla="*/ 2232837 w 2371060"/>
              <a:gd name="connsiteY54-226" fmla="*/ 795066 h 1773746"/>
              <a:gd name="connsiteX55-227" fmla="*/ 2296632 w 2371060"/>
              <a:gd name="connsiteY55-228" fmla="*/ 635578 h 1773746"/>
              <a:gd name="connsiteX56-229" fmla="*/ 2296632 w 2371060"/>
              <a:gd name="connsiteY56-230" fmla="*/ 869494 h 1773746"/>
              <a:gd name="connsiteX57-231" fmla="*/ 2371060 w 2371060"/>
              <a:gd name="connsiteY57-232" fmla="*/ 635578 h 1773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</a:cxnLst>
            <a:rect l="l" t="t" r="r" b="b"/>
            <a:pathLst>
              <a:path w="2371060" h="1773746">
                <a:moveTo>
                  <a:pt x="0" y="1209736"/>
                </a:moveTo>
                <a:cubicBezTo>
                  <a:pt x="7974" y="1297455"/>
                  <a:pt x="15948" y="1385174"/>
                  <a:pt x="31897" y="1433020"/>
                </a:cubicBezTo>
                <a:cubicBezTo>
                  <a:pt x="47846" y="1480866"/>
                  <a:pt x="85060" y="1525169"/>
                  <a:pt x="95693" y="1496815"/>
                </a:cubicBezTo>
                <a:cubicBezTo>
                  <a:pt x="106326" y="1468461"/>
                  <a:pt x="92149" y="1275304"/>
                  <a:pt x="95693" y="1262899"/>
                </a:cubicBezTo>
                <a:cubicBezTo>
                  <a:pt x="99237" y="1250494"/>
                  <a:pt x="113414" y="1372769"/>
                  <a:pt x="116958" y="1422387"/>
                </a:cubicBezTo>
                <a:cubicBezTo>
                  <a:pt x="120502" y="1472005"/>
                  <a:pt x="104553" y="1569470"/>
                  <a:pt x="116958" y="1560610"/>
                </a:cubicBezTo>
                <a:cubicBezTo>
                  <a:pt x="129363" y="1551750"/>
                  <a:pt x="178981" y="1333782"/>
                  <a:pt x="191386" y="1369224"/>
                </a:cubicBezTo>
                <a:cubicBezTo>
                  <a:pt x="203791" y="1404666"/>
                  <a:pt x="173665" y="1759085"/>
                  <a:pt x="191386" y="1773262"/>
                </a:cubicBezTo>
                <a:cubicBezTo>
                  <a:pt x="209107" y="1787439"/>
                  <a:pt x="279990" y="1486183"/>
                  <a:pt x="297711" y="1454285"/>
                </a:cubicBezTo>
                <a:cubicBezTo>
                  <a:pt x="315432" y="1422387"/>
                  <a:pt x="295939" y="1608456"/>
                  <a:pt x="297711" y="1581875"/>
                </a:cubicBezTo>
                <a:cubicBezTo>
                  <a:pt x="299483" y="1555294"/>
                  <a:pt x="306572" y="1293024"/>
                  <a:pt x="308344" y="1294796"/>
                </a:cubicBezTo>
                <a:cubicBezTo>
                  <a:pt x="310116" y="1296568"/>
                  <a:pt x="299484" y="1578331"/>
                  <a:pt x="308344" y="1592508"/>
                </a:cubicBezTo>
                <a:cubicBezTo>
                  <a:pt x="317204" y="1606685"/>
                  <a:pt x="350875" y="1394034"/>
                  <a:pt x="361507" y="1379857"/>
                </a:cubicBezTo>
                <a:cubicBezTo>
                  <a:pt x="372139" y="1365680"/>
                  <a:pt x="352646" y="1542890"/>
                  <a:pt x="372139" y="1507448"/>
                </a:cubicBezTo>
                <a:cubicBezTo>
                  <a:pt x="391632" y="1472006"/>
                  <a:pt x="437707" y="1193787"/>
                  <a:pt x="478465" y="1167206"/>
                </a:cubicBezTo>
                <a:cubicBezTo>
                  <a:pt x="519223" y="1140625"/>
                  <a:pt x="586563" y="1406438"/>
                  <a:pt x="616688" y="1347959"/>
                </a:cubicBezTo>
                <a:cubicBezTo>
                  <a:pt x="646813" y="1289480"/>
                  <a:pt x="646813" y="860633"/>
                  <a:pt x="659218" y="816331"/>
                </a:cubicBezTo>
                <a:cubicBezTo>
                  <a:pt x="671623" y="772029"/>
                  <a:pt x="680483" y="1066196"/>
                  <a:pt x="691116" y="1082145"/>
                </a:cubicBezTo>
                <a:cubicBezTo>
                  <a:pt x="701749" y="1098094"/>
                  <a:pt x="717698" y="926201"/>
                  <a:pt x="723014" y="912024"/>
                </a:cubicBezTo>
                <a:cubicBezTo>
                  <a:pt x="728330" y="897847"/>
                  <a:pt x="708837" y="1002401"/>
                  <a:pt x="723014" y="997085"/>
                </a:cubicBezTo>
                <a:cubicBezTo>
                  <a:pt x="737191" y="991769"/>
                  <a:pt x="793897" y="873039"/>
                  <a:pt x="808074" y="880127"/>
                </a:cubicBezTo>
                <a:cubicBezTo>
                  <a:pt x="822251" y="887215"/>
                  <a:pt x="795669" y="1048475"/>
                  <a:pt x="808074" y="1039615"/>
                </a:cubicBezTo>
                <a:cubicBezTo>
                  <a:pt x="820479" y="1030755"/>
                  <a:pt x="870097" y="839369"/>
                  <a:pt x="882502" y="826964"/>
                </a:cubicBezTo>
                <a:cubicBezTo>
                  <a:pt x="894907" y="814559"/>
                  <a:pt x="870097" y="972275"/>
                  <a:pt x="882502" y="965187"/>
                </a:cubicBezTo>
                <a:cubicBezTo>
                  <a:pt x="894907" y="958099"/>
                  <a:pt x="937437" y="798611"/>
                  <a:pt x="956930" y="784434"/>
                </a:cubicBezTo>
                <a:cubicBezTo>
                  <a:pt x="976423" y="770257"/>
                  <a:pt x="976423" y="1005946"/>
                  <a:pt x="999460" y="880127"/>
                </a:cubicBezTo>
                <a:cubicBezTo>
                  <a:pt x="1022497" y="754308"/>
                  <a:pt x="1071796" y="143650"/>
                  <a:pt x="1095153" y="29522"/>
                </a:cubicBezTo>
                <a:cubicBezTo>
                  <a:pt x="1118510" y="-84606"/>
                  <a:pt x="1118338" y="167006"/>
                  <a:pt x="1139603" y="195360"/>
                </a:cubicBezTo>
                <a:cubicBezTo>
                  <a:pt x="1160868" y="223714"/>
                  <a:pt x="1205392" y="158860"/>
                  <a:pt x="1222744" y="199643"/>
                </a:cubicBezTo>
                <a:cubicBezTo>
                  <a:pt x="1240096" y="240426"/>
                  <a:pt x="1227765" y="397527"/>
                  <a:pt x="1243714" y="440057"/>
                </a:cubicBezTo>
                <a:cubicBezTo>
                  <a:pt x="1259663" y="482587"/>
                  <a:pt x="1300667" y="455907"/>
                  <a:pt x="1318437" y="454824"/>
                </a:cubicBezTo>
                <a:cubicBezTo>
                  <a:pt x="1336207" y="453741"/>
                  <a:pt x="1336158" y="451280"/>
                  <a:pt x="1350335" y="433559"/>
                </a:cubicBezTo>
                <a:cubicBezTo>
                  <a:pt x="1364512" y="415838"/>
                  <a:pt x="1394637" y="302424"/>
                  <a:pt x="1403497" y="348499"/>
                </a:cubicBezTo>
                <a:cubicBezTo>
                  <a:pt x="1412357" y="394574"/>
                  <a:pt x="1382232" y="701146"/>
                  <a:pt x="1403497" y="710006"/>
                </a:cubicBezTo>
                <a:cubicBezTo>
                  <a:pt x="1424762" y="718866"/>
                  <a:pt x="1508051" y="412295"/>
                  <a:pt x="1531088" y="401662"/>
                </a:cubicBezTo>
                <a:cubicBezTo>
                  <a:pt x="1554125" y="391029"/>
                  <a:pt x="1522228" y="649754"/>
                  <a:pt x="1541721" y="646210"/>
                </a:cubicBezTo>
                <a:cubicBezTo>
                  <a:pt x="1561214" y="642666"/>
                  <a:pt x="1630325" y="392801"/>
                  <a:pt x="1648046" y="380396"/>
                </a:cubicBezTo>
                <a:cubicBezTo>
                  <a:pt x="1665767" y="367991"/>
                  <a:pt x="1635641" y="582414"/>
                  <a:pt x="1648046" y="571782"/>
                </a:cubicBezTo>
                <a:cubicBezTo>
                  <a:pt x="1660451" y="561150"/>
                  <a:pt x="1708297" y="339638"/>
                  <a:pt x="1722474" y="316601"/>
                </a:cubicBezTo>
                <a:cubicBezTo>
                  <a:pt x="1736651" y="293564"/>
                  <a:pt x="1727791" y="383940"/>
                  <a:pt x="1733107" y="433559"/>
                </a:cubicBezTo>
                <a:cubicBezTo>
                  <a:pt x="1738423" y="483178"/>
                  <a:pt x="1743740" y="626718"/>
                  <a:pt x="1754372" y="614313"/>
                </a:cubicBezTo>
                <a:cubicBezTo>
                  <a:pt x="1765004" y="601908"/>
                  <a:pt x="1789814" y="367992"/>
                  <a:pt x="1796902" y="359131"/>
                </a:cubicBezTo>
                <a:cubicBezTo>
                  <a:pt x="1803990" y="350270"/>
                  <a:pt x="1786270" y="557606"/>
                  <a:pt x="1796902" y="561150"/>
                </a:cubicBezTo>
                <a:cubicBezTo>
                  <a:pt x="1807534" y="564694"/>
                  <a:pt x="1844748" y="311284"/>
                  <a:pt x="1860697" y="380396"/>
                </a:cubicBezTo>
                <a:cubicBezTo>
                  <a:pt x="1876646" y="449508"/>
                  <a:pt x="1876646" y="913797"/>
                  <a:pt x="1892595" y="975820"/>
                </a:cubicBezTo>
                <a:cubicBezTo>
                  <a:pt x="1908544" y="1037843"/>
                  <a:pt x="1945758" y="775573"/>
                  <a:pt x="1956390" y="752536"/>
                </a:cubicBezTo>
                <a:cubicBezTo>
                  <a:pt x="1967022" y="729499"/>
                  <a:pt x="1945757" y="841140"/>
                  <a:pt x="1956390" y="837596"/>
                </a:cubicBezTo>
                <a:cubicBezTo>
                  <a:pt x="1967023" y="834052"/>
                  <a:pt x="2006009" y="741903"/>
                  <a:pt x="2020186" y="731271"/>
                </a:cubicBezTo>
                <a:cubicBezTo>
                  <a:pt x="2034363" y="720639"/>
                  <a:pt x="2029046" y="789750"/>
                  <a:pt x="2041451" y="773801"/>
                </a:cubicBezTo>
                <a:cubicBezTo>
                  <a:pt x="2053856" y="757852"/>
                  <a:pt x="2083981" y="605452"/>
                  <a:pt x="2094614" y="635578"/>
                </a:cubicBezTo>
                <a:cubicBezTo>
                  <a:pt x="2105247" y="665704"/>
                  <a:pt x="2103474" y="943922"/>
                  <a:pt x="2105246" y="954555"/>
                </a:cubicBezTo>
                <a:cubicBezTo>
                  <a:pt x="2107018" y="965188"/>
                  <a:pt x="2103474" y="717094"/>
                  <a:pt x="2105246" y="699373"/>
                </a:cubicBezTo>
                <a:cubicBezTo>
                  <a:pt x="2107018" y="681652"/>
                  <a:pt x="2107019" y="848229"/>
                  <a:pt x="2115879" y="848229"/>
                </a:cubicBezTo>
                <a:cubicBezTo>
                  <a:pt x="2124739" y="848229"/>
                  <a:pt x="2138916" y="708233"/>
                  <a:pt x="2158409" y="699373"/>
                </a:cubicBezTo>
                <a:cubicBezTo>
                  <a:pt x="2177902" y="690513"/>
                  <a:pt x="2209800" y="805699"/>
                  <a:pt x="2232837" y="795066"/>
                </a:cubicBezTo>
                <a:cubicBezTo>
                  <a:pt x="2255874" y="784433"/>
                  <a:pt x="2286000" y="623173"/>
                  <a:pt x="2296632" y="635578"/>
                </a:cubicBezTo>
                <a:cubicBezTo>
                  <a:pt x="2307264" y="647983"/>
                  <a:pt x="2284227" y="869494"/>
                  <a:pt x="2296632" y="869494"/>
                </a:cubicBezTo>
                <a:cubicBezTo>
                  <a:pt x="2309037" y="869494"/>
                  <a:pt x="2371060" y="635578"/>
                  <a:pt x="2371060" y="635578"/>
                </a:cubicBezTo>
              </a:path>
            </a:pathLst>
          </a:custGeom>
          <a:noFill/>
          <a:ln w="6350">
            <a:solidFill>
              <a:srgbClr val="ED4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015"/>
          </a:p>
        </p:txBody>
      </p:sp>
      <p:sp>
        <p:nvSpPr>
          <p:cNvPr id="29" name="Freeform 31"/>
          <p:cNvSpPr/>
          <p:nvPr>
            <p:custDataLst>
              <p:tags r:id="rId5"/>
            </p:custDataLst>
          </p:nvPr>
        </p:nvSpPr>
        <p:spPr>
          <a:xfrm>
            <a:off x="4954171" y="3836544"/>
            <a:ext cx="1821744" cy="923299"/>
          </a:xfrm>
          <a:custGeom>
            <a:avLst/>
            <a:gdLst>
              <a:gd name="connsiteX0" fmla="*/ 0 w 2428992"/>
              <a:gd name="connsiteY0" fmla="*/ 781050 h 1231065"/>
              <a:gd name="connsiteX1" fmla="*/ 69850 w 2428992"/>
              <a:gd name="connsiteY1" fmla="*/ 533400 h 1231065"/>
              <a:gd name="connsiteX2" fmla="*/ 101600 w 2428992"/>
              <a:gd name="connsiteY2" fmla="*/ 876300 h 1231065"/>
              <a:gd name="connsiteX3" fmla="*/ 127000 w 2428992"/>
              <a:gd name="connsiteY3" fmla="*/ 590550 h 1231065"/>
              <a:gd name="connsiteX4" fmla="*/ 171450 w 2428992"/>
              <a:gd name="connsiteY4" fmla="*/ 165100 h 1231065"/>
              <a:gd name="connsiteX5" fmla="*/ 196850 w 2428992"/>
              <a:gd name="connsiteY5" fmla="*/ 285750 h 1231065"/>
              <a:gd name="connsiteX6" fmla="*/ 234950 w 2428992"/>
              <a:gd name="connsiteY6" fmla="*/ 234950 h 1231065"/>
              <a:gd name="connsiteX7" fmla="*/ 228600 w 2428992"/>
              <a:gd name="connsiteY7" fmla="*/ 381000 h 1231065"/>
              <a:gd name="connsiteX8" fmla="*/ 285750 w 2428992"/>
              <a:gd name="connsiteY8" fmla="*/ 273050 h 1231065"/>
              <a:gd name="connsiteX9" fmla="*/ 311150 w 2428992"/>
              <a:gd name="connsiteY9" fmla="*/ 330200 h 1231065"/>
              <a:gd name="connsiteX10" fmla="*/ 368300 w 2428992"/>
              <a:gd name="connsiteY10" fmla="*/ 273050 h 1231065"/>
              <a:gd name="connsiteX11" fmla="*/ 368300 w 2428992"/>
              <a:gd name="connsiteY11" fmla="*/ 323850 h 1231065"/>
              <a:gd name="connsiteX12" fmla="*/ 514350 w 2428992"/>
              <a:gd name="connsiteY12" fmla="*/ 215900 h 1231065"/>
              <a:gd name="connsiteX13" fmla="*/ 571500 w 2428992"/>
              <a:gd name="connsiteY13" fmla="*/ 292100 h 1231065"/>
              <a:gd name="connsiteX14" fmla="*/ 635000 w 2428992"/>
              <a:gd name="connsiteY14" fmla="*/ 692150 h 1231065"/>
              <a:gd name="connsiteX15" fmla="*/ 660400 w 2428992"/>
              <a:gd name="connsiteY15" fmla="*/ 590550 h 1231065"/>
              <a:gd name="connsiteX16" fmla="*/ 685800 w 2428992"/>
              <a:gd name="connsiteY16" fmla="*/ 692150 h 1231065"/>
              <a:gd name="connsiteX17" fmla="*/ 717550 w 2428992"/>
              <a:gd name="connsiteY17" fmla="*/ 603250 h 1231065"/>
              <a:gd name="connsiteX18" fmla="*/ 749300 w 2428992"/>
              <a:gd name="connsiteY18" fmla="*/ 685800 h 1231065"/>
              <a:gd name="connsiteX19" fmla="*/ 800100 w 2428992"/>
              <a:gd name="connsiteY19" fmla="*/ 635000 h 1231065"/>
              <a:gd name="connsiteX20" fmla="*/ 819150 w 2428992"/>
              <a:gd name="connsiteY20" fmla="*/ 685800 h 1231065"/>
              <a:gd name="connsiteX21" fmla="*/ 831850 w 2428992"/>
              <a:gd name="connsiteY21" fmla="*/ 635000 h 1231065"/>
              <a:gd name="connsiteX22" fmla="*/ 844550 w 2428992"/>
              <a:gd name="connsiteY22" fmla="*/ 1035050 h 1231065"/>
              <a:gd name="connsiteX23" fmla="*/ 901700 w 2428992"/>
              <a:gd name="connsiteY23" fmla="*/ 1212850 h 1231065"/>
              <a:gd name="connsiteX24" fmla="*/ 933450 w 2428992"/>
              <a:gd name="connsiteY24" fmla="*/ 609600 h 1231065"/>
              <a:gd name="connsiteX25" fmla="*/ 933450 w 2428992"/>
              <a:gd name="connsiteY25" fmla="*/ 673100 h 1231065"/>
              <a:gd name="connsiteX26" fmla="*/ 971550 w 2428992"/>
              <a:gd name="connsiteY26" fmla="*/ 615950 h 1231065"/>
              <a:gd name="connsiteX27" fmla="*/ 984250 w 2428992"/>
              <a:gd name="connsiteY27" fmla="*/ 660400 h 1231065"/>
              <a:gd name="connsiteX28" fmla="*/ 996950 w 2428992"/>
              <a:gd name="connsiteY28" fmla="*/ 596900 h 1231065"/>
              <a:gd name="connsiteX29" fmla="*/ 1035050 w 2428992"/>
              <a:gd name="connsiteY29" fmla="*/ 685800 h 1231065"/>
              <a:gd name="connsiteX30" fmla="*/ 1111250 w 2428992"/>
              <a:gd name="connsiteY30" fmla="*/ 406400 h 1231065"/>
              <a:gd name="connsiteX31" fmla="*/ 1117600 w 2428992"/>
              <a:gd name="connsiteY31" fmla="*/ 571500 h 1231065"/>
              <a:gd name="connsiteX32" fmla="*/ 1187450 w 2428992"/>
              <a:gd name="connsiteY32" fmla="*/ 520700 h 1231065"/>
              <a:gd name="connsiteX33" fmla="*/ 1282700 w 2428992"/>
              <a:gd name="connsiteY33" fmla="*/ 508000 h 1231065"/>
              <a:gd name="connsiteX34" fmla="*/ 1276350 w 2428992"/>
              <a:gd name="connsiteY34" fmla="*/ 552450 h 1231065"/>
              <a:gd name="connsiteX35" fmla="*/ 1365250 w 2428992"/>
              <a:gd name="connsiteY35" fmla="*/ 558800 h 1231065"/>
              <a:gd name="connsiteX36" fmla="*/ 1365250 w 2428992"/>
              <a:gd name="connsiteY36" fmla="*/ 514350 h 1231065"/>
              <a:gd name="connsiteX37" fmla="*/ 1422400 w 2428992"/>
              <a:gd name="connsiteY37" fmla="*/ 546100 h 1231065"/>
              <a:gd name="connsiteX38" fmla="*/ 1441450 w 2428992"/>
              <a:gd name="connsiteY38" fmla="*/ 450850 h 1231065"/>
              <a:gd name="connsiteX39" fmla="*/ 1460500 w 2428992"/>
              <a:gd name="connsiteY39" fmla="*/ 533400 h 1231065"/>
              <a:gd name="connsiteX40" fmla="*/ 1504950 w 2428992"/>
              <a:gd name="connsiteY40" fmla="*/ 374650 h 1231065"/>
              <a:gd name="connsiteX41" fmla="*/ 1517650 w 2428992"/>
              <a:gd name="connsiteY41" fmla="*/ 508000 h 1231065"/>
              <a:gd name="connsiteX42" fmla="*/ 1555750 w 2428992"/>
              <a:gd name="connsiteY42" fmla="*/ 419100 h 1231065"/>
              <a:gd name="connsiteX43" fmla="*/ 1606550 w 2428992"/>
              <a:gd name="connsiteY43" fmla="*/ 577850 h 1231065"/>
              <a:gd name="connsiteX44" fmla="*/ 1612900 w 2428992"/>
              <a:gd name="connsiteY44" fmla="*/ 336550 h 1231065"/>
              <a:gd name="connsiteX45" fmla="*/ 1612900 w 2428992"/>
              <a:gd name="connsiteY45" fmla="*/ 565150 h 1231065"/>
              <a:gd name="connsiteX46" fmla="*/ 1676400 w 2428992"/>
              <a:gd name="connsiteY46" fmla="*/ 501650 h 1231065"/>
              <a:gd name="connsiteX47" fmla="*/ 1733550 w 2428992"/>
              <a:gd name="connsiteY47" fmla="*/ 336550 h 1231065"/>
              <a:gd name="connsiteX48" fmla="*/ 1733550 w 2428992"/>
              <a:gd name="connsiteY48" fmla="*/ 514350 h 1231065"/>
              <a:gd name="connsiteX49" fmla="*/ 1739900 w 2428992"/>
              <a:gd name="connsiteY49" fmla="*/ 412750 h 1231065"/>
              <a:gd name="connsiteX50" fmla="*/ 1765300 w 2428992"/>
              <a:gd name="connsiteY50" fmla="*/ 431800 h 1231065"/>
              <a:gd name="connsiteX51" fmla="*/ 1765300 w 2428992"/>
              <a:gd name="connsiteY51" fmla="*/ 476250 h 1231065"/>
              <a:gd name="connsiteX52" fmla="*/ 1822450 w 2428992"/>
              <a:gd name="connsiteY52" fmla="*/ 431800 h 1231065"/>
              <a:gd name="connsiteX53" fmla="*/ 1822450 w 2428992"/>
              <a:gd name="connsiteY53" fmla="*/ 482600 h 1231065"/>
              <a:gd name="connsiteX54" fmla="*/ 1835150 w 2428992"/>
              <a:gd name="connsiteY54" fmla="*/ 444500 h 1231065"/>
              <a:gd name="connsiteX55" fmla="*/ 1885950 w 2428992"/>
              <a:gd name="connsiteY55" fmla="*/ 501650 h 1231065"/>
              <a:gd name="connsiteX56" fmla="*/ 1898650 w 2428992"/>
              <a:gd name="connsiteY56" fmla="*/ 419100 h 1231065"/>
              <a:gd name="connsiteX57" fmla="*/ 2006600 w 2428992"/>
              <a:gd name="connsiteY57" fmla="*/ 508000 h 1231065"/>
              <a:gd name="connsiteX58" fmla="*/ 2012950 w 2428992"/>
              <a:gd name="connsiteY58" fmla="*/ 419100 h 1231065"/>
              <a:gd name="connsiteX59" fmla="*/ 2051050 w 2428992"/>
              <a:gd name="connsiteY59" fmla="*/ 546100 h 1231065"/>
              <a:gd name="connsiteX60" fmla="*/ 2114550 w 2428992"/>
              <a:gd name="connsiteY60" fmla="*/ 171450 h 1231065"/>
              <a:gd name="connsiteX61" fmla="*/ 2139950 w 2428992"/>
              <a:gd name="connsiteY61" fmla="*/ 292100 h 1231065"/>
              <a:gd name="connsiteX62" fmla="*/ 2146300 w 2428992"/>
              <a:gd name="connsiteY62" fmla="*/ 196850 h 1231065"/>
              <a:gd name="connsiteX63" fmla="*/ 2190750 w 2428992"/>
              <a:gd name="connsiteY63" fmla="*/ 260350 h 1231065"/>
              <a:gd name="connsiteX64" fmla="*/ 2222500 w 2428992"/>
              <a:gd name="connsiteY64" fmla="*/ 165100 h 1231065"/>
              <a:gd name="connsiteX65" fmla="*/ 2222500 w 2428992"/>
              <a:gd name="connsiteY65" fmla="*/ 234950 h 1231065"/>
              <a:gd name="connsiteX66" fmla="*/ 2305050 w 2428992"/>
              <a:gd name="connsiteY66" fmla="*/ 146050 h 1231065"/>
              <a:gd name="connsiteX67" fmla="*/ 2305050 w 2428992"/>
              <a:gd name="connsiteY67" fmla="*/ 266700 h 1231065"/>
              <a:gd name="connsiteX68" fmla="*/ 2330450 w 2428992"/>
              <a:gd name="connsiteY68" fmla="*/ 203200 h 1231065"/>
              <a:gd name="connsiteX69" fmla="*/ 2349500 w 2428992"/>
              <a:gd name="connsiteY69" fmla="*/ 260350 h 1231065"/>
              <a:gd name="connsiteX70" fmla="*/ 2349500 w 2428992"/>
              <a:gd name="connsiteY70" fmla="*/ 101600 h 1231065"/>
              <a:gd name="connsiteX71" fmla="*/ 2349500 w 2428992"/>
              <a:gd name="connsiteY71" fmla="*/ 317500 h 1231065"/>
              <a:gd name="connsiteX72" fmla="*/ 2374900 w 2428992"/>
              <a:gd name="connsiteY72" fmla="*/ 57150 h 1231065"/>
              <a:gd name="connsiteX73" fmla="*/ 2381250 w 2428992"/>
              <a:gd name="connsiteY73" fmla="*/ 241300 h 1231065"/>
              <a:gd name="connsiteX74" fmla="*/ 2425700 w 2428992"/>
              <a:gd name="connsiteY74" fmla="*/ 0 h 1231065"/>
              <a:gd name="connsiteX75" fmla="*/ 2425700 w 2428992"/>
              <a:gd name="connsiteY75" fmla="*/ 241300 h 1231065"/>
              <a:gd name="connsiteX0-1" fmla="*/ 0 w 2428992"/>
              <a:gd name="connsiteY0-2" fmla="*/ 781050 h 1231065"/>
              <a:gd name="connsiteX1-3" fmla="*/ 69850 w 2428992"/>
              <a:gd name="connsiteY1-4" fmla="*/ 533400 h 1231065"/>
              <a:gd name="connsiteX2-5" fmla="*/ 101600 w 2428992"/>
              <a:gd name="connsiteY2-6" fmla="*/ 876300 h 1231065"/>
              <a:gd name="connsiteX3-7" fmla="*/ 127000 w 2428992"/>
              <a:gd name="connsiteY3-8" fmla="*/ 590550 h 1231065"/>
              <a:gd name="connsiteX4-9" fmla="*/ 171450 w 2428992"/>
              <a:gd name="connsiteY4-10" fmla="*/ 165100 h 1231065"/>
              <a:gd name="connsiteX5-11" fmla="*/ 196850 w 2428992"/>
              <a:gd name="connsiteY5-12" fmla="*/ 285750 h 1231065"/>
              <a:gd name="connsiteX6-13" fmla="*/ 234950 w 2428992"/>
              <a:gd name="connsiteY6-14" fmla="*/ 234950 h 1231065"/>
              <a:gd name="connsiteX7-15" fmla="*/ 228600 w 2428992"/>
              <a:gd name="connsiteY7-16" fmla="*/ 381000 h 1231065"/>
              <a:gd name="connsiteX8-17" fmla="*/ 285750 w 2428992"/>
              <a:gd name="connsiteY8-18" fmla="*/ 273050 h 1231065"/>
              <a:gd name="connsiteX9-19" fmla="*/ 311150 w 2428992"/>
              <a:gd name="connsiteY9-20" fmla="*/ 330200 h 1231065"/>
              <a:gd name="connsiteX10-21" fmla="*/ 368300 w 2428992"/>
              <a:gd name="connsiteY10-22" fmla="*/ 273050 h 1231065"/>
              <a:gd name="connsiteX11-23" fmla="*/ 368300 w 2428992"/>
              <a:gd name="connsiteY11-24" fmla="*/ 323850 h 1231065"/>
              <a:gd name="connsiteX12-25" fmla="*/ 514350 w 2428992"/>
              <a:gd name="connsiteY12-26" fmla="*/ 215900 h 1231065"/>
              <a:gd name="connsiteX13-27" fmla="*/ 571500 w 2428992"/>
              <a:gd name="connsiteY13-28" fmla="*/ 292100 h 1231065"/>
              <a:gd name="connsiteX14-29" fmla="*/ 635000 w 2428992"/>
              <a:gd name="connsiteY14-30" fmla="*/ 692150 h 1231065"/>
              <a:gd name="connsiteX15-31" fmla="*/ 660400 w 2428992"/>
              <a:gd name="connsiteY15-32" fmla="*/ 590550 h 1231065"/>
              <a:gd name="connsiteX16-33" fmla="*/ 685800 w 2428992"/>
              <a:gd name="connsiteY16-34" fmla="*/ 692150 h 1231065"/>
              <a:gd name="connsiteX17-35" fmla="*/ 717550 w 2428992"/>
              <a:gd name="connsiteY17-36" fmla="*/ 603250 h 1231065"/>
              <a:gd name="connsiteX18-37" fmla="*/ 749300 w 2428992"/>
              <a:gd name="connsiteY18-38" fmla="*/ 685800 h 1231065"/>
              <a:gd name="connsiteX19-39" fmla="*/ 800100 w 2428992"/>
              <a:gd name="connsiteY19-40" fmla="*/ 635000 h 1231065"/>
              <a:gd name="connsiteX20-41" fmla="*/ 819150 w 2428992"/>
              <a:gd name="connsiteY20-42" fmla="*/ 685800 h 1231065"/>
              <a:gd name="connsiteX21-43" fmla="*/ 831850 w 2428992"/>
              <a:gd name="connsiteY21-44" fmla="*/ 635000 h 1231065"/>
              <a:gd name="connsiteX22-45" fmla="*/ 844550 w 2428992"/>
              <a:gd name="connsiteY22-46" fmla="*/ 1035050 h 1231065"/>
              <a:gd name="connsiteX23-47" fmla="*/ 901700 w 2428992"/>
              <a:gd name="connsiteY23-48" fmla="*/ 1212850 h 1231065"/>
              <a:gd name="connsiteX24-49" fmla="*/ 933450 w 2428992"/>
              <a:gd name="connsiteY24-50" fmla="*/ 609600 h 1231065"/>
              <a:gd name="connsiteX25-51" fmla="*/ 933450 w 2428992"/>
              <a:gd name="connsiteY25-52" fmla="*/ 673100 h 1231065"/>
              <a:gd name="connsiteX26-53" fmla="*/ 971550 w 2428992"/>
              <a:gd name="connsiteY26-54" fmla="*/ 615950 h 1231065"/>
              <a:gd name="connsiteX27-55" fmla="*/ 984250 w 2428992"/>
              <a:gd name="connsiteY27-56" fmla="*/ 660400 h 1231065"/>
              <a:gd name="connsiteX28-57" fmla="*/ 996950 w 2428992"/>
              <a:gd name="connsiteY28-58" fmla="*/ 596900 h 1231065"/>
              <a:gd name="connsiteX29-59" fmla="*/ 1035050 w 2428992"/>
              <a:gd name="connsiteY29-60" fmla="*/ 685800 h 1231065"/>
              <a:gd name="connsiteX30-61" fmla="*/ 1111250 w 2428992"/>
              <a:gd name="connsiteY30-62" fmla="*/ 406400 h 1231065"/>
              <a:gd name="connsiteX31-63" fmla="*/ 1155700 w 2428992"/>
              <a:gd name="connsiteY31-64" fmla="*/ 825500 h 1231065"/>
              <a:gd name="connsiteX32-65" fmla="*/ 1187450 w 2428992"/>
              <a:gd name="connsiteY32-66" fmla="*/ 520700 h 1231065"/>
              <a:gd name="connsiteX33-67" fmla="*/ 1282700 w 2428992"/>
              <a:gd name="connsiteY33-68" fmla="*/ 508000 h 1231065"/>
              <a:gd name="connsiteX34-69" fmla="*/ 1276350 w 2428992"/>
              <a:gd name="connsiteY34-70" fmla="*/ 552450 h 1231065"/>
              <a:gd name="connsiteX35-71" fmla="*/ 1365250 w 2428992"/>
              <a:gd name="connsiteY35-72" fmla="*/ 558800 h 1231065"/>
              <a:gd name="connsiteX36-73" fmla="*/ 1365250 w 2428992"/>
              <a:gd name="connsiteY36-74" fmla="*/ 514350 h 1231065"/>
              <a:gd name="connsiteX37-75" fmla="*/ 1422400 w 2428992"/>
              <a:gd name="connsiteY37-76" fmla="*/ 546100 h 1231065"/>
              <a:gd name="connsiteX38-77" fmla="*/ 1441450 w 2428992"/>
              <a:gd name="connsiteY38-78" fmla="*/ 450850 h 1231065"/>
              <a:gd name="connsiteX39-79" fmla="*/ 1460500 w 2428992"/>
              <a:gd name="connsiteY39-80" fmla="*/ 533400 h 1231065"/>
              <a:gd name="connsiteX40-81" fmla="*/ 1504950 w 2428992"/>
              <a:gd name="connsiteY40-82" fmla="*/ 374650 h 1231065"/>
              <a:gd name="connsiteX41-83" fmla="*/ 1517650 w 2428992"/>
              <a:gd name="connsiteY41-84" fmla="*/ 508000 h 1231065"/>
              <a:gd name="connsiteX42-85" fmla="*/ 1555750 w 2428992"/>
              <a:gd name="connsiteY42-86" fmla="*/ 419100 h 1231065"/>
              <a:gd name="connsiteX43-87" fmla="*/ 1606550 w 2428992"/>
              <a:gd name="connsiteY43-88" fmla="*/ 577850 h 1231065"/>
              <a:gd name="connsiteX44-89" fmla="*/ 1612900 w 2428992"/>
              <a:gd name="connsiteY44-90" fmla="*/ 336550 h 1231065"/>
              <a:gd name="connsiteX45-91" fmla="*/ 1612900 w 2428992"/>
              <a:gd name="connsiteY45-92" fmla="*/ 565150 h 1231065"/>
              <a:gd name="connsiteX46-93" fmla="*/ 1676400 w 2428992"/>
              <a:gd name="connsiteY46-94" fmla="*/ 501650 h 1231065"/>
              <a:gd name="connsiteX47-95" fmla="*/ 1733550 w 2428992"/>
              <a:gd name="connsiteY47-96" fmla="*/ 336550 h 1231065"/>
              <a:gd name="connsiteX48-97" fmla="*/ 1733550 w 2428992"/>
              <a:gd name="connsiteY48-98" fmla="*/ 514350 h 1231065"/>
              <a:gd name="connsiteX49-99" fmla="*/ 1739900 w 2428992"/>
              <a:gd name="connsiteY49-100" fmla="*/ 412750 h 1231065"/>
              <a:gd name="connsiteX50-101" fmla="*/ 1765300 w 2428992"/>
              <a:gd name="connsiteY50-102" fmla="*/ 431800 h 1231065"/>
              <a:gd name="connsiteX51-103" fmla="*/ 1765300 w 2428992"/>
              <a:gd name="connsiteY51-104" fmla="*/ 476250 h 1231065"/>
              <a:gd name="connsiteX52-105" fmla="*/ 1822450 w 2428992"/>
              <a:gd name="connsiteY52-106" fmla="*/ 431800 h 1231065"/>
              <a:gd name="connsiteX53-107" fmla="*/ 1822450 w 2428992"/>
              <a:gd name="connsiteY53-108" fmla="*/ 482600 h 1231065"/>
              <a:gd name="connsiteX54-109" fmla="*/ 1835150 w 2428992"/>
              <a:gd name="connsiteY54-110" fmla="*/ 444500 h 1231065"/>
              <a:gd name="connsiteX55-111" fmla="*/ 1885950 w 2428992"/>
              <a:gd name="connsiteY55-112" fmla="*/ 501650 h 1231065"/>
              <a:gd name="connsiteX56-113" fmla="*/ 1898650 w 2428992"/>
              <a:gd name="connsiteY56-114" fmla="*/ 419100 h 1231065"/>
              <a:gd name="connsiteX57-115" fmla="*/ 2006600 w 2428992"/>
              <a:gd name="connsiteY57-116" fmla="*/ 508000 h 1231065"/>
              <a:gd name="connsiteX58-117" fmla="*/ 2012950 w 2428992"/>
              <a:gd name="connsiteY58-118" fmla="*/ 419100 h 1231065"/>
              <a:gd name="connsiteX59-119" fmla="*/ 2051050 w 2428992"/>
              <a:gd name="connsiteY59-120" fmla="*/ 546100 h 1231065"/>
              <a:gd name="connsiteX60-121" fmla="*/ 2114550 w 2428992"/>
              <a:gd name="connsiteY60-122" fmla="*/ 171450 h 1231065"/>
              <a:gd name="connsiteX61-123" fmla="*/ 2139950 w 2428992"/>
              <a:gd name="connsiteY61-124" fmla="*/ 292100 h 1231065"/>
              <a:gd name="connsiteX62-125" fmla="*/ 2146300 w 2428992"/>
              <a:gd name="connsiteY62-126" fmla="*/ 196850 h 1231065"/>
              <a:gd name="connsiteX63-127" fmla="*/ 2190750 w 2428992"/>
              <a:gd name="connsiteY63-128" fmla="*/ 260350 h 1231065"/>
              <a:gd name="connsiteX64-129" fmla="*/ 2222500 w 2428992"/>
              <a:gd name="connsiteY64-130" fmla="*/ 165100 h 1231065"/>
              <a:gd name="connsiteX65-131" fmla="*/ 2222500 w 2428992"/>
              <a:gd name="connsiteY65-132" fmla="*/ 234950 h 1231065"/>
              <a:gd name="connsiteX66-133" fmla="*/ 2305050 w 2428992"/>
              <a:gd name="connsiteY66-134" fmla="*/ 146050 h 1231065"/>
              <a:gd name="connsiteX67-135" fmla="*/ 2305050 w 2428992"/>
              <a:gd name="connsiteY67-136" fmla="*/ 266700 h 1231065"/>
              <a:gd name="connsiteX68-137" fmla="*/ 2330450 w 2428992"/>
              <a:gd name="connsiteY68-138" fmla="*/ 203200 h 1231065"/>
              <a:gd name="connsiteX69-139" fmla="*/ 2349500 w 2428992"/>
              <a:gd name="connsiteY69-140" fmla="*/ 260350 h 1231065"/>
              <a:gd name="connsiteX70-141" fmla="*/ 2349500 w 2428992"/>
              <a:gd name="connsiteY70-142" fmla="*/ 101600 h 1231065"/>
              <a:gd name="connsiteX71-143" fmla="*/ 2349500 w 2428992"/>
              <a:gd name="connsiteY71-144" fmla="*/ 317500 h 1231065"/>
              <a:gd name="connsiteX72-145" fmla="*/ 2374900 w 2428992"/>
              <a:gd name="connsiteY72-146" fmla="*/ 57150 h 1231065"/>
              <a:gd name="connsiteX73-147" fmla="*/ 2381250 w 2428992"/>
              <a:gd name="connsiteY73-148" fmla="*/ 241300 h 1231065"/>
              <a:gd name="connsiteX74-149" fmla="*/ 2425700 w 2428992"/>
              <a:gd name="connsiteY74-150" fmla="*/ 0 h 1231065"/>
              <a:gd name="connsiteX75-151" fmla="*/ 2425700 w 2428992"/>
              <a:gd name="connsiteY75-152" fmla="*/ 241300 h 1231065"/>
              <a:gd name="connsiteX0-153" fmla="*/ 0 w 2428992"/>
              <a:gd name="connsiteY0-154" fmla="*/ 781050 h 1231065"/>
              <a:gd name="connsiteX1-155" fmla="*/ 69850 w 2428992"/>
              <a:gd name="connsiteY1-156" fmla="*/ 533400 h 1231065"/>
              <a:gd name="connsiteX2-157" fmla="*/ 101600 w 2428992"/>
              <a:gd name="connsiteY2-158" fmla="*/ 876300 h 1231065"/>
              <a:gd name="connsiteX3-159" fmla="*/ 127000 w 2428992"/>
              <a:gd name="connsiteY3-160" fmla="*/ 590550 h 1231065"/>
              <a:gd name="connsiteX4-161" fmla="*/ 171450 w 2428992"/>
              <a:gd name="connsiteY4-162" fmla="*/ 165100 h 1231065"/>
              <a:gd name="connsiteX5-163" fmla="*/ 196850 w 2428992"/>
              <a:gd name="connsiteY5-164" fmla="*/ 285750 h 1231065"/>
              <a:gd name="connsiteX6-165" fmla="*/ 234950 w 2428992"/>
              <a:gd name="connsiteY6-166" fmla="*/ 234950 h 1231065"/>
              <a:gd name="connsiteX7-167" fmla="*/ 228600 w 2428992"/>
              <a:gd name="connsiteY7-168" fmla="*/ 381000 h 1231065"/>
              <a:gd name="connsiteX8-169" fmla="*/ 285750 w 2428992"/>
              <a:gd name="connsiteY8-170" fmla="*/ 273050 h 1231065"/>
              <a:gd name="connsiteX9-171" fmla="*/ 311150 w 2428992"/>
              <a:gd name="connsiteY9-172" fmla="*/ 330200 h 1231065"/>
              <a:gd name="connsiteX10-173" fmla="*/ 368300 w 2428992"/>
              <a:gd name="connsiteY10-174" fmla="*/ 273050 h 1231065"/>
              <a:gd name="connsiteX11-175" fmla="*/ 368300 w 2428992"/>
              <a:gd name="connsiteY11-176" fmla="*/ 323850 h 1231065"/>
              <a:gd name="connsiteX12-177" fmla="*/ 514350 w 2428992"/>
              <a:gd name="connsiteY12-178" fmla="*/ 215900 h 1231065"/>
              <a:gd name="connsiteX13-179" fmla="*/ 571500 w 2428992"/>
              <a:gd name="connsiteY13-180" fmla="*/ 292100 h 1231065"/>
              <a:gd name="connsiteX14-181" fmla="*/ 635000 w 2428992"/>
              <a:gd name="connsiteY14-182" fmla="*/ 692150 h 1231065"/>
              <a:gd name="connsiteX15-183" fmla="*/ 660400 w 2428992"/>
              <a:gd name="connsiteY15-184" fmla="*/ 590550 h 1231065"/>
              <a:gd name="connsiteX16-185" fmla="*/ 685800 w 2428992"/>
              <a:gd name="connsiteY16-186" fmla="*/ 692150 h 1231065"/>
              <a:gd name="connsiteX17-187" fmla="*/ 717550 w 2428992"/>
              <a:gd name="connsiteY17-188" fmla="*/ 603250 h 1231065"/>
              <a:gd name="connsiteX18-189" fmla="*/ 749300 w 2428992"/>
              <a:gd name="connsiteY18-190" fmla="*/ 685800 h 1231065"/>
              <a:gd name="connsiteX19-191" fmla="*/ 800100 w 2428992"/>
              <a:gd name="connsiteY19-192" fmla="*/ 635000 h 1231065"/>
              <a:gd name="connsiteX20-193" fmla="*/ 819150 w 2428992"/>
              <a:gd name="connsiteY20-194" fmla="*/ 685800 h 1231065"/>
              <a:gd name="connsiteX21-195" fmla="*/ 831850 w 2428992"/>
              <a:gd name="connsiteY21-196" fmla="*/ 635000 h 1231065"/>
              <a:gd name="connsiteX22-197" fmla="*/ 844550 w 2428992"/>
              <a:gd name="connsiteY22-198" fmla="*/ 1035050 h 1231065"/>
              <a:gd name="connsiteX23-199" fmla="*/ 901700 w 2428992"/>
              <a:gd name="connsiteY23-200" fmla="*/ 1212850 h 1231065"/>
              <a:gd name="connsiteX24-201" fmla="*/ 933450 w 2428992"/>
              <a:gd name="connsiteY24-202" fmla="*/ 609600 h 1231065"/>
              <a:gd name="connsiteX25-203" fmla="*/ 933450 w 2428992"/>
              <a:gd name="connsiteY25-204" fmla="*/ 673100 h 1231065"/>
              <a:gd name="connsiteX26-205" fmla="*/ 971550 w 2428992"/>
              <a:gd name="connsiteY26-206" fmla="*/ 615950 h 1231065"/>
              <a:gd name="connsiteX27-207" fmla="*/ 984250 w 2428992"/>
              <a:gd name="connsiteY27-208" fmla="*/ 660400 h 1231065"/>
              <a:gd name="connsiteX28-209" fmla="*/ 996950 w 2428992"/>
              <a:gd name="connsiteY28-210" fmla="*/ 596900 h 1231065"/>
              <a:gd name="connsiteX29-211" fmla="*/ 1035050 w 2428992"/>
              <a:gd name="connsiteY29-212" fmla="*/ 685800 h 1231065"/>
              <a:gd name="connsiteX30-213" fmla="*/ 1111250 w 2428992"/>
              <a:gd name="connsiteY30-214" fmla="*/ 406400 h 1231065"/>
              <a:gd name="connsiteX31-215" fmla="*/ 1155700 w 2428992"/>
              <a:gd name="connsiteY31-216" fmla="*/ 825500 h 1231065"/>
              <a:gd name="connsiteX32-217" fmla="*/ 1187450 w 2428992"/>
              <a:gd name="connsiteY32-218" fmla="*/ 520700 h 1231065"/>
              <a:gd name="connsiteX33-219" fmla="*/ 1282700 w 2428992"/>
              <a:gd name="connsiteY33-220" fmla="*/ 508000 h 1231065"/>
              <a:gd name="connsiteX34-221" fmla="*/ 1276350 w 2428992"/>
              <a:gd name="connsiteY34-222" fmla="*/ 552450 h 1231065"/>
              <a:gd name="connsiteX35-223" fmla="*/ 1365250 w 2428992"/>
              <a:gd name="connsiteY35-224" fmla="*/ 558800 h 1231065"/>
              <a:gd name="connsiteX36-225" fmla="*/ 1365250 w 2428992"/>
              <a:gd name="connsiteY36-226" fmla="*/ 514350 h 1231065"/>
              <a:gd name="connsiteX37-227" fmla="*/ 1422400 w 2428992"/>
              <a:gd name="connsiteY37-228" fmla="*/ 546100 h 1231065"/>
              <a:gd name="connsiteX38-229" fmla="*/ 1441450 w 2428992"/>
              <a:gd name="connsiteY38-230" fmla="*/ 450850 h 1231065"/>
              <a:gd name="connsiteX39-231" fmla="*/ 1460500 w 2428992"/>
              <a:gd name="connsiteY39-232" fmla="*/ 533400 h 1231065"/>
              <a:gd name="connsiteX40-233" fmla="*/ 1504950 w 2428992"/>
              <a:gd name="connsiteY40-234" fmla="*/ 374650 h 1231065"/>
              <a:gd name="connsiteX41-235" fmla="*/ 1517650 w 2428992"/>
              <a:gd name="connsiteY41-236" fmla="*/ 508000 h 1231065"/>
              <a:gd name="connsiteX42-237" fmla="*/ 1555750 w 2428992"/>
              <a:gd name="connsiteY42-238" fmla="*/ 419100 h 1231065"/>
              <a:gd name="connsiteX43-239" fmla="*/ 1606550 w 2428992"/>
              <a:gd name="connsiteY43-240" fmla="*/ 577850 h 1231065"/>
              <a:gd name="connsiteX44-241" fmla="*/ 1612900 w 2428992"/>
              <a:gd name="connsiteY44-242" fmla="*/ 336550 h 1231065"/>
              <a:gd name="connsiteX45-243" fmla="*/ 1612900 w 2428992"/>
              <a:gd name="connsiteY45-244" fmla="*/ 565150 h 1231065"/>
              <a:gd name="connsiteX46-245" fmla="*/ 1676400 w 2428992"/>
              <a:gd name="connsiteY46-246" fmla="*/ 501650 h 1231065"/>
              <a:gd name="connsiteX47-247" fmla="*/ 1733550 w 2428992"/>
              <a:gd name="connsiteY47-248" fmla="*/ 336550 h 1231065"/>
              <a:gd name="connsiteX48-249" fmla="*/ 1733550 w 2428992"/>
              <a:gd name="connsiteY48-250" fmla="*/ 514350 h 1231065"/>
              <a:gd name="connsiteX49-251" fmla="*/ 1739900 w 2428992"/>
              <a:gd name="connsiteY49-252" fmla="*/ 412750 h 1231065"/>
              <a:gd name="connsiteX50-253" fmla="*/ 1765300 w 2428992"/>
              <a:gd name="connsiteY50-254" fmla="*/ 431800 h 1231065"/>
              <a:gd name="connsiteX51-255" fmla="*/ 1765300 w 2428992"/>
              <a:gd name="connsiteY51-256" fmla="*/ 476250 h 1231065"/>
              <a:gd name="connsiteX52-257" fmla="*/ 1822450 w 2428992"/>
              <a:gd name="connsiteY52-258" fmla="*/ 431800 h 1231065"/>
              <a:gd name="connsiteX53-259" fmla="*/ 1822450 w 2428992"/>
              <a:gd name="connsiteY53-260" fmla="*/ 482600 h 1231065"/>
              <a:gd name="connsiteX54-261" fmla="*/ 1835150 w 2428992"/>
              <a:gd name="connsiteY54-262" fmla="*/ 444500 h 1231065"/>
              <a:gd name="connsiteX55-263" fmla="*/ 1885950 w 2428992"/>
              <a:gd name="connsiteY55-264" fmla="*/ 501650 h 1231065"/>
              <a:gd name="connsiteX56-265" fmla="*/ 1898650 w 2428992"/>
              <a:gd name="connsiteY56-266" fmla="*/ 419100 h 1231065"/>
              <a:gd name="connsiteX57-267" fmla="*/ 2006600 w 2428992"/>
              <a:gd name="connsiteY57-268" fmla="*/ 508000 h 1231065"/>
              <a:gd name="connsiteX58-269" fmla="*/ 2032000 w 2428992"/>
              <a:gd name="connsiteY58-270" fmla="*/ 292100 h 1231065"/>
              <a:gd name="connsiteX59-271" fmla="*/ 2051050 w 2428992"/>
              <a:gd name="connsiteY59-272" fmla="*/ 546100 h 1231065"/>
              <a:gd name="connsiteX60-273" fmla="*/ 2114550 w 2428992"/>
              <a:gd name="connsiteY60-274" fmla="*/ 171450 h 1231065"/>
              <a:gd name="connsiteX61-275" fmla="*/ 2139950 w 2428992"/>
              <a:gd name="connsiteY61-276" fmla="*/ 292100 h 1231065"/>
              <a:gd name="connsiteX62-277" fmla="*/ 2146300 w 2428992"/>
              <a:gd name="connsiteY62-278" fmla="*/ 196850 h 1231065"/>
              <a:gd name="connsiteX63-279" fmla="*/ 2190750 w 2428992"/>
              <a:gd name="connsiteY63-280" fmla="*/ 260350 h 1231065"/>
              <a:gd name="connsiteX64-281" fmla="*/ 2222500 w 2428992"/>
              <a:gd name="connsiteY64-282" fmla="*/ 165100 h 1231065"/>
              <a:gd name="connsiteX65-283" fmla="*/ 2222500 w 2428992"/>
              <a:gd name="connsiteY65-284" fmla="*/ 234950 h 1231065"/>
              <a:gd name="connsiteX66-285" fmla="*/ 2305050 w 2428992"/>
              <a:gd name="connsiteY66-286" fmla="*/ 146050 h 1231065"/>
              <a:gd name="connsiteX67-287" fmla="*/ 2305050 w 2428992"/>
              <a:gd name="connsiteY67-288" fmla="*/ 266700 h 1231065"/>
              <a:gd name="connsiteX68-289" fmla="*/ 2330450 w 2428992"/>
              <a:gd name="connsiteY68-290" fmla="*/ 203200 h 1231065"/>
              <a:gd name="connsiteX69-291" fmla="*/ 2349500 w 2428992"/>
              <a:gd name="connsiteY69-292" fmla="*/ 260350 h 1231065"/>
              <a:gd name="connsiteX70-293" fmla="*/ 2349500 w 2428992"/>
              <a:gd name="connsiteY70-294" fmla="*/ 101600 h 1231065"/>
              <a:gd name="connsiteX71-295" fmla="*/ 2349500 w 2428992"/>
              <a:gd name="connsiteY71-296" fmla="*/ 317500 h 1231065"/>
              <a:gd name="connsiteX72-297" fmla="*/ 2374900 w 2428992"/>
              <a:gd name="connsiteY72-298" fmla="*/ 57150 h 1231065"/>
              <a:gd name="connsiteX73-299" fmla="*/ 2381250 w 2428992"/>
              <a:gd name="connsiteY73-300" fmla="*/ 241300 h 1231065"/>
              <a:gd name="connsiteX74-301" fmla="*/ 2425700 w 2428992"/>
              <a:gd name="connsiteY74-302" fmla="*/ 0 h 1231065"/>
              <a:gd name="connsiteX75-303" fmla="*/ 2425700 w 2428992"/>
              <a:gd name="connsiteY75-304" fmla="*/ 241300 h 12310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</a:cxnLst>
            <a:rect l="l" t="t" r="r" b="b"/>
            <a:pathLst>
              <a:path w="2428992" h="1231065">
                <a:moveTo>
                  <a:pt x="0" y="781050"/>
                </a:moveTo>
                <a:cubicBezTo>
                  <a:pt x="26458" y="649287"/>
                  <a:pt x="52917" y="517525"/>
                  <a:pt x="69850" y="533400"/>
                </a:cubicBezTo>
                <a:cubicBezTo>
                  <a:pt x="86783" y="549275"/>
                  <a:pt x="92075" y="866775"/>
                  <a:pt x="101600" y="876300"/>
                </a:cubicBezTo>
                <a:cubicBezTo>
                  <a:pt x="111125" y="885825"/>
                  <a:pt x="115358" y="709083"/>
                  <a:pt x="127000" y="590550"/>
                </a:cubicBezTo>
                <a:cubicBezTo>
                  <a:pt x="138642" y="472017"/>
                  <a:pt x="159808" y="215900"/>
                  <a:pt x="171450" y="165100"/>
                </a:cubicBezTo>
                <a:cubicBezTo>
                  <a:pt x="183092" y="114300"/>
                  <a:pt x="186267" y="274108"/>
                  <a:pt x="196850" y="285750"/>
                </a:cubicBezTo>
                <a:cubicBezTo>
                  <a:pt x="207433" y="297392"/>
                  <a:pt x="229658" y="219075"/>
                  <a:pt x="234950" y="234950"/>
                </a:cubicBezTo>
                <a:cubicBezTo>
                  <a:pt x="240242" y="250825"/>
                  <a:pt x="220133" y="374650"/>
                  <a:pt x="228600" y="381000"/>
                </a:cubicBezTo>
                <a:cubicBezTo>
                  <a:pt x="237067" y="387350"/>
                  <a:pt x="271992" y="281517"/>
                  <a:pt x="285750" y="273050"/>
                </a:cubicBezTo>
                <a:cubicBezTo>
                  <a:pt x="299508" y="264583"/>
                  <a:pt x="297392" y="330200"/>
                  <a:pt x="311150" y="330200"/>
                </a:cubicBezTo>
                <a:cubicBezTo>
                  <a:pt x="324908" y="330200"/>
                  <a:pt x="358775" y="274108"/>
                  <a:pt x="368300" y="273050"/>
                </a:cubicBezTo>
                <a:cubicBezTo>
                  <a:pt x="377825" y="271992"/>
                  <a:pt x="343958" y="333375"/>
                  <a:pt x="368300" y="323850"/>
                </a:cubicBezTo>
                <a:cubicBezTo>
                  <a:pt x="392642" y="314325"/>
                  <a:pt x="480483" y="221192"/>
                  <a:pt x="514350" y="215900"/>
                </a:cubicBezTo>
                <a:cubicBezTo>
                  <a:pt x="548217" y="210608"/>
                  <a:pt x="551392" y="212725"/>
                  <a:pt x="571500" y="292100"/>
                </a:cubicBezTo>
                <a:cubicBezTo>
                  <a:pt x="591608" y="371475"/>
                  <a:pt x="620183" y="642408"/>
                  <a:pt x="635000" y="692150"/>
                </a:cubicBezTo>
                <a:cubicBezTo>
                  <a:pt x="649817" y="741892"/>
                  <a:pt x="651933" y="590550"/>
                  <a:pt x="660400" y="590550"/>
                </a:cubicBezTo>
                <a:cubicBezTo>
                  <a:pt x="668867" y="590550"/>
                  <a:pt x="676275" y="690033"/>
                  <a:pt x="685800" y="692150"/>
                </a:cubicBezTo>
                <a:cubicBezTo>
                  <a:pt x="695325" y="694267"/>
                  <a:pt x="706967" y="604308"/>
                  <a:pt x="717550" y="603250"/>
                </a:cubicBezTo>
                <a:cubicBezTo>
                  <a:pt x="728133" y="602192"/>
                  <a:pt x="735542" y="680508"/>
                  <a:pt x="749300" y="685800"/>
                </a:cubicBezTo>
                <a:cubicBezTo>
                  <a:pt x="763058" y="691092"/>
                  <a:pt x="788458" y="635000"/>
                  <a:pt x="800100" y="635000"/>
                </a:cubicBezTo>
                <a:cubicBezTo>
                  <a:pt x="811742" y="635000"/>
                  <a:pt x="813858" y="685800"/>
                  <a:pt x="819150" y="685800"/>
                </a:cubicBezTo>
                <a:cubicBezTo>
                  <a:pt x="824442" y="685800"/>
                  <a:pt x="827617" y="576792"/>
                  <a:pt x="831850" y="635000"/>
                </a:cubicBezTo>
                <a:cubicBezTo>
                  <a:pt x="836083" y="693208"/>
                  <a:pt x="832908" y="938742"/>
                  <a:pt x="844550" y="1035050"/>
                </a:cubicBezTo>
                <a:cubicBezTo>
                  <a:pt x="856192" y="1131358"/>
                  <a:pt x="886883" y="1283758"/>
                  <a:pt x="901700" y="1212850"/>
                </a:cubicBezTo>
                <a:cubicBezTo>
                  <a:pt x="916517" y="1141942"/>
                  <a:pt x="928158" y="699558"/>
                  <a:pt x="933450" y="609600"/>
                </a:cubicBezTo>
                <a:cubicBezTo>
                  <a:pt x="938742" y="519642"/>
                  <a:pt x="927100" y="672042"/>
                  <a:pt x="933450" y="673100"/>
                </a:cubicBezTo>
                <a:cubicBezTo>
                  <a:pt x="939800" y="674158"/>
                  <a:pt x="963083" y="618067"/>
                  <a:pt x="971550" y="615950"/>
                </a:cubicBezTo>
                <a:cubicBezTo>
                  <a:pt x="980017" y="613833"/>
                  <a:pt x="980017" y="663575"/>
                  <a:pt x="984250" y="660400"/>
                </a:cubicBezTo>
                <a:cubicBezTo>
                  <a:pt x="988483" y="657225"/>
                  <a:pt x="988483" y="592667"/>
                  <a:pt x="996950" y="596900"/>
                </a:cubicBezTo>
                <a:cubicBezTo>
                  <a:pt x="1005417" y="601133"/>
                  <a:pt x="1016000" y="717550"/>
                  <a:pt x="1035050" y="685800"/>
                </a:cubicBezTo>
                <a:cubicBezTo>
                  <a:pt x="1054100" y="654050"/>
                  <a:pt x="1091142" y="383117"/>
                  <a:pt x="1111250" y="406400"/>
                </a:cubicBezTo>
                <a:cubicBezTo>
                  <a:pt x="1131358" y="429683"/>
                  <a:pt x="1143000" y="806450"/>
                  <a:pt x="1155700" y="825500"/>
                </a:cubicBezTo>
                <a:cubicBezTo>
                  <a:pt x="1168400" y="844550"/>
                  <a:pt x="1166283" y="573617"/>
                  <a:pt x="1187450" y="520700"/>
                </a:cubicBezTo>
                <a:cubicBezTo>
                  <a:pt x="1208617" y="467783"/>
                  <a:pt x="1267883" y="502708"/>
                  <a:pt x="1282700" y="508000"/>
                </a:cubicBezTo>
                <a:cubicBezTo>
                  <a:pt x="1297517" y="513292"/>
                  <a:pt x="1262592" y="543983"/>
                  <a:pt x="1276350" y="552450"/>
                </a:cubicBezTo>
                <a:cubicBezTo>
                  <a:pt x="1290108" y="560917"/>
                  <a:pt x="1350433" y="565150"/>
                  <a:pt x="1365250" y="558800"/>
                </a:cubicBezTo>
                <a:cubicBezTo>
                  <a:pt x="1380067" y="552450"/>
                  <a:pt x="1355725" y="516467"/>
                  <a:pt x="1365250" y="514350"/>
                </a:cubicBezTo>
                <a:cubicBezTo>
                  <a:pt x="1374775" y="512233"/>
                  <a:pt x="1409700" y="556683"/>
                  <a:pt x="1422400" y="546100"/>
                </a:cubicBezTo>
                <a:cubicBezTo>
                  <a:pt x="1435100" y="535517"/>
                  <a:pt x="1435100" y="452967"/>
                  <a:pt x="1441450" y="450850"/>
                </a:cubicBezTo>
                <a:cubicBezTo>
                  <a:pt x="1447800" y="448733"/>
                  <a:pt x="1449917" y="546100"/>
                  <a:pt x="1460500" y="533400"/>
                </a:cubicBezTo>
                <a:cubicBezTo>
                  <a:pt x="1471083" y="520700"/>
                  <a:pt x="1495425" y="378883"/>
                  <a:pt x="1504950" y="374650"/>
                </a:cubicBezTo>
                <a:cubicBezTo>
                  <a:pt x="1514475" y="370417"/>
                  <a:pt x="1509183" y="500592"/>
                  <a:pt x="1517650" y="508000"/>
                </a:cubicBezTo>
                <a:cubicBezTo>
                  <a:pt x="1526117" y="515408"/>
                  <a:pt x="1540934" y="407458"/>
                  <a:pt x="1555750" y="419100"/>
                </a:cubicBezTo>
                <a:cubicBezTo>
                  <a:pt x="1570566" y="430742"/>
                  <a:pt x="1597025" y="591608"/>
                  <a:pt x="1606550" y="577850"/>
                </a:cubicBezTo>
                <a:cubicBezTo>
                  <a:pt x="1616075" y="564092"/>
                  <a:pt x="1611842" y="338667"/>
                  <a:pt x="1612900" y="336550"/>
                </a:cubicBezTo>
                <a:cubicBezTo>
                  <a:pt x="1613958" y="334433"/>
                  <a:pt x="1602317" y="537633"/>
                  <a:pt x="1612900" y="565150"/>
                </a:cubicBezTo>
                <a:cubicBezTo>
                  <a:pt x="1623483" y="592667"/>
                  <a:pt x="1656292" y="539750"/>
                  <a:pt x="1676400" y="501650"/>
                </a:cubicBezTo>
                <a:cubicBezTo>
                  <a:pt x="1696508" y="463550"/>
                  <a:pt x="1724025" y="334433"/>
                  <a:pt x="1733550" y="336550"/>
                </a:cubicBezTo>
                <a:cubicBezTo>
                  <a:pt x="1743075" y="338667"/>
                  <a:pt x="1732492" y="501650"/>
                  <a:pt x="1733550" y="514350"/>
                </a:cubicBezTo>
                <a:cubicBezTo>
                  <a:pt x="1734608" y="527050"/>
                  <a:pt x="1734608" y="426508"/>
                  <a:pt x="1739900" y="412750"/>
                </a:cubicBezTo>
                <a:cubicBezTo>
                  <a:pt x="1745192" y="398992"/>
                  <a:pt x="1761067" y="421217"/>
                  <a:pt x="1765300" y="431800"/>
                </a:cubicBezTo>
                <a:cubicBezTo>
                  <a:pt x="1769533" y="442383"/>
                  <a:pt x="1755775" y="476250"/>
                  <a:pt x="1765300" y="476250"/>
                </a:cubicBezTo>
                <a:cubicBezTo>
                  <a:pt x="1774825" y="476250"/>
                  <a:pt x="1812925" y="430742"/>
                  <a:pt x="1822450" y="431800"/>
                </a:cubicBezTo>
                <a:cubicBezTo>
                  <a:pt x="1831975" y="432858"/>
                  <a:pt x="1820333" y="480483"/>
                  <a:pt x="1822450" y="482600"/>
                </a:cubicBezTo>
                <a:cubicBezTo>
                  <a:pt x="1824567" y="484717"/>
                  <a:pt x="1824567" y="441325"/>
                  <a:pt x="1835150" y="444500"/>
                </a:cubicBezTo>
                <a:cubicBezTo>
                  <a:pt x="1845733" y="447675"/>
                  <a:pt x="1875367" y="505883"/>
                  <a:pt x="1885950" y="501650"/>
                </a:cubicBezTo>
                <a:cubicBezTo>
                  <a:pt x="1896533" y="497417"/>
                  <a:pt x="1878542" y="418042"/>
                  <a:pt x="1898650" y="419100"/>
                </a:cubicBezTo>
                <a:cubicBezTo>
                  <a:pt x="1918758" y="420158"/>
                  <a:pt x="1984375" y="529167"/>
                  <a:pt x="2006600" y="508000"/>
                </a:cubicBezTo>
                <a:cubicBezTo>
                  <a:pt x="2028825" y="486833"/>
                  <a:pt x="2024592" y="285750"/>
                  <a:pt x="2032000" y="292100"/>
                </a:cubicBezTo>
                <a:cubicBezTo>
                  <a:pt x="2039408" y="298450"/>
                  <a:pt x="2037292" y="566208"/>
                  <a:pt x="2051050" y="546100"/>
                </a:cubicBezTo>
                <a:cubicBezTo>
                  <a:pt x="2064808" y="525992"/>
                  <a:pt x="2099733" y="213783"/>
                  <a:pt x="2114550" y="171450"/>
                </a:cubicBezTo>
                <a:cubicBezTo>
                  <a:pt x="2129367" y="129117"/>
                  <a:pt x="2134658" y="287867"/>
                  <a:pt x="2139950" y="292100"/>
                </a:cubicBezTo>
                <a:cubicBezTo>
                  <a:pt x="2145242" y="296333"/>
                  <a:pt x="2137833" y="202142"/>
                  <a:pt x="2146300" y="196850"/>
                </a:cubicBezTo>
                <a:cubicBezTo>
                  <a:pt x="2154767" y="191558"/>
                  <a:pt x="2178050" y="265642"/>
                  <a:pt x="2190750" y="260350"/>
                </a:cubicBezTo>
                <a:cubicBezTo>
                  <a:pt x="2203450" y="255058"/>
                  <a:pt x="2217208" y="169333"/>
                  <a:pt x="2222500" y="165100"/>
                </a:cubicBezTo>
                <a:cubicBezTo>
                  <a:pt x="2227792" y="160867"/>
                  <a:pt x="2208742" y="238125"/>
                  <a:pt x="2222500" y="234950"/>
                </a:cubicBezTo>
                <a:cubicBezTo>
                  <a:pt x="2236258" y="231775"/>
                  <a:pt x="2291292" y="140758"/>
                  <a:pt x="2305050" y="146050"/>
                </a:cubicBezTo>
                <a:cubicBezTo>
                  <a:pt x="2318808" y="151342"/>
                  <a:pt x="2300817" y="257175"/>
                  <a:pt x="2305050" y="266700"/>
                </a:cubicBezTo>
                <a:cubicBezTo>
                  <a:pt x="2309283" y="276225"/>
                  <a:pt x="2323042" y="204258"/>
                  <a:pt x="2330450" y="203200"/>
                </a:cubicBezTo>
                <a:cubicBezTo>
                  <a:pt x="2337858" y="202142"/>
                  <a:pt x="2346325" y="277283"/>
                  <a:pt x="2349500" y="260350"/>
                </a:cubicBezTo>
                <a:cubicBezTo>
                  <a:pt x="2352675" y="243417"/>
                  <a:pt x="2349500" y="101600"/>
                  <a:pt x="2349500" y="101600"/>
                </a:cubicBezTo>
                <a:cubicBezTo>
                  <a:pt x="2349500" y="111125"/>
                  <a:pt x="2345267" y="324908"/>
                  <a:pt x="2349500" y="317500"/>
                </a:cubicBezTo>
                <a:cubicBezTo>
                  <a:pt x="2353733" y="310092"/>
                  <a:pt x="2369608" y="69850"/>
                  <a:pt x="2374900" y="57150"/>
                </a:cubicBezTo>
                <a:cubicBezTo>
                  <a:pt x="2380192" y="44450"/>
                  <a:pt x="2372783" y="250825"/>
                  <a:pt x="2381250" y="241300"/>
                </a:cubicBezTo>
                <a:cubicBezTo>
                  <a:pt x="2389717" y="231775"/>
                  <a:pt x="2418292" y="0"/>
                  <a:pt x="2425700" y="0"/>
                </a:cubicBezTo>
                <a:cubicBezTo>
                  <a:pt x="2433108" y="0"/>
                  <a:pt x="2425700" y="241300"/>
                  <a:pt x="2425700" y="241300"/>
                </a:cubicBezTo>
              </a:path>
            </a:pathLst>
          </a:custGeom>
          <a:noFill/>
          <a:ln w="6350">
            <a:solidFill>
              <a:srgbClr val="ED4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015"/>
          </a:p>
        </p:txBody>
      </p:sp>
      <p:sp>
        <p:nvSpPr>
          <p:cNvPr id="30" name="Freeform 33"/>
          <p:cNvSpPr/>
          <p:nvPr>
            <p:custDataLst>
              <p:tags r:id="rId6"/>
            </p:custDataLst>
          </p:nvPr>
        </p:nvSpPr>
        <p:spPr>
          <a:xfrm>
            <a:off x="4942925" y="3743787"/>
            <a:ext cx="1843088" cy="1177817"/>
          </a:xfrm>
          <a:custGeom>
            <a:avLst/>
            <a:gdLst>
              <a:gd name="connsiteX0" fmla="*/ 0 w 2457450"/>
              <a:gd name="connsiteY0" fmla="*/ 901781 h 1570423"/>
              <a:gd name="connsiteX1" fmla="*/ 38100 w 2457450"/>
              <a:gd name="connsiteY1" fmla="*/ 952581 h 1570423"/>
              <a:gd name="connsiteX2" fmla="*/ 120650 w 2457450"/>
              <a:gd name="connsiteY2" fmla="*/ 317581 h 1570423"/>
              <a:gd name="connsiteX3" fmla="*/ 152400 w 2457450"/>
              <a:gd name="connsiteY3" fmla="*/ 431881 h 1570423"/>
              <a:gd name="connsiteX4" fmla="*/ 152400 w 2457450"/>
              <a:gd name="connsiteY4" fmla="*/ 241381 h 1570423"/>
              <a:gd name="connsiteX5" fmla="*/ 171450 w 2457450"/>
              <a:gd name="connsiteY5" fmla="*/ 362031 h 1570423"/>
              <a:gd name="connsiteX6" fmla="*/ 196850 w 2457450"/>
              <a:gd name="connsiteY6" fmla="*/ 260431 h 1570423"/>
              <a:gd name="connsiteX7" fmla="*/ 215900 w 2457450"/>
              <a:gd name="connsiteY7" fmla="*/ 374731 h 1570423"/>
              <a:gd name="connsiteX8" fmla="*/ 222250 w 2457450"/>
              <a:gd name="connsiteY8" fmla="*/ 152481 h 1570423"/>
              <a:gd name="connsiteX9" fmla="*/ 247650 w 2457450"/>
              <a:gd name="connsiteY9" fmla="*/ 298531 h 1570423"/>
              <a:gd name="connsiteX10" fmla="*/ 323850 w 2457450"/>
              <a:gd name="connsiteY10" fmla="*/ 81 h 1570423"/>
              <a:gd name="connsiteX11" fmla="*/ 330200 w 2457450"/>
              <a:gd name="connsiteY11" fmla="*/ 266781 h 1570423"/>
              <a:gd name="connsiteX12" fmla="*/ 425450 w 2457450"/>
              <a:gd name="connsiteY12" fmla="*/ 114381 h 1570423"/>
              <a:gd name="connsiteX13" fmla="*/ 457200 w 2457450"/>
              <a:gd name="connsiteY13" fmla="*/ 469981 h 1570423"/>
              <a:gd name="connsiteX14" fmla="*/ 495300 w 2457450"/>
              <a:gd name="connsiteY14" fmla="*/ 241381 h 1570423"/>
              <a:gd name="connsiteX15" fmla="*/ 508000 w 2457450"/>
              <a:gd name="connsiteY15" fmla="*/ 660481 h 1570423"/>
              <a:gd name="connsiteX16" fmla="*/ 565150 w 2457450"/>
              <a:gd name="connsiteY16" fmla="*/ 482681 h 1570423"/>
              <a:gd name="connsiteX17" fmla="*/ 635000 w 2457450"/>
              <a:gd name="connsiteY17" fmla="*/ 755731 h 1570423"/>
              <a:gd name="connsiteX18" fmla="*/ 660400 w 2457450"/>
              <a:gd name="connsiteY18" fmla="*/ 82631 h 1570423"/>
              <a:gd name="connsiteX19" fmla="*/ 762000 w 2457450"/>
              <a:gd name="connsiteY19" fmla="*/ 768431 h 1570423"/>
              <a:gd name="connsiteX20" fmla="*/ 800100 w 2457450"/>
              <a:gd name="connsiteY20" fmla="*/ 444581 h 1570423"/>
              <a:gd name="connsiteX21" fmla="*/ 831850 w 2457450"/>
              <a:gd name="connsiteY21" fmla="*/ 666831 h 1570423"/>
              <a:gd name="connsiteX22" fmla="*/ 869950 w 2457450"/>
              <a:gd name="connsiteY22" fmla="*/ 539831 h 1570423"/>
              <a:gd name="connsiteX23" fmla="*/ 869950 w 2457450"/>
              <a:gd name="connsiteY23" fmla="*/ 635081 h 1570423"/>
              <a:gd name="connsiteX24" fmla="*/ 895350 w 2457450"/>
              <a:gd name="connsiteY24" fmla="*/ 571581 h 1570423"/>
              <a:gd name="connsiteX25" fmla="*/ 895350 w 2457450"/>
              <a:gd name="connsiteY25" fmla="*/ 660481 h 1570423"/>
              <a:gd name="connsiteX26" fmla="*/ 901700 w 2457450"/>
              <a:gd name="connsiteY26" fmla="*/ 603331 h 1570423"/>
              <a:gd name="connsiteX27" fmla="*/ 984250 w 2457450"/>
              <a:gd name="connsiteY27" fmla="*/ 692231 h 1570423"/>
              <a:gd name="connsiteX28" fmla="*/ 984250 w 2457450"/>
              <a:gd name="connsiteY28" fmla="*/ 647781 h 1570423"/>
              <a:gd name="connsiteX29" fmla="*/ 1016000 w 2457450"/>
              <a:gd name="connsiteY29" fmla="*/ 971631 h 1570423"/>
              <a:gd name="connsiteX30" fmla="*/ 1085850 w 2457450"/>
              <a:gd name="connsiteY30" fmla="*/ 838281 h 1570423"/>
              <a:gd name="connsiteX31" fmla="*/ 1149350 w 2457450"/>
              <a:gd name="connsiteY31" fmla="*/ 1136731 h 1570423"/>
              <a:gd name="connsiteX32" fmla="*/ 1270000 w 2457450"/>
              <a:gd name="connsiteY32" fmla="*/ 876381 h 1570423"/>
              <a:gd name="connsiteX33" fmla="*/ 1314450 w 2457450"/>
              <a:gd name="connsiteY33" fmla="*/ 1104981 h 1570423"/>
              <a:gd name="connsiteX34" fmla="*/ 1314450 w 2457450"/>
              <a:gd name="connsiteY34" fmla="*/ 952581 h 1570423"/>
              <a:gd name="connsiteX35" fmla="*/ 1352550 w 2457450"/>
              <a:gd name="connsiteY35" fmla="*/ 1085931 h 1570423"/>
              <a:gd name="connsiteX36" fmla="*/ 1473200 w 2457450"/>
              <a:gd name="connsiteY36" fmla="*/ 1282781 h 1570423"/>
              <a:gd name="connsiteX37" fmla="*/ 1473200 w 2457450"/>
              <a:gd name="connsiteY37" fmla="*/ 1085931 h 1570423"/>
              <a:gd name="connsiteX38" fmla="*/ 1555750 w 2457450"/>
              <a:gd name="connsiteY38" fmla="*/ 1251031 h 1570423"/>
              <a:gd name="connsiteX39" fmla="*/ 1587500 w 2457450"/>
              <a:gd name="connsiteY39" fmla="*/ 1225631 h 1570423"/>
              <a:gd name="connsiteX40" fmla="*/ 1657350 w 2457450"/>
              <a:gd name="connsiteY40" fmla="*/ 1562181 h 1570423"/>
              <a:gd name="connsiteX41" fmla="*/ 1682750 w 2457450"/>
              <a:gd name="connsiteY41" fmla="*/ 1473281 h 1570423"/>
              <a:gd name="connsiteX42" fmla="*/ 1682750 w 2457450"/>
              <a:gd name="connsiteY42" fmla="*/ 1543131 h 1570423"/>
              <a:gd name="connsiteX43" fmla="*/ 1708150 w 2457450"/>
              <a:gd name="connsiteY43" fmla="*/ 997031 h 1570423"/>
              <a:gd name="connsiteX44" fmla="*/ 1778000 w 2457450"/>
              <a:gd name="connsiteY44" fmla="*/ 1282781 h 1570423"/>
              <a:gd name="connsiteX45" fmla="*/ 1847850 w 2457450"/>
              <a:gd name="connsiteY45" fmla="*/ 698581 h 1570423"/>
              <a:gd name="connsiteX46" fmla="*/ 1847850 w 2457450"/>
              <a:gd name="connsiteY46" fmla="*/ 908131 h 1570423"/>
              <a:gd name="connsiteX47" fmla="*/ 1898650 w 2457450"/>
              <a:gd name="connsiteY47" fmla="*/ 533481 h 1570423"/>
              <a:gd name="connsiteX48" fmla="*/ 1936750 w 2457450"/>
              <a:gd name="connsiteY48" fmla="*/ 717631 h 1570423"/>
              <a:gd name="connsiteX49" fmla="*/ 1943100 w 2457450"/>
              <a:gd name="connsiteY49" fmla="*/ 298531 h 1570423"/>
              <a:gd name="connsiteX50" fmla="*/ 2006600 w 2457450"/>
              <a:gd name="connsiteY50" fmla="*/ 501731 h 1570423"/>
              <a:gd name="connsiteX51" fmla="*/ 2006600 w 2457450"/>
              <a:gd name="connsiteY51" fmla="*/ 342981 h 1570423"/>
              <a:gd name="connsiteX52" fmla="*/ 2057400 w 2457450"/>
              <a:gd name="connsiteY52" fmla="*/ 425531 h 1570423"/>
              <a:gd name="connsiteX53" fmla="*/ 2089150 w 2457450"/>
              <a:gd name="connsiteY53" fmla="*/ 317581 h 1570423"/>
              <a:gd name="connsiteX54" fmla="*/ 2089150 w 2457450"/>
              <a:gd name="connsiteY54" fmla="*/ 419181 h 1570423"/>
              <a:gd name="connsiteX55" fmla="*/ 2120900 w 2457450"/>
              <a:gd name="connsiteY55" fmla="*/ 355681 h 1570423"/>
              <a:gd name="connsiteX56" fmla="*/ 2120900 w 2457450"/>
              <a:gd name="connsiteY56" fmla="*/ 469981 h 1570423"/>
              <a:gd name="connsiteX57" fmla="*/ 2171700 w 2457450"/>
              <a:gd name="connsiteY57" fmla="*/ 349331 h 1570423"/>
              <a:gd name="connsiteX58" fmla="*/ 2171700 w 2457450"/>
              <a:gd name="connsiteY58" fmla="*/ 558881 h 1570423"/>
              <a:gd name="connsiteX59" fmla="*/ 2209800 w 2457450"/>
              <a:gd name="connsiteY59" fmla="*/ 323931 h 1570423"/>
              <a:gd name="connsiteX60" fmla="*/ 2209800 w 2457450"/>
              <a:gd name="connsiteY60" fmla="*/ 609681 h 1570423"/>
              <a:gd name="connsiteX61" fmla="*/ 2216150 w 2457450"/>
              <a:gd name="connsiteY61" fmla="*/ 184231 h 1570423"/>
              <a:gd name="connsiteX62" fmla="*/ 2241550 w 2457450"/>
              <a:gd name="connsiteY62" fmla="*/ 495381 h 1570423"/>
              <a:gd name="connsiteX63" fmla="*/ 2241550 w 2457450"/>
              <a:gd name="connsiteY63" fmla="*/ 330281 h 1570423"/>
              <a:gd name="connsiteX64" fmla="*/ 2286000 w 2457450"/>
              <a:gd name="connsiteY64" fmla="*/ 412831 h 1570423"/>
              <a:gd name="connsiteX65" fmla="*/ 2355850 w 2457450"/>
              <a:gd name="connsiteY65" fmla="*/ 177881 h 1570423"/>
              <a:gd name="connsiteX66" fmla="*/ 2387600 w 2457450"/>
              <a:gd name="connsiteY66" fmla="*/ 469981 h 1570423"/>
              <a:gd name="connsiteX67" fmla="*/ 2432050 w 2457450"/>
              <a:gd name="connsiteY67" fmla="*/ 235031 h 1570423"/>
              <a:gd name="connsiteX68" fmla="*/ 2457450 w 2457450"/>
              <a:gd name="connsiteY68" fmla="*/ 317581 h 157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457450" h="1570423">
                <a:moveTo>
                  <a:pt x="0" y="901781"/>
                </a:moveTo>
                <a:cubicBezTo>
                  <a:pt x="8996" y="975864"/>
                  <a:pt x="17992" y="1049948"/>
                  <a:pt x="38100" y="952581"/>
                </a:cubicBezTo>
                <a:cubicBezTo>
                  <a:pt x="58208" y="855214"/>
                  <a:pt x="101600" y="404364"/>
                  <a:pt x="120650" y="317581"/>
                </a:cubicBezTo>
                <a:cubicBezTo>
                  <a:pt x="139700" y="230798"/>
                  <a:pt x="147108" y="444581"/>
                  <a:pt x="152400" y="431881"/>
                </a:cubicBezTo>
                <a:cubicBezTo>
                  <a:pt x="157692" y="419181"/>
                  <a:pt x="149225" y="253023"/>
                  <a:pt x="152400" y="241381"/>
                </a:cubicBezTo>
                <a:cubicBezTo>
                  <a:pt x="155575" y="229739"/>
                  <a:pt x="164042" y="358856"/>
                  <a:pt x="171450" y="362031"/>
                </a:cubicBezTo>
                <a:cubicBezTo>
                  <a:pt x="178858" y="365206"/>
                  <a:pt x="189442" y="258314"/>
                  <a:pt x="196850" y="260431"/>
                </a:cubicBezTo>
                <a:cubicBezTo>
                  <a:pt x="204258" y="262548"/>
                  <a:pt x="211667" y="392723"/>
                  <a:pt x="215900" y="374731"/>
                </a:cubicBezTo>
                <a:cubicBezTo>
                  <a:pt x="220133" y="356739"/>
                  <a:pt x="216958" y="165181"/>
                  <a:pt x="222250" y="152481"/>
                </a:cubicBezTo>
                <a:cubicBezTo>
                  <a:pt x="227542" y="139781"/>
                  <a:pt x="230717" y="323931"/>
                  <a:pt x="247650" y="298531"/>
                </a:cubicBezTo>
                <a:cubicBezTo>
                  <a:pt x="264583" y="273131"/>
                  <a:pt x="310092" y="5373"/>
                  <a:pt x="323850" y="81"/>
                </a:cubicBezTo>
                <a:cubicBezTo>
                  <a:pt x="337608" y="-5211"/>
                  <a:pt x="313267" y="247731"/>
                  <a:pt x="330200" y="266781"/>
                </a:cubicBezTo>
                <a:cubicBezTo>
                  <a:pt x="347133" y="285831"/>
                  <a:pt x="404283" y="80514"/>
                  <a:pt x="425450" y="114381"/>
                </a:cubicBezTo>
                <a:cubicBezTo>
                  <a:pt x="446617" y="148248"/>
                  <a:pt x="445558" y="448814"/>
                  <a:pt x="457200" y="469981"/>
                </a:cubicBezTo>
                <a:cubicBezTo>
                  <a:pt x="468842" y="491148"/>
                  <a:pt x="486833" y="209631"/>
                  <a:pt x="495300" y="241381"/>
                </a:cubicBezTo>
                <a:cubicBezTo>
                  <a:pt x="503767" y="273131"/>
                  <a:pt x="496358" y="620264"/>
                  <a:pt x="508000" y="660481"/>
                </a:cubicBezTo>
                <a:cubicBezTo>
                  <a:pt x="519642" y="700698"/>
                  <a:pt x="543983" y="466806"/>
                  <a:pt x="565150" y="482681"/>
                </a:cubicBezTo>
                <a:cubicBezTo>
                  <a:pt x="586317" y="498556"/>
                  <a:pt x="619125" y="822406"/>
                  <a:pt x="635000" y="755731"/>
                </a:cubicBezTo>
                <a:cubicBezTo>
                  <a:pt x="650875" y="689056"/>
                  <a:pt x="639233" y="80514"/>
                  <a:pt x="660400" y="82631"/>
                </a:cubicBezTo>
                <a:cubicBezTo>
                  <a:pt x="681567" y="84748"/>
                  <a:pt x="738717" y="708106"/>
                  <a:pt x="762000" y="768431"/>
                </a:cubicBezTo>
                <a:cubicBezTo>
                  <a:pt x="785283" y="828756"/>
                  <a:pt x="788458" y="461514"/>
                  <a:pt x="800100" y="444581"/>
                </a:cubicBezTo>
                <a:cubicBezTo>
                  <a:pt x="811742" y="427648"/>
                  <a:pt x="820208" y="650956"/>
                  <a:pt x="831850" y="666831"/>
                </a:cubicBezTo>
                <a:cubicBezTo>
                  <a:pt x="843492" y="682706"/>
                  <a:pt x="863600" y="545123"/>
                  <a:pt x="869950" y="539831"/>
                </a:cubicBezTo>
                <a:cubicBezTo>
                  <a:pt x="876300" y="534539"/>
                  <a:pt x="865717" y="629789"/>
                  <a:pt x="869950" y="635081"/>
                </a:cubicBezTo>
                <a:cubicBezTo>
                  <a:pt x="874183" y="640373"/>
                  <a:pt x="891117" y="567348"/>
                  <a:pt x="895350" y="571581"/>
                </a:cubicBezTo>
                <a:cubicBezTo>
                  <a:pt x="899583" y="575814"/>
                  <a:pt x="894292" y="655190"/>
                  <a:pt x="895350" y="660481"/>
                </a:cubicBezTo>
                <a:cubicBezTo>
                  <a:pt x="896408" y="665772"/>
                  <a:pt x="886883" y="598039"/>
                  <a:pt x="901700" y="603331"/>
                </a:cubicBezTo>
                <a:cubicBezTo>
                  <a:pt x="916517" y="608623"/>
                  <a:pt x="970492" y="684823"/>
                  <a:pt x="984250" y="692231"/>
                </a:cubicBezTo>
                <a:cubicBezTo>
                  <a:pt x="998008" y="699639"/>
                  <a:pt x="978958" y="601214"/>
                  <a:pt x="984250" y="647781"/>
                </a:cubicBezTo>
                <a:cubicBezTo>
                  <a:pt x="989542" y="694348"/>
                  <a:pt x="999067" y="939881"/>
                  <a:pt x="1016000" y="971631"/>
                </a:cubicBezTo>
                <a:cubicBezTo>
                  <a:pt x="1032933" y="1003381"/>
                  <a:pt x="1063625" y="810764"/>
                  <a:pt x="1085850" y="838281"/>
                </a:cubicBezTo>
                <a:cubicBezTo>
                  <a:pt x="1108075" y="865798"/>
                  <a:pt x="1118658" y="1130381"/>
                  <a:pt x="1149350" y="1136731"/>
                </a:cubicBezTo>
                <a:cubicBezTo>
                  <a:pt x="1180042" y="1143081"/>
                  <a:pt x="1242483" y="881673"/>
                  <a:pt x="1270000" y="876381"/>
                </a:cubicBezTo>
                <a:cubicBezTo>
                  <a:pt x="1297517" y="871089"/>
                  <a:pt x="1307042" y="1092281"/>
                  <a:pt x="1314450" y="1104981"/>
                </a:cubicBezTo>
                <a:cubicBezTo>
                  <a:pt x="1321858" y="1117681"/>
                  <a:pt x="1308100" y="955756"/>
                  <a:pt x="1314450" y="952581"/>
                </a:cubicBezTo>
                <a:cubicBezTo>
                  <a:pt x="1320800" y="949406"/>
                  <a:pt x="1326092" y="1030898"/>
                  <a:pt x="1352550" y="1085931"/>
                </a:cubicBezTo>
                <a:cubicBezTo>
                  <a:pt x="1379008" y="1140964"/>
                  <a:pt x="1453092" y="1282781"/>
                  <a:pt x="1473200" y="1282781"/>
                </a:cubicBezTo>
                <a:cubicBezTo>
                  <a:pt x="1493308" y="1282781"/>
                  <a:pt x="1459442" y="1091223"/>
                  <a:pt x="1473200" y="1085931"/>
                </a:cubicBezTo>
                <a:cubicBezTo>
                  <a:pt x="1486958" y="1080639"/>
                  <a:pt x="1536700" y="1227748"/>
                  <a:pt x="1555750" y="1251031"/>
                </a:cubicBezTo>
                <a:cubicBezTo>
                  <a:pt x="1574800" y="1274314"/>
                  <a:pt x="1570567" y="1173773"/>
                  <a:pt x="1587500" y="1225631"/>
                </a:cubicBezTo>
                <a:cubicBezTo>
                  <a:pt x="1604433" y="1277489"/>
                  <a:pt x="1641475" y="1520906"/>
                  <a:pt x="1657350" y="1562181"/>
                </a:cubicBezTo>
                <a:cubicBezTo>
                  <a:pt x="1673225" y="1603456"/>
                  <a:pt x="1678517" y="1476456"/>
                  <a:pt x="1682750" y="1473281"/>
                </a:cubicBezTo>
                <a:cubicBezTo>
                  <a:pt x="1686983" y="1470106"/>
                  <a:pt x="1678517" y="1622506"/>
                  <a:pt x="1682750" y="1543131"/>
                </a:cubicBezTo>
                <a:cubicBezTo>
                  <a:pt x="1686983" y="1463756"/>
                  <a:pt x="1692275" y="1040423"/>
                  <a:pt x="1708150" y="997031"/>
                </a:cubicBezTo>
                <a:cubicBezTo>
                  <a:pt x="1724025" y="953639"/>
                  <a:pt x="1754717" y="1332523"/>
                  <a:pt x="1778000" y="1282781"/>
                </a:cubicBezTo>
                <a:cubicBezTo>
                  <a:pt x="1801283" y="1233039"/>
                  <a:pt x="1836208" y="761023"/>
                  <a:pt x="1847850" y="698581"/>
                </a:cubicBezTo>
                <a:cubicBezTo>
                  <a:pt x="1859492" y="636139"/>
                  <a:pt x="1839383" y="935648"/>
                  <a:pt x="1847850" y="908131"/>
                </a:cubicBezTo>
                <a:cubicBezTo>
                  <a:pt x="1856317" y="880614"/>
                  <a:pt x="1883833" y="565231"/>
                  <a:pt x="1898650" y="533481"/>
                </a:cubicBezTo>
                <a:cubicBezTo>
                  <a:pt x="1913467" y="501731"/>
                  <a:pt x="1929342" y="756789"/>
                  <a:pt x="1936750" y="717631"/>
                </a:cubicBezTo>
                <a:cubicBezTo>
                  <a:pt x="1944158" y="678473"/>
                  <a:pt x="1931458" y="334514"/>
                  <a:pt x="1943100" y="298531"/>
                </a:cubicBezTo>
                <a:cubicBezTo>
                  <a:pt x="1954742" y="262548"/>
                  <a:pt x="1996017" y="494323"/>
                  <a:pt x="2006600" y="501731"/>
                </a:cubicBezTo>
                <a:cubicBezTo>
                  <a:pt x="2017183" y="509139"/>
                  <a:pt x="1998133" y="355681"/>
                  <a:pt x="2006600" y="342981"/>
                </a:cubicBezTo>
                <a:cubicBezTo>
                  <a:pt x="2015067" y="330281"/>
                  <a:pt x="2043642" y="429764"/>
                  <a:pt x="2057400" y="425531"/>
                </a:cubicBezTo>
                <a:cubicBezTo>
                  <a:pt x="2071158" y="421298"/>
                  <a:pt x="2083859" y="318639"/>
                  <a:pt x="2089150" y="317581"/>
                </a:cubicBezTo>
                <a:cubicBezTo>
                  <a:pt x="2094441" y="316523"/>
                  <a:pt x="2083858" y="412831"/>
                  <a:pt x="2089150" y="419181"/>
                </a:cubicBezTo>
                <a:cubicBezTo>
                  <a:pt x="2094442" y="425531"/>
                  <a:pt x="2115608" y="347214"/>
                  <a:pt x="2120900" y="355681"/>
                </a:cubicBezTo>
                <a:cubicBezTo>
                  <a:pt x="2126192" y="364148"/>
                  <a:pt x="2112433" y="471039"/>
                  <a:pt x="2120900" y="469981"/>
                </a:cubicBezTo>
                <a:cubicBezTo>
                  <a:pt x="2129367" y="468923"/>
                  <a:pt x="2163233" y="334514"/>
                  <a:pt x="2171700" y="349331"/>
                </a:cubicBezTo>
                <a:cubicBezTo>
                  <a:pt x="2180167" y="364148"/>
                  <a:pt x="2165350" y="563114"/>
                  <a:pt x="2171700" y="558881"/>
                </a:cubicBezTo>
                <a:cubicBezTo>
                  <a:pt x="2178050" y="554648"/>
                  <a:pt x="2203450" y="315464"/>
                  <a:pt x="2209800" y="323931"/>
                </a:cubicBezTo>
                <a:cubicBezTo>
                  <a:pt x="2216150" y="332398"/>
                  <a:pt x="2208742" y="632964"/>
                  <a:pt x="2209800" y="609681"/>
                </a:cubicBezTo>
                <a:cubicBezTo>
                  <a:pt x="2210858" y="586398"/>
                  <a:pt x="2210858" y="203281"/>
                  <a:pt x="2216150" y="184231"/>
                </a:cubicBezTo>
                <a:cubicBezTo>
                  <a:pt x="2221442" y="165181"/>
                  <a:pt x="2237317" y="471039"/>
                  <a:pt x="2241550" y="495381"/>
                </a:cubicBezTo>
                <a:cubicBezTo>
                  <a:pt x="2245783" y="519723"/>
                  <a:pt x="2234142" y="344039"/>
                  <a:pt x="2241550" y="330281"/>
                </a:cubicBezTo>
                <a:cubicBezTo>
                  <a:pt x="2248958" y="316523"/>
                  <a:pt x="2266950" y="438231"/>
                  <a:pt x="2286000" y="412831"/>
                </a:cubicBezTo>
                <a:cubicBezTo>
                  <a:pt x="2305050" y="387431"/>
                  <a:pt x="2338917" y="168356"/>
                  <a:pt x="2355850" y="177881"/>
                </a:cubicBezTo>
                <a:cubicBezTo>
                  <a:pt x="2372783" y="187406"/>
                  <a:pt x="2374900" y="460456"/>
                  <a:pt x="2387600" y="469981"/>
                </a:cubicBezTo>
                <a:cubicBezTo>
                  <a:pt x="2400300" y="479506"/>
                  <a:pt x="2420408" y="260431"/>
                  <a:pt x="2432050" y="235031"/>
                </a:cubicBezTo>
                <a:cubicBezTo>
                  <a:pt x="2443692" y="209631"/>
                  <a:pt x="2457450" y="317581"/>
                  <a:pt x="2457450" y="317581"/>
                </a:cubicBezTo>
              </a:path>
            </a:pathLst>
          </a:custGeom>
          <a:noFill/>
          <a:ln w="6350">
            <a:solidFill>
              <a:srgbClr val="ED4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015"/>
          </a:p>
        </p:txBody>
      </p:sp>
      <p:sp>
        <p:nvSpPr>
          <p:cNvPr id="31" name="Freeform 36"/>
          <p:cNvSpPr/>
          <p:nvPr>
            <p:custDataLst>
              <p:tags r:id="rId7"/>
            </p:custDataLst>
          </p:nvPr>
        </p:nvSpPr>
        <p:spPr>
          <a:xfrm>
            <a:off x="4942927" y="3915873"/>
            <a:ext cx="1952625" cy="714529"/>
          </a:xfrm>
          <a:custGeom>
            <a:avLst/>
            <a:gdLst>
              <a:gd name="connsiteX0" fmla="*/ 0 w 2603500"/>
              <a:gd name="connsiteY0" fmla="*/ 673293 h 952705"/>
              <a:gd name="connsiteX1" fmla="*/ 50800 w 2603500"/>
              <a:gd name="connsiteY1" fmla="*/ 952693 h 952705"/>
              <a:gd name="connsiteX2" fmla="*/ 120650 w 2603500"/>
              <a:gd name="connsiteY2" fmla="*/ 685993 h 952705"/>
              <a:gd name="connsiteX3" fmla="*/ 133350 w 2603500"/>
              <a:gd name="connsiteY3" fmla="*/ 914593 h 952705"/>
              <a:gd name="connsiteX4" fmla="*/ 209550 w 2603500"/>
              <a:gd name="connsiteY4" fmla="*/ 692343 h 952705"/>
              <a:gd name="connsiteX5" fmla="*/ 234950 w 2603500"/>
              <a:gd name="connsiteY5" fmla="*/ 793943 h 952705"/>
              <a:gd name="connsiteX6" fmla="*/ 298450 w 2603500"/>
              <a:gd name="connsiteY6" fmla="*/ 660593 h 952705"/>
              <a:gd name="connsiteX7" fmla="*/ 336550 w 2603500"/>
              <a:gd name="connsiteY7" fmla="*/ 812993 h 952705"/>
              <a:gd name="connsiteX8" fmla="*/ 406400 w 2603500"/>
              <a:gd name="connsiteY8" fmla="*/ 711393 h 952705"/>
              <a:gd name="connsiteX9" fmla="*/ 482600 w 2603500"/>
              <a:gd name="connsiteY9" fmla="*/ 908243 h 952705"/>
              <a:gd name="connsiteX10" fmla="*/ 520700 w 2603500"/>
              <a:gd name="connsiteY10" fmla="*/ 711393 h 952705"/>
              <a:gd name="connsiteX11" fmla="*/ 584200 w 2603500"/>
              <a:gd name="connsiteY11" fmla="*/ 819343 h 952705"/>
              <a:gd name="connsiteX12" fmla="*/ 692150 w 2603500"/>
              <a:gd name="connsiteY12" fmla="*/ 838393 h 952705"/>
              <a:gd name="connsiteX13" fmla="*/ 692150 w 2603500"/>
              <a:gd name="connsiteY13" fmla="*/ 933643 h 952705"/>
              <a:gd name="connsiteX14" fmla="*/ 723900 w 2603500"/>
              <a:gd name="connsiteY14" fmla="*/ 711393 h 952705"/>
              <a:gd name="connsiteX15" fmla="*/ 736600 w 2603500"/>
              <a:gd name="connsiteY15" fmla="*/ 825693 h 952705"/>
              <a:gd name="connsiteX16" fmla="*/ 812800 w 2603500"/>
              <a:gd name="connsiteY16" fmla="*/ 622493 h 952705"/>
              <a:gd name="connsiteX17" fmla="*/ 825500 w 2603500"/>
              <a:gd name="connsiteY17" fmla="*/ 698693 h 952705"/>
              <a:gd name="connsiteX18" fmla="*/ 895350 w 2603500"/>
              <a:gd name="connsiteY18" fmla="*/ 482793 h 952705"/>
              <a:gd name="connsiteX19" fmla="*/ 908050 w 2603500"/>
              <a:gd name="connsiteY19" fmla="*/ 584393 h 952705"/>
              <a:gd name="connsiteX20" fmla="*/ 908050 w 2603500"/>
              <a:gd name="connsiteY20" fmla="*/ 451043 h 952705"/>
              <a:gd name="connsiteX21" fmla="*/ 984250 w 2603500"/>
              <a:gd name="connsiteY21" fmla="*/ 470093 h 952705"/>
              <a:gd name="connsiteX22" fmla="*/ 1073150 w 2603500"/>
              <a:gd name="connsiteY22" fmla="*/ 197043 h 952705"/>
              <a:gd name="connsiteX23" fmla="*/ 1092200 w 2603500"/>
              <a:gd name="connsiteY23" fmla="*/ 317693 h 952705"/>
              <a:gd name="connsiteX24" fmla="*/ 1136650 w 2603500"/>
              <a:gd name="connsiteY24" fmla="*/ 260543 h 952705"/>
              <a:gd name="connsiteX25" fmla="*/ 1250950 w 2603500"/>
              <a:gd name="connsiteY25" fmla="*/ 203393 h 952705"/>
              <a:gd name="connsiteX26" fmla="*/ 1352550 w 2603500"/>
              <a:gd name="connsiteY26" fmla="*/ 228793 h 952705"/>
              <a:gd name="connsiteX27" fmla="*/ 1365250 w 2603500"/>
              <a:gd name="connsiteY27" fmla="*/ 6543 h 952705"/>
              <a:gd name="connsiteX28" fmla="*/ 1498600 w 2603500"/>
              <a:gd name="connsiteY28" fmla="*/ 216093 h 952705"/>
              <a:gd name="connsiteX29" fmla="*/ 1543050 w 2603500"/>
              <a:gd name="connsiteY29" fmla="*/ 114493 h 952705"/>
              <a:gd name="connsiteX30" fmla="*/ 1574800 w 2603500"/>
              <a:gd name="connsiteY30" fmla="*/ 152593 h 952705"/>
              <a:gd name="connsiteX31" fmla="*/ 1663700 w 2603500"/>
              <a:gd name="connsiteY31" fmla="*/ 120843 h 952705"/>
              <a:gd name="connsiteX32" fmla="*/ 1670050 w 2603500"/>
              <a:gd name="connsiteY32" fmla="*/ 209743 h 952705"/>
              <a:gd name="connsiteX33" fmla="*/ 1733550 w 2603500"/>
              <a:gd name="connsiteY33" fmla="*/ 108143 h 952705"/>
              <a:gd name="connsiteX34" fmla="*/ 1778000 w 2603500"/>
              <a:gd name="connsiteY34" fmla="*/ 177993 h 952705"/>
              <a:gd name="connsiteX35" fmla="*/ 1816100 w 2603500"/>
              <a:gd name="connsiteY35" fmla="*/ 57343 h 952705"/>
              <a:gd name="connsiteX36" fmla="*/ 1879600 w 2603500"/>
              <a:gd name="connsiteY36" fmla="*/ 235143 h 952705"/>
              <a:gd name="connsiteX37" fmla="*/ 1911350 w 2603500"/>
              <a:gd name="connsiteY37" fmla="*/ 50993 h 952705"/>
              <a:gd name="connsiteX38" fmla="*/ 1987550 w 2603500"/>
              <a:gd name="connsiteY38" fmla="*/ 241493 h 952705"/>
              <a:gd name="connsiteX39" fmla="*/ 2006600 w 2603500"/>
              <a:gd name="connsiteY39" fmla="*/ 95443 h 952705"/>
              <a:gd name="connsiteX40" fmla="*/ 2025650 w 2603500"/>
              <a:gd name="connsiteY40" fmla="*/ 228793 h 952705"/>
              <a:gd name="connsiteX41" fmla="*/ 2152650 w 2603500"/>
              <a:gd name="connsiteY41" fmla="*/ 101793 h 952705"/>
              <a:gd name="connsiteX42" fmla="*/ 2178050 w 2603500"/>
              <a:gd name="connsiteY42" fmla="*/ 184343 h 952705"/>
              <a:gd name="connsiteX43" fmla="*/ 2298700 w 2603500"/>
              <a:gd name="connsiteY43" fmla="*/ 193 h 952705"/>
              <a:gd name="connsiteX44" fmla="*/ 2336800 w 2603500"/>
              <a:gd name="connsiteY44" fmla="*/ 146243 h 952705"/>
              <a:gd name="connsiteX45" fmla="*/ 2451100 w 2603500"/>
              <a:gd name="connsiteY45" fmla="*/ 584393 h 952705"/>
              <a:gd name="connsiteX46" fmla="*/ 2476500 w 2603500"/>
              <a:gd name="connsiteY46" fmla="*/ 311343 h 952705"/>
              <a:gd name="connsiteX47" fmla="*/ 2565400 w 2603500"/>
              <a:gd name="connsiteY47" fmla="*/ 470093 h 952705"/>
              <a:gd name="connsiteX48" fmla="*/ 2603500 w 2603500"/>
              <a:gd name="connsiteY48" fmla="*/ 374843 h 952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603500" h="952705">
                <a:moveTo>
                  <a:pt x="0" y="673293"/>
                </a:moveTo>
                <a:cubicBezTo>
                  <a:pt x="15346" y="811934"/>
                  <a:pt x="30692" y="950576"/>
                  <a:pt x="50800" y="952693"/>
                </a:cubicBezTo>
                <a:cubicBezTo>
                  <a:pt x="70908" y="954810"/>
                  <a:pt x="106892" y="692343"/>
                  <a:pt x="120650" y="685993"/>
                </a:cubicBezTo>
                <a:cubicBezTo>
                  <a:pt x="134408" y="679643"/>
                  <a:pt x="118533" y="913535"/>
                  <a:pt x="133350" y="914593"/>
                </a:cubicBezTo>
                <a:cubicBezTo>
                  <a:pt x="148167" y="915651"/>
                  <a:pt x="192617" y="712451"/>
                  <a:pt x="209550" y="692343"/>
                </a:cubicBezTo>
                <a:cubicBezTo>
                  <a:pt x="226483" y="672235"/>
                  <a:pt x="220133" y="799235"/>
                  <a:pt x="234950" y="793943"/>
                </a:cubicBezTo>
                <a:cubicBezTo>
                  <a:pt x="249767" y="788651"/>
                  <a:pt x="281517" y="657418"/>
                  <a:pt x="298450" y="660593"/>
                </a:cubicBezTo>
                <a:cubicBezTo>
                  <a:pt x="315383" y="663768"/>
                  <a:pt x="318558" y="804526"/>
                  <a:pt x="336550" y="812993"/>
                </a:cubicBezTo>
                <a:cubicBezTo>
                  <a:pt x="354542" y="821460"/>
                  <a:pt x="382058" y="695518"/>
                  <a:pt x="406400" y="711393"/>
                </a:cubicBezTo>
                <a:cubicBezTo>
                  <a:pt x="430742" y="727268"/>
                  <a:pt x="463550" y="908243"/>
                  <a:pt x="482600" y="908243"/>
                </a:cubicBezTo>
                <a:cubicBezTo>
                  <a:pt x="501650" y="908243"/>
                  <a:pt x="503767" y="726210"/>
                  <a:pt x="520700" y="711393"/>
                </a:cubicBezTo>
                <a:cubicBezTo>
                  <a:pt x="537633" y="696576"/>
                  <a:pt x="555625" y="798176"/>
                  <a:pt x="584200" y="819343"/>
                </a:cubicBezTo>
                <a:cubicBezTo>
                  <a:pt x="612775" y="840510"/>
                  <a:pt x="674158" y="819343"/>
                  <a:pt x="692150" y="838393"/>
                </a:cubicBezTo>
                <a:cubicBezTo>
                  <a:pt x="710142" y="857443"/>
                  <a:pt x="686858" y="954809"/>
                  <a:pt x="692150" y="933643"/>
                </a:cubicBezTo>
                <a:cubicBezTo>
                  <a:pt x="697442" y="912477"/>
                  <a:pt x="716492" y="729385"/>
                  <a:pt x="723900" y="711393"/>
                </a:cubicBezTo>
                <a:cubicBezTo>
                  <a:pt x="731308" y="693401"/>
                  <a:pt x="721783" y="840510"/>
                  <a:pt x="736600" y="825693"/>
                </a:cubicBezTo>
                <a:cubicBezTo>
                  <a:pt x="751417" y="810876"/>
                  <a:pt x="797983" y="643660"/>
                  <a:pt x="812800" y="622493"/>
                </a:cubicBezTo>
                <a:cubicBezTo>
                  <a:pt x="827617" y="601326"/>
                  <a:pt x="811742" y="721976"/>
                  <a:pt x="825500" y="698693"/>
                </a:cubicBezTo>
                <a:cubicBezTo>
                  <a:pt x="839258" y="675410"/>
                  <a:pt x="881592" y="501843"/>
                  <a:pt x="895350" y="482793"/>
                </a:cubicBezTo>
                <a:cubicBezTo>
                  <a:pt x="909108" y="463743"/>
                  <a:pt x="905933" y="589685"/>
                  <a:pt x="908050" y="584393"/>
                </a:cubicBezTo>
                <a:cubicBezTo>
                  <a:pt x="910167" y="579101"/>
                  <a:pt x="895350" y="470093"/>
                  <a:pt x="908050" y="451043"/>
                </a:cubicBezTo>
                <a:cubicBezTo>
                  <a:pt x="920750" y="431993"/>
                  <a:pt x="956733" y="512426"/>
                  <a:pt x="984250" y="470093"/>
                </a:cubicBezTo>
                <a:cubicBezTo>
                  <a:pt x="1011767" y="427760"/>
                  <a:pt x="1055158" y="222443"/>
                  <a:pt x="1073150" y="197043"/>
                </a:cubicBezTo>
                <a:cubicBezTo>
                  <a:pt x="1091142" y="171643"/>
                  <a:pt x="1081617" y="307110"/>
                  <a:pt x="1092200" y="317693"/>
                </a:cubicBezTo>
                <a:cubicBezTo>
                  <a:pt x="1102783" y="328276"/>
                  <a:pt x="1110192" y="279593"/>
                  <a:pt x="1136650" y="260543"/>
                </a:cubicBezTo>
                <a:cubicBezTo>
                  <a:pt x="1163108" y="241493"/>
                  <a:pt x="1214967" y="208685"/>
                  <a:pt x="1250950" y="203393"/>
                </a:cubicBezTo>
                <a:cubicBezTo>
                  <a:pt x="1286933" y="198101"/>
                  <a:pt x="1333500" y="261601"/>
                  <a:pt x="1352550" y="228793"/>
                </a:cubicBezTo>
                <a:cubicBezTo>
                  <a:pt x="1371600" y="195985"/>
                  <a:pt x="1340908" y="8660"/>
                  <a:pt x="1365250" y="6543"/>
                </a:cubicBezTo>
                <a:cubicBezTo>
                  <a:pt x="1389592" y="4426"/>
                  <a:pt x="1468967" y="198101"/>
                  <a:pt x="1498600" y="216093"/>
                </a:cubicBezTo>
                <a:cubicBezTo>
                  <a:pt x="1528233" y="234085"/>
                  <a:pt x="1530350" y="125076"/>
                  <a:pt x="1543050" y="114493"/>
                </a:cubicBezTo>
                <a:cubicBezTo>
                  <a:pt x="1555750" y="103910"/>
                  <a:pt x="1554692" y="151535"/>
                  <a:pt x="1574800" y="152593"/>
                </a:cubicBezTo>
                <a:cubicBezTo>
                  <a:pt x="1594908" y="153651"/>
                  <a:pt x="1647825" y="111318"/>
                  <a:pt x="1663700" y="120843"/>
                </a:cubicBezTo>
                <a:cubicBezTo>
                  <a:pt x="1679575" y="130368"/>
                  <a:pt x="1658408" y="211860"/>
                  <a:pt x="1670050" y="209743"/>
                </a:cubicBezTo>
                <a:cubicBezTo>
                  <a:pt x="1681692" y="207626"/>
                  <a:pt x="1715558" y="113435"/>
                  <a:pt x="1733550" y="108143"/>
                </a:cubicBezTo>
                <a:cubicBezTo>
                  <a:pt x="1751542" y="102851"/>
                  <a:pt x="1764242" y="186460"/>
                  <a:pt x="1778000" y="177993"/>
                </a:cubicBezTo>
                <a:cubicBezTo>
                  <a:pt x="1791758" y="169526"/>
                  <a:pt x="1799167" y="47818"/>
                  <a:pt x="1816100" y="57343"/>
                </a:cubicBezTo>
                <a:cubicBezTo>
                  <a:pt x="1833033" y="66868"/>
                  <a:pt x="1863725" y="236201"/>
                  <a:pt x="1879600" y="235143"/>
                </a:cubicBezTo>
                <a:cubicBezTo>
                  <a:pt x="1895475" y="234085"/>
                  <a:pt x="1893359" y="49935"/>
                  <a:pt x="1911350" y="50993"/>
                </a:cubicBezTo>
                <a:cubicBezTo>
                  <a:pt x="1929341" y="52051"/>
                  <a:pt x="1971675" y="234085"/>
                  <a:pt x="1987550" y="241493"/>
                </a:cubicBezTo>
                <a:cubicBezTo>
                  <a:pt x="2003425" y="248901"/>
                  <a:pt x="2000250" y="97560"/>
                  <a:pt x="2006600" y="95443"/>
                </a:cubicBezTo>
                <a:cubicBezTo>
                  <a:pt x="2012950" y="93326"/>
                  <a:pt x="2001308" y="227735"/>
                  <a:pt x="2025650" y="228793"/>
                </a:cubicBezTo>
                <a:cubicBezTo>
                  <a:pt x="2049992" y="229851"/>
                  <a:pt x="2127250" y="109201"/>
                  <a:pt x="2152650" y="101793"/>
                </a:cubicBezTo>
                <a:cubicBezTo>
                  <a:pt x="2178050" y="94385"/>
                  <a:pt x="2153708" y="201276"/>
                  <a:pt x="2178050" y="184343"/>
                </a:cubicBezTo>
                <a:cubicBezTo>
                  <a:pt x="2202392" y="167410"/>
                  <a:pt x="2272242" y="6543"/>
                  <a:pt x="2298700" y="193"/>
                </a:cubicBezTo>
                <a:cubicBezTo>
                  <a:pt x="2325158" y="-6157"/>
                  <a:pt x="2336800" y="146243"/>
                  <a:pt x="2336800" y="146243"/>
                </a:cubicBezTo>
                <a:cubicBezTo>
                  <a:pt x="2362200" y="243610"/>
                  <a:pt x="2427817" y="556876"/>
                  <a:pt x="2451100" y="584393"/>
                </a:cubicBezTo>
                <a:cubicBezTo>
                  <a:pt x="2474383" y="611910"/>
                  <a:pt x="2457450" y="330393"/>
                  <a:pt x="2476500" y="311343"/>
                </a:cubicBezTo>
                <a:cubicBezTo>
                  <a:pt x="2495550" y="292293"/>
                  <a:pt x="2544233" y="459510"/>
                  <a:pt x="2565400" y="470093"/>
                </a:cubicBezTo>
                <a:cubicBezTo>
                  <a:pt x="2586567" y="480676"/>
                  <a:pt x="2603500" y="374843"/>
                  <a:pt x="2603500" y="374843"/>
                </a:cubicBezTo>
              </a:path>
            </a:pathLst>
          </a:custGeom>
          <a:noFill/>
          <a:ln w="6350">
            <a:solidFill>
              <a:srgbClr val="ED4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015"/>
          </a:p>
        </p:txBody>
      </p:sp>
      <p:sp>
        <p:nvSpPr>
          <p:cNvPr id="32" name="Freeform 38"/>
          <p:cNvSpPr/>
          <p:nvPr>
            <p:custDataLst>
              <p:tags r:id="rId8"/>
            </p:custDataLst>
          </p:nvPr>
        </p:nvSpPr>
        <p:spPr>
          <a:xfrm>
            <a:off x="4942925" y="3536824"/>
            <a:ext cx="1833563" cy="1223018"/>
          </a:xfrm>
          <a:custGeom>
            <a:avLst/>
            <a:gdLst>
              <a:gd name="connsiteX0" fmla="*/ 0 w 2444750"/>
              <a:gd name="connsiteY0" fmla="*/ 1175916 h 1285121"/>
              <a:gd name="connsiteX1" fmla="*/ 82550 w 2444750"/>
              <a:gd name="connsiteY1" fmla="*/ 636166 h 1285121"/>
              <a:gd name="connsiteX2" fmla="*/ 127000 w 2444750"/>
              <a:gd name="connsiteY2" fmla="*/ 744116 h 1285121"/>
              <a:gd name="connsiteX3" fmla="*/ 146050 w 2444750"/>
              <a:gd name="connsiteY3" fmla="*/ 629816 h 1285121"/>
              <a:gd name="connsiteX4" fmla="*/ 209550 w 2444750"/>
              <a:gd name="connsiteY4" fmla="*/ 712366 h 1285121"/>
              <a:gd name="connsiteX5" fmla="*/ 209550 w 2444750"/>
              <a:gd name="connsiteY5" fmla="*/ 680616 h 1285121"/>
              <a:gd name="connsiteX6" fmla="*/ 234950 w 2444750"/>
              <a:gd name="connsiteY6" fmla="*/ 737766 h 1285121"/>
              <a:gd name="connsiteX7" fmla="*/ 298450 w 2444750"/>
              <a:gd name="connsiteY7" fmla="*/ 598066 h 1285121"/>
              <a:gd name="connsiteX8" fmla="*/ 330200 w 2444750"/>
              <a:gd name="connsiteY8" fmla="*/ 718716 h 1285121"/>
              <a:gd name="connsiteX9" fmla="*/ 336550 w 2444750"/>
              <a:gd name="connsiteY9" fmla="*/ 585366 h 1285121"/>
              <a:gd name="connsiteX10" fmla="*/ 374650 w 2444750"/>
              <a:gd name="connsiteY10" fmla="*/ 667916 h 1285121"/>
              <a:gd name="connsiteX11" fmla="*/ 393700 w 2444750"/>
              <a:gd name="connsiteY11" fmla="*/ 579016 h 1285121"/>
              <a:gd name="connsiteX12" fmla="*/ 438150 w 2444750"/>
              <a:gd name="connsiteY12" fmla="*/ 750466 h 1285121"/>
              <a:gd name="connsiteX13" fmla="*/ 457200 w 2444750"/>
              <a:gd name="connsiteY13" fmla="*/ 629816 h 1285121"/>
              <a:gd name="connsiteX14" fmla="*/ 457200 w 2444750"/>
              <a:gd name="connsiteY14" fmla="*/ 794916 h 1285121"/>
              <a:gd name="connsiteX15" fmla="*/ 552450 w 2444750"/>
              <a:gd name="connsiteY15" fmla="*/ 623466 h 1285121"/>
              <a:gd name="connsiteX16" fmla="*/ 577850 w 2444750"/>
              <a:gd name="connsiteY16" fmla="*/ 839366 h 1285121"/>
              <a:gd name="connsiteX17" fmla="*/ 654050 w 2444750"/>
              <a:gd name="connsiteY17" fmla="*/ 572666 h 1285121"/>
              <a:gd name="connsiteX18" fmla="*/ 704850 w 2444750"/>
              <a:gd name="connsiteY18" fmla="*/ 744116 h 1285121"/>
              <a:gd name="connsiteX19" fmla="*/ 717550 w 2444750"/>
              <a:gd name="connsiteY19" fmla="*/ 699666 h 1285121"/>
              <a:gd name="connsiteX20" fmla="*/ 692150 w 2444750"/>
              <a:gd name="connsiteY20" fmla="*/ 1080666 h 1285121"/>
              <a:gd name="connsiteX21" fmla="*/ 844550 w 2444750"/>
              <a:gd name="connsiteY21" fmla="*/ 1042566 h 1285121"/>
              <a:gd name="connsiteX22" fmla="*/ 939800 w 2444750"/>
              <a:gd name="connsiteY22" fmla="*/ 1283866 h 1285121"/>
              <a:gd name="connsiteX23" fmla="*/ 1022350 w 2444750"/>
              <a:gd name="connsiteY23" fmla="*/ 921916 h 1285121"/>
              <a:gd name="connsiteX24" fmla="*/ 1047750 w 2444750"/>
              <a:gd name="connsiteY24" fmla="*/ 1106066 h 1285121"/>
              <a:gd name="connsiteX25" fmla="*/ 1143000 w 2444750"/>
              <a:gd name="connsiteY25" fmla="*/ 1004466 h 1285121"/>
              <a:gd name="connsiteX26" fmla="*/ 1219200 w 2444750"/>
              <a:gd name="connsiteY26" fmla="*/ 1150516 h 1285121"/>
              <a:gd name="connsiteX27" fmla="*/ 1225550 w 2444750"/>
              <a:gd name="connsiteY27" fmla="*/ 1029866 h 1285121"/>
              <a:gd name="connsiteX28" fmla="*/ 1250950 w 2444750"/>
              <a:gd name="connsiteY28" fmla="*/ 1118766 h 1285121"/>
              <a:gd name="connsiteX29" fmla="*/ 1282700 w 2444750"/>
              <a:gd name="connsiteY29" fmla="*/ 1029866 h 1285121"/>
              <a:gd name="connsiteX30" fmla="*/ 1358900 w 2444750"/>
              <a:gd name="connsiteY30" fmla="*/ 1093366 h 1285121"/>
              <a:gd name="connsiteX31" fmla="*/ 1358900 w 2444750"/>
              <a:gd name="connsiteY31" fmla="*/ 998116 h 1285121"/>
              <a:gd name="connsiteX32" fmla="*/ 1416050 w 2444750"/>
              <a:gd name="connsiteY32" fmla="*/ 1112416 h 1285121"/>
              <a:gd name="connsiteX33" fmla="*/ 1485900 w 2444750"/>
              <a:gd name="connsiteY33" fmla="*/ 998116 h 1285121"/>
              <a:gd name="connsiteX34" fmla="*/ 1517650 w 2444750"/>
              <a:gd name="connsiteY34" fmla="*/ 1131466 h 1285121"/>
              <a:gd name="connsiteX35" fmla="*/ 1574800 w 2444750"/>
              <a:gd name="connsiteY35" fmla="*/ 972716 h 1285121"/>
              <a:gd name="connsiteX36" fmla="*/ 1593850 w 2444750"/>
              <a:gd name="connsiteY36" fmla="*/ 1010816 h 1285121"/>
              <a:gd name="connsiteX37" fmla="*/ 1657350 w 2444750"/>
              <a:gd name="connsiteY37" fmla="*/ 756816 h 1285121"/>
              <a:gd name="connsiteX38" fmla="*/ 1670050 w 2444750"/>
              <a:gd name="connsiteY38" fmla="*/ 845716 h 1285121"/>
              <a:gd name="connsiteX39" fmla="*/ 1866900 w 2444750"/>
              <a:gd name="connsiteY39" fmla="*/ 236116 h 1285121"/>
              <a:gd name="connsiteX40" fmla="*/ 1866900 w 2444750"/>
              <a:gd name="connsiteY40" fmla="*/ 1166 h 1285121"/>
              <a:gd name="connsiteX41" fmla="*/ 1943100 w 2444750"/>
              <a:gd name="connsiteY41" fmla="*/ 140866 h 1285121"/>
              <a:gd name="connsiteX42" fmla="*/ 1949450 w 2444750"/>
              <a:gd name="connsiteY42" fmla="*/ 26566 h 1285121"/>
              <a:gd name="connsiteX43" fmla="*/ 1962150 w 2444750"/>
              <a:gd name="connsiteY43" fmla="*/ 109116 h 1285121"/>
              <a:gd name="connsiteX44" fmla="*/ 2019300 w 2444750"/>
              <a:gd name="connsiteY44" fmla="*/ 71016 h 1285121"/>
              <a:gd name="connsiteX45" fmla="*/ 2038350 w 2444750"/>
              <a:gd name="connsiteY45" fmla="*/ 172616 h 1285121"/>
              <a:gd name="connsiteX46" fmla="*/ 2095500 w 2444750"/>
              <a:gd name="connsiteY46" fmla="*/ 7516 h 1285121"/>
              <a:gd name="connsiteX47" fmla="*/ 2127250 w 2444750"/>
              <a:gd name="connsiteY47" fmla="*/ 267866 h 1285121"/>
              <a:gd name="connsiteX48" fmla="*/ 2216150 w 2444750"/>
              <a:gd name="connsiteY48" fmla="*/ 147216 h 1285121"/>
              <a:gd name="connsiteX49" fmla="*/ 2241550 w 2444750"/>
              <a:gd name="connsiteY49" fmla="*/ 299616 h 1285121"/>
              <a:gd name="connsiteX50" fmla="*/ 2305050 w 2444750"/>
              <a:gd name="connsiteY50" fmla="*/ 242466 h 1285121"/>
              <a:gd name="connsiteX51" fmla="*/ 2336800 w 2444750"/>
              <a:gd name="connsiteY51" fmla="*/ 318666 h 1285121"/>
              <a:gd name="connsiteX52" fmla="*/ 2362200 w 2444750"/>
              <a:gd name="connsiteY52" fmla="*/ 223416 h 1285121"/>
              <a:gd name="connsiteX53" fmla="*/ 2387600 w 2444750"/>
              <a:gd name="connsiteY53" fmla="*/ 350416 h 1285121"/>
              <a:gd name="connsiteX54" fmla="*/ 2419350 w 2444750"/>
              <a:gd name="connsiteY54" fmla="*/ 267866 h 1285121"/>
              <a:gd name="connsiteX55" fmla="*/ 2444750 w 2444750"/>
              <a:gd name="connsiteY55" fmla="*/ 299616 h 1285121"/>
              <a:gd name="connsiteX0-1" fmla="*/ 0 w 2444750"/>
              <a:gd name="connsiteY0-2" fmla="*/ 1188544 h 1297749"/>
              <a:gd name="connsiteX1-3" fmla="*/ 82550 w 2444750"/>
              <a:gd name="connsiteY1-4" fmla="*/ 648794 h 1297749"/>
              <a:gd name="connsiteX2-5" fmla="*/ 127000 w 2444750"/>
              <a:gd name="connsiteY2-6" fmla="*/ 756744 h 1297749"/>
              <a:gd name="connsiteX3-7" fmla="*/ 146050 w 2444750"/>
              <a:gd name="connsiteY3-8" fmla="*/ 642444 h 1297749"/>
              <a:gd name="connsiteX4-9" fmla="*/ 209550 w 2444750"/>
              <a:gd name="connsiteY4-10" fmla="*/ 724994 h 1297749"/>
              <a:gd name="connsiteX5-11" fmla="*/ 209550 w 2444750"/>
              <a:gd name="connsiteY5-12" fmla="*/ 693244 h 1297749"/>
              <a:gd name="connsiteX6-13" fmla="*/ 234950 w 2444750"/>
              <a:gd name="connsiteY6-14" fmla="*/ 750394 h 1297749"/>
              <a:gd name="connsiteX7-15" fmla="*/ 298450 w 2444750"/>
              <a:gd name="connsiteY7-16" fmla="*/ 610694 h 1297749"/>
              <a:gd name="connsiteX8-17" fmla="*/ 330200 w 2444750"/>
              <a:gd name="connsiteY8-18" fmla="*/ 731344 h 1297749"/>
              <a:gd name="connsiteX9-19" fmla="*/ 336550 w 2444750"/>
              <a:gd name="connsiteY9-20" fmla="*/ 597994 h 1297749"/>
              <a:gd name="connsiteX10-21" fmla="*/ 374650 w 2444750"/>
              <a:gd name="connsiteY10-22" fmla="*/ 680544 h 1297749"/>
              <a:gd name="connsiteX11-23" fmla="*/ 393700 w 2444750"/>
              <a:gd name="connsiteY11-24" fmla="*/ 591644 h 1297749"/>
              <a:gd name="connsiteX12-25" fmla="*/ 438150 w 2444750"/>
              <a:gd name="connsiteY12-26" fmla="*/ 763094 h 1297749"/>
              <a:gd name="connsiteX13-27" fmla="*/ 457200 w 2444750"/>
              <a:gd name="connsiteY13-28" fmla="*/ 642444 h 1297749"/>
              <a:gd name="connsiteX14-29" fmla="*/ 457200 w 2444750"/>
              <a:gd name="connsiteY14-30" fmla="*/ 807544 h 1297749"/>
              <a:gd name="connsiteX15-31" fmla="*/ 552450 w 2444750"/>
              <a:gd name="connsiteY15-32" fmla="*/ 636094 h 1297749"/>
              <a:gd name="connsiteX16-33" fmla="*/ 577850 w 2444750"/>
              <a:gd name="connsiteY16-34" fmla="*/ 851994 h 1297749"/>
              <a:gd name="connsiteX17-35" fmla="*/ 654050 w 2444750"/>
              <a:gd name="connsiteY17-36" fmla="*/ 585294 h 1297749"/>
              <a:gd name="connsiteX18-37" fmla="*/ 704850 w 2444750"/>
              <a:gd name="connsiteY18-38" fmla="*/ 756744 h 1297749"/>
              <a:gd name="connsiteX19-39" fmla="*/ 717550 w 2444750"/>
              <a:gd name="connsiteY19-40" fmla="*/ 712294 h 1297749"/>
              <a:gd name="connsiteX20-41" fmla="*/ 692150 w 2444750"/>
              <a:gd name="connsiteY20-42" fmla="*/ 1093294 h 1297749"/>
              <a:gd name="connsiteX21-43" fmla="*/ 844550 w 2444750"/>
              <a:gd name="connsiteY21-44" fmla="*/ 1055194 h 1297749"/>
              <a:gd name="connsiteX22-45" fmla="*/ 939800 w 2444750"/>
              <a:gd name="connsiteY22-46" fmla="*/ 1296494 h 1297749"/>
              <a:gd name="connsiteX23-47" fmla="*/ 1022350 w 2444750"/>
              <a:gd name="connsiteY23-48" fmla="*/ 934544 h 1297749"/>
              <a:gd name="connsiteX24-49" fmla="*/ 1047750 w 2444750"/>
              <a:gd name="connsiteY24-50" fmla="*/ 1118694 h 1297749"/>
              <a:gd name="connsiteX25-51" fmla="*/ 1143000 w 2444750"/>
              <a:gd name="connsiteY25-52" fmla="*/ 1017094 h 1297749"/>
              <a:gd name="connsiteX26-53" fmla="*/ 1219200 w 2444750"/>
              <a:gd name="connsiteY26-54" fmla="*/ 1163144 h 1297749"/>
              <a:gd name="connsiteX27-55" fmla="*/ 1225550 w 2444750"/>
              <a:gd name="connsiteY27-56" fmla="*/ 1042494 h 1297749"/>
              <a:gd name="connsiteX28-57" fmla="*/ 1250950 w 2444750"/>
              <a:gd name="connsiteY28-58" fmla="*/ 1131394 h 1297749"/>
              <a:gd name="connsiteX29-59" fmla="*/ 1282700 w 2444750"/>
              <a:gd name="connsiteY29-60" fmla="*/ 1042494 h 1297749"/>
              <a:gd name="connsiteX30-61" fmla="*/ 1358900 w 2444750"/>
              <a:gd name="connsiteY30-62" fmla="*/ 1105994 h 1297749"/>
              <a:gd name="connsiteX31-63" fmla="*/ 1358900 w 2444750"/>
              <a:gd name="connsiteY31-64" fmla="*/ 1010744 h 1297749"/>
              <a:gd name="connsiteX32-65" fmla="*/ 1416050 w 2444750"/>
              <a:gd name="connsiteY32-66" fmla="*/ 1125044 h 1297749"/>
              <a:gd name="connsiteX33-67" fmla="*/ 1485900 w 2444750"/>
              <a:gd name="connsiteY33-68" fmla="*/ 1010744 h 1297749"/>
              <a:gd name="connsiteX34-69" fmla="*/ 1517650 w 2444750"/>
              <a:gd name="connsiteY34-70" fmla="*/ 1144094 h 1297749"/>
              <a:gd name="connsiteX35-71" fmla="*/ 1574800 w 2444750"/>
              <a:gd name="connsiteY35-72" fmla="*/ 985344 h 1297749"/>
              <a:gd name="connsiteX36-73" fmla="*/ 1593850 w 2444750"/>
              <a:gd name="connsiteY36-74" fmla="*/ 1023444 h 1297749"/>
              <a:gd name="connsiteX37-75" fmla="*/ 1657350 w 2444750"/>
              <a:gd name="connsiteY37-76" fmla="*/ 769444 h 1297749"/>
              <a:gd name="connsiteX38-77" fmla="*/ 1670050 w 2444750"/>
              <a:gd name="connsiteY38-78" fmla="*/ 858344 h 1297749"/>
              <a:gd name="connsiteX39-79" fmla="*/ 1866900 w 2444750"/>
              <a:gd name="connsiteY39-80" fmla="*/ 248744 h 1297749"/>
              <a:gd name="connsiteX40-81" fmla="*/ 1898650 w 2444750"/>
              <a:gd name="connsiteY40-82" fmla="*/ 1094 h 1297749"/>
              <a:gd name="connsiteX41-83" fmla="*/ 1943100 w 2444750"/>
              <a:gd name="connsiteY41-84" fmla="*/ 153494 h 1297749"/>
              <a:gd name="connsiteX42-85" fmla="*/ 1949450 w 2444750"/>
              <a:gd name="connsiteY42-86" fmla="*/ 39194 h 1297749"/>
              <a:gd name="connsiteX43-87" fmla="*/ 1962150 w 2444750"/>
              <a:gd name="connsiteY43-88" fmla="*/ 121744 h 1297749"/>
              <a:gd name="connsiteX44-89" fmla="*/ 2019300 w 2444750"/>
              <a:gd name="connsiteY44-90" fmla="*/ 83644 h 1297749"/>
              <a:gd name="connsiteX45-91" fmla="*/ 2038350 w 2444750"/>
              <a:gd name="connsiteY45-92" fmla="*/ 185244 h 1297749"/>
              <a:gd name="connsiteX46-93" fmla="*/ 2095500 w 2444750"/>
              <a:gd name="connsiteY46-94" fmla="*/ 20144 h 1297749"/>
              <a:gd name="connsiteX47-95" fmla="*/ 2127250 w 2444750"/>
              <a:gd name="connsiteY47-96" fmla="*/ 280494 h 1297749"/>
              <a:gd name="connsiteX48-97" fmla="*/ 2216150 w 2444750"/>
              <a:gd name="connsiteY48-98" fmla="*/ 159844 h 1297749"/>
              <a:gd name="connsiteX49-99" fmla="*/ 2241550 w 2444750"/>
              <a:gd name="connsiteY49-100" fmla="*/ 312244 h 1297749"/>
              <a:gd name="connsiteX50-101" fmla="*/ 2305050 w 2444750"/>
              <a:gd name="connsiteY50-102" fmla="*/ 255094 h 1297749"/>
              <a:gd name="connsiteX51-103" fmla="*/ 2336800 w 2444750"/>
              <a:gd name="connsiteY51-104" fmla="*/ 331294 h 1297749"/>
              <a:gd name="connsiteX52-105" fmla="*/ 2362200 w 2444750"/>
              <a:gd name="connsiteY52-106" fmla="*/ 236044 h 1297749"/>
              <a:gd name="connsiteX53-107" fmla="*/ 2387600 w 2444750"/>
              <a:gd name="connsiteY53-108" fmla="*/ 363044 h 1297749"/>
              <a:gd name="connsiteX54-109" fmla="*/ 2419350 w 2444750"/>
              <a:gd name="connsiteY54-110" fmla="*/ 280494 h 1297749"/>
              <a:gd name="connsiteX55-111" fmla="*/ 2444750 w 2444750"/>
              <a:gd name="connsiteY55-112" fmla="*/ 312244 h 1297749"/>
              <a:gd name="connsiteX0-113" fmla="*/ 0 w 2444750"/>
              <a:gd name="connsiteY0-114" fmla="*/ 1188544 h 1630691"/>
              <a:gd name="connsiteX1-115" fmla="*/ 82550 w 2444750"/>
              <a:gd name="connsiteY1-116" fmla="*/ 648794 h 1630691"/>
              <a:gd name="connsiteX2-117" fmla="*/ 127000 w 2444750"/>
              <a:gd name="connsiteY2-118" fmla="*/ 756744 h 1630691"/>
              <a:gd name="connsiteX3-119" fmla="*/ 146050 w 2444750"/>
              <a:gd name="connsiteY3-120" fmla="*/ 642444 h 1630691"/>
              <a:gd name="connsiteX4-121" fmla="*/ 209550 w 2444750"/>
              <a:gd name="connsiteY4-122" fmla="*/ 724994 h 1630691"/>
              <a:gd name="connsiteX5-123" fmla="*/ 209550 w 2444750"/>
              <a:gd name="connsiteY5-124" fmla="*/ 693244 h 1630691"/>
              <a:gd name="connsiteX6-125" fmla="*/ 234950 w 2444750"/>
              <a:gd name="connsiteY6-126" fmla="*/ 750394 h 1630691"/>
              <a:gd name="connsiteX7-127" fmla="*/ 298450 w 2444750"/>
              <a:gd name="connsiteY7-128" fmla="*/ 610694 h 1630691"/>
              <a:gd name="connsiteX8-129" fmla="*/ 330200 w 2444750"/>
              <a:gd name="connsiteY8-130" fmla="*/ 731344 h 1630691"/>
              <a:gd name="connsiteX9-131" fmla="*/ 336550 w 2444750"/>
              <a:gd name="connsiteY9-132" fmla="*/ 597994 h 1630691"/>
              <a:gd name="connsiteX10-133" fmla="*/ 374650 w 2444750"/>
              <a:gd name="connsiteY10-134" fmla="*/ 680544 h 1630691"/>
              <a:gd name="connsiteX11-135" fmla="*/ 393700 w 2444750"/>
              <a:gd name="connsiteY11-136" fmla="*/ 591644 h 1630691"/>
              <a:gd name="connsiteX12-137" fmla="*/ 438150 w 2444750"/>
              <a:gd name="connsiteY12-138" fmla="*/ 763094 h 1630691"/>
              <a:gd name="connsiteX13-139" fmla="*/ 457200 w 2444750"/>
              <a:gd name="connsiteY13-140" fmla="*/ 642444 h 1630691"/>
              <a:gd name="connsiteX14-141" fmla="*/ 457200 w 2444750"/>
              <a:gd name="connsiteY14-142" fmla="*/ 807544 h 1630691"/>
              <a:gd name="connsiteX15-143" fmla="*/ 552450 w 2444750"/>
              <a:gd name="connsiteY15-144" fmla="*/ 636094 h 1630691"/>
              <a:gd name="connsiteX16-145" fmla="*/ 577850 w 2444750"/>
              <a:gd name="connsiteY16-146" fmla="*/ 851994 h 1630691"/>
              <a:gd name="connsiteX17-147" fmla="*/ 654050 w 2444750"/>
              <a:gd name="connsiteY17-148" fmla="*/ 585294 h 1630691"/>
              <a:gd name="connsiteX18-149" fmla="*/ 704850 w 2444750"/>
              <a:gd name="connsiteY18-150" fmla="*/ 756744 h 1630691"/>
              <a:gd name="connsiteX19-151" fmla="*/ 717550 w 2444750"/>
              <a:gd name="connsiteY19-152" fmla="*/ 712294 h 1630691"/>
              <a:gd name="connsiteX20-153" fmla="*/ 793750 w 2444750"/>
              <a:gd name="connsiteY20-154" fmla="*/ 1626694 h 1630691"/>
              <a:gd name="connsiteX21-155" fmla="*/ 844550 w 2444750"/>
              <a:gd name="connsiteY21-156" fmla="*/ 1055194 h 1630691"/>
              <a:gd name="connsiteX22-157" fmla="*/ 939800 w 2444750"/>
              <a:gd name="connsiteY22-158" fmla="*/ 1296494 h 1630691"/>
              <a:gd name="connsiteX23-159" fmla="*/ 1022350 w 2444750"/>
              <a:gd name="connsiteY23-160" fmla="*/ 934544 h 1630691"/>
              <a:gd name="connsiteX24-161" fmla="*/ 1047750 w 2444750"/>
              <a:gd name="connsiteY24-162" fmla="*/ 1118694 h 1630691"/>
              <a:gd name="connsiteX25-163" fmla="*/ 1143000 w 2444750"/>
              <a:gd name="connsiteY25-164" fmla="*/ 1017094 h 1630691"/>
              <a:gd name="connsiteX26-165" fmla="*/ 1219200 w 2444750"/>
              <a:gd name="connsiteY26-166" fmla="*/ 1163144 h 1630691"/>
              <a:gd name="connsiteX27-167" fmla="*/ 1225550 w 2444750"/>
              <a:gd name="connsiteY27-168" fmla="*/ 1042494 h 1630691"/>
              <a:gd name="connsiteX28-169" fmla="*/ 1250950 w 2444750"/>
              <a:gd name="connsiteY28-170" fmla="*/ 1131394 h 1630691"/>
              <a:gd name="connsiteX29-171" fmla="*/ 1282700 w 2444750"/>
              <a:gd name="connsiteY29-172" fmla="*/ 1042494 h 1630691"/>
              <a:gd name="connsiteX30-173" fmla="*/ 1358900 w 2444750"/>
              <a:gd name="connsiteY30-174" fmla="*/ 1105994 h 1630691"/>
              <a:gd name="connsiteX31-175" fmla="*/ 1358900 w 2444750"/>
              <a:gd name="connsiteY31-176" fmla="*/ 1010744 h 1630691"/>
              <a:gd name="connsiteX32-177" fmla="*/ 1416050 w 2444750"/>
              <a:gd name="connsiteY32-178" fmla="*/ 1125044 h 1630691"/>
              <a:gd name="connsiteX33-179" fmla="*/ 1485900 w 2444750"/>
              <a:gd name="connsiteY33-180" fmla="*/ 1010744 h 1630691"/>
              <a:gd name="connsiteX34-181" fmla="*/ 1517650 w 2444750"/>
              <a:gd name="connsiteY34-182" fmla="*/ 1144094 h 1630691"/>
              <a:gd name="connsiteX35-183" fmla="*/ 1574800 w 2444750"/>
              <a:gd name="connsiteY35-184" fmla="*/ 985344 h 1630691"/>
              <a:gd name="connsiteX36-185" fmla="*/ 1593850 w 2444750"/>
              <a:gd name="connsiteY36-186" fmla="*/ 1023444 h 1630691"/>
              <a:gd name="connsiteX37-187" fmla="*/ 1657350 w 2444750"/>
              <a:gd name="connsiteY37-188" fmla="*/ 769444 h 1630691"/>
              <a:gd name="connsiteX38-189" fmla="*/ 1670050 w 2444750"/>
              <a:gd name="connsiteY38-190" fmla="*/ 858344 h 1630691"/>
              <a:gd name="connsiteX39-191" fmla="*/ 1866900 w 2444750"/>
              <a:gd name="connsiteY39-192" fmla="*/ 248744 h 1630691"/>
              <a:gd name="connsiteX40-193" fmla="*/ 1898650 w 2444750"/>
              <a:gd name="connsiteY40-194" fmla="*/ 1094 h 1630691"/>
              <a:gd name="connsiteX41-195" fmla="*/ 1943100 w 2444750"/>
              <a:gd name="connsiteY41-196" fmla="*/ 153494 h 1630691"/>
              <a:gd name="connsiteX42-197" fmla="*/ 1949450 w 2444750"/>
              <a:gd name="connsiteY42-198" fmla="*/ 39194 h 1630691"/>
              <a:gd name="connsiteX43-199" fmla="*/ 1962150 w 2444750"/>
              <a:gd name="connsiteY43-200" fmla="*/ 121744 h 1630691"/>
              <a:gd name="connsiteX44-201" fmla="*/ 2019300 w 2444750"/>
              <a:gd name="connsiteY44-202" fmla="*/ 83644 h 1630691"/>
              <a:gd name="connsiteX45-203" fmla="*/ 2038350 w 2444750"/>
              <a:gd name="connsiteY45-204" fmla="*/ 185244 h 1630691"/>
              <a:gd name="connsiteX46-205" fmla="*/ 2095500 w 2444750"/>
              <a:gd name="connsiteY46-206" fmla="*/ 20144 h 1630691"/>
              <a:gd name="connsiteX47-207" fmla="*/ 2127250 w 2444750"/>
              <a:gd name="connsiteY47-208" fmla="*/ 280494 h 1630691"/>
              <a:gd name="connsiteX48-209" fmla="*/ 2216150 w 2444750"/>
              <a:gd name="connsiteY48-210" fmla="*/ 159844 h 1630691"/>
              <a:gd name="connsiteX49-211" fmla="*/ 2241550 w 2444750"/>
              <a:gd name="connsiteY49-212" fmla="*/ 312244 h 1630691"/>
              <a:gd name="connsiteX50-213" fmla="*/ 2305050 w 2444750"/>
              <a:gd name="connsiteY50-214" fmla="*/ 255094 h 1630691"/>
              <a:gd name="connsiteX51-215" fmla="*/ 2336800 w 2444750"/>
              <a:gd name="connsiteY51-216" fmla="*/ 331294 h 1630691"/>
              <a:gd name="connsiteX52-217" fmla="*/ 2362200 w 2444750"/>
              <a:gd name="connsiteY52-218" fmla="*/ 236044 h 1630691"/>
              <a:gd name="connsiteX53-219" fmla="*/ 2387600 w 2444750"/>
              <a:gd name="connsiteY53-220" fmla="*/ 363044 h 1630691"/>
              <a:gd name="connsiteX54-221" fmla="*/ 2419350 w 2444750"/>
              <a:gd name="connsiteY54-222" fmla="*/ 280494 h 1630691"/>
              <a:gd name="connsiteX55-223" fmla="*/ 2444750 w 2444750"/>
              <a:gd name="connsiteY55-224" fmla="*/ 312244 h 16306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</a:cxnLst>
            <a:rect l="l" t="t" r="r" b="b"/>
            <a:pathLst>
              <a:path w="2444750" h="1630691">
                <a:moveTo>
                  <a:pt x="0" y="1188544"/>
                </a:moveTo>
                <a:cubicBezTo>
                  <a:pt x="30691" y="954652"/>
                  <a:pt x="61383" y="720761"/>
                  <a:pt x="82550" y="648794"/>
                </a:cubicBezTo>
                <a:cubicBezTo>
                  <a:pt x="103717" y="576827"/>
                  <a:pt x="116417" y="757802"/>
                  <a:pt x="127000" y="756744"/>
                </a:cubicBezTo>
                <a:cubicBezTo>
                  <a:pt x="137583" y="755686"/>
                  <a:pt x="132292" y="647736"/>
                  <a:pt x="146050" y="642444"/>
                </a:cubicBezTo>
                <a:cubicBezTo>
                  <a:pt x="159808" y="637152"/>
                  <a:pt x="198967" y="716527"/>
                  <a:pt x="209550" y="724994"/>
                </a:cubicBezTo>
                <a:cubicBezTo>
                  <a:pt x="220133" y="733461"/>
                  <a:pt x="205317" y="689011"/>
                  <a:pt x="209550" y="693244"/>
                </a:cubicBezTo>
                <a:cubicBezTo>
                  <a:pt x="213783" y="697477"/>
                  <a:pt x="220133" y="764152"/>
                  <a:pt x="234950" y="750394"/>
                </a:cubicBezTo>
                <a:cubicBezTo>
                  <a:pt x="249767" y="736636"/>
                  <a:pt x="282575" y="613869"/>
                  <a:pt x="298450" y="610694"/>
                </a:cubicBezTo>
                <a:cubicBezTo>
                  <a:pt x="314325" y="607519"/>
                  <a:pt x="323850" y="733461"/>
                  <a:pt x="330200" y="731344"/>
                </a:cubicBezTo>
                <a:cubicBezTo>
                  <a:pt x="336550" y="729227"/>
                  <a:pt x="329142" y="606461"/>
                  <a:pt x="336550" y="597994"/>
                </a:cubicBezTo>
                <a:cubicBezTo>
                  <a:pt x="343958" y="589527"/>
                  <a:pt x="365125" y="681602"/>
                  <a:pt x="374650" y="680544"/>
                </a:cubicBezTo>
                <a:cubicBezTo>
                  <a:pt x="384175" y="679486"/>
                  <a:pt x="383117" y="577886"/>
                  <a:pt x="393700" y="591644"/>
                </a:cubicBezTo>
                <a:cubicBezTo>
                  <a:pt x="404283" y="605402"/>
                  <a:pt x="427567" y="754627"/>
                  <a:pt x="438150" y="763094"/>
                </a:cubicBezTo>
                <a:cubicBezTo>
                  <a:pt x="448733" y="771561"/>
                  <a:pt x="454025" y="635036"/>
                  <a:pt x="457200" y="642444"/>
                </a:cubicBezTo>
                <a:cubicBezTo>
                  <a:pt x="460375" y="649852"/>
                  <a:pt x="441325" y="808602"/>
                  <a:pt x="457200" y="807544"/>
                </a:cubicBezTo>
                <a:cubicBezTo>
                  <a:pt x="473075" y="806486"/>
                  <a:pt x="532342" y="628686"/>
                  <a:pt x="552450" y="636094"/>
                </a:cubicBezTo>
                <a:cubicBezTo>
                  <a:pt x="572558" y="643502"/>
                  <a:pt x="560917" y="860461"/>
                  <a:pt x="577850" y="851994"/>
                </a:cubicBezTo>
                <a:cubicBezTo>
                  <a:pt x="594783" y="843527"/>
                  <a:pt x="632883" y="601169"/>
                  <a:pt x="654050" y="585294"/>
                </a:cubicBezTo>
                <a:cubicBezTo>
                  <a:pt x="675217" y="569419"/>
                  <a:pt x="694267" y="735577"/>
                  <a:pt x="704850" y="756744"/>
                </a:cubicBezTo>
                <a:cubicBezTo>
                  <a:pt x="715433" y="777911"/>
                  <a:pt x="702733" y="567302"/>
                  <a:pt x="717550" y="712294"/>
                </a:cubicBezTo>
                <a:cubicBezTo>
                  <a:pt x="732367" y="857286"/>
                  <a:pt x="772583" y="1569544"/>
                  <a:pt x="793750" y="1626694"/>
                </a:cubicBezTo>
                <a:cubicBezTo>
                  <a:pt x="814917" y="1683844"/>
                  <a:pt x="820208" y="1110227"/>
                  <a:pt x="844550" y="1055194"/>
                </a:cubicBezTo>
                <a:cubicBezTo>
                  <a:pt x="868892" y="1000161"/>
                  <a:pt x="910167" y="1316602"/>
                  <a:pt x="939800" y="1296494"/>
                </a:cubicBezTo>
                <a:cubicBezTo>
                  <a:pt x="969433" y="1276386"/>
                  <a:pt x="1004358" y="964177"/>
                  <a:pt x="1022350" y="934544"/>
                </a:cubicBezTo>
                <a:cubicBezTo>
                  <a:pt x="1040342" y="904911"/>
                  <a:pt x="1027642" y="1104936"/>
                  <a:pt x="1047750" y="1118694"/>
                </a:cubicBezTo>
                <a:cubicBezTo>
                  <a:pt x="1067858" y="1132452"/>
                  <a:pt x="1114425" y="1009686"/>
                  <a:pt x="1143000" y="1017094"/>
                </a:cubicBezTo>
                <a:cubicBezTo>
                  <a:pt x="1171575" y="1024502"/>
                  <a:pt x="1205442" y="1158911"/>
                  <a:pt x="1219200" y="1163144"/>
                </a:cubicBezTo>
                <a:cubicBezTo>
                  <a:pt x="1232958" y="1167377"/>
                  <a:pt x="1220258" y="1047786"/>
                  <a:pt x="1225550" y="1042494"/>
                </a:cubicBezTo>
                <a:cubicBezTo>
                  <a:pt x="1230842" y="1037202"/>
                  <a:pt x="1241425" y="1131394"/>
                  <a:pt x="1250950" y="1131394"/>
                </a:cubicBezTo>
                <a:cubicBezTo>
                  <a:pt x="1260475" y="1131394"/>
                  <a:pt x="1264708" y="1046727"/>
                  <a:pt x="1282700" y="1042494"/>
                </a:cubicBezTo>
                <a:cubicBezTo>
                  <a:pt x="1300692" y="1038261"/>
                  <a:pt x="1346200" y="1111286"/>
                  <a:pt x="1358900" y="1105994"/>
                </a:cubicBezTo>
                <a:cubicBezTo>
                  <a:pt x="1371600" y="1100702"/>
                  <a:pt x="1349375" y="1007569"/>
                  <a:pt x="1358900" y="1010744"/>
                </a:cubicBezTo>
                <a:cubicBezTo>
                  <a:pt x="1368425" y="1013919"/>
                  <a:pt x="1394883" y="1125044"/>
                  <a:pt x="1416050" y="1125044"/>
                </a:cubicBezTo>
                <a:cubicBezTo>
                  <a:pt x="1437217" y="1125044"/>
                  <a:pt x="1468967" y="1007569"/>
                  <a:pt x="1485900" y="1010744"/>
                </a:cubicBezTo>
                <a:cubicBezTo>
                  <a:pt x="1502833" y="1013919"/>
                  <a:pt x="1502833" y="1148327"/>
                  <a:pt x="1517650" y="1144094"/>
                </a:cubicBezTo>
                <a:cubicBezTo>
                  <a:pt x="1532467" y="1139861"/>
                  <a:pt x="1562100" y="1005452"/>
                  <a:pt x="1574800" y="985344"/>
                </a:cubicBezTo>
                <a:cubicBezTo>
                  <a:pt x="1587500" y="965236"/>
                  <a:pt x="1580092" y="1059427"/>
                  <a:pt x="1593850" y="1023444"/>
                </a:cubicBezTo>
                <a:cubicBezTo>
                  <a:pt x="1607608" y="987461"/>
                  <a:pt x="1644650" y="796961"/>
                  <a:pt x="1657350" y="769444"/>
                </a:cubicBezTo>
                <a:cubicBezTo>
                  <a:pt x="1670050" y="741927"/>
                  <a:pt x="1635125" y="945127"/>
                  <a:pt x="1670050" y="858344"/>
                </a:cubicBezTo>
                <a:cubicBezTo>
                  <a:pt x="1704975" y="771561"/>
                  <a:pt x="1828800" y="391619"/>
                  <a:pt x="1866900" y="248744"/>
                </a:cubicBezTo>
                <a:cubicBezTo>
                  <a:pt x="1905000" y="105869"/>
                  <a:pt x="1885950" y="16969"/>
                  <a:pt x="1898650" y="1094"/>
                </a:cubicBezTo>
                <a:cubicBezTo>
                  <a:pt x="1911350" y="-14781"/>
                  <a:pt x="1934633" y="147144"/>
                  <a:pt x="1943100" y="153494"/>
                </a:cubicBezTo>
                <a:cubicBezTo>
                  <a:pt x="1951567" y="159844"/>
                  <a:pt x="1946275" y="44486"/>
                  <a:pt x="1949450" y="39194"/>
                </a:cubicBezTo>
                <a:cubicBezTo>
                  <a:pt x="1952625" y="33902"/>
                  <a:pt x="1950508" y="114336"/>
                  <a:pt x="1962150" y="121744"/>
                </a:cubicBezTo>
                <a:cubicBezTo>
                  <a:pt x="1973792" y="129152"/>
                  <a:pt x="2006600" y="73061"/>
                  <a:pt x="2019300" y="83644"/>
                </a:cubicBezTo>
                <a:cubicBezTo>
                  <a:pt x="2032000" y="94227"/>
                  <a:pt x="2025650" y="195827"/>
                  <a:pt x="2038350" y="185244"/>
                </a:cubicBezTo>
                <a:cubicBezTo>
                  <a:pt x="2051050" y="174661"/>
                  <a:pt x="2080683" y="4269"/>
                  <a:pt x="2095500" y="20144"/>
                </a:cubicBezTo>
                <a:cubicBezTo>
                  <a:pt x="2110317" y="36019"/>
                  <a:pt x="2107142" y="257211"/>
                  <a:pt x="2127250" y="280494"/>
                </a:cubicBezTo>
                <a:cubicBezTo>
                  <a:pt x="2147358" y="303777"/>
                  <a:pt x="2197100" y="154552"/>
                  <a:pt x="2216150" y="159844"/>
                </a:cubicBezTo>
                <a:cubicBezTo>
                  <a:pt x="2235200" y="165136"/>
                  <a:pt x="2226733" y="296369"/>
                  <a:pt x="2241550" y="312244"/>
                </a:cubicBezTo>
                <a:cubicBezTo>
                  <a:pt x="2256367" y="328119"/>
                  <a:pt x="2289175" y="251919"/>
                  <a:pt x="2305050" y="255094"/>
                </a:cubicBezTo>
                <a:cubicBezTo>
                  <a:pt x="2320925" y="258269"/>
                  <a:pt x="2327275" y="334469"/>
                  <a:pt x="2336800" y="331294"/>
                </a:cubicBezTo>
                <a:cubicBezTo>
                  <a:pt x="2346325" y="328119"/>
                  <a:pt x="2353733" y="230752"/>
                  <a:pt x="2362200" y="236044"/>
                </a:cubicBezTo>
                <a:cubicBezTo>
                  <a:pt x="2370667" y="241336"/>
                  <a:pt x="2378075" y="355636"/>
                  <a:pt x="2387600" y="363044"/>
                </a:cubicBezTo>
                <a:cubicBezTo>
                  <a:pt x="2397125" y="370452"/>
                  <a:pt x="2409825" y="288961"/>
                  <a:pt x="2419350" y="280494"/>
                </a:cubicBezTo>
                <a:cubicBezTo>
                  <a:pt x="2428875" y="272027"/>
                  <a:pt x="2444750" y="312244"/>
                  <a:pt x="2444750" y="312244"/>
                </a:cubicBezTo>
              </a:path>
            </a:pathLst>
          </a:custGeom>
          <a:noFill/>
          <a:ln w="6350">
            <a:solidFill>
              <a:srgbClr val="ED4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015"/>
          </a:p>
        </p:txBody>
      </p:sp>
      <p:sp>
        <p:nvSpPr>
          <p:cNvPr id="33" name="Freeform 39"/>
          <p:cNvSpPr/>
          <p:nvPr>
            <p:custDataLst>
              <p:tags r:id="rId9"/>
            </p:custDataLst>
          </p:nvPr>
        </p:nvSpPr>
        <p:spPr>
          <a:xfrm>
            <a:off x="4945126" y="3813228"/>
            <a:ext cx="1795463" cy="1005733"/>
          </a:xfrm>
          <a:custGeom>
            <a:avLst/>
            <a:gdLst>
              <a:gd name="connsiteX0" fmla="*/ 0 w 2393950"/>
              <a:gd name="connsiteY0" fmla="*/ 812812 h 1340977"/>
              <a:gd name="connsiteX1" fmla="*/ 44450 w 2393950"/>
              <a:gd name="connsiteY1" fmla="*/ 863612 h 1340977"/>
              <a:gd name="connsiteX2" fmla="*/ 82550 w 2393950"/>
              <a:gd name="connsiteY2" fmla="*/ 723912 h 1340977"/>
              <a:gd name="connsiteX3" fmla="*/ 82550 w 2393950"/>
              <a:gd name="connsiteY3" fmla="*/ 882662 h 1340977"/>
              <a:gd name="connsiteX4" fmla="*/ 127000 w 2393950"/>
              <a:gd name="connsiteY4" fmla="*/ 781062 h 1340977"/>
              <a:gd name="connsiteX5" fmla="*/ 196850 w 2393950"/>
              <a:gd name="connsiteY5" fmla="*/ 920762 h 1340977"/>
              <a:gd name="connsiteX6" fmla="*/ 203200 w 2393950"/>
              <a:gd name="connsiteY6" fmla="*/ 825512 h 1340977"/>
              <a:gd name="connsiteX7" fmla="*/ 247650 w 2393950"/>
              <a:gd name="connsiteY7" fmla="*/ 946162 h 1340977"/>
              <a:gd name="connsiteX8" fmla="*/ 374650 w 2393950"/>
              <a:gd name="connsiteY8" fmla="*/ 749312 h 1340977"/>
              <a:gd name="connsiteX9" fmla="*/ 508000 w 2393950"/>
              <a:gd name="connsiteY9" fmla="*/ 1282712 h 1340977"/>
              <a:gd name="connsiteX10" fmla="*/ 565150 w 2393950"/>
              <a:gd name="connsiteY10" fmla="*/ 1143012 h 1340977"/>
              <a:gd name="connsiteX11" fmla="*/ 571500 w 2393950"/>
              <a:gd name="connsiteY11" fmla="*/ 1225562 h 1340977"/>
              <a:gd name="connsiteX12" fmla="*/ 584200 w 2393950"/>
              <a:gd name="connsiteY12" fmla="*/ 1136662 h 1340977"/>
              <a:gd name="connsiteX13" fmla="*/ 615950 w 2393950"/>
              <a:gd name="connsiteY13" fmla="*/ 1219212 h 1340977"/>
              <a:gd name="connsiteX14" fmla="*/ 615950 w 2393950"/>
              <a:gd name="connsiteY14" fmla="*/ 1104912 h 1340977"/>
              <a:gd name="connsiteX15" fmla="*/ 660400 w 2393950"/>
              <a:gd name="connsiteY15" fmla="*/ 1225562 h 1340977"/>
              <a:gd name="connsiteX16" fmla="*/ 666750 w 2393950"/>
              <a:gd name="connsiteY16" fmla="*/ 965212 h 1340977"/>
              <a:gd name="connsiteX17" fmla="*/ 704850 w 2393950"/>
              <a:gd name="connsiteY17" fmla="*/ 1168412 h 1340977"/>
              <a:gd name="connsiteX18" fmla="*/ 736600 w 2393950"/>
              <a:gd name="connsiteY18" fmla="*/ 1022362 h 1340977"/>
              <a:gd name="connsiteX19" fmla="*/ 774700 w 2393950"/>
              <a:gd name="connsiteY19" fmla="*/ 1117612 h 1340977"/>
              <a:gd name="connsiteX20" fmla="*/ 819150 w 2393950"/>
              <a:gd name="connsiteY20" fmla="*/ 196862 h 1340977"/>
              <a:gd name="connsiteX21" fmla="*/ 838200 w 2393950"/>
              <a:gd name="connsiteY21" fmla="*/ 342912 h 1340977"/>
              <a:gd name="connsiteX22" fmla="*/ 908050 w 2393950"/>
              <a:gd name="connsiteY22" fmla="*/ 273062 h 1340977"/>
              <a:gd name="connsiteX23" fmla="*/ 914400 w 2393950"/>
              <a:gd name="connsiteY23" fmla="*/ 381012 h 1340977"/>
              <a:gd name="connsiteX24" fmla="*/ 977900 w 2393950"/>
              <a:gd name="connsiteY24" fmla="*/ 241312 h 1340977"/>
              <a:gd name="connsiteX25" fmla="*/ 1016000 w 2393950"/>
              <a:gd name="connsiteY25" fmla="*/ 355612 h 1340977"/>
              <a:gd name="connsiteX26" fmla="*/ 1035050 w 2393950"/>
              <a:gd name="connsiteY26" fmla="*/ 254012 h 1340977"/>
              <a:gd name="connsiteX27" fmla="*/ 1162050 w 2393950"/>
              <a:gd name="connsiteY27" fmla="*/ 444512 h 1340977"/>
              <a:gd name="connsiteX28" fmla="*/ 1168400 w 2393950"/>
              <a:gd name="connsiteY28" fmla="*/ 196862 h 1340977"/>
              <a:gd name="connsiteX29" fmla="*/ 1206500 w 2393950"/>
              <a:gd name="connsiteY29" fmla="*/ 406412 h 1340977"/>
              <a:gd name="connsiteX30" fmla="*/ 1244600 w 2393950"/>
              <a:gd name="connsiteY30" fmla="*/ 25412 h 1340977"/>
              <a:gd name="connsiteX31" fmla="*/ 1257300 w 2393950"/>
              <a:gd name="connsiteY31" fmla="*/ 431812 h 1340977"/>
              <a:gd name="connsiteX32" fmla="*/ 1314450 w 2393950"/>
              <a:gd name="connsiteY32" fmla="*/ 44462 h 1340977"/>
              <a:gd name="connsiteX33" fmla="*/ 1377950 w 2393950"/>
              <a:gd name="connsiteY33" fmla="*/ 374662 h 1340977"/>
              <a:gd name="connsiteX34" fmla="*/ 1422400 w 2393950"/>
              <a:gd name="connsiteY34" fmla="*/ 57162 h 1340977"/>
              <a:gd name="connsiteX35" fmla="*/ 1504950 w 2393950"/>
              <a:gd name="connsiteY35" fmla="*/ 450862 h 1340977"/>
              <a:gd name="connsiteX36" fmla="*/ 1517650 w 2393950"/>
              <a:gd name="connsiteY36" fmla="*/ 12 h 1340977"/>
              <a:gd name="connsiteX37" fmla="*/ 1663700 w 2393950"/>
              <a:gd name="connsiteY37" fmla="*/ 438162 h 1340977"/>
              <a:gd name="connsiteX38" fmla="*/ 1746250 w 2393950"/>
              <a:gd name="connsiteY38" fmla="*/ 1085862 h 1340977"/>
              <a:gd name="connsiteX39" fmla="*/ 1809750 w 2393950"/>
              <a:gd name="connsiteY39" fmla="*/ 901712 h 1340977"/>
              <a:gd name="connsiteX40" fmla="*/ 1809750 w 2393950"/>
              <a:gd name="connsiteY40" fmla="*/ 1028712 h 1340977"/>
              <a:gd name="connsiteX41" fmla="*/ 1841500 w 2393950"/>
              <a:gd name="connsiteY41" fmla="*/ 596912 h 1340977"/>
              <a:gd name="connsiteX42" fmla="*/ 1949450 w 2393950"/>
              <a:gd name="connsiteY42" fmla="*/ 933462 h 1340977"/>
              <a:gd name="connsiteX43" fmla="*/ 1987550 w 2393950"/>
              <a:gd name="connsiteY43" fmla="*/ 1339862 h 1340977"/>
              <a:gd name="connsiteX44" fmla="*/ 2057400 w 2393950"/>
              <a:gd name="connsiteY44" fmla="*/ 1060462 h 1340977"/>
              <a:gd name="connsiteX45" fmla="*/ 2089150 w 2393950"/>
              <a:gd name="connsiteY45" fmla="*/ 1257312 h 1340977"/>
              <a:gd name="connsiteX46" fmla="*/ 2228850 w 2393950"/>
              <a:gd name="connsiteY46" fmla="*/ 1136662 h 1340977"/>
              <a:gd name="connsiteX47" fmla="*/ 2260600 w 2393950"/>
              <a:gd name="connsiteY47" fmla="*/ 1257312 h 1340977"/>
              <a:gd name="connsiteX48" fmla="*/ 2292350 w 2393950"/>
              <a:gd name="connsiteY48" fmla="*/ 984262 h 1340977"/>
              <a:gd name="connsiteX49" fmla="*/ 2305050 w 2393950"/>
              <a:gd name="connsiteY49" fmla="*/ 1219212 h 1340977"/>
              <a:gd name="connsiteX50" fmla="*/ 2324100 w 2393950"/>
              <a:gd name="connsiteY50" fmla="*/ 1009662 h 1340977"/>
              <a:gd name="connsiteX51" fmla="*/ 2330450 w 2393950"/>
              <a:gd name="connsiteY51" fmla="*/ 1206512 h 1340977"/>
              <a:gd name="connsiteX52" fmla="*/ 2381250 w 2393950"/>
              <a:gd name="connsiteY52" fmla="*/ 1003312 h 1340977"/>
              <a:gd name="connsiteX53" fmla="*/ 2381250 w 2393950"/>
              <a:gd name="connsiteY53" fmla="*/ 1149362 h 1340977"/>
              <a:gd name="connsiteX54" fmla="*/ 2393950 w 2393950"/>
              <a:gd name="connsiteY54" fmla="*/ 977912 h 1340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393950" h="1340977">
                <a:moveTo>
                  <a:pt x="0" y="812812"/>
                </a:moveTo>
                <a:cubicBezTo>
                  <a:pt x="15346" y="845620"/>
                  <a:pt x="30692" y="878429"/>
                  <a:pt x="44450" y="863612"/>
                </a:cubicBezTo>
                <a:cubicBezTo>
                  <a:pt x="58208" y="848795"/>
                  <a:pt x="76200" y="720737"/>
                  <a:pt x="82550" y="723912"/>
                </a:cubicBezTo>
                <a:cubicBezTo>
                  <a:pt x="88900" y="727087"/>
                  <a:pt x="75142" y="873137"/>
                  <a:pt x="82550" y="882662"/>
                </a:cubicBezTo>
                <a:cubicBezTo>
                  <a:pt x="89958" y="892187"/>
                  <a:pt x="107950" y="774712"/>
                  <a:pt x="127000" y="781062"/>
                </a:cubicBezTo>
                <a:cubicBezTo>
                  <a:pt x="146050" y="787412"/>
                  <a:pt x="184150" y="913354"/>
                  <a:pt x="196850" y="920762"/>
                </a:cubicBezTo>
                <a:cubicBezTo>
                  <a:pt x="209550" y="928170"/>
                  <a:pt x="194733" y="821279"/>
                  <a:pt x="203200" y="825512"/>
                </a:cubicBezTo>
                <a:cubicBezTo>
                  <a:pt x="211667" y="829745"/>
                  <a:pt x="219075" y="958862"/>
                  <a:pt x="247650" y="946162"/>
                </a:cubicBezTo>
                <a:cubicBezTo>
                  <a:pt x="276225" y="933462"/>
                  <a:pt x="331258" y="693220"/>
                  <a:pt x="374650" y="749312"/>
                </a:cubicBezTo>
                <a:cubicBezTo>
                  <a:pt x="418042" y="805404"/>
                  <a:pt x="476250" y="1217095"/>
                  <a:pt x="508000" y="1282712"/>
                </a:cubicBezTo>
                <a:cubicBezTo>
                  <a:pt x="539750" y="1348329"/>
                  <a:pt x="554567" y="1152537"/>
                  <a:pt x="565150" y="1143012"/>
                </a:cubicBezTo>
                <a:cubicBezTo>
                  <a:pt x="575733" y="1133487"/>
                  <a:pt x="568325" y="1226620"/>
                  <a:pt x="571500" y="1225562"/>
                </a:cubicBezTo>
                <a:cubicBezTo>
                  <a:pt x="574675" y="1224504"/>
                  <a:pt x="576792" y="1137720"/>
                  <a:pt x="584200" y="1136662"/>
                </a:cubicBezTo>
                <a:cubicBezTo>
                  <a:pt x="591608" y="1135604"/>
                  <a:pt x="610658" y="1224504"/>
                  <a:pt x="615950" y="1219212"/>
                </a:cubicBezTo>
                <a:cubicBezTo>
                  <a:pt x="621242" y="1213920"/>
                  <a:pt x="608542" y="1103854"/>
                  <a:pt x="615950" y="1104912"/>
                </a:cubicBezTo>
                <a:cubicBezTo>
                  <a:pt x="623358" y="1105970"/>
                  <a:pt x="651933" y="1248845"/>
                  <a:pt x="660400" y="1225562"/>
                </a:cubicBezTo>
                <a:cubicBezTo>
                  <a:pt x="668867" y="1202279"/>
                  <a:pt x="659342" y="974737"/>
                  <a:pt x="666750" y="965212"/>
                </a:cubicBezTo>
                <a:cubicBezTo>
                  <a:pt x="674158" y="955687"/>
                  <a:pt x="693208" y="1158887"/>
                  <a:pt x="704850" y="1168412"/>
                </a:cubicBezTo>
                <a:cubicBezTo>
                  <a:pt x="716492" y="1177937"/>
                  <a:pt x="724958" y="1030829"/>
                  <a:pt x="736600" y="1022362"/>
                </a:cubicBezTo>
                <a:cubicBezTo>
                  <a:pt x="748242" y="1013895"/>
                  <a:pt x="760942" y="1255195"/>
                  <a:pt x="774700" y="1117612"/>
                </a:cubicBezTo>
                <a:cubicBezTo>
                  <a:pt x="788458" y="980029"/>
                  <a:pt x="808567" y="325979"/>
                  <a:pt x="819150" y="196862"/>
                </a:cubicBezTo>
                <a:cubicBezTo>
                  <a:pt x="829733" y="67745"/>
                  <a:pt x="823383" y="330212"/>
                  <a:pt x="838200" y="342912"/>
                </a:cubicBezTo>
                <a:cubicBezTo>
                  <a:pt x="853017" y="355612"/>
                  <a:pt x="895350" y="266712"/>
                  <a:pt x="908050" y="273062"/>
                </a:cubicBezTo>
                <a:cubicBezTo>
                  <a:pt x="920750" y="279412"/>
                  <a:pt x="902758" y="386304"/>
                  <a:pt x="914400" y="381012"/>
                </a:cubicBezTo>
                <a:cubicBezTo>
                  <a:pt x="926042" y="375720"/>
                  <a:pt x="960967" y="245545"/>
                  <a:pt x="977900" y="241312"/>
                </a:cubicBezTo>
                <a:cubicBezTo>
                  <a:pt x="994833" y="237079"/>
                  <a:pt x="1006475" y="353495"/>
                  <a:pt x="1016000" y="355612"/>
                </a:cubicBezTo>
                <a:cubicBezTo>
                  <a:pt x="1025525" y="357729"/>
                  <a:pt x="1010708" y="239195"/>
                  <a:pt x="1035050" y="254012"/>
                </a:cubicBezTo>
                <a:cubicBezTo>
                  <a:pt x="1059392" y="268829"/>
                  <a:pt x="1139825" y="454037"/>
                  <a:pt x="1162050" y="444512"/>
                </a:cubicBezTo>
                <a:cubicBezTo>
                  <a:pt x="1184275" y="434987"/>
                  <a:pt x="1160992" y="203212"/>
                  <a:pt x="1168400" y="196862"/>
                </a:cubicBezTo>
                <a:cubicBezTo>
                  <a:pt x="1175808" y="190512"/>
                  <a:pt x="1193800" y="434987"/>
                  <a:pt x="1206500" y="406412"/>
                </a:cubicBezTo>
                <a:cubicBezTo>
                  <a:pt x="1219200" y="377837"/>
                  <a:pt x="1236133" y="21179"/>
                  <a:pt x="1244600" y="25412"/>
                </a:cubicBezTo>
                <a:cubicBezTo>
                  <a:pt x="1253067" y="29645"/>
                  <a:pt x="1245658" y="428637"/>
                  <a:pt x="1257300" y="431812"/>
                </a:cubicBezTo>
                <a:cubicBezTo>
                  <a:pt x="1268942" y="434987"/>
                  <a:pt x="1294342" y="53987"/>
                  <a:pt x="1314450" y="44462"/>
                </a:cubicBezTo>
                <a:cubicBezTo>
                  <a:pt x="1334558" y="34937"/>
                  <a:pt x="1359958" y="372545"/>
                  <a:pt x="1377950" y="374662"/>
                </a:cubicBezTo>
                <a:cubicBezTo>
                  <a:pt x="1395942" y="376779"/>
                  <a:pt x="1401233" y="44462"/>
                  <a:pt x="1422400" y="57162"/>
                </a:cubicBezTo>
                <a:cubicBezTo>
                  <a:pt x="1443567" y="69862"/>
                  <a:pt x="1489075" y="460387"/>
                  <a:pt x="1504950" y="450862"/>
                </a:cubicBezTo>
                <a:cubicBezTo>
                  <a:pt x="1520825" y="441337"/>
                  <a:pt x="1491192" y="2129"/>
                  <a:pt x="1517650" y="12"/>
                </a:cubicBezTo>
                <a:cubicBezTo>
                  <a:pt x="1544108" y="-2105"/>
                  <a:pt x="1625600" y="257187"/>
                  <a:pt x="1663700" y="438162"/>
                </a:cubicBezTo>
                <a:cubicBezTo>
                  <a:pt x="1701800" y="619137"/>
                  <a:pt x="1721908" y="1008604"/>
                  <a:pt x="1746250" y="1085862"/>
                </a:cubicBezTo>
                <a:cubicBezTo>
                  <a:pt x="1770592" y="1163120"/>
                  <a:pt x="1799167" y="911237"/>
                  <a:pt x="1809750" y="901712"/>
                </a:cubicBezTo>
                <a:cubicBezTo>
                  <a:pt x="1820333" y="892187"/>
                  <a:pt x="1804458" y="1079512"/>
                  <a:pt x="1809750" y="1028712"/>
                </a:cubicBezTo>
                <a:cubicBezTo>
                  <a:pt x="1815042" y="977912"/>
                  <a:pt x="1818217" y="612787"/>
                  <a:pt x="1841500" y="596912"/>
                </a:cubicBezTo>
                <a:cubicBezTo>
                  <a:pt x="1864783" y="581037"/>
                  <a:pt x="1925108" y="809637"/>
                  <a:pt x="1949450" y="933462"/>
                </a:cubicBezTo>
                <a:cubicBezTo>
                  <a:pt x="1973792" y="1057287"/>
                  <a:pt x="1969558" y="1318695"/>
                  <a:pt x="1987550" y="1339862"/>
                </a:cubicBezTo>
                <a:cubicBezTo>
                  <a:pt x="2005542" y="1361029"/>
                  <a:pt x="2040467" y="1074220"/>
                  <a:pt x="2057400" y="1060462"/>
                </a:cubicBezTo>
                <a:cubicBezTo>
                  <a:pt x="2074333" y="1046704"/>
                  <a:pt x="2060575" y="1244612"/>
                  <a:pt x="2089150" y="1257312"/>
                </a:cubicBezTo>
                <a:cubicBezTo>
                  <a:pt x="2117725" y="1270012"/>
                  <a:pt x="2200275" y="1136662"/>
                  <a:pt x="2228850" y="1136662"/>
                </a:cubicBezTo>
                <a:cubicBezTo>
                  <a:pt x="2257425" y="1136662"/>
                  <a:pt x="2250017" y="1282712"/>
                  <a:pt x="2260600" y="1257312"/>
                </a:cubicBezTo>
                <a:cubicBezTo>
                  <a:pt x="2271183" y="1231912"/>
                  <a:pt x="2284942" y="990612"/>
                  <a:pt x="2292350" y="984262"/>
                </a:cubicBezTo>
                <a:cubicBezTo>
                  <a:pt x="2299758" y="977912"/>
                  <a:pt x="2299758" y="1214979"/>
                  <a:pt x="2305050" y="1219212"/>
                </a:cubicBezTo>
                <a:cubicBezTo>
                  <a:pt x="2310342" y="1223445"/>
                  <a:pt x="2319867" y="1011779"/>
                  <a:pt x="2324100" y="1009662"/>
                </a:cubicBezTo>
                <a:cubicBezTo>
                  <a:pt x="2328333" y="1007545"/>
                  <a:pt x="2320925" y="1207570"/>
                  <a:pt x="2330450" y="1206512"/>
                </a:cubicBezTo>
                <a:cubicBezTo>
                  <a:pt x="2339975" y="1205454"/>
                  <a:pt x="2372783" y="1012837"/>
                  <a:pt x="2381250" y="1003312"/>
                </a:cubicBezTo>
                <a:cubicBezTo>
                  <a:pt x="2389717" y="993787"/>
                  <a:pt x="2379133" y="1153595"/>
                  <a:pt x="2381250" y="1149362"/>
                </a:cubicBezTo>
                <a:cubicBezTo>
                  <a:pt x="2383367" y="1145129"/>
                  <a:pt x="2393950" y="977912"/>
                  <a:pt x="2393950" y="977912"/>
                </a:cubicBezTo>
              </a:path>
            </a:pathLst>
          </a:custGeom>
          <a:noFill/>
          <a:ln w="6350">
            <a:solidFill>
              <a:srgbClr val="ED4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015"/>
          </a:p>
        </p:txBody>
      </p:sp>
      <p:sp>
        <p:nvSpPr>
          <p:cNvPr id="34" name="Freeform 40"/>
          <p:cNvSpPr/>
          <p:nvPr>
            <p:custDataLst>
              <p:tags r:id="rId10"/>
            </p:custDataLst>
          </p:nvPr>
        </p:nvSpPr>
        <p:spPr>
          <a:xfrm>
            <a:off x="4953894" y="3680901"/>
            <a:ext cx="1862138" cy="1299813"/>
          </a:xfrm>
          <a:custGeom>
            <a:avLst/>
            <a:gdLst>
              <a:gd name="connsiteX0" fmla="*/ 0 w 2482850"/>
              <a:gd name="connsiteY0" fmla="*/ 438152 h 1183140"/>
              <a:gd name="connsiteX1" fmla="*/ 38100 w 2482850"/>
              <a:gd name="connsiteY1" fmla="*/ 558802 h 1183140"/>
              <a:gd name="connsiteX2" fmla="*/ 82550 w 2482850"/>
              <a:gd name="connsiteY2" fmla="*/ 381002 h 1183140"/>
              <a:gd name="connsiteX3" fmla="*/ 95250 w 2482850"/>
              <a:gd name="connsiteY3" fmla="*/ 596902 h 1183140"/>
              <a:gd name="connsiteX4" fmla="*/ 165100 w 2482850"/>
              <a:gd name="connsiteY4" fmla="*/ 342902 h 1183140"/>
              <a:gd name="connsiteX5" fmla="*/ 165100 w 2482850"/>
              <a:gd name="connsiteY5" fmla="*/ 603252 h 1183140"/>
              <a:gd name="connsiteX6" fmla="*/ 234950 w 2482850"/>
              <a:gd name="connsiteY6" fmla="*/ 374652 h 1183140"/>
              <a:gd name="connsiteX7" fmla="*/ 298450 w 2482850"/>
              <a:gd name="connsiteY7" fmla="*/ 546102 h 1183140"/>
              <a:gd name="connsiteX8" fmla="*/ 298450 w 2482850"/>
              <a:gd name="connsiteY8" fmla="*/ 311152 h 1183140"/>
              <a:gd name="connsiteX9" fmla="*/ 330200 w 2482850"/>
              <a:gd name="connsiteY9" fmla="*/ 508002 h 1183140"/>
              <a:gd name="connsiteX10" fmla="*/ 330200 w 2482850"/>
              <a:gd name="connsiteY10" fmla="*/ 317502 h 1183140"/>
              <a:gd name="connsiteX11" fmla="*/ 355600 w 2482850"/>
              <a:gd name="connsiteY11" fmla="*/ 520702 h 1183140"/>
              <a:gd name="connsiteX12" fmla="*/ 374650 w 2482850"/>
              <a:gd name="connsiteY12" fmla="*/ 298452 h 1183140"/>
              <a:gd name="connsiteX13" fmla="*/ 374650 w 2482850"/>
              <a:gd name="connsiteY13" fmla="*/ 501652 h 1183140"/>
              <a:gd name="connsiteX14" fmla="*/ 444500 w 2482850"/>
              <a:gd name="connsiteY14" fmla="*/ 317502 h 1183140"/>
              <a:gd name="connsiteX15" fmla="*/ 444500 w 2482850"/>
              <a:gd name="connsiteY15" fmla="*/ 457202 h 1183140"/>
              <a:gd name="connsiteX16" fmla="*/ 488950 w 2482850"/>
              <a:gd name="connsiteY16" fmla="*/ 323852 h 1183140"/>
              <a:gd name="connsiteX17" fmla="*/ 501650 w 2482850"/>
              <a:gd name="connsiteY17" fmla="*/ 450852 h 1183140"/>
              <a:gd name="connsiteX18" fmla="*/ 501650 w 2482850"/>
              <a:gd name="connsiteY18" fmla="*/ 298452 h 1183140"/>
              <a:gd name="connsiteX19" fmla="*/ 603250 w 2482850"/>
              <a:gd name="connsiteY19" fmla="*/ 590552 h 1183140"/>
              <a:gd name="connsiteX20" fmla="*/ 577850 w 2482850"/>
              <a:gd name="connsiteY20" fmla="*/ 171452 h 1183140"/>
              <a:gd name="connsiteX21" fmla="*/ 654050 w 2482850"/>
              <a:gd name="connsiteY21" fmla="*/ 292102 h 1183140"/>
              <a:gd name="connsiteX22" fmla="*/ 723900 w 2482850"/>
              <a:gd name="connsiteY22" fmla="*/ 107952 h 1183140"/>
              <a:gd name="connsiteX23" fmla="*/ 730250 w 2482850"/>
              <a:gd name="connsiteY23" fmla="*/ 241302 h 1183140"/>
              <a:gd name="connsiteX24" fmla="*/ 793750 w 2482850"/>
              <a:gd name="connsiteY24" fmla="*/ 120652 h 1183140"/>
              <a:gd name="connsiteX25" fmla="*/ 793750 w 2482850"/>
              <a:gd name="connsiteY25" fmla="*/ 247652 h 1183140"/>
              <a:gd name="connsiteX26" fmla="*/ 869950 w 2482850"/>
              <a:gd name="connsiteY26" fmla="*/ 25402 h 1183140"/>
              <a:gd name="connsiteX27" fmla="*/ 914400 w 2482850"/>
              <a:gd name="connsiteY27" fmla="*/ 241302 h 1183140"/>
              <a:gd name="connsiteX28" fmla="*/ 971550 w 2482850"/>
              <a:gd name="connsiteY28" fmla="*/ 25402 h 1183140"/>
              <a:gd name="connsiteX29" fmla="*/ 990600 w 2482850"/>
              <a:gd name="connsiteY29" fmla="*/ 292102 h 1183140"/>
              <a:gd name="connsiteX30" fmla="*/ 996950 w 2482850"/>
              <a:gd name="connsiteY30" fmla="*/ 2 h 1183140"/>
              <a:gd name="connsiteX31" fmla="*/ 1066800 w 2482850"/>
              <a:gd name="connsiteY31" fmla="*/ 285752 h 1183140"/>
              <a:gd name="connsiteX32" fmla="*/ 1073150 w 2482850"/>
              <a:gd name="connsiteY32" fmla="*/ 12702 h 1183140"/>
              <a:gd name="connsiteX33" fmla="*/ 1092200 w 2482850"/>
              <a:gd name="connsiteY33" fmla="*/ 196852 h 1183140"/>
              <a:gd name="connsiteX34" fmla="*/ 1200150 w 2482850"/>
              <a:gd name="connsiteY34" fmla="*/ 781052 h 1183140"/>
              <a:gd name="connsiteX35" fmla="*/ 1231900 w 2482850"/>
              <a:gd name="connsiteY35" fmla="*/ 666752 h 1183140"/>
              <a:gd name="connsiteX36" fmla="*/ 1301750 w 2482850"/>
              <a:gd name="connsiteY36" fmla="*/ 889002 h 1183140"/>
              <a:gd name="connsiteX37" fmla="*/ 1314450 w 2482850"/>
              <a:gd name="connsiteY37" fmla="*/ 717552 h 1183140"/>
              <a:gd name="connsiteX38" fmla="*/ 1327150 w 2482850"/>
              <a:gd name="connsiteY38" fmla="*/ 977902 h 1183140"/>
              <a:gd name="connsiteX39" fmla="*/ 1371600 w 2482850"/>
              <a:gd name="connsiteY39" fmla="*/ 692152 h 1183140"/>
              <a:gd name="connsiteX40" fmla="*/ 1606550 w 2482850"/>
              <a:gd name="connsiteY40" fmla="*/ 1181102 h 1183140"/>
              <a:gd name="connsiteX41" fmla="*/ 1644650 w 2482850"/>
              <a:gd name="connsiteY41" fmla="*/ 869952 h 1183140"/>
              <a:gd name="connsiteX42" fmla="*/ 1701800 w 2482850"/>
              <a:gd name="connsiteY42" fmla="*/ 952502 h 1183140"/>
              <a:gd name="connsiteX43" fmla="*/ 1765300 w 2482850"/>
              <a:gd name="connsiteY43" fmla="*/ 749302 h 1183140"/>
              <a:gd name="connsiteX44" fmla="*/ 1784350 w 2482850"/>
              <a:gd name="connsiteY44" fmla="*/ 869952 h 1183140"/>
              <a:gd name="connsiteX45" fmla="*/ 1790700 w 2482850"/>
              <a:gd name="connsiteY45" fmla="*/ 654052 h 1183140"/>
              <a:gd name="connsiteX46" fmla="*/ 1835150 w 2482850"/>
              <a:gd name="connsiteY46" fmla="*/ 914402 h 1183140"/>
              <a:gd name="connsiteX47" fmla="*/ 1873250 w 2482850"/>
              <a:gd name="connsiteY47" fmla="*/ 533402 h 1183140"/>
              <a:gd name="connsiteX48" fmla="*/ 1873250 w 2482850"/>
              <a:gd name="connsiteY48" fmla="*/ 717552 h 1183140"/>
              <a:gd name="connsiteX49" fmla="*/ 1930400 w 2482850"/>
              <a:gd name="connsiteY49" fmla="*/ 501652 h 1183140"/>
              <a:gd name="connsiteX50" fmla="*/ 1968500 w 2482850"/>
              <a:gd name="connsiteY50" fmla="*/ 685802 h 1183140"/>
              <a:gd name="connsiteX51" fmla="*/ 1981200 w 2482850"/>
              <a:gd name="connsiteY51" fmla="*/ 514352 h 1183140"/>
              <a:gd name="connsiteX52" fmla="*/ 2095500 w 2482850"/>
              <a:gd name="connsiteY52" fmla="*/ 723902 h 1183140"/>
              <a:gd name="connsiteX53" fmla="*/ 2114550 w 2482850"/>
              <a:gd name="connsiteY53" fmla="*/ 495302 h 1183140"/>
              <a:gd name="connsiteX54" fmla="*/ 2127250 w 2482850"/>
              <a:gd name="connsiteY54" fmla="*/ 704852 h 1183140"/>
              <a:gd name="connsiteX55" fmla="*/ 2139950 w 2482850"/>
              <a:gd name="connsiteY55" fmla="*/ 571502 h 1183140"/>
              <a:gd name="connsiteX56" fmla="*/ 2139950 w 2482850"/>
              <a:gd name="connsiteY56" fmla="*/ 685802 h 1183140"/>
              <a:gd name="connsiteX57" fmla="*/ 2190750 w 2482850"/>
              <a:gd name="connsiteY57" fmla="*/ 577852 h 1183140"/>
              <a:gd name="connsiteX58" fmla="*/ 2235200 w 2482850"/>
              <a:gd name="connsiteY58" fmla="*/ 742952 h 1183140"/>
              <a:gd name="connsiteX59" fmla="*/ 2235200 w 2482850"/>
              <a:gd name="connsiteY59" fmla="*/ 514352 h 1183140"/>
              <a:gd name="connsiteX60" fmla="*/ 2286000 w 2482850"/>
              <a:gd name="connsiteY60" fmla="*/ 781052 h 1183140"/>
              <a:gd name="connsiteX61" fmla="*/ 2330450 w 2482850"/>
              <a:gd name="connsiteY61" fmla="*/ 533402 h 1183140"/>
              <a:gd name="connsiteX62" fmla="*/ 2343150 w 2482850"/>
              <a:gd name="connsiteY62" fmla="*/ 800102 h 1183140"/>
              <a:gd name="connsiteX63" fmla="*/ 2413000 w 2482850"/>
              <a:gd name="connsiteY63" fmla="*/ 571502 h 1183140"/>
              <a:gd name="connsiteX64" fmla="*/ 2482850 w 2482850"/>
              <a:gd name="connsiteY64" fmla="*/ 844552 h 1183140"/>
              <a:gd name="connsiteX0-1" fmla="*/ 0 w 2482850"/>
              <a:gd name="connsiteY0-2" fmla="*/ 438152 h 1183140"/>
              <a:gd name="connsiteX1-3" fmla="*/ 38100 w 2482850"/>
              <a:gd name="connsiteY1-4" fmla="*/ 558802 h 1183140"/>
              <a:gd name="connsiteX2-5" fmla="*/ 82550 w 2482850"/>
              <a:gd name="connsiteY2-6" fmla="*/ 381002 h 1183140"/>
              <a:gd name="connsiteX3-7" fmla="*/ 95250 w 2482850"/>
              <a:gd name="connsiteY3-8" fmla="*/ 596902 h 1183140"/>
              <a:gd name="connsiteX4-9" fmla="*/ 165100 w 2482850"/>
              <a:gd name="connsiteY4-10" fmla="*/ 342902 h 1183140"/>
              <a:gd name="connsiteX5-11" fmla="*/ 165100 w 2482850"/>
              <a:gd name="connsiteY5-12" fmla="*/ 603252 h 1183140"/>
              <a:gd name="connsiteX6-13" fmla="*/ 234950 w 2482850"/>
              <a:gd name="connsiteY6-14" fmla="*/ 374652 h 1183140"/>
              <a:gd name="connsiteX7-15" fmla="*/ 298450 w 2482850"/>
              <a:gd name="connsiteY7-16" fmla="*/ 546102 h 1183140"/>
              <a:gd name="connsiteX8-17" fmla="*/ 298450 w 2482850"/>
              <a:gd name="connsiteY8-18" fmla="*/ 311152 h 1183140"/>
              <a:gd name="connsiteX9-19" fmla="*/ 330200 w 2482850"/>
              <a:gd name="connsiteY9-20" fmla="*/ 508002 h 1183140"/>
              <a:gd name="connsiteX10-21" fmla="*/ 330200 w 2482850"/>
              <a:gd name="connsiteY10-22" fmla="*/ 317502 h 1183140"/>
              <a:gd name="connsiteX11-23" fmla="*/ 355600 w 2482850"/>
              <a:gd name="connsiteY11-24" fmla="*/ 520702 h 1183140"/>
              <a:gd name="connsiteX12-25" fmla="*/ 374650 w 2482850"/>
              <a:gd name="connsiteY12-26" fmla="*/ 298452 h 1183140"/>
              <a:gd name="connsiteX13-27" fmla="*/ 374650 w 2482850"/>
              <a:gd name="connsiteY13-28" fmla="*/ 501652 h 1183140"/>
              <a:gd name="connsiteX14-29" fmla="*/ 444500 w 2482850"/>
              <a:gd name="connsiteY14-30" fmla="*/ 317502 h 1183140"/>
              <a:gd name="connsiteX15-31" fmla="*/ 444500 w 2482850"/>
              <a:gd name="connsiteY15-32" fmla="*/ 457202 h 1183140"/>
              <a:gd name="connsiteX16-33" fmla="*/ 488950 w 2482850"/>
              <a:gd name="connsiteY16-34" fmla="*/ 323852 h 1183140"/>
              <a:gd name="connsiteX17-35" fmla="*/ 501650 w 2482850"/>
              <a:gd name="connsiteY17-36" fmla="*/ 450852 h 1183140"/>
              <a:gd name="connsiteX18-37" fmla="*/ 501650 w 2482850"/>
              <a:gd name="connsiteY18-38" fmla="*/ 298452 h 1183140"/>
              <a:gd name="connsiteX19-39" fmla="*/ 577850 w 2482850"/>
              <a:gd name="connsiteY19-40" fmla="*/ 609602 h 1183140"/>
              <a:gd name="connsiteX20-41" fmla="*/ 577850 w 2482850"/>
              <a:gd name="connsiteY20-42" fmla="*/ 171452 h 1183140"/>
              <a:gd name="connsiteX21-43" fmla="*/ 654050 w 2482850"/>
              <a:gd name="connsiteY21-44" fmla="*/ 292102 h 1183140"/>
              <a:gd name="connsiteX22-45" fmla="*/ 723900 w 2482850"/>
              <a:gd name="connsiteY22-46" fmla="*/ 107952 h 1183140"/>
              <a:gd name="connsiteX23-47" fmla="*/ 730250 w 2482850"/>
              <a:gd name="connsiteY23-48" fmla="*/ 241302 h 1183140"/>
              <a:gd name="connsiteX24-49" fmla="*/ 793750 w 2482850"/>
              <a:gd name="connsiteY24-50" fmla="*/ 120652 h 1183140"/>
              <a:gd name="connsiteX25-51" fmla="*/ 793750 w 2482850"/>
              <a:gd name="connsiteY25-52" fmla="*/ 247652 h 1183140"/>
              <a:gd name="connsiteX26-53" fmla="*/ 869950 w 2482850"/>
              <a:gd name="connsiteY26-54" fmla="*/ 25402 h 1183140"/>
              <a:gd name="connsiteX27-55" fmla="*/ 914400 w 2482850"/>
              <a:gd name="connsiteY27-56" fmla="*/ 241302 h 1183140"/>
              <a:gd name="connsiteX28-57" fmla="*/ 971550 w 2482850"/>
              <a:gd name="connsiteY28-58" fmla="*/ 25402 h 1183140"/>
              <a:gd name="connsiteX29-59" fmla="*/ 990600 w 2482850"/>
              <a:gd name="connsiteY29-60" fmla="*/ 292102 h 1183140"/>
              <a:gd name="connsiteX30-61" fmla="*/ 996950 w 2482850"/>
              <a:gd name="connsiteY30-62" fmla="*/ 2 h 1183140"/>
              <a:gd name="connsiteX31-63" fmla="*/ 1066800 w 2482850"/>
              <a:gd name="connsiteY31-64" fmla="*/ 285752 h 1183140"/>
              <a:gd name="connsiteX32-65" fmla="*/ 1073150 w 2482850"/>
              <a:gd name="connsiteY32-66" fmla="*/ 12702 h 1183140"/>
              <a:gd name="connsiteX33-67" fmla="*/ 1092200 w 2482850"/>
              <a:gd name="connsiteY33-68" fmla="*/ 196852 h 1183140"/>
              <a:gd name="connsiteX34-69" fmla="*/ 1200150 w 2482850"/>
              <a:gd name="connsiteY34-70" fmla="*/ 781052 h 1183140"/>
              <a:gd name="connsiteX35-71" fmla="*/ 1231900 w 2482850"/>
              <a:gd name="connsiteY35-72" fmla="*/ 666752 h 1183140"/>
              <a:gd name="connsiteX36-73" fmla="*/ 1301750 w 2482850"/>
              <a:gd name="connsiteY36-74" fmla="*/ 889002 h 1183140"/>
              <a:gd name="connsiteX37-75" fmla="*/ 1314450 w 2482850"/>
              <a:gd name="connsiteY37-76" fmla="*/ 717552 h 1183140"/>
              <a:gd name="connsiteX38-77" fmla="*/ 1327150 w 2482850"/>
              <a:gd name="connsiteY38-78" fmla="*/ 977902 h 1183140"/>
              <a:gd name="connsiteX39-79" fmla="*/ 1371600 w 2482850"/>
              <a:gd name="connsiteY39-80" fmla="*/ 692152 h 1183140"/>
              <a:gd name="connsiteX40-81" fmla="*/ 1606550 w 2482850"/>
              <a:gd name="connsiteY40-82" fmla="*/ 1181102 h 1183140"/>
              <a:gd name="connsiteX41-83" fmla="*/ 1644650 w 2482850"/>
              <a:gd name="connsiteY41-84" fmla="*/ 869952 h 1183140"/>
              <a:gd name="connsiteX42-85" fmla="*/ 1701800 w 2482850"/>
              <a:gd name="connsiteY42-86" fmla="*/ 952502 h 1183140"/>
              <a:gd name="connsiteX43-87" fmla="*/ 1765300 w 2482850"/>
              <a:gd name="connsiteY43-88" fmla="*/ 749302 h 1183140"/>
              <a:gd name="connsiteX44-89" fmla="*/ 1784350 w 2482850"/>
              <a:gd name="connsiteY44-90" fmla="*/ 869952 h 1183140"/>
              <a:gd name="connsiteX45-91" fmla="*/ 1790700 w 2482850"/>
              <a:gd name="connsiteY45-92" fmla="*/ 654052 h 1183140"/>
              <a:gd name="connsiteX46-93" fmla="*/ 1835150 w 2482850"/>
              <a:gd name="connsiteY46-94" fmla="*/ 914402 h 1183140"/>
              <a:gd name="connsiteX47-95" fmla="*/ 1873250 w 2482850"/>
              <a:gd name="connsiteY47-96" fmla="*/ 533402 h 1183140"/>
              <a:gd name="connsiteX48-97" fmla="*/ 1873250 w 2482850"/>
              <a:gd name="connsiteY48-98" fmla="*/ 717552 h 1183140"/>
              <a:gd name="connsiteX49-99" fmla="*/ 1930400 w 2482850"/>
              <a:gd name="connsiteY49-100" fmla="*/ 501652 h 1183140"/>
              <a:gd name="connsiteX50-101" fmla="*/ 1968500 w 2482850"/>
              <a:gd name="connsiteY50-102" fmla="*/ 685802 h 1183140"/>
              <a:gd name="connsiteX51-103" fmla="*/ 1981200 w 2482850"/>
              <a:gd name="connsiteY51-104" fmla="*/ 514352 h 1183140"/>
              <a:gd name="connsiteX52-105" fmla="*/ 2095500 w 2482850"/>
              <a:gd name="connsiteY52-106" fmla="*/ 723902 h 1183140"/>
              <a:gd name="connsiteX53-107" fmla="*/ 2114550 w 2482850"/>
              <a:gd name="connsiteY53-108" fmla="*/ 495302 h 1183140"/>
              <a:gd name="connsiteX54-109" fmla="*/ 2127250 w 2482850"/>
              <a:gd name="connsiteY54-110" fmla="*/ 704852 h 1183140"/>
              <a:gd name="connsiteX55-111" fmla="*/ 2139950 w 2482850"/>
              <a:gd name="connsiteY55-112" fmla="*/ 571502 h 1183140"/>
              <a:gd name="connsiteX56-113" fmla="*/ 2139950 w 2482850"/>
              <a:gd name="connsiteY56-114" fmla="*/ 685802 h 1183140"/>
              <a:gd name="connsiteX57-115" fmla="*/ 2190750 w 2482850"/>
              <a:gd name="connsiteY57-116" fmla="*/ 577852 h 1183140"/>
              <a:gd name="connsiteX58-117" fmla="*/ 2235200 w 2482850"/>
              <a:gd name="connsiteY58-118" fmla="*/ 742952 h 1183140"/>
              <a:gd name="connsiteX59-119" fmla="*/ 2235200 w 2482850"/>
              <a:gd name="connsiteY59-120" fmla="*/ 514352 h 1183140"/>
              <a:gd name="connsiteX60-121" fmla="*/ 2286000 w 2482850"/>
              <a:gd name="connsiteY60-122" fmla="*/ 781052 h 1183140"/>
              <a:gd name="connsiteX61-123" fmla="*/ 2330450 w 2482850"/>
              <a:gd name="connsiteY61-124" fmla="*/ 533402 h 1183140"/>
              <a:gd name="connsiteX62-125" fmla="*/ 2343150 w 2482850"/>
              <a:gd name="connsiteY62-126" fmla="*/ 800102 h 1183140"/>
              <a:gd name="connsiteX63-127" fmla="*/ 2413000 w 2482850"/>
              <a:gd name="connsiteY63-128" fmla="*/ 571502 h 1183140"/>
              <a:gd name="connsiteX64-129" fmla="*/ 2482850 w 2482850"/>
              <a:gd name="connsiteY64-130" fmla="*/ 844552 h 1183140"/>
              <a:gd name="connsiteX0-131" fmla="*/ 0 w 2482850"/>
              <a:gd name="connsiteY0-132" fmla="*/ 438152 h 1183140"/>
              <a:gd name="connsiteX1-133" fmla="*/ 38100 w 2482850"/>
              <a:gd name="connsiteY1-134" fmla="*/ 558802 h 1183140"/>
              <a:gd name="connsiteX2-135" fmla="*/ 82550 w 2482850"/>
              <a:gd name="connsiteY2-136" fmla="*/ 381002 h 1183140"/>
              <a:gd name="connsiteX3-137" fmla="*/ 95250 w 2482850"/>
              <a:gd name="connsiteY3-138" fmla="*/ 596902 h 1183140"/>
              <a:gd name="connsiteX4-139" fmla="*/ 165100 w 2482850"/>
              <a:gd name="connsiteY4-140" fmla="*/ 342902 h 1183140"/>
              <a:gd name="connsiteX5-141" fmla="*/ 165100 w 2482850"/>
              <a:gd name="connsiteY5-142" fmla="*/ 603252 h 1183140"/>
              <a:gd name="connsiteX6-143" fmla="*/ 234950 w 2482850"/>
              <a:gd name="connsiteY6-144" fmla="*/ 374652 h 1183140"/>
              <a:gd name="connsiteX7-145" fmla="*/ 298450 w 2482850"/>
              <a:gd name="connsiteY7-146" fmla="*/ 546102 h 1183140"/>
              <a:gd name="connsiteX8-147" fmla="*/ 298450 w 2482850"/>
              <a:gd name="connsiteY8-148" fmla="*/ 311152 h 1183140"/>
              <a:gd name="connsiteX9-149" fmla="*/ 330200 w 2482850"/>
              <a:gd name="connsiteY9-150" fmla="*/ 508002 h 1183140"/>
              <a:gd name="connsiteX10-151" fmla="*/ 330200 w 2482850"/>
              <a:gd name="connsiteY10-152" fmla="*/ 317502 h 1183140"/>
              <a:gd name="connsiteX11-153" fmla="*/ 355600 w 2482850"/>
              <a:gd name="connsiteY11-154" fmla="*/ 520702 h 1183140"/>
              <a:gd name="connsiteX12-155" fmla="*/ 374650 w 2482850"/>
              <a:gd name="connsiteY12-156" fmla="*/ 298452 h 1183140"/>
              <a:gd name="connsiteX13-157" fmla="*/ 374650 w 2482850"/>
              <a:gd name="connsiteY13-158" fmla="*/ 501652 h 1183140"/>
              <a:gd name="connsiteX14-159" fmla="*/ 444500 w 2482850"/>
              <a:gd name="connsiteY14-160" fmla="*/ 317502 h 1183140"/>
              <a:gd name="connsiteX15-161" fmla="*/ 444500 w 2482850"/>
              <a:gd name="connsiteY15-162" fmla="*/ 457202 h 1183140"/>
              <a:gd name="connsiteX16-163" fmla="*/ 488950 w 2482850"/>
              <a:gd name="connsiteY16-164" fmla="*/ 323852 h 1183140"/>
              <a:gd name="connsiteX17-165" fmla="*/ 501650 w 2482850"/>
              <a:gd name="connsiteY17-166" fmla="*/ 450852 h 1183140"/>
              <a:gd name="connsiteX18-167" fmla="*/ 501650 w 2482850"/>
              <a:gd name="connsiteY18-168" fmla="*/ 298452 h 1183140"/>
              <a:gd name="connsiteX19-169" fmla="*/ 577850 w 2482850"/>
              <a:gd name="connsiteY19-170" fmla="*/ 609602 h 1183140"/>
              <a:gd name="connsiteX20-171" fmla="*/ 628650 w 2482850"/>
              <a:gd name="connsiteY20-172" fmla="*/ 133352 h 1183140"/>
              <a:gd name="connsiteX21-173" fmla="*/ 654050 w 2482850"/>
              <a:gd name="connsiteY21-174" fmla="*/ 292102 h 1183140"/>
              <a:gd name="connsiteX22-175" fmla="*/ 723900 w 2482850"/>
              <a:gd name="connsiteY22-176" fmla="*/ 107952 h 1183140"/>
              <a:gd name="connsiteX23-177" fmla="*/ 730250 w 2482850"/>
              <a:gd name="connsiteY23-178" fmla="*/ 241302 h 1183140"/>
              <a:gd name="connsiteX24-179" fmla="*/ 793750 w 2482850"/>
              <a:gd name="connsiteY24-180" fmla="*/ 120652 h 1183140"/>
              <a:gd name="connsiteX25-181" fmla="*/ 793750 w 2482850"/>
              <a:gd name="connsiteY25-182" fmla="*/ 247652 h 1183140"/>
              <a:gd name="connsiteX26-183" fmla="*/ 869950 w 2482850"/>
              <a:gd name="connsiteY26-184" fmla="*/ 25402 h 1183140"/>
              <a:gd name="connsiteX27-185" fmla="*/ 914400 w 2482850"/>
              <a:gd name="connsiteY27-186" fmla="*/ 241302 h 1183140"/>
              <a:gd name="connsiteX28-187" fmla="*/ 971550 w 2482850"/>
              <a:gd name="connsiteY28-188" fmla="*/ 25402 h 1183140"/>
              <a:gd name="connsiteX29-189" fmla="*/ 990600 w 2482850"/>
              <a:gd name="connsiteY29-190" fmla="*/ 292102 h 1183140"/>
              <a:gd name="connsiteX30-191" fmla="*/ 996950 w 2482850"/>
              <a:gd name="connsiteY30-192" fmla="*/ 2 h 1183140"/>
              <a:gd name="connsiteX31-193" fmla="*/ 1066800 w 2482850"/>
              <a:gd name="connsiteY31-194" fmla="*/ 285752 h 1183140"/>
              <a:gd name="connsiteX32-195" fmla="*/ 1073150 w 2482850"/>
              <a:gd name="connsiteY32-196" fmla="*/ 12702 h 1183140"/>
              <a:gd name="connsiteX33-197" fmla="*/ 1092200 w 2482850"/>
              <a:gd name="connsiteY33-198" fmla="*/ 196852 h 1183140"/>
              <a:gd name="connsiteX34-199" fmla="*/ 1200150 w 2482850"/>
              <a:gd name="connsiteY34-200" fmla="*/ 781052 h 1183140"/>
              <a:gd name="connsiteX35-201" fmla="*/ 1231900 w 2482850"/>
              <a:gd name="connsiteY35-202" fmla="*/ 666752 h 1183140"/>
              <a:gd name="connsiteX36-203" fmla="*/ 1301750 w 2482850"/>
              <a:gd name="connsiteY36-204" fmla="*/ 889002 h 1183140"/>
              <a:gd name="connsiteX37-205" fmla="*/ 1314450 w 2482850"/>
              <a:gd name="connsiteY37-206" fmla="*/ 717552 h 1183140"/>
              <a:gd name="connsiteX38-207" fmla="*/ 1327150 w 2482850"/>
              <a:gd name="connsiteY38-208" fmla="*/ 977902 h 1183140"/>
              <a:gd name="connsiteX39-209" fmla="*/ 1371600 w 2482850"/>
              <a:gd name="connsiteY39-210" fmla="*/ 692152 h 1183140"/>
              <a:gd name="connsiteX40-211" fmla="*/ 1606550 w 2482850"/>
              <a:gd name="connsiteY40-212" fmla="*/ 1181102 h 1183140"/>
              <a:gd name="connsiteX41-213" fmla="*/ 1644650 w 2482850"/>
              <a:gd name="connsiteY41-214" fmla="*/ 869952 h 1183140"/>
              <a:gd name="connsiteX42-215" fmla="*/ 1701800 w 2482850"/>
              <a:gd name="connsiteY42-216" fmla="*/ 952502 h 1183140"/>
              <a:gd name="connsiteX43-217" fmla="*/ 1765300 w 2482850"/>
              <a:gd name="connsiteY43-218" fmla="*/ 749302 h 1183140"/>
              <a:gd name="connsiteX44-219" fmla="*/ 1784350 w 2482850"/>
              <a:gd name="connsiteY44-220" fmla="*/ 869952 h 1183140"/>
              <a:gd name="connsiteX45-221" fmla="*/ 1790700 w 2482850"/>
              <a:gd name="connsiteY45-222" fmla="*/ 654052 h 1183140"/>
              <a:gd name="connsiteX46-223" fmla="*/ 1835150 w 2482850"/>
              <a:gd name="connsiteY46-224" fmla="*/ 914402 h 1183140"/>
              <a:gd name="connsiteX47-225" fmla="*/ 1873250 w 2482850"/>
              <a:gd name="connsiteY47-226" fmla="*/ 533402 h 1183140"/>
              <a:gd name="connsiteX48-227" fmla="*/ 1873250 w 2482850"/>
              <a:gd name="connsiteY48-228" fmla="*/ 717552 h 1183140"/>
              <a:gd name="connsiteX49-229" fmla="*/ 1930400 w 2482850"/>
              <a:gd name="connsiteY49-230" fmla="*/ 501652 h 1183140"/>
              <a:gd name="connsiteX50-231" fmla="*/ 1968500 w 2482850"/>
              <a:gd name="connsiteY50-232" fmla="*/ 685802 h 1183140"/>
              <a:gd name="connsiteX51-233" fmla="*/ 1981200 w 2482850"/>
              <a:gd name="connsiteY51-234" fmla="*/ 514352 h 1183140"/>
              <a:gd name="connsiteX52-235" fmla="*/ 2095500 w 2482850"/>
              <a:gd name="connsiteY52-236" fmla="*/ 723902 h 1183140"/>
              <a:gd name="connsiteX53-237" fmla="*/ 2114550 w 2482850"/>
              <a:gd name="connsiteY53-238" fmla="*/ 495302 h 1183140"/>
              <a:gd name="connsiteX54-239" fmla="*/ 2127250 w 2482850"/>
              <a:gd name="connsiteY54-240" fmla="*/ 704852 h 1183140"/>
              <a:gd name="connsiteX55-241" fmla="*/ 2139950 w 2482850"/>
              <a:gd name="connsiteY55-242" fmla="*/ 571502 h 1183140"/>
              <a:gd name="connsiteX56-243" fmla="*/ 2139950 w 2482850"/>
              <a:gd name="connsiteY56-244" fmla="*/ 685802 h 1183140"/>
              <a:gd name="connsiteX57-245" fmla="*/ 2190750 w 2482850"/>
              <a:gd name="connsiteY57-246" fmla="*/ 577852 h 1183140"/>
              <a:gd name="connsiteX58-247" fmla="*/ 2235200 w 2482850"/>
              <a:gd name="connsiteY58-248" fmla="*/ 742952 h 1183140"/>
              <a:gd name="connsiteX59-249" fmla="*/ 2235200 w 2482850"/>
              <a:gd name="connsiteY59-250" fmla="*/ 514352 h 1183140"/>
              <a:gd name="connsiteX60-251" fmla="*/ 2286000 w 2482850"/>
              <a:gd name="connsiteY60-252" fmla="*/ 781052 h 1183140"/>
              <a:gd name="connsiteX61-253" fmla="*/ 2330450 w 2482850"/>
              <a:gd name="connsiteY61-254" fmla="*/ 533402 h 1183140"/>
              <a:gd name="connsiteX62-255" fmla="*/ 2343150 w 2482850"/>
              <a:gd name="connsiteY62-256" fmla="*/ 800102 h 1183140"/>
              <a:gd name="connsiteX63-257" fmla="*/ 2413000 w 2482850"/>
              <a:gd name="connsiteY63-258" fmla="*/ 571502 h 1183140"/>
              <a:gd name="connsiteX64-259" fmla="*/ 2482850 w 2482850"/>
              <a:gd name="connsiteY64-260" fmla="*/ 844552 h 1183140"/>
              <a:gd name="connsiteX0-261" fmla="*/ 0 w 2482850"/>
              <a:gd name="connsiteY0-262" fmla="*/ 438152 h 1183140"/>
              <a:gd name="connsiteX1-263" fmla="*/ 38100 w 2482850"/>
              <a:gd name="connsiteY1-264" fmla="*/ 558802 h 1183140"/>
              <a:gd name="connsiteX2-265" fmla="*/ 82550 w 2482850"/>
              <a:gd name="connsiteY2-266" fmla="*/ 381002 h 1183140"/>
              <a:gd name="connsiteX3-267" fmla="*/ 95250 w 2482850"/>
              <a:gd name="connsiteY3-268" fmla="*/ 596902 h 1183140"/>
              <a:gd name="connsiteX4-269" fmla="*/ 165100 w 2482850"/>
              <a:gd name="connsiteY4-270" fmla="*/ 342902 h 1183140"/>
              <a:gd name="connsiteX5-271" fmla="*/ 165100 w 2482850"/>
              <a:gd name="connsiteY5-272" fmla="*/ 603252 h 1183140"/>
              <a:gd name="connsiteX6-273" fmla="*/ 234950 w 2482850"/>
              <a:gd name="connsiteY6-274" fmla="*/ 374652 h 1183140"/>
              <a:gd name="connsiteX7-275" fmla="*/ 298450 w 2482850"/>
              <a:gd name="connsiteY7-276" fmla="*/ 546102 h 1183140"/>
              <a:gd name="connsiteX8-277" fmla="*/ 298450 w 2482850"/>
              <a:gd name="connsiteY8-278" fmla="*/ 311152 h 1183140"/>
              <a:gd name="connsiteX9-279" fmla="*/ 330200 w 2482850"/>
              <a:gd name="connsiteY9-280" fmla="*/ 508002 h 1183140"/>
              <a:gd name="connsiteX10-281" fmla="*/ 330200 w 2482850"/>
              <a:gd name="connsiteY10-282" fmla="*/ 317502 h 1183140"/>
              <a:gd name="connsiteX11-283" fmla="*/ 355600 w 2482850"/>
              <a:gd name="connsiteY11-284" fmla="*/ 520702 h 1183140"/>
              <a:gd name="connsiteX12-285" fmla="*/ 374650 w 2482850"/>
              <a:gd name="connsiteY12-286" fmla="*/ 298452 h 1183140"/>
              <a:gd name="connsiteX13-287" fmla="*/ 374650 w 2482850"/>
              <a:gd name="connsiteY13-288" fmla="*/ 501652 h 1183140"/>
              <a:gd name="connsiteX14-289" fmla="*/ 444500 w 2482850"/>
              <a:gd name="connsiteY14-290" fmla="*/ 317502 h 1183140"/>
              <a:gd name="connsiteX15-291" fmla="*/ 444500 w 2482850"/>
              <a:gd name="connsiteY15-292" fmla="*/ 457202 h 1183140"/>
              <a:gd name="connsiteX16-293" fmla="*/ 488950 w 2482850"/>
              <a:gd name="connsiteY16-294" fmla="*/ 323852 h 1183140"/>
              <a:gd name="connsiteX17-295" fmla="*/ 501650 w 2482850"/>
              <a:gd name="connsiteY17-296" fmla="*/ 450852 h 1183140"/>
              <a:gd name="connsiteX18-297" fmla="*/ 501650 w 2482850"/>
              <a:gd name="connsiteY18-298" fmla="*/ 298452 h 1183140"/>
              <a:gd name="connsiteX19-299" fmla="*/ 577850 w 2482850"/>
              <a:gd name="connsiteY19-300" fmla="*/ 609602 h 1183140"/>
              <a:gd name="connsiteX20-301" fmla="*/ 628650 w 2482850"/>
              <a:gd name="connsiteY20-302" fmla="*/ 133352 h 1183140"/>
              <a:gd name="connsiteX21-303" fmla="*/ 654050 w 2482850"/>
              <a:gd name="connsiteY21-304" fmla="*/ 292102 h 1183140"/>
              <a:gd name="connsiteX22-305" fmla="*/ 723900 w 2482850"/>
              <a:gd name="connsiteY22-306" fmla="*/ 107952 h 1183140"/>
              <a:gd name="connsiteX23-307" fmla="*/ 730250 w 2482850"/>
              <a:gd name="connsiteY23-308" fmla="*/ 241302 h 1183140"/>
              <a:gd name="connsiteX24-309" fmla="*/ 793750 w 2482850"/>
              <a:gd name="connsiteY24-310" fmla="*/ 120652 h 1183140"/>
              <a:gd name="connsiteX25-311" fmla="*/ 793750 w 2482850"/>
              <a:gd name="connsiteY25-312" fmla="*/ 247652 h 1183140"/>
              <a:gd name="connsiteX26-313" fmla="*/ 869950 w 2482850"/>
              <a:gd name="connsiteY26-314" fmla="*/ 25402 h 1183140"/>
              <a:gd name="connsiteX27-315" fmla="*/ 863600 w 2482850"/>
              <a:gd name="connsiteY27-316" fmla="*/ 254002 h 1183140"/>
              <a:gd name="connsiteX28-317" fmla="*/ 971550 w 2482850"/>
              <a:gd name="connsiteY28-318" fmla="*/ 25402 h 1183140"/>
              <a:gd name="connsiteX29-319" fmla="*/ 990600 w 2482850"/>
              <a:gd name="connsiteY29-320" fmla="*/ 292102 h 1183140"/>
              <a:gd name="connsiteX30-321" fmla="*/ 996950 w 2482850"/>
              <a:gd name="connsiteY30-322" fmla="*/ 2 h 1183140"/>
              <a:gd name="connsiteX31-323" fmla="*/ 1066800 w 2482850"/>
              <a:gd name="connsiteY31-324" fmla="*/ 285752 h 1183140"/>
              <a:gd name="connsiteX32-325" fmla="*/ 1073150 w 2482850"/>
              <a:gd name="connsiteY32-326" fmla="*/ 12702 h 1183140"/>
              <a:gd name="connsiteX33-327" fmla="*/ 1092200 w 2482850"/>
              <a:gd name="connsiteY33-328" fmla="*/ 196852 h 1183140"/>
              <a:gd name="connsiteX34-329" fmla="*/ 1200150 w 2482850"/>
              <a:gd name="connsiteY34-330" fmla="*/ 781052 h 1183140"/>
              <a:gd name="connsiteX35-331" fmla="*/ 1231900 w 2482850"/>
              <a:gd name="connsiteY35-332" fmla="*/ 666752 h 1183140"/>
              <a:gd name="connsiteX36-333" fmla="*/ 1301750 w 2482850"/>
              <a:gd name="connsiteY36-334" fmla="*/ 889002 h 1183140"/>
              <a:gd name="connsiteX37-335" fmla="*/ 1314450 w 2482850"/>
              <a:gd name="connsiteY37-336" fmla="*/ 717552 h 1183140"/>
              <a:gd name="connsiteX38-337" fmla="*/ 1327150 w 2482850"/>
              <a:gd name="connsiteY38-338" fmla="*/ 977902 h 1183140"/>
              <a:gd name="connsiteX39-339" fmla="*/ 1371600 w 2482850"/>
              <a:gd name="connsiteY39-340" fmla="*/ 692152 h 1183140"/>
              <a:gd name="connsiteX40-341" fmla="*/ 1606550 w 2482850"/>
              <a:gd name="connsiteY40-342" fmla="*/ 1181102 h 1183140"/>
              <a:gd name="connsiteX41-343" fmla="*/ 1644650 w 2482850"/>
              <a:gd name="connsiteY41-344" fmla="*/ 869952 h 1183140"/>
              <a:gd name="connsiteX42-345" fmla="*/ 1701800 w 2482850"/>
              <a:gd name="connsiteY42-346" fmla="*/ 952502 h 1183140"/>
              <a:gd name="connsiteX43-347" fmla="*/ 1765300 w 2482850"/>
              <a:gd name="connsiteY43-348" fmla="*/ 749302 h 1183140"/>
              <a:gd name="connsiteX44-349" fmla="*/ 1784350 w 2482850"/>
              <a:gd name="connsiteY44-350" fmla="*/ 869952 h 1183140"/>
              <a:gd name="connsiteX45-351" fmla="*/ 1790700 w 2482850"/>
              <a:gd name="connsiteY45-352" fmla="*/ 654052 h 1183140"/>
              <a:gd name="connsiteX46-353" fmla="*/ 1835150 w 2482850"/>
              <a:gd name="connsiteY46-354" fmla="*/ 914402 h 1183140"/>
              <a:gd name="connsiteX47-355" fmla="*/ 1873250 w 2482850"/>
              <a:gd name="connsiteY47-356" fmla="*/ 533402 h 1183140"/>
              <a:gd name="connsiteX48-357" fmla="*/ 1873250 w 2482850"/>
              <a:gd name="connsiteY48-358" fmla="*/ 717552 h 1183140"/>
              <a:gd name="connsiteX49-359" fmla="*/ 1930400 w 2482850"/>
              <a:gd name="connsiteY49-360" fmla="*/ 501652 h 1183140"/>
              <a:gd name="connsiteX50-361" fmla="*/ 1968500 w 2482850"/>
              <a:gd name="connsiteY50-362" fmla="*/ 685802 h 1183140"/>
              <a:gd name="connsiteX51-363" fmla="*/ 1981200 w 2482850"/>
              <a:gd name="connsiteY51-364" fmla="*/ 514352 h 1183140"/>
              <a:gd name="connsiteX52-365" fmla="*/ 2095500 w 2482850"/>
              <a:gd name="connsiteY52-366" fmla="*/ 723902 h 1183140"/>
              <a:gd name="connsiteX53-367" fmla="*/ 2114550 w 2482850"/>
              <a:gd name="connsiteY53-368" fmla="*/ 495302 h 1183140"/>
              <a:gd name="connsiteX54-369" fmla="*/ 2127250 w 2482850"/>
              <a:gd name="connsiteY54-370" fmla="*/ 704852 h 1183140"/>
              <a:gd name="connsiteX55-371" fmla="*/ 2139950 w 2482850"/>
              <a:gd name="connsiteY55-372" fmla="*/ 571502 h 1183140"/>
              <a:gd name="connsiteX56-373" fmla="*/ 2139950 w 2482850"/>
              <a:gd name="connsiteY56-374" fmla="*/ 685802 h 1183140"/>
              <a:gd name="connsiteX57-375" fmla="*/ 2190750 w 2482850"/>
              <a:gd name="connsiteY57-376" fmla="*/ 577852 h 1183140"/>
              <a:gd name="connsiteX58-377" fmla="*/ 2235200 w 2482850"/>
              <a:gd name="connsiteY58-378" fmla="*/ 742952 h 1183140"/>
              <a:gd name="connsiteX59-379" fmla="*/ 2235200 w 2482850"/>
              <a:gd name="connsiteY59-380" fmla="*/ 514352 h 1183140"/>
              <a:gd name="connsiteX60-381" fmla="*/ 2286000 w 2482850"/>
              <a:gd name="connsiteY60-382" fmla="*/ 781052 h 1183140"/>
              <a:gd name="connsiteX61-383" fmla="*/ 2330450 w 2482850"/>
              <a:gd name="connsiteY61-384" fmla="*/ 533402 h 1183140"/>
              <a:gd name="connsiteX62-385" fmla="*/ 2343150 w 2482850"/>
              <a:gd name="connsiteY62-386" fmla="*/ 800102 h 1183140"/>
              <a:gd name="connsiteX63-387" fmla="*/ 2413000 w 2482850"/>
              <a:gd name="connsiteY63-388" fmla="*/ 571502 h 1183140"/>
              <a:gd name="connsiteX64-389" fmla="*/ 2482850 w 2482850"/>
              <a:gd name="connsiteY64-390" fmla="*/ 844552 h 1183140"/>
              <a:gd name="connsiteX0-391" fmla="*/ 0 w 2482850"/>
              <a:gd name="connsiteY0-392" fmla="*/ 438152 h 1183140"/>
              <a:gd name="connsiteX1-393" fmla="*/ 38100 w 2482850"/>
              <a:gd name="connsiteY1-394" fmla="*/ 558802 h 1183140"/>
              <a:gd name="connsiteX2-395" fmla="*/ 82550 w 2482850"/>
              <a:gd name="connsiteY2-396" fmla="*/ 381002 h 1183140"/>
              <a:gd name="connsiteX3-397" fmla="*/ 95250 w 2482850"/>
              <a:gd name="connsiteY3-398" fmla="*/ 596902 h 1183140"/>
              <a:gd name="connsiteX4-399" fmla="*/ 165100 w 2482850"/>
              <a:gd name="connsiteY4-400" fmla="*/ 342902 h 1183140"/>
              <a:gd name="connsiteX5-401" fmla="*/ 165100 w 2482850"/>
              <a:gd name="connsiteY5-402" fmla="*/ 603252 h 1183140"/>
              <a:gd name="connsiteX6-403" fmla="*/ 234950 w 2482850"/>
              <a:gd name="connsiteY6-404" fmla="*/ 374652 h 1183140"/>
              <a:gd name="connsiteX7-405" fmla="*/ 298450 w 2482850"/>
              <a:gd name="connsiteY7-406" fmla="*/ 546102 h 1183140"/>
              <a:gd name="connsiteX8-407" fmla="*/ 298450 w 2482850"/>
              <a:gd name="connsiteY8-408" fmla="*/ 311152 h 1183140"/>
              <a:gd name="connsiteX9-409" fmla="*/ 330200 w 2482850"/>
              <a:gd name="connsiteY9-410" fmla="*/ 508002 h 1183140"/>
              <a:gd name="connsiteX10-411" fmla="*/ 330200 w 2482850"/>
              <a:gd name="connsiteY10-412" fmla="*/ 317502 h 1183140"/>
              <a:gd name="connsiteX11-413" fmla="*/ 355600 w 2482850"/>
              <a:gd name="connsiteY11-414" fmla="*/ 520702 h 1183140"/>
              <a:gd name="connsiteX12-415" fmla="*/ 374650 w 2482850"/>
              <a:gd name="connsiteY12-416" fmla="*/ 298452 h 1183140"/>
              <a:gd name="connsiteX13-417" fmla="*/ 374650 w 2482850"/>
              <a:gd name="connsiteY13-418" fmla="*/ 501652 h 1183140"/>
              <a:gd name="connsiteX14-419" fmla="*/ 444500 w 2482850"/>
              <a:gd name="connsiteY14-420" fmla="*/ 317502 h 1183140"/>
              <a:gd name="connsiteX15-421" fmla="*/ 444500 w 2482850"/>
              <a:gd name="connsiteY15-422" fmla="*/ 457202 h 1183140"/>
              <a:gd name="connsiteX16-423" fmla="*/ 488950 w 2482850"/>
              <a:gd name="connsiteY16-424" fmla="*/ 323852 h 1183140"/>
              <a:gd name="connsiteX17-425" fmla="*/ 501650 w 2482850"/>
              <a:gd name="connsiteY17-426" fmla="*/ 450852 h 1183140"/>
              <a:gd name="connsiteX18-427" fmla="*/ 501650 w 2482850"/>
              <a:gd name="connsiteY18-428" fmla="*/ 298452 h 1183140"/>
              <a:gd name="connsiteX19-429" fmla="*/ 577850 w 2482850"/>
              <a:gd name="connsiteY19-430" fmla="*/ 609602 h 1183140"/>
              <a:gd name="connsiteX20-431" fmla="*/ 628650 w 2482850"/>
              <a:gd name="connsiteY20-432" fmla="*/ 133352 h 1183140"/>
              <a:gd name="connsiteX21-433" fmla="*/ 654050 w 2482850"/>
              <a:gd name="connsiteY21-434" fmla="*/ 292102 h 1183140"/>
              <a:gd name="connsiteX22-435" fmla="*/ 723900 w 2482850"/>
              <a:gd name="connsiteY22-436" fmla="*/ 107952 h 1183140"/>
              <a:gd name="connsiteX23-437" fmla="*/ 730250 w 2482850"/>
              <a:gd name="connsiteY23-438" fmla="*/ 241302 h 1183140"/>
              <a:gd name="connsiteX24-439" fmla="*/ 793750 w 2482850"/>
              <a:gd name="connsiteY24-440" fmla="*/ 120652 h 1183140"/>
              <a:gd name="connsiteX25-441" fmla="*/ 793750 w 2482850"/>
              <a:gd name="connsiteY25-442" fmla="*/ 247652 h 1183140"/>
              <a:gd name="connsiteX26-443" fmla="*/ 857250 w 2482850"/>
              <a:gd name="connsiteY26-444" fmla="*/ 31752 h 1183140"/>
              <a:gd name="connsiteX27-445" fmla="*/ 863600 w 2482850"/>
              <a:gd name="connsiteY27-446" fmla="*/ 254002 h 1183140"/>
              <a:gd name="connsiteX28-447" fmla="*/ 971550 w 2482850"/>
              <a:gd name="connsiteY28-448" fmla="*/ 25402 h 1183140"/>
              <a:gd name="connsiteX29-449" fmla="*/ 990600 w 2482850"/>
              <a:gd name="connsiteY29-450" fmla="*/ 292102 h 1183140"/>
              <a:gd name="connsiteX30-451" fmla="*/ 996950 w 2482850"/>
              <a:gd name="connsiteY30-452" fmla="*/ 2 h 1183140"/>
              <a:gd name="connsiteX31-453" fmla="*/ 1066800 w 2482850"/>
              <a:gd name="connsiteY31-454" fmla="*/ 285752 h 1183140"/>
              <a:gd name="connsiteX32-455" fmla="*/ 1073150 w 2482850"/>
              <a:gd name="connsiteY32-456" fmla="*/ 12702 h 1183140"/>
              <a:gd name="connsiteX33-457" fmla="*/ 1092200 w 2482850"/>
              <a:gd name="connsiteY33-458" fmla="*/ 196852 h 1183140"/>
              <a:gd name="connsiteX34-459" fmla="*/ 1200150 w 2482850"/>
              <a:gd name="connsiteY34-460" fmla="*/ 781052 h 1183140"/>
              <a:gd name="connsiteX35-461" fmla="*/ 1231900 w 2482850"/>
              <a:gd name="connsiteY35-462" fmla="*/ 666752 h 1183140"/>
              <a:gd name="connsiteX36-463" fmla="*/ 1301750 w 2482850"/>
              <a:gd name="connsiteY36-464" fmla="*/ 889002 h 1183140"/>
              <a:gd name="connsiteX37-465" fmla="*/ 1314450 w 2482850"/>
              <a:gd name="connsiteY37-466" fmla="*/ 717552 h 1183140"/>
              <a:gd name="connsiteX38-467" fmla="*/ 1327150 w 2482850"/>
              <a:gd name="connsiteY38-468" fmla="*/ 977902 h 1183140"/>
              <a:gd name="connsiteX39-469" fmla="*/ 1371600 w 2482850"/>
              <a:gd name="connsiteY39-470" fmla="*/ 692152 h 1183140"/>
              <a:gd name="connsiteX40-471" fmla="*/ 1606550 w 2482850"/>
              <a:gd name="connsiteY40-472" fmla="*/ 1181102 h 1183140"/>
              <a:gd name="connsiteX41-473" fmla="*/ 1644650 w 2482850"/>
              <a:gd name="connsiteY41-474" fmla="*/ 869952 h 1183140"/>
              <a:gd name="connsiteX42-475" fmla="*/ 1701800 w 2482850"/>
              <a:gd name="connsiteY42-476" fmla="*/ 952502 h 1183140"/>
              <a:gd name="connsiteX43-477" fmla="*/ 1765300 w 2482850"/>
              <a:gd name="connsiteY43-478" fmla="*/ 749302 h 1183140"/>
              <a:gd name="connsiteX44-479" fmla="*/ 1784350 w 2482850"/>
              <a:gd name="connsiteY44-480" fmla="*/ 869952 h 1183140"/>
              <a:gd name="connsiteX45-481" fmla="*/ 1790700 w 2482850"/>
              <a:gd name="connsiteY45-482" fmla="*/ 654052 h 1183140"/>
              <a:gd name="connsiteX46-483" fmla="*/ 1835150 w 2482850"/>
              <a:gd name="connsiteY46-484" fmla="*/ 914402 h 1183140"/>
              <a:gd name="connsiteX47-485" fmla="*/ 1873250 w 2482850"/>
              <a:gd name="connsiteY47-486" fmla="*/ 533402 h 1183140"/>
              <a:gd name="connsiteX48-487" fmla="*/ 1873250 w 2482850"/>
              <a:gd name="connsiteY48-488" fmla="*/ 717552 h 1183140"/>
              <a:gd name="connsiteX49-489" fmla="*/ 1930400 w 2482850"/>
              <a:gd name="connsiteY49-490" fmla="*/ 501652 h 1183140"/>
              <a:gd name="connsiteX50-491" fmla="*/ 1968500 w 2482850"/>
              <a:gd name="connsiteY50-492" fmla="*/ 685802 h 1183140"/>
              <a:gd name="connsiteX51-493" fmla="*/ 1981200 w 2482850"/>
              <a:gd name="connsiteY51-494" fmla="*/ 514352 h 1183140"/>
              <a:gd name="connsiteX52-495" fmla="*/ 2095500 w 2482850"/>
              <a:gd name="connsiteY52-496" fmla="*/ 723902 h 1183140"/>
              <a:gd name="connsiteX53-497" fmla="*/ 2114550 w 2482850"/>
              <a:gd name="connsiteY53-498" fmla="*/ 495302 h 1183140"/>
              <a:gd name="connsiteX54-499" fmla="*/ 2127250 w 2482850"/>
              <a:gd name="connsiteY54-500" fmla="*/ 704852 h 1183140"/>
              <a:gd name="connsiteX55-501" fmla="*/ 2139950 w 2482850"/>
              <a:gd name="connsiteY55-502" fmla="*/ 571502 h 1183140"/>
              <a:gd name="connsiteX56-503" fmla="*/ 2139950 w 2482850"/>
              <a:gd name="connsiteY56-504" fmla="*/ 685802 h 1183140"/>
              <a:gd name="connsiteX57-505" fmla="*/ 2190750 w 2482850"/>
              <a:gd name="connsiteY57-506" fmla="*/ 577852 h 1183140"/>
              <a:gd name="connsiteX58-507" fmla="*/ 2235200 w 2482850"/>
              <a:gd name="connsiteY58-508" fmla="*/ 742952 h 1183140"/>
              <a:gd name="connsiteX59-509" fmla="*/ 2235200 w 2482850"/>
              <a:gd name="connsiteY59-510" fmla="*/ 514352 h 1183140"/>
              <a:gd name="connsiteX60-511" fmla="*/ 2286000 w 2482850"/>
              <a:gd name="connsiteY60-512" fmla="*/ 781052 h 1183140"/>
              <a:gd name="connsiteX61-513" fmla="*/ 2330450 w 2482850"/>
              <a:gd name="connsiteY61-514" fmla="*/ 533402 h 1183140"/>
              <a:gd name="connsiteX62-515" fmla="*/ 2343150 w 2482850"/>
              <a:gd name="connsiteY62-516" fmla="*/ 800102 h 1183140"/>
              <a:gd name="connsiteX63-517" fmla="*/ 2413000 w 2482850"/>
              <a:gd name="connsiteY63-518" fmla="*/ 571502 h 1183140"/>
              <a:gd name="connsiteX64-519" fmla="*/ 2482850 w 2482850"/>
              <a:gd name="connsiteY64-520" fmla="*/ 844552 h 1183140"/>
              <a:gd name="connsiteX0-521" fmla="*/ 0 w 2482850"/>
              <a:gd name="connsiteY0-522" fmla="*/ 457202 h 1202190"/>
              <a:gd name="connsiteX1-523" fmla="*/ 38100 w 2482850"/>
              <a:gd name="connsiteY1-524" fmla="*/ 577852 h 1202190"/>
              <a:gd name="connsiteX2-525" fmla="*/ 82550 w 2482850"/>
              <a:gd name="connsiteY2-526" fmla="*/ 400052 h 1202190"/>
              <a:gd name="connsiteX3-527" fmla="*/ 95250 w 2482850"/>
              <a:gd name="connsiteY3-528" fmla="*/ 615952 h 1202190"/>
              <a:gd name="connsiteX4-529" fmla="*/ 165100 w 2482850"/>
              <a:gd name="connsiteY4-530" fmla="*/ 361952 h 1202190"/>
              <a:gd name="connsiteX5-531" fmla="*/ 165100 w 2482850"/>
              <a:gd name="connsiteY5-532" fmla="*/ 622302 h 1202190"/>
              <a:gd name="connsiteX6-533" fmla="*/ 234950 w 2482850"/>
              <a:gd name="connsiteY6-534" fmla="*/ 393702 h 1202190"/>
              <a:gd name="connsiteX7-535" fmla="*/ 298450 w 2482850"/>
              <a:gd name="connsiteY7-536" fmla="*/ 565152 h 1202190"/>
              <a:gd name="connsiteX8-537" fmla="*/ 298450 w 2482850"/>
              <a:gd name="connsiteY8-538" fmla="*/ 330202 h 1202190"/>
              <a:gd name="connsiteX9-539" fmla="*/ 330200 w 2482850"/>
              <a:gd name="connsiteY9-540" fmla="*/ 527052 h 1202190"/>
              <a:gd name="connsiteX10-541" fmla="*/ 330200 w 2482850"/>
              <a:gd name="connsiteY10-542" fmla="*/ 336552 h 1202190"/>
              <a:gd name="connsiteX11-543" fmla="*/ 355600 w 2482850"/>
              <a:gd name="connsiteY11-544" fmla="*/ 539752 h 1202190"/>
              <a:gd name="connsiteX12-545" fmla="*/ 374650 w 2482850"/>
              <a:gd name="connsiteY12-546" fmla="*/ 317502 h 1202190"/>
              <a:gd name="connsiteX13-547" fmla="*/ 374650 w 2482850"/>
              <a:gd name="connsiteY13-548" fmla="*/ 520702 h 1202190"/>
              <a:gd name="connsiteX14-549" fmla="*/ 444500 w 2482850"/>
              <a:gd name="connsiteY14-550" fmla="*/ 336552 h 1202190"/>
              <a:gd name="connsiteX15-551" fmla="*/ 444500 w 2482850"/>
              <a:gd name="connsiteY15-552" fmla="*/ 476252 h 1202190"/>
              <a:gd name="connsiteX16-553" fmla="*/ 488950 w 2482850"/>
              <a:gd name="connsiteY16-554" fmla="*/ 342902 h 1202190"/>
              <a:gd name="connsiteX17-555" fmla="*/ 501650 w 2482850"/>
              <a:gd name="connsiteY17-556" fmla="*/ 469902 h 1202190"/>
              <a:gd name="connsiteX18-557" fmla="*/ 501650 w 2482850"/>
              <a:gd name="connsiteY18-558" fmla="*/ 317502 h 1202190"/>
              <a:gd name="connsiteX19-559" fmla="*/ 577850 w 2482850"/>
              <a:gd name="connsiteY19-560" fmla="*/ 628652 h 1202190"/>
              <a:gd name="connsiteX20-561" fmla="*/ 628650 w 2482850"/>
              <a:gd name="connsiteY20-562" fmla="*/ 152402 h 1202190"/>
              <a:gd name="connsiteX21-563" fmla="*/ 654050 w 2482850"/>
              <a:gd name="connsiteY21-564" fmla="*/ 311152 h 1202190"/>
              <a:gd name="connsiteX22-565" fmla="*/ 723900 w 2482850"/>
              <a:gd name="connsiteY22-566" fmla="*/ 127002 h 1202190"/>
              <a:gd name="connsiteX23-567" fmla="*/ 730250 w 2482850"/>
              <a:gd name="connsiteY23-568" fmla="*/ 260352 h 1202190"/>
              <a:gd name="connsiteX24-569" fmla="*/ 793750 w 2482850"/>
              <a:gd name="connsiteY24-570" fmla="*/ 139702 h 1202190"/>
              <a:gd name="connsiteX25-571" fmla="*/ 793750 w 2482850"/>
              <a:gd name="connsiteY25-572" fmla="*/ 266702 h 1202190"/>
              <a:gd name="connsiteX26-573" fmla="*/ 857250 w 2482850"/>
              <a:gd name="connsiteY26-574" fmla="*/ 50802 h 1202190"/>
              <a:gd name="connsiteX27-575" fmla="*/ 863600 w 2482850"/>
              <a:gd name="connsiteY27-576" fmla="*/ 273052 h 1202190"/>
              <a:gd name="connsiteX28-577" fmla="*/ 971550 w 2482850"/>
              <a:gd name="connsiteY28-578" fmla="*/ 44452 h 1202190"/>
              <a:gd name="connsiteX29-579" fmla="*/ 990600 w 2482850"/>
              <a:gd name="connsiteY29-580" fmla="*/ 311152 h 1202190"/>
              <a:gd name="connsiteX30-581" fmla="*/ 1041400 w 2482850"/>
              <a:gd name="connsiteY30-582" fmla="*/ 2 h 1202190"/>
              <a:gd name="connsiteX31-583" fmla="*/ 1066800 w 2482850"/>
              <a:gd name="connsiteY31-584" fmla="*/ 304802 h 1202190"/>
              <a:gd name="connsiteX32-585" fmla="*/ 1073150 w 2482850"/>
              <a:gd name="connsiteY32-586" fmla="*/ 31752 h 1202190"/>
              <a:gd name="connsiteX33-587" fmla="*/ 1092200 w 2482850"/>
              <a:gd name="connsiteY33-588" fmla="*/ 215902 h 1202190"/>
              <a:gd name="connsiteX34-589" fmla="*/ 1200150 w 2482850"/>
              <a:gd name="connsiteY34-590" fmla="*/ 800102 h 1202190"/>
              <a:gd name="connsiteX35-591" fmla="*/ 1231900 w 2482850"/>
              <a:gd name="connsiteY35-592" fmla="*/ 685802 h 1202190"/>
              <a:gd name="connsiteX36-593" fmla="*/ 1301750 w 2482850"/>
              <a:gd name="connsiteY36-594" fmla="*/ 908052 h 1202190"/>
              <a:gd name="connsiteX37-595" fmla="*/ 1314450 w 2482850"/>
              <a:gd name="connsiteY37-596" fmla="*/ 736602 h 1202190"/>
              <a:gd name="connsiteX38-597" fmla="*/ 1327150 w 2482850"/>
              <a:gd name="connsiteY38-598" fmla="*/ 996952 h 1202190"/>
              <a:gd name="connsiteX39-599" fmla="*/ 1371600 w 2482850"/>
              <a:gd name="connsiteY39-600" fmla="*/ 711202 h 1202190"/>
              <a:gd name="connsiteX40-601" fmla="*/ 1606550 w 2482850"/>
              <a:gd name="connsiteY40-602" fmla="*/ 1200152 h 1202190"/>
              <a:gd name="connsiteX41-603" fmla="*/ 1644650 w 2482850"/>
              <a:gd name="connsiteY41-604" fmla="*/ 889002 h 1202190"/>
              <a:gd name="connsiteX42-605" fmla="*/ 1701800 w 2482850"/>
              <a:gd name="connsiteY42-606" fmla="*/ 971552 h 1202190"/>
              <a:gd name="connsiteX43-607" fmla="*/ 1765300 w 2482850"/>
              <a:gd name="connsiteY43-608" fmla="*/ 768352 h 1202190"/>
              <a:gd name="connsiteX44-609" fmla="*/ 1784350 w 2482850"/>
              <a:gd name="connsiteY44-610" fmla="*/ 889002 h 1202190"/>
              <a:gd name="connsiteX45-611" fmla="*/ 1790700 w 2482850"/>
              <a:gd name="connsiteY45-612" fmla="*/ 673102 h 1202190"/>
              <a:gd name="connsiteX46-613" fmla="*/ 1835150 w 2482850"/>
              <a:gd name="connsiteY46-614" fmla="*/ 933452 h 1202190"/>
              <a:gd name="connsiteX47-615" fmla="*/ 1873250 w 2482850"/>
              <a:gd name="connsiteY47-616" fmla="*/ 552452 h 1202190"/>
              <a:gd name="connsiteX48-617" fmla="*/ 1873250 w 2482850"/>
              <a:gd name="connsiteY48-618" fmla="*/ 736602 h 1202190"/>
              <a:gd name="connsiteX49-619" fmla="*/ 1930400 w 2482850"/>
              <a:gd name="connsiteY49-620" fmla="*/ 520702 h 1202190"/>
              <a:gd name="connsiteX50-621" fmla="*/ 1968500 w 2482850"/>
              <a:gd name="connsiteY50-622" fmla="*/ 704852 h 1202190"/>
              <a:gd name="connsiteX51-623" fmla="*/ 1981200 w 2482850"/>
              <a:gd name="connsiteY51-624" fmla="*/ 533402 h 1202190"/>
              <a:gd name="connsiteX52-625" fmla="*/ 2095500 w 2482850"/>
              <a:gd name="connsiteY52-626" fmla="*/ 742952 h 1202190"/>
              <a:gd name="connsiteX53-627" fmla="*/ 2114550 w 2482850"/>
              <a:gd name="connsiteY53-628" fmla="*/ 514352 h 1202190"/>
              <a:gd name="connsiteX54-629" fmla="*/ 2127250 w 2482850"/>
              <a:gd name="connsiteY54-630" fmla="*/ 723902 h 1202190"/>
              <a:gd name="connsiteX55-631" fmla="*/ 2139950 w 2482850"/>
              <a:gd name="connsiteY55-632" fmla="*/ 590552 h 1202190"/>
              <a:gd name="connsiteX56-633" fmla="*/ 2139950 w 2482850"/>
              <a:gd name="connsiteY56-634" fmla="*/ 704852 h 1202190"/>
              <a:gd name="connsiteX57-635" fmla="*/ 2190750 w 2482850"/>
              <a:gd name="connsiteY57-636" fmla="*/ 596902 h 1202190"/>
              <a:gd name="connsiteX58-637" fmla="*/ 2235200 w 2482850"/>
              <a:gd name="connsiteY58-638" fmla="*/ 762002 h 1202190"/>
              <a:gd name="connsiteX59-639" fmla="*/ 2235200 w 2482850"/>
              <a:gd name="connsiteY59-640" fmla="*/ 533402 h 1202190"/>
              <a:gd name="connsiteX60-641" fmla="*/ 2286000 w 2482850"/>
              <a:gd name="connsiteY60-642" fmla="*/ 800102 h 1202190"/>
              <a:gd name="connsiteX61-643" fmla="*/ 2330450 w 2482850"/>
              <a:gd name="connsiteY61-644" fmla="*/ 552452 h 1202190"/>
              <a:gd name="connsiteX62-645" fmla="*/ 2343150 w 2482850"/>
              <a:gd name="connsiteY62-646" fmla="*/ 819152 h 1202190"/>
              <a:gd name="connsiteX63-647" fmla="*/ 2413000 w 2482850"/>
              <a:gd name="connsiteY63-648" fmla="*/ 590552 h 1202190"/>
              <a:gd name="connsiteX64-649" fmla="*/ 2482850 w 2482850"/>
              <a:gd name="connsiteY64-650" fmla="*/ 863602 h 1202190"/>
              <a:gd name="connsiteX0-651" fmla="*/ 0 w 2482850"/>
              <a:gd name="connsiteY0-652" fmla="*/ 838251 h 1583239"/>
              <a:gd name="connsiteX1-653" fmla="*/ 38100 w 2482850"/>
              <a:gd name="connsiteY1-654" fmla="*/ 958901 h 1583239"/>
              <a:gd name="connsiteX2-655" fmla="*/ 82550 w 2482850"/>
              <a:gd name="connsiteY2-656" fmla="*/ 781101 h 1583239"/>
              <a:gd name="connsiteX3-657" fmla="*/ 95250 w 2482850"/>
              <a:gd name="connsiteY3-658" fmla="*/ 997001 h 1583239"/>
              <a:gd name="connsiteX4-659" fmla="*/ 165100 w 2482850"/>
              <a:gd name="connsiteY4-660" fmla="*/ 743001 h 1583239"/>
              <a:gd name="connsiteX5-661" fmla="*/ 165100 w 2482850"/>
              <a:gd name="connsiteY5-662" fmla="*/ 1003351 h 1583239"/>
              <a:gd name="connsiteX6-663" fmla="*/ 234950 w 2482850"/>
              <a:gd name="connsiteY6-664" fmla="*/ 774751 h 1583239"/>
              <a:gd name="connsiteX7-665" fmla="*/ 298450 w 2482850"/>
              <a:gd name="connsiteY7-666" fmla="*/ 946201 h 1583239"/>
              <a:gd name="connsiteX8-667" fmla="*/ 298450 w 2482850"/>
              <a:gd name="connsiteY8-668" fmla="*/ 711251 h 1583239"/>
              <a:gd name="connsiteX9-669" fmla="*/ 330200 w 2482850"/>
              <a:gd name="connsiteY9-670" fmla="*/ 908101 h 1583239"/>
              <a:gd name="connsiteX10-671" fmla="*/ 330200 w 2482850"/>
              <a:gd name="connsiteY10-672" fmla="*/ 717601 h 1583239"/>
              <a:gd name="connsiteX11-673" fmla="*/ 355600 w 2482850"/>
              <a:gd name="connsiteY11-674" fmla="*/ 920801 h 1583239"/>
              <a:gd name="connsiteX12-675" fmla="*/ 374650 w 2482850"/>
              <a:gd name="connsiteY12-676" fmla="*/ 698551 h 1583239"/>
              <a:gd name="connsiteX13-677" fmla="*/ 374650 w 2482850"/>
              <a:gd name="connsiteY13-678" fmla="*/ 901751 h 1583239"/>
              <a:gd name="connsiteX14-679" fmla="*/ 444500 w 2482850"/>
              <a:gd name="connsiteY14-680" fmla="*/ 717601 h 1583239"/>
              <a:gd name="connsiteX15-681" fmla="*/ 444500 w 2482850"/>
              <a:gd name="connsiteY15-682" fmla="*/ 857301 h 1583239"/>
              <a:gd name="connsiteX16-683" fmla="*/ 488950 w 2482850"/>
              <a:gd name="connsiteY16-684" fmla="*/ 723951 h 1583239"/>
              <a:gd name="connsiteX17-685" fmla="*/ 501650 w 2482850"/>
              <a:gd name="connsiteY17-686" fmla="*/ 850951 h 1583239"/>
              <a:gd name="connsiteX18-687" fmla="*/ 501650 w 2482850"/>
              <a:gd name="connsiteY18-688" fmla="*/ 698551 h 1583239"/>
              <a:gd name="connsiteX19-689" fmla="*/ 577850 w 2482850"/>
              <a:gd name="connsiteY19-690" fmla="*/ 1009701 h 1583239"/>
              <a:gd name="connsiteX20-691" fmla="*/ 628650 w 2482850"/>
              <a:gd name="connsiteY20-692" fmla="*/ 533451 h 1583239"/>
              <a:gd name="connsiteX21-693" fmla="*/ 654050 w 2482850"/>
              <a:gd name="connsiteY21-694" fmla="*/ 692201 h 1583239"/>
              <a:gd name="connsiteX22-695" fmla="*/ 723900 w 2482850"/>
              <a:gd name="connsiteY22-696" fmla="*/ 508051 h 1583239"/>
              <a:gd name="connsiteX23-697" fmla="*/ 730250 w 2482850"/>
              <a:gd name="connsiteY23-698" fmla="*/ 641401 h 1583239"/>
              <a:gd name="connsiteX24-699" fmla="*/ 793750 w 2482850"/>
              <a:gd name="connsiteY24-700" fmla="*/ 520751 h 1583239"/>
              <a:gd name="connsiteX25-701" fmla="*/ 793750 w 2482850"/>
              <a:gd name="connsiteY25-702" fmla="*/ 647751 h 1583239"/>
              <a:gd name="connsiteX26-703" fmla="*/ 857250 w 2482850"/>
              <a:gd name="connsiteY26-704" fmla="*/ 431851 h 1583239"/>
              <a:gd name="connsiteX27-705" fmla="*/ 863600 w 2482850"/>
              <a:gd name="connsiteY27-706" fmla="*/ 654101 h 1583239"/>
              <a:gd name="connsiteX28-707" fmla="*/ 933450 w 2482850"/>
              <a:gd name="connsiteY28-708" fmla="*/ 51 h 1583239"/>
              <a:gd name="connsiteX29-709" fmla="*/ 990600 w 2482850"/>
              <a:gd name="connsiteY29-710" fmla="*/ 692201 h 1583239"/>
              <a:gd name="connsiteX30-711" fmla="*/ 1041400 w 2482850"/>
              <a:gd name="connsiteY30-712" fmla="*/ 381051 h 1583239"/>
              <a:gd name="connsiteX31-713" fmla="*/ 1066800 w 2482850"/>
              <a:gd name="connsiteY31-714" fmla="*/ 685851 h 1583239"/>
              <a:gd name="connsiteX32-715" fmla="*/ 1073150 w 2482850"/>
              <a:gd name="connsiteY32-716" fmla="*/ 412801 h 1583239"/>
              <a:gd name="connsiteX33-717" fmla="*/ 1092200 w 2482850"/>
              <a:gd name="connsiteY33-718" fmla="*/ 596951 h 1583239"/>
              <a:gd name="connsiteX34-719" fmla="*/ 1200150 w 2482850"/>
              <a:gd name="connsiteY34-720" fmla="*/ 1181151 h 1583239"/>
              <a:gd name="connsiteX35-721" fmla="*/ 1231900 w 2482850"/>
              <a:gd name="connsiteY35-722" fmla="*/ 1066851 h 1583239"/>
              <a:gd name="connsiteX36-723" fmla="*/ 1301750 w 2482850"/>
              <a:gd name="connsiteY36-724" fmla="*/ 1289101 h 1583239"/>
              <a:gd name="connsiteX37-725" fmla="*/ 1314450 w 2482850"/>
              <a:gd name="connsiteY37-726" fmla="*/ 1117651 h 1583239"/>
              <a:gd name="connsiteX38-727" fmla="*/ 1327150 w 2482850"/>
              <a:gd name="connsiteY38-728" fmla="*/ 1378001 h 1583239"/>
              <a:gd name="connsiteX39-729" fmla="*/ 1371600 w 2482850"/>
              <a:gd name="connsiteY39-730" fmla="*/ 1092251 h 1583239"/>
              <a:gd name="connsiteX40-731" fmla="*/ 1606550 w 2482850"/>
              <a:gd name="connsiteY40-732" fmla="*/ 1581201 h 1583239"/>
              <a:gd name="connsiteX41-733" fmla="*/ 1644650 w 2482850"/>
              <a:gd name="connsiteY41-734" fmla="*/ 1270051 h 1583239"/>
              <a:gd name="connsiteX42-735" fmla="*/ 1701800 w 2482850"/>
              <a:gd name="connsiteY42-736" fmla="*/ 1352601 h 1583239"/>
              <a:gd name="connsiteX43-737" fmla="*/ 1765300 w 2482850"/>
              <a:gd name="connsiteY43-738" fmla="*/ 1149401 h 1583239"/>
              <a:gd name="connsiteX44-739" fmla="*/ 1784350 w 2482850"/>
              <a:gd name="connsiteY44-740" fmla="*/ 1270051 h 1583239"/>
              <a:gd name="connsiteX45-741" fmla="*/ 1790700 w 2482850"/>
              <a:gd name="connsiteY45-742" fmla="*/ 1054151 h 1583239"/>
              <a:gd name="connsiteX46-743" fmla="*/ 1835150 w 2482850"/>
              <a:gd name="connsiteY46-744" fmla="*/ 1314501 h 1583239"/>
              <a:gd name="connsiteX47-745" fmla="*/ 1873250 w 2482850"/>
              <a:gd name="connsiteY47-746" fmla="*/ 933501 h 1583239"/>
              <a:gd name="connsiteX48-747" fmla="*/ 1873250 w 2482850"/>
              <a:gd name="connsiteY48-748" fmla="*/ 1117651 h 1583239"/>
              <a:gd name="connsiteX49-749" fmla="*/ 1930400 w 2482850"/>
              <a:gd name="connsiteY49-750" fmla="*/ 901751 h 1583239"/>
              <a:gd name="connsiteX50-751" fmla="*/ 1968500 w 2482850"/>
              <a:gd name="connsiteY50-752" fmla="*/ 1085901 h 1583239"/>
              <a:gd name="connsiteX51-753" fmla="*/ 1981200 w 2482850"/>
              <a:gd name="connsiteY51-754" fmla="*/ 914451 h 1583239"/>
              <a:gd name="connsiteX52-755" fmla="*/ 2095500 w 2482850"/>
              <a:gd name="connsiteY52-756" fmla="*/ 1124001 h 1583239"/>
              <a:gd name="connsiteX53-757" fmla="*/ 2114550 w 2482850"/>
              <a:gd name="connsiteY53-758" fmla="*/ 895401 h 1583239"/>
              <a:gd name="connsiteX54-759" fmla="*/ 2127250 w 2482850"/>
              <a:gd name="connsiteY54-760" fmla="*/ 1104951 h 1583239"/>
              <a:gd name="connsiteX55-761" fmla="*/ 2139950 w 2482850"/>
              <a:gd name="connsiteY55-762" fmla="*/ 971601 h 1583239"/>
              <a:gd name="connsiteX56-763" fmla="*/ 2139950 w 2482850"/>
              <a:gd name="connsiteY56-764" fmla="*/ 1085901 h 1583239"/>
              <a:gd name="connsiteX57-765" fmla="*/ 2190750 w 2482850"/>
              <a:gd name="connsiteY57-766" fmla="*/ 977951 h 1583239"/>
              <a:gd name="connsiteX58-767" fmla="*/ 2235200 w 2482850"/>
              <a:gd name="connsiteY58-768" fmla="*/ 1143051 h 1583239"/>
              <a:gd name="connsiteX59-769" fmla="*/ 2235200 w 2482850"/>
              <a:gd name="connsiteY59-770" fmla="*/ 914451 h 1583239"/>
              <a:gd name="connsiteX60-771" fmla="*/ 2286000 w 2482850"/>
              <a:gd name="connsiteY60-772" fmla="*/ 1181151 h 1583239"/>
              <a:gd name="connsiteX61-773" fmla="*/ 2330450 w 2482850"/>
              <a:gd name="connsiteY61-774" fmla="*/ 933501 h 1583239"/>
              <a:gd name="connsiteX62-775" fmla="*/ 2343150 w 2482850"/>
              <a:gd name="connsiteY62-776" fmla="*/ 1200201 h 1583239"/>
              <a:gd name="connsiteX63-777" fmla="*/ 2413000 w 2482850"/>
              <a:gd name="connsiteY63-778" fmla="*/ 971601 h 1583239"/>
              <a:gd name="connsiteX64-779" fmla="*/ 2482850 w 2482850"/>
              <a:gd name="connsiteY64-780" fmla="*/ 1244651 h 1583239"/>
              <a:gd name="connsiteX0-781" fmla="*/ 0 w 2482850"/>
              <a:gd name="connsiteY0-782" fmla="*/ 838251 h 1587616"/>
              <a:gd name="connsiteX1-783" fmla="*/ 38100 w 2482850"/>
              <a:gd name="connsiteY1-784" fmla="*/ 958901 h 1587616"/>
              <a:gd name="connsiteX2-785" fmla="*/ 82550 w 2482850"/>
              <a:gd name="connsiteY2-786" fmla="*/ 781101 h 1587616"/>
              <a:gd name="connsiteX3-787" fmla="*/ 95250 w 2482850"/>
              <a:gd name="connsiteY3-788" fmla="*/ 997001 h 1587616"/>
              <a:gd name="connsiteX4-789" fmla="*/ 165100 w 2482850"/>
              <a:gd name="connsiteY4-790" fmla="*/ 743001 h 1587616"/>
              <a:gd name="connsiteX5-791" fmla="*/ 165100 w 2482850"/>
              <a:gd name="connsiteY5-792" fmla="*/ 1003351 h 1587616"/>
              <a:gd name="connsiteX6-793" fmla="*/ 234950 w 2482850"/>
              <a:gd name="connsiteY6-794" fmla="*/ 774751 h 1587616"/>
              <a:gd name="connsiteX7-795" fmla="*/ 298450 w 2482850"/>
              <a:gd name="connsiteY7-796" fmla="*/ 946201 h 1587616"/>
              <a:gd name="connsiteX8-797" fmla="*/ 298450 w 2482850"/>
              <a:gd name="connsiteY8-798" fmla="*/ 711251 h 1587616"/>
              <a:gd name="connsiteX9-799" fmla="*/ 330200 w 2482850"/>
              <a:gd name="connsiteY9-800" fmla="*/ 908101 h 1587616"/>
              <a:gd name="connsiteX10-801" fmla="*/ 330200 w 2482850"/>
              <a:gd name="connsiteY10-802" fmla="*/ 717601 h 1587616"/>
              <a:gd name="connsiteX11-803" fmla="*/ 355600 w 2482850"/>
              <a:gd name="connsiteY11-804" fmla="*/ 920801 h 1587616"/>
              <a:gd name="connsiteX12-805" fmla="*/ 374650 w 2482850"/>
              <a:gd name="connsiteY12-806" fmla="*/ 698551 h 1587616"/>
              <a:gd name="connsiteX13-807" fmla="*/ 374650 w 2482850"/>
              <a:gd name="connsiteY13-808" fmla="*/ 901751 h 1587616"/>
              <a:gd name="connsiteX14-809" fmla="*/ 444500 w 2482850"/>
              <a:gd name="connsiteY14-810" fmla="*/ 717601 h 1587616"/>
              <a:gd name="connsiteX15-811" fmla="*/ 444500 w 2482850"/>
              <a:gd name="connsiteY15-812" fmla="*/ 857301 h 1587616"/>
              <a:gd name="connsiteX16-813" fmla="*/ 488950 w 2482850"/>
              <a:gd name="connsiteY16-814" fmla="*/ 723951 h 1587616"/>
              <a:gd name="connsiteX17-815" fmla="*/ 501650 w 2482850"/>
              <a:gd name="connsiteY17-816" fmla="*/ 850951 h 1587616"/>
              <a:gd name="connsiteX18-817" fmla="*/ 501650 w 2482850"/>
              <a:gd name="connsiteY18-818" fmla="*/ 698551 h 1587616"/>
              <a:gd name="connsiteX19-819" fmla="*/ 577850 w 2482850"/>
              <a:gd name="connsiteY19-820" fmla="*/ 1009701 h 1587616"/>
              <a:gd name="connsiteX20-821" fmla="*/ 628650 w 2482850"/>
              <a:gd name="connsiteY20-822" fmla="*/ 533451 h 1587616"/>
              <a:gd name="connsiteX21-823" fmla="*/ 654050 w 2482850"/>
              <a:gd name="connsiteY21-824" fmla="*/ 692201 h 1587616"/>
              <a:gd name="connsiteX22-825" fmla="*/ 723900 w 2482850"/>
              <a:gd name="connsiteY22-826" fmla="*/ 508051 h 1587616"/>
              <a:gd name="connsiteX23-827" fmla="*/ 730250 w 2482850"/>
              <a:gd name="connsiteY23-828" fmla="*/ 641401 h 1587616"/>
              <a:gd name="connsiteX24-829" fmla="*/ 793750 w 2482850"/>
              <a:gd name="connsiteY24-830" fmla="*/ 520751 h 1587616"/>
              <a:gd name="connsiteX25-831" fmla="*/ 793750 w 2482850"/>
              <a:gd name="connsiteY25-832" fmla="*/ 647751 h 1587616"/>
              <a:gd name="connsiteX26-833" fmla="*/ 857250 w 2482850"/>
              <a:gd name="connsiteY26-834" fmla="*/ 431851 h 1587616"/>
              <a:gd name="connsiteX27-835" fmla="*/ 863600 w 2482850"/>
              <a:gd name="connsiteY27-836" fmla="*/ 654101 h 1587616"/>
              <a:gd name="connsiteX28-837" fmla="*/ 933450 w 2482850"/>
              <a:gd name="connsiteY28-838" fmla="*/ 51 h 1587616"/>
              <a:gd name="connsiteX29-839" fmla="*/ 990600 w 2482850"/>
              <a:gd name="connsiteY29-840" fmla="*/ 692201 h 1587616"/>
              <a:gd name="connsiteX30-841" fmla="*/ 1041400 w 2482850"/>
              <a:gd name="connsiteY30-842" fmla="*/ 381051 h 1587616"/>
              <a:gd name="connsiteX31-843" fmla="*/ 1066800 w 2482850"/>
              <a:gd name="connsiteY31-844" fmla="*/ 685851 h 1587616"/>
              <a:gd name="connsiteX32-845" fmla="*/ 1073150 w 2482850"/>
              <a:gd name="connsiteY32-846" fmla="*/ 412801 h 1587616"/>
              <a:gd name="connsiteX33-847" fmla="*/ 1092200 w 2482850"/>
              <a:gd name="connsiteY33-848" fmla="*/ 596951 h 1587616"/>
              <a:gd name="connsiteX34-849" fmla="*/ 1200150 w 2482850"/>
              <a:gd name="connsiteY34-850" fmla="*/ 1181151 h 1587616"/>
              <a:gd name="connsiteX35-851" fmla="*/ 1231900 w 2482850"/>
              <a:gd name="connsiteY35-852" fmla="*/ 1066851 h 1587616"/>
              <a:gd name="connsiteX36-853" fmla="*/ 1301750 w 2482850"/>
              <a:gd name="connsiteY36-854" fmla="*/ 1289101 h 1587616"/>
              <a:gd name="connsiteX37-855" fmla="*/ 1314450 w 2482850"/>
              <a:gd name="connsiteY37-856" fmla="*/ 1117651 h 1587616"/>
              <a:gd name="connsiteX38-857" fmla="*/ 1327150 w 2482850"/>
              <a:gd name="connsiteY38-858" fmla="*/ 1378001 h 1587616"/>
              <a:gd name="connsiteX39-859" fmla="*/ 1441450 w 2482850"/>
              <a:gd name="connsiteY39-860" fmla="*/ 933501 h 1587616"/>
              <a:gd name="connsiteX40-861" fmla="*/ 1606550 w 2482850"/>
              <a:gd name="connsiteY40-862" fmla="*/ 1581201 h 1587616"/>
              <a:gd name="connsiteX41-863" fmla="*/ 1644650 w 2482850"/>
              <a:gd name="connsiteY41-864" fmla="*/ 1270051 h 1587616"/>
              <a:gd name="connsiteX42-865" fmla="*/ 1701800 w 2482850"/>
              <a:gd name="connsiteY42-866" fmla="*/ 1352601 h 1587616"/>
              <a:gd name="connsiteX43-867" fmla="*/ 1765300 w 2482850"/>
              <a:gd name="connsiteY43-868" fmla="*/ 1149401 h 1587616"/>
              <a:gd name="connsiteX44-869" fmla="*/ 1784350 w 2482850"/>
              <a:gd name="connsiteY44-870" fmla="*/ 1270051 h 1587616"/>
              <a:gd name="connsiteX45-871" fmla="*/ 1790700 w 2482850"/>
              <a:gd name="connsiteY45-872" fmla="*/ 1054151 h 1587616"/>
              <a:gd name="connsiteX46-873" fmla="*/ 1835150 w 2482850"/>
              <a:gd name="connsiteY46-874" fmla="*/ 1314501 h 1587616"/>
              <a:gd name="connsiteX47-875" fmla="*/ 1873250 w 2482850"/>
              <a:gd name="connsiteY47-876" fmla="*/ 933501 h 1587616"/>
              <a:gd name="connsiteX48-877" fmla="*/ 1873250 w 2482850"/>
              <a:gd name="connsiteY48-878" fmla="*/ 1117651 h 1587616"/>
              <a:gd name="connsiteX49-879" fmla="*/ 1930400 w 2482850"/>
              <a:gd name="connsiteY49-880" fmla="*/ 901751 h 1587616"/>
              <a:gd name="connsiteX50-881" fmla="*/ 1968500 w 2482850"/>
              <a:gd name="connsiteY50-882" fmla="*/ 1085901 h 1587616"/>
              <a:gd name="connsiteX51-883" fmla="*/ 1981200 w 2482850"/>
              <a:gd name="connsiteY51-884" fmla="*/ 914451 h 1587616"/>
              <a:gd name="connsiteX52-885" fmla="*/ 2095500 w 2482850"/>
              <a:gd name="connsiteY52-886" fmla="*/ 1124001 h 1587616"/>
              <a:gd name="connsiteX53-887" fmla="*/ 2114550 w 2482850"/>
              <a:gd name="connsiteY53-888" fmla="*/ 895401 h 1587616"/>
              <a:gd name="connsiteX54-889" fmla="*/ 2127250 w 2482850"/>
              <a:gd name="connsiteY54-890" fmla="*/ 1104951 h 1587616"/>
              <a:gd name="connsiteX55-891" fmla="*/ 2139950 w 2482850"/>
              <a:gd name="connsiteY55-892" fmla="*/ 971601 h 1587616"/>
              <a:gd name="connsiteX56-893" fmla="*/ 2139950 w 2482850"/>
              <a:gd name="connsiteY56-894" fmla="*/ 1085901 h 1587616"/>
              <a:gd name="connsiteX57-895" fmla="*/ 2190750 w 2482850"/>
              <a:gd name="connsiteY57-896" fmla="*/ 977951 h 1587616"/>
              <a:gd name="connsiteX58-897" fmla="*/ 2235200 w 2482850"/>
              <a:gd name="connsiteY58-898" fmla="*/ 1143051 h 1587616"/>
              <a:gd name="connsiteX59-899" fmla="*/ 2235200 w 2482850"/>
              <a:gd name="connsiteY59-900" fmla="*/ 914451 h 1587616"/>
              <a:gd name="connsiteX60-901" fmla="*/ 2286000 w 2482850"/>
              <a:gd name="connsiteY60-902" fmla="*/ 1181151 h 1587616"/>
              <a:gd name="connsiteX61-903" fmla="*/ 2330450 w 2482850"/>
              <a:gd name="connsiteY61-904" fmla="*/ 933501 h 1587616"/>
              <a:gd name="connsiteX62-905" fmla="*/ 2343150 w 2482850"/>
              <a:gd name="connsiteY62-906" fmla="*/ 1200201 h 1587616"/>
              <a:gd name="connsiteX63-907" fmla="*/ 2413000 w 2482850"/>
              <a:gd name="connsiteY63-908" fmla="*/ 971601 h 1587616"/>
              <a:gd name="connsiteX64-909" fmla="*/ 2482850 w 2482850"/>
              <a:gd name="connsiteY64-910" fmla="*/ 1244651 h 1587616"/>
              <a:gd name="connsiteX0-911" fmla="*/ 0 w 2482850"/>
              <a:gd name="connsiteY0-912" fmla="*/ 838251 h 1587616"/>
              <a:gd name="connsiteX1-913" fmla="*/ 38100 w 2482850"/>
              <a:gd name="connsiteY1-914" fmla="*/ 958901 h 1587616"/>
              <a:gd name="connsiteX2-915" fmla="*/ 82550 w 2482850"/>
              <a:gd name="connsiteY2-916" fmla="*/ 781101 h 1587616"/>
              <a:gd name="connsiteX3-917" fmla="*/ 95250 w 2482850"/>
              <a:gd name="connsiteY3-918" fmla="*/ 997001 h 1587616"/>
              <a:gd name="connsiteX4-919" fmla="*/ 165100 w 2482850"/>
              <a:gd name="connsiteY4-920" fmla="*/ 743001 h 1587616"/>
              <a:gd name="connsiteX5-921" fmla="*/ 165100 w 2482850"/>
              <a:gd name="connsiteY5-922" fmla="*/ 1003351 h 1587616"/>
              <a:gd name="connsiteX6-923" fmla="*/ 234950 w 2482850"/>
              <a:gd name="connsiteY6-924" fmla="*/ 774751 h 1587616"/>
              <a:gd name="connsiteX7-925" fmla="*/ 298450 w 2482850"/>
              <a:gd name="connsiteY7-926" fmla="*/ 946201 h 1587616"/>
              <a:gd name="connsiteX8-927" fmla="*/ 298450 w 2482850"/>
              <a:gd name="connsiteY8-928" fmla="*/ 711251 h 1587616"/>
              <a:gd name="connsiteX9-929" fmla="*/ 330200 w 2482850"/>
              <a:gd name="connsiteY9-930" fmla="*/ 908101 h 1587616"/>
              <a:gd name="connsiteX10-931" fmla="*/ 330200 w 2482850"/>
              <a:gd name="connsiteY10-932" fmla="*/ 717601 h 1587616"/>
              <a:gd name="connsiteX11-933" fmla="*/ 355600 w 2482850"/>
              <a:gd name="connsiteY11-934" fmla="*/ 920801 h 1587616"/>
              <a:gd name="connsiteX12-935" fmla="*/ 374650 w 2482850"/>
              <a:gd name="connsiteY12-936" fmla="*/ 698551 h 1587616"/>
              <a:gd name="connsiteX13-937" fmla="*/ 374650 w 2482850"/>
              <a:gd name="connsiteY13-938" fmla="*/ 901751 h 1587616"/>
              <a:gd name="connsiteX14-939" fmla="*/ 444500 w 2482850"/>
              <a:gd name="connsiteY14-940" fmla="*/ 717601 h 1587616"/>
              <a:gd name="connsiteX15-941" fmla="*/ 444500 w 2482850"/>
              <a:gd name="connsiteY15-942" fmla="*/ 857301 h 1587616"/>
              <a:gd name="connsiteX16-943" fmla="*/ 488950 w 2482850"/>
              <a:gd name="connsiteY16-944" fmla="*/ 723951 h 1587616"/>
              <a:gd name="connsiteX17-945" fmla="*/ 501650 w 2482850"/>
              <a:gd name="connsiteY17-946" fmla="*/ 850951 h 1587616"/>
              <a:gd name="connsiteX18-947" fmla="*/ 501650 w 2482850"/>
              <a:gd name="connsiteY18-948" fmla="*/ 698551 h 1587616"/>
              <a:gd name="connsiteX19-949" fmla="*/ 577850 w 2482850"/>
              <a:gd name="connsiteY19-950" fmla="*/ 1009701 h 1587616"/>
              <a:gd name="connsiteX20-951" fmla="*/ 628650 w 2482850"/>
              <a:gd name="connsiteY20-952" fmla="*/ 533451 h 1587616"/>
              <a:gd name="connsiteX21-953" fmla="*/ 654050 w 2482850"/>
              <a:gd name="connsiteY21-954" fmla="*/ 692201 h 1587616"/>
              <a:gd name="connsiteX22-955" fmla="*/ 723900 w 2482850"/>
              <a:gd name="connsiteY22-956" fmla="*/ 508051 h 1587616"/>
              <a:gd name="connsiteX23-957" fmla="*/ 730250 w 2482850"/>
              <a:gd name="connsiteY23-958" fmla="*/ 641401 h 1587616"/>
              <a:gd name="connsiteX24-959" fmla="*/ 793750 w 2482850"/>
              <a:gd name="connsiteY24-960" fmla="*/ 520751 h 1587616"/>
              <a:gd name="connsiteX25-961" fmla="*/ 793750 w 2482850"/>
              <a:gd name="connsiteY25-962" fmla="*/ 647751 h 1587616"/>
              <a:gd name="connsiteX26-963" fmla="*/ 857250 w 2482850"/>
              <a:gd name="connsiteY26-964" fmla="*/ 431851 h 1587616"/>
              <a:gd name="connsiteX27-965" fmla="*/ 863600 w 2482850"/>
              <a:gd name="connsiteY27-966" fmla="*/ 654101 h 1587616"/>
              <a:gd name="connsiteX28-967" fmla="*/ 933450 w 2482850"/>
              <a:gd name="connsiteY28-968" fmla="*/ 51 h 1587616"/>
              <a:gd name="connsiteX29-969" fmla="*/ 990600 w 2482850"/>
              <a:gd name="connsiteY29-970" fmla="*/ 692201 h 1587616"/>
              <a:gd name="connsiteX30-971" fmla="*/ 1041400 w 2482850"/>
              <a:gd name="connsiteY30-972" fmla="*/ 381051 h 1587616"/>
              <a:gd name="connsiteX31-973" fmla="*/ 1066800 w 2482850"/>
              <a:gd name="connsiteY31-974" fmla="*/ 685851 h 1587616"/>
              <a:gd name="connsiteX32-975" fmla="*/ 1073150 w 2482850"/>
              <a:gd name="connsiteY32-976" fmla="*/ 412801 h 1587616"/>
              <a:gd name="connsiteX33-977" fmla="*/ 1092200 w 2482850"/>
              <a:gd name="connsiteY33-978" fmla="*/ 596951 h 1587616"/>
              <a:gd name="connsiteX34-979" fmla="*/ 1200150 w 2482850"/>
              <a:gd name="connsiteY34-980" fmla="*/ 1181151 h 1587616"/>
              <a:gd name="connsiteX35-981" fmla="*/ 1231900 w 2482850"/>
              <a:gd name="connsiteY35-982" fmla="*/ 1066851 h 1587616"/>
              <a:gd name="connsiteX36-983" fmla="*/ 1270000 w 2482850"/>
              <a:gd name="connsiteY36-984" fmla="*/ 1295451 h 1587616"/>
              <a:gd name="connsiteX37-985" fmla="*/ 1314450 w 2482850"/>
              <a:gd name="connsiteY37-986" fmla="*/ 1117651 h 1587616"/>
              <a:gd name="connsiteX38-987" fmla="*/ 1327150 w 2482850"/>
              <a:gd name="connsiteY38-988" fmla="*/ 1378001 h 1587616"/>
              <a:gd name="connsiteX39-989" fmla="*/ 1441450 w 2482850"/>
              <a:gd name="connsiteY39-990" fmla="*/ 933501 h 1587616"/>
              <a:gd name="connsiteX40-991" fmla="*/ 1606550 w 2482850"/>
              <a:gd name="connsiteY40-992" fmla="*/ 1581201 h 1587616"/>
              <a:gd name="connsiteX41-993" fmla="*/ 1644650 w 2482850"/>
              <a:gd name="connsiteY41-994" fmla="*/ 1270051 h 1587616"/>
              <a:gd name="connsiteX42-995" fmla="*/ 1701800 w 2482850"/>
              <a:gd name="connsiteY42-996" fmla="*/ 1352601 h 1587616"/>
              <a:gd name="connsiteX43-997" fmla="*/ 1765300 w 2482850"/>
              <a:gd name="connsiteY43-998" fmla="*/ 1149401 h 1587616"/>
              <a:gd name="connsiteX44-999" fmla="*/ 1784350 w 2482850"/>
              <a:gd name="connsiteY44-1000" fmla="*/ 1270051 h 1587616"/>
              <a:gd name="connsiteX45-1001" fmla="*/ 1790700 w 2482850"/>
              <a:gd name="connsiteY45-1002" fmla="*/ 1054151 h 1587616"/>
              <a:gd name="connsiteX46-1003" fmla="*/ 1835150 w 2482850"/>
              <a:gd name="connsiteY46-1004" fmla="*/ 1314501 h 1587616"/>
              <a:gd name="connsiteX47-1005" fmla="*/ 1873250 w 2482850"/>
              <a:gd name="connsiteY47-1006" fmla="*/ 933501 h 1587616"/>
              <a:gd name="connsiteX48-1007" fmla="*/ 1873250 w 2482850"/>
              <a:gd name="connsiteY48-1008" fmla="*/ 1117651 h 1587616"/>
              <a:gd name="connsiteX49-1009" fmla="*/ 1930400 w 2482850"/>
              <a:gd name="connsiteY49-1010" fmla="*/ 901751 h 1587616"/>
              <a:gd name="connsiteX50-1011" fmla="*/ 1968500 w 2482850"/>
              <a:gd name="connsiteY50-1012" fmla="*/ 1085901 h 1587616"/>
              <a:gd name="connsiteX51-1013" fmla="*/ 1981200 w 2482850"/>
              <a:gd name="connsiteY51-1014" fmla="*/ 914451 h 1587616"/>
              <a:gd name="connsiteX52-1015" fmla="*/ 2095500 w 2482850"/>
              <a:gd name="connsiteY52-1016" fmla="*/ 1124001 h 1587616"/>
              <a:gd name="connsiteX53-1017" fmla="*/ 2114550 w 2482850"/>
              <a:gd name="connsiteY53-1018" fmla="*/ 895401 h 1587616"/>
              <a:gd name="connsiteX54-1019" fmla="*/ 2127250 w 2482850"/>
              <a:gd name="connsiteY54-1020" fmla="*/ 1104951 h 1587616"/>
              <a:gd name="connsiteX55-1021" fmla="*/ 2139950 w 2482850"/>
              <a:gd name="connsiteY55-1022" fmla="*/ 971601 h 1587616"/>
              <a:gd name="connsiteX56-1023" fmla="*/ 2139950 w 2482850"/>
              <a:gd name="connsiteY56-1024" fmla="*/ 1085901 h 1587616"/>
              <a:gd name="connsiteX57-1025" fmla="*/ 2190750 w 2482850"/>
              <a:gd name="connsiteY57-1026" fmla="*/ 977951 h 1587616"/>
              <a:gd name="connsiteX58-1027" fmla="*/ 2235200 w 2482850"/>
              <a:gd name="connsiteY58-1028" fmla="*/ 1143051 h 1587616"/>
              <a:gd name="connsiteX59-1029" fmla="*/ 2235200 w 2482850"/>
              <a:gd name="connsiteY59-1030" fmla="*/ 914451 h 1587616"/>
              <a:gd name="connsiteX60-1031" fmla="*/ 2286000 w 2482850"/>
              <a:gd name="connsiteY60-1032" fmla="*/ 1181151 h 1587616"/>
              <a:gd name="connsiteX61-1033" fmla="*/ 2330450 w 2482850"/>
              <a:gd name="connsiteY61-1034" fmla="*/ 933501 h 1587616"/>
              <a:gd name="connsiteX62-1035" fmla="*/ 2343150 w 2482850"/>
              <a:gd name="connsiteY62-1036" fmla="*/ 1200201 h 1587616"/>
              <a:gd name="connsiteX63-1037" fmla="*/ 2413000 w 2482850"/>
              <a:gd name="connsiteY63-1038" fmla="*/ 971601 h 1587616"/>
              <a:gd name="connsiteX64-1039" fmla="*/ 2482850 w 2482850"/>
              <a:gd name="connsiteY64-1040" fmla="*/ 1244651 h 1587616"/>
              <a:gd name="connsiteX0-1041" fmla="*/ 0 w 2482850"/>
              <a:gd name="connsiteY0-1042" fmla="*/ 838251 h 1568856"/>
              <a:gd name="connsiteX1-1043" fmla="*/ 38100 w 2482850"/>
              <a:gd name="connsiteY1-1044" fmla="*/ 958901 h 1568856"/>
              <a:gd name="connsiteX2-1045" fmla="*/ 82550 w 2482850"/>
              <a:gd name="connsiteY2-1046" fmla="*/ 781101 h 1568856"/>
              <a:gd name="connsiteX3-1047" fmla="*/ 95250 w 2482850"/>
              <a:gd name="connsiteY3-1048" fmla="*/ 997001 h 1568856"/>
              <a:gd name="connsiteX4-1049" fmla="*/ 165100 w 2482850"/>
              <a:gd name="connsiteY4-1050" fmla="*/ 743001 h 1568856"/>
              <a:gd name="connsiteX5-1051" fmla="*/ 165100 w 2482850"/>
              <a:gd name="connsiteY5-1052" fmla="*/ 1003351 h 1568856"/>
              <a:gd name="connsiteX6-1053" fmla="*/ 234950 w 2482850"/>
              <a:gd name="connsiteY6-1054" fmla="*/ 774751 h 1568856"/>
              <a:gd name="connsiteX7-1055" fmla="*/ 298450 w 2482850"/>
              <a:gd name="connsiteY7-1056" fmla="*/ 946201 h 1568856"/>
              <a:gd name="connsiteX8-1057" fmla="*/ 298450 w 2482850"/>
              <a:gd name="connsiteY8-1058" fmla="*/ 711251 h 1568856"/>
              <a:gd name="connsiteX9-1059" fmla="*/ 330200 w 2482850"/>
              <a:gd name="connsiteY9-1060" fmla="*/ 908101 h 1568856"/>
              <a:gd name="connsiteX10-1061" fmla="*/ 330200 w 2482850"/>
              <a:gd name="connsiteY10-1062" fmla="*/ 717601 h 1568856"/>
              <a:gd name="connsiteX11-1063" fmla="*/ 355600 w 2482850"/>
              <a:gd name="connsiteY11-1064" fmla="*/ 920801 h 1568856"/>
              <a:gd name="connsiteX12-1065" fmla="*/ 374650 w 2482850"/>
              <a:gd name="connsiteY12-1066" fmla="*/ 698551 h 1568856"/>
              <a:gd name="connsiteX13-1067" fmla="*/ 374650 w 2482850"/>
              <a:gd name="connsiteY13-1068" fmla="*/ 901751 h 1568856"/>
              <a:gd name="connsiteX14-1069" fmla="*/ 444500 w 2482850"/>
              <a:gd name="connsiteY14-1070" fmla="*/ 717601 h 1568856"/>
              <a:gd name="connsiteX15-1071" fmla="*/ 444500 w 2482850"/>
              <a:gd name="connsiteY15-1072" fmla="*/ 857301 h 1568856"/>
              <a:gd name="connsiteX16-1073" fmla="*/ 488950 w 2482850"/>
              <a:gd name="connsiteY16-1074" fmla="*/ 723951 h 1568856"/>
              <a:gd name="connsiteX17-1075" fmla="*/ 501650 w 2482850"/>
              <a:gd name="connsiteY17-1076" fmla="*/ 850951 h 1568856"/>
              <a:gd name="connsiteX18-1077" fmla="*/ 501650 w 2482850"/>
              <a:gd name="connsiteY18-1078" fmla="*/ 698551 h 1568856"/>
              <a:gd name="connsiteX19-1079" fmla="*/ 577850 w 2482850"/>
              <a:gd name="connsiteY19-1080" fmla="*/ 1009701 h 1568856"/>
              <a:gd name="connsiteX20-1081" fmla="*/ 628650 w 2482850"/>
              <a:gd name="connsiteY20-1082" fmla="*/ 533451 h 1568856"/>
              <a:gd name="connsiteX21-1083" fmla="*/ 654050 w 2482850"/>
              <a:gd name="connsiteY21-1084" fmla="*/ 692201 h 1568856"/>
              <a:gd name="connsiteX22-1085" fmla="*/ 723900 w 2482850"/>
              <a:gd name="connsiteY22-1086" fmla="*/ 508051 h 1568856"/>
              <a:gd name="connsiteX23-1087" fmla="*/ 730250 w 2482850"/>
              <a:gd name="connsiteY23-1088" fmla="*/ 641401 h 1568856"/>
              <a:gd name="connsiteX24-1089" fmla="*/ 793750 w 2482850"/>
              <a:gd name="connsiteY24-1090" fmla="*/ 520751 h 1568856"/>
              <a:gd name="connsiteX25-1091" fmla="*/ 793750 w 2482850"/>
              <a:gd name="connsiteY25-1092" fmla="*/ 647751 h 1568856"/>
              <a:gd name="connsiteX26-1093" fmla="*/ 857250 w 2482850"/>
              <a:gd name="connsiteY26-1094" fmla="*/ 431851 h 1568856"/>
              <a:gd name="connsiteX27-1095" fmla="*/ 863600 w 2482850"/>
              <a:gd name="connsiteY27-1096" fmla="*/ 654101 h 1568856"/>
              <a:gd name="connsiteX28-1097" fmla="*/ 933450 w 2482850"/>
              <a:gd name="connsiteY28-1098" fmla="*/ 51 h 1568856"/>
              <a:gd name="connsiteX29-1099" fmla="*/ 990600 w 2482850"/>
              <a:gd name="connsiteY29-1100" fmla="*/ 692201 h 1568856"/>
              <a:gd name="connsiteX30-1101" fmla="*/ 1041400 w 2482850"/>
              <a:gd name="connsiteY30-1102" fmla="*/ 381051 h 1568856"/>
              <a:gd name="connsiteX31-1103" fmla="*/ 1066800 w 2482850"/>
              <a:gd name="connsiteY31-1104" fmla="*/ 685851 h 1568856"/>
              <a:gd name="connsiteX32-1105" fmla="*/ 1073150 w 2482850"/>
              <a:gd name="connsiteY32-1106" fmla="*/ 412801 h 1568856"/>
              <a:gd name="connsiteX33-1107" fmla="*/ 1092200 w 2482850"/>
              <a:gd name="connsiteY33-1108" fmla="*/ 596951 h 1568856"/>
              <a:gd name="connsiteX34-1109" fmla="*/ 1200150 w 2482850"/>
              <a:gd name="connsiteY34-1110" fmla="*/ 1181151 h 1568856"/>
              <a:gd name="connsiteX35-1111" fmla="*/ 1231900 w 2482850"/>
              <a:gd name="connsiteY35-1112" fmla="*/ 1066851 h 1568856"/>
              <a:gd name="connsiteX36-1113" fmla="*/ 1270000 w 2482850"/>
              <a:gd name="connsiteY36-1114" fmla="*/ 1295451 h 1568856"/>
              <a:gd name="connsiteX37-1115" fmla="*/ 1314450 w 2482850"/>
              <a:gd name="connsiteY37-1116" fmla="*/ 1117651 h 1568856"/>
              <a:gd name="connsiteX38-1117" fmla="*/ 1327150 w 2482850"/>
              <a:gd name="connsiteY38-1118" fmla="*/ 1378001 h 1568856"/>
              <a:gd name="connsiteX39-1119" fmla="*/ 1441450 w 2482850"/>
              <a:gd name="connsiteY39-1120" fmla="*/ 933501 h 1568856"/>
              <a:gd name="connsiteX40-1121" fmla="*/ 1460500 w 2482850"/>
              <a:gd name="connsiteY40-1122" fmla="*/ 1562151 h 1568856"/>
              <a:gd name="connsiteX41-1123" fmla="*/ 1644650 w 2482850"/>
              <a:gd name="connsiteY41-1124" fmla="*/ 1270051 h 1568856"/>
              <a:gd name="connsiteX42-1125" fmla="*/ 1701800 w 2482850"/>
              <a:gd name="connsiteY42-1126" fmla="*/ 1352601 h 1568856"/>
              <a:gd name="connsiteX43-1127" fmla="*/ 1765300 w 2482850"/>
              <a:gd name="connsiteY43-1128" fmla="*/ 1149401 h 1568856"/>
              <a:gd name="connsiteX44-1129" fmla="*/ 1784350 w 2482850"/>
              <a:gd name="connsiteY44-1130" fmla="*/ 1270051 h 1568856"/>
              <a:gd name="connsiteX45-1131" fmla="*/ 1790700 w 2482850"/>
              <a:gd name="connsiteY45-1132" fmla="*/ 1054151 h 1568856"/>
              <a:gd name="connsiteX46-1133" fmla="*/ 1835150 w 2482850"/>
              <a:gd name="connsiteY46-1134" fmla="*/ 1314501 h 1568856"/>
              <a:gd name="connsiteX47-1135" fmla="*/ 1873250 w 2482850"/>
              <a:gd name="connsiteY47-1136" fmla="*/ 933501 h 1568856"/>
              <a:gd name="connsiteX48-1137" fmla="*/ 1873250 w 2482850"/>
              <a:gd name="connsiteY48-1138" fmla="*/ 1117651 h 1568856"/>
              <a:gd name="connsiteX49-1139" fmla="*/ 1930400 w 2482850"/>
              <a:gd name="connsiteY49-1140" fmla="*/ 901751 h 1568856"/>
              <a:gd name="connsiteX50-1141" fmla="*/ 1968500 w 2482850"/>
              <a:gd name="connsiteY50-1142" fmla="*/ 1085901 h 1568856"/>
              <a:gd name="connsiteX51-1143" fmla="*/ 1981200 w 2482850"/>
              <a:gd name="connsiteY51-1144" fmla="*/ 914451 h 1568856"/>
              <a:gd name="connsiteX52-1145" fmla="*/ 2095500 w 2482850"/>
              <a:gd name="connsiteY52-1146" fmla="*/ 1124001 h 1568856"/>
              <a:gd name="connsiteX53-1147" fmla="*/ 2114550 w 2482850"/>
              <a:gd name="connsiteY53-1148" fmla="*/ 895401 h 1568856"/>
              <a:gd name="connsiteX54-1149" fmla="*/ 2127250 w 2482850"/>
              <a:gd name="connsiteY54-1150" fmla="*/ 1104951 h 1568856"/>
              <a:gd name="connsiteX55-1151" fmla="*/ 2139950 w 2482850"/>
              <a:gd name="connsiteY55-1152" fmla="*/ 971601 h 1568856"/>
              <a:gd name="connsiteX56-1153" fmla="*/ 2139950 w 2482850"/>
              <a:gd name="connsiteY56-1154" fmla="*/ 1085901 h 1568856"/>
              <a:gd name="connsiteX57-1155" fmla="*/ 2190750 w 2482850"/>
              <a:gd name="connsiteY57-1156" fmla="*/ 977951 h 1568856"/>
              <a:gd name="connsiteX58-1157" fmla="*/ 2235200 w 2482850"/>
              <a:gd name="connsiteY58-1158" fmla="*/ 1143051 h 1568856"/>
              <a:gd name="connsiteX59-1159" fmla="*/ 2235200 w 2482850"/>
              <a:gd name="connsiteY59-1160" fmla="*/ 914451 h 1568856"/>
              <a:gd name="connsiteX60-1161" fmla="*/ 2286000 w 2482850"/>
              <a:gd name="connsiteY60-1162" fmla="*/ 1181151 h 1568856"/>
              <a:gd name="connsiteX61-1163" fmla="*/ 2330450 w 2482850"/>
              <a:gd name="connsiteY61-1164" fmla="*/ 933501 h 1568856"/>
              <a:gd name="connsiteX62-1165" fmla="*/ 2343150 w 2482850"/>
              <a:gd name="connsiteY62-1166" fmla="*/ 1200201 h 1568856"/>
              <a:gd name="connsiteX63-1167" fmla="*/ 2413000 w 2482850"/>
              <a:gd name="connsiteY63-1168" fmla="*/ 971601 h 1568856"/>
              <a:gd name="connsiteX64-1169" fmla="*/ 2482850 w 2482850"/>
              <a:gd name="connsiteY64-1170" fmla="*/ 1244651 h 1568856"/>
              <a:gd name="connsiteX0-1171" fmla="*/ 0 w 2482850"/>
              <a:gd name="connsiteY0-1172" fmla="*/ 838251 h 1567896"/>
              <a:gd name="connsiteX1-1173" fmla="*/ 38100 w 2482850"/>
              <a:gd name="connsiteY1-1174" fmla="*/ 958901 h 1567896"/>
              <a:gd name="connsiteX2-1175" fmla="*/ 82550 w 2482850"/>
              <a:gd name="connsiteY2-1176" fmla="*/ 781101 h 1567896"/>
              <a:gd name="connsiteX3-1177" fmla="*/ 95250 w 2482850"/>
              <a:gd name="connsiteY3-1178" fmla="*/ 997001 h 1567896"/>
              <a:gd name="connsiteX4-1179" fmla="*/ 165100 w 2482850"/>
              <a:gd name="connsiteY4-1180" fmla="*/ 743001 h 1567896"/>
              <a:gd name="connsiteX5-1181" fmla="*/ 165100 w 2482850"/>
              <a:gd name="connsiteY5-1182" fmla="*/ 1003351 h 1567896"/>
              <a:gd name="connsiteX6-1183" fmla="*/ 234950 w 2482850"/>
              <a:gd name="connsiteY6-1184" fmla="*/ 774751 h 1567896"/>
              <a:gd name="connsiteX7-1185" fmla="*/ 298450 w 2482850"/>
              <a:gd name="connsiteY7-1186" fmla="*/ 946201 h 1567896"/>
              <a:gd name="connsiteX8-1187" fmla="*/ 298450 w 2482850"/>
              <a:gd name="connsiteY8-1188" fmla="*/ 711251 h 1567896"/>
              <a:gd name="connsiteX9-1189" fmla="*/ 330200 w 2482850"/>
              <a:gd name="connsiteY9-1190" fmla="*/ 908101 h 1567896"/>
              <a:gd name="connsiteX10-1191" fmla="*/ 330200 w 2482850"/>
              <a:gd name="connsiteY10-1192" fmla="*/ 717601 h 1567896"/>
              <a:gd name="connsiteX11-1193" fmla="*/ 355600 w 2482850"/>
              <a:gd name="connsiteY11-1194" fmla="*/ 920801 h 1567896"/>
              <a:gd name="connsiteX12-1195" fmla="*/ 374650 w 2482850"/>
              <a:gd name="connsiteY12-1196" fmla="*/ 698551 h 1567896"/>
              <a:gd name="connsiteX13-1197" fmla="*/ 374650 w 2482850"/>
              <a:gd name="connsiteY13-1198" fmla="*/ 901751 h 1567896"/>
              <a:gd name="connsiteX14-1199" fmla="*/ 444500 w 2482850"/>
              <a:gd name="connsiteY14-1200" fmla="*/ 717601 h 1567896"/>
              <a:gd name="connsiteX15-1201" fmla="*/ 444500 w 2482850"/>
              <a:gd name="connsiteY15-1202" fmla="*/ 857301 h 1567896"/>
              <a:gd name="connsiteX16-1203" fmla="*/ 488950 w 2482850"/>
              <a:gd name="connsiteY16-1204" fmla="*/ 723951 h 1567896"/>
              <a:gd name="connsiteX17-1205" fmla="*/ 501650 w 2482850"/>
              <a:gd name="connsiteY17-1206" fmla="*/ 850951 h 1567896"/>
              <a:gd name="connsiteX18-1207" fmla="*/ 501650 w 2482850"/>
              <a:gd name="connsiteY18-1208" fmla="*/ 698551 h 1567896"/>
              <a:gd name="connsiteX19-1209" fmla="*/ 577850 w 2482850"/>
              <a:gd name="connsiteY19-1210" fmla="*/ 1009701 h 1567896"/>
              <a:gd name="connsiteX20-1211" fmla="*/ 628650 w 2482850"/>
              <a:gd name="connsiteY20-1212" fmla="*/ 533451 h 1567896"/>
              <a:gd name="connsiteX21-1213" fmla="*/ 654050 w 2482850"/>
              <a:gd name="connsiteY21-1214" fmla="*/ 692201 h 1567896"/>
              <a:gd name="connsiteX22-1215" fmla="*/ 723900 w 2482850"/>
              <a:gd name="connsiteY22-1216" fmla="*/ 508051 h 1567896"/>
              <a:gd name="connsiteX23-1217" fmla="*/ 730250 w 2482850"/>
              <a:gd name="connsiteY23-1218" fmla="*/ 641401 h 1567896"/>
              <a:gd name="connsiteX24-1219" fmla="*/ 793750 w 2482850"/>
              <a:gd name="connsiteY24-1220" fmla="*/ 520751 h 1567896"/>
              <a:gd name="connsiteX25-1221" fmla="*/ 793750 w 2482850"/>
              <a:gd name="connsiteY25-1222" fmla="*/ 647751 h 1567896"/>
              <a:gd name="connsiteX26-1223" fmla="*/ 857250 w 2482850"/>
              <a:gd name="connsiteY26-1224" fmla="*/ 431851 h 1567896"/>
              <a:gd name="connsiteX27-1225" fmla="*/ 863600 w 2482850"/>
              <a:gd name="connsiteY27-1226" fmla="*/ 654101 h 1567896"/>
              <a:gd name="connsiteX28-1227" fmla="*/ 933450 w 2482850"/>
              <a:gd name="connsiteY28-1228" fmla="*/ 51 h 1567896"/>
              <a:gd name="connsiteX29-1229" fmla="*/ 990600 w 2482850"/>
              <a:gd name="connsiteY29-1230" fmla="*/ 692201 h 1567896"/>
              <a:gd name="connsiteX30-1231" fmla="*/ 1041400 w 2482850"/>
              <a:gd name="connsiteY30-1232" fmla="*/ 381051 h 1567896"/>
              <a:gd name="connsiteX31-1233" fmla="*/ 1066800 w 2482850"/>
              <a:gd name="connsiteY31-1234" fmla="*/ 685851 h 1567896"/>
              <a:gd name="connsiteX32-1235" fmla="*/ 1073150 w 2482850"/>
              <a:gd name="connsiteY32-1236" fmla="*/ 412801 h 1567896"/>
              <a:gd name="connsiteX33-1237" fmla="*/ 1092200 w 2482850"/>
              <a:gd name="connsiteY33-1238" fmla="*/ 596951 h 1567896"/>
              <a:gd name="connsiteX34-1239" fmla="*/ 1200150 w 2482850"/>
              <a:gd name="connsiteY34-1240" fmla="*/ 1181151 h 1567896"/>
              <a:gd name="connsiteX35-1241" fmla="*/ 1231900 w 2482850"/>
              <a:gd name="connsiteY35-1242" fmla="*/ 1066851 h 1567896"/>
              <a:gd name="connsiteX36-1243" fmla="*/ 1270000 w 2482850"/>
              <a:gd name="connsiteY36-1244" fmla="*/ 1295451 h 1567896"/>
              <a:gd name="connsiteX37-1245" fmla="*/ 1314450 w 2482850"/>
              <a:gd name="connsiteY37-1246" fmla="*/ 1117651 h 1567896"/>
              <a:gd name="connsiteX38-1247" fmla="*/ 1327150 w 2482850"/>
              <a:gd name="connsiteY38-1248" fmla="*/ 1378001 h 1567896"/>
              <a:gd name="connsiteX39-1249" fmla="*/ 1441450 w 2482850"/>
              <a:gd name="connsiteY39-1250" fmla="*/ 933501 h 1567896"/>
              <a:gd name="connsiteX40-1251" fmla="*/ 1460500 w 2482850"/>
              <a:gd name="connsiteY40-1252" fmla="*/ 1562151 h 1567896"/>
              <a:gd name="connsiteX41-1253" fmla="*/ 1568450 w 2482850"/>
              <a:gd name="connsiteY41-1254" fmla="*/ 1251001 h 1567896"/>
              <a:gd name="connsiteX42-1255" fmla="*/ 1701800 w 2482850"/>
              <a:gd name="connsiteY42-1256" fmla="*/ 1352601 h 1567896"/>
              <a:gd name="connsiteX43-1257" fmla="*/ 1765300 w 2482850"/>
              <a:gd name="connsiteY43-1258" fmla="*/ 1149401 h 1567896"/>
              <a:gd name="connsiteX44-1259" fmla="*/ 1784350 w 2482850"/>
              <a:gd name="connsiteY44-1260" fmla="*/ 1270051 h 1567896"/>
              <a:gd name="connsiteX45-1261" fmla="*/ 1790700 w 2482850"/>
              <a:gd name="connsiteY45-1262" fmla="*/ 1054151 h 1567896"/>
              <a:gd name="connsiteX46-1263" fmla="*/ 1835150 w 2482850"/>
              <a:gd name="connsiteY46-1264" fmla="*/ 1314501 h 1567896"/>
              <a:gd name="connsiteX47-1265" fmla="*/ 1873250 w 2482850"/>
              <a:gd name="connsiteY47-1266" fmla="*/ 933501 h 1567896"/>
              <a:gd name="connsiteX48-1267" fmla="*/ 1873250 w 2482850"/>
              <a:gd name="connsiteY48-1268" fmla="*/ 1117651 h 1567896"/>
              <a:gd name="connsiteX49-1269" fmla="*/ 1930400 w 2482850"/>
              <a:gd name="connsiteY49-1270" fmla="*/ 901751 h 1567896"/>
              <a:gd name="connsiteX50-1271" fmla="*/ 1968500 w 2482850"/>
              <a:gd name="connsiteY50-1272" fmla="*/ 1085901 h 1567896"/>
              <a:gd name="connsiteX51-1273" fmla="*/ 1981200 w 2482850"/>
              <a:gd name="connsiteY51-1274" fmla="*/ 914451 h 1567896"/>
              <a:gd name="connsiteX52-1275" fmla="*/ 2095500 w 2482850"/>
              <a:gd name="connsiteY52-1276" fmla="*/ 1124001 h 1567896"/>
              <a:gd name="connsiteX53-1277" fmla="*/ 2114550 w 2482850"/>
              <a:gd name="connsiteY53-1278" fmla="*/ 895401 h 1567896"/>
              <a:gd name="connsiteX54-1279" fmla="*/ 2127250 w 2482850"/>
              <a:gd name="connsiteY54-1280" fmla="*/ 1104951 h 1567896"/>
              <a:gd name="connsiteX55-1281" fmla="*/ 2139950 w 2482850"/>
              <a:gd name="connsiteY55-1282" fmla="*/ 971601 h 1567896"/>
              <a:gd name="connsiteX56-1283" fmla="*/ 2139950 w 2482850"/>
              <a:gd name="connsiteY56-1284" fmla="*/ 1085901 h 1567896"/>
              <a:gd name="connsiteX57-1285" fmla="*/ 2190750 w 2482850"/>
              <a:gd name="connsiteY57-1286" fmla="*/ 977951 h 1567896"/>
              <a:gd name="connsiteX58-1287" fmla="*/ 2235200 w 2482850"/>
              <a:gd name="connsiteY58-1288" fmla="*/ 1143051 h 1567896"/>
              <a:gd name="connsiteX59-1289" fmla="*/ 2235200 w 2482850"/>
              <a:gd name="connsiteY59-1290" fmla="*/ 914451 h 1567896"/>
              <a:gd name="connsiteX60-1291" fmla="*/ 2286000 w 2482850"/>
              <a:gd name="connsiteY60-1292" fmla="*/ 1181151 h 1567896"/>
              <a:gd name="connsiteX61-1293" fmla="*/ 2330450 w 2482850"/>
              <a:gd name="connsiteY61-1294" fmla="*/ 933501 h 1567896"/>
              <a:gd name="connsiteX62-1295" fmla="*/ 2343150 w 2482850"/>
              <a:gd name="connsiteY62-1296" fmla="*/ 1200201 h 1567896"/>
              <a:gd name="connsiteX63-1297" fmla="*/ 2413000 w 2482850"/>
              <a:gd name="connsiteY63-1298" fmla="*/ 971601 h 1567896"/>
              <a:gd name="connsiteX64-1299" fmla="*/ 2482850 w 2482850"/>
              <a:gd name="connsiteY64-1300" fmla="*/ 1244651 h 1567896"/>
              <a:gd name="connsiteX0-1301" fmla="*/ 0 w 2482850"/>
              <a:gd name="connsiteY0-1302" fmla="*/ 838251 h 1561630"/>
              <a:gd name="connsiteX1-1303" fmla="*/ 38100 w 2482850"/>
              <a:gd name="connsiteY1-1304" fmla="*/ 958901 h 1561630"/>
              <a:gd name="connsiteX2-1305" fmla="*/ 82550 w 2482850"/>
              <a:gd name="connsiteY2-1306" fmla="*/ 781101 h 1561630"/>
              <a:gd name="connsiteX3-1307" fmla="*/ 95250 w 2482850"/>
              <a:gd name="connsiteY3-1308" fmla="*/ 997001 h 1561630"/>
              <a:gd name="connsiteX4-1309" fmla="*/ 165100 w 2482850"/>
              <a:gd name="connsiteY4-1310" fmla="*/ 743001 h 1561630"/>
              <a:gd name="connsiteX5-1311" fmla="*/ 165100 w 2482850"/>
              <a:gd name="connsiteY5-1312" fmla="*/ 1003351 h 1561630"/>
              <a:gd name="connsiteX6-1313" fmla="*/ 234950 w 2482850"/>
              <a:gd name="connsiteY6-1314" fmla="*/ 774751 h 1561630"/>
              <a:gd name="connsiteX7-1315" fmla="*/ 298450 w 2482850"/>
              <a:gd name="connsiteY7-1316" fmla="*/ 946201 h 1561630"/>
              <a:gd name="connsiteX8-1317" fmla="*/ 298450 w 2482850"/>
              <a:gd name="connsiteY8-1318" fmla="*/ 711251 h 1561630"/>
              <a:gd name="connsiteX9-1319" fmla="*/ 330200 w 2482850"/>
              <a:gd name="connsiteY9-1320" fmla="*/ 908101 h 1561630"/>
              <a:gd name="connsiteX10-1321" fmla="*/ 330200 w 2482850"/>
              <a:gd name="connsiteY10-1322" fmla="*/ 717601 h 1561630"/>
              <a:gd name="connsiteX11-1323" fmla="*/ 355600 w 2482850"/>
              <a:gd name="connsiteY11-1324" fmla="*/ 920801 h 1561630"/>
              <a:gd name="connsiteX12-1325" fmla="*/ 374650 w 2482850"/>
              <a:gd name="connsiteY12-1326" fmla="*/ 698551 h 1561630"/>
              <a:gd name="connsiteX13-1327" fmla="*/ 374650 w 2482850"/>
              <a:gd name="connsiteY13-1328" fmla="*/ 901751 h 1561630"/>
              <a:gd name="connsiteX14-1329" fmla="*/ 444500 w 2482850"/>
              <a:gd name="connsiteY14-1330" fmla="*/ 717601 h 1561630"/>
              <a:gd name="connsiteX15-1331" fmla="*/ 444500 w 2482850"/>
              <a:gd name="connsiteY15-1332" fmla="*/ 857301 h 1561630"/>
              <a:gd name="connsiteX16-1333" fmla="*/ 488950 w 2482850"/>
              <a:gd name="connsiteY16-1334" fmla="*/ 723951 h 1561630"/>
              <a:gd name="connsiteX17-1335" fmla="*/ 501650 w 2482850"/>
              <a:gd name="connsiteY17-1336" fmla="*/ 850951 h 1561630"/>
              <a:gd name="connsiteX18-1337" fmla="*/ 501650 w 2482850"/>
              <a:gd name="connsiteY18-1338" fmla="*/ 698551 h 1561630"/>
              <a:gd name="connsiteX19-1339" fmla="*/ 577850 w 2482850"/>
              <a:gd name="connsiteY19-1340" fmla="*/ 1009701 h 1561630"/>
              <a:gd name="connsiteX20-1341" fmla="*/ 628650 w 2482850"/>
              <a:gd name="connsiteY20-1342" fmla="*/ 533451 h 1561630"/>
              <a:gd name="connsiteX21-1343" fmla="*/ 654050 w 2482850"/>
              <a:gd name="connsiteY21-1344" fmla="*/ 692201 h 1561630"/>
              <a:gd name="connsiteX22-1345" fmla="*/ 723900 w 2482850"/>
              <a:gd name="connsiteY22-1346" fmla="*/ 508051 h 1561630"/>
              <a:gd name="connsiteX23-1347" fmla="*/ 730250 w 2482850"/>
              <a:gd name="connsiteY23-1348" fmla="*/ 641401 h 1561630"/>
              <a:gd name="connsiteX24-1349" fmla="*/ 793750 w 2482850"/>
              <a:gd name="connsiteY24-1350" fmla="*/ 520751 h 1561630"/>
              <a:gd name="connsiteX25-1351" fmla="*/ 793750 w 2482850"/>
              <a:gd name="connsiteY25-1352" fmla="*/ 647751 h 1561630"/>
              <a:gd name="connsiteX26-1353" fmla="*/ 857250 w 2482850"/>
              <a:gd name="connsiteY26-1354" fmla="*/ 431851 h 1561630"/>
              <a:gd name="connsiteX27-1355" fmla="*/ 863600 w 2482850"/>
              <a:gd name="connsiteY27-1356" fmla="*/ 654101 h 1561630"/>
              <a:gd name="connsiteX28-1357" fmla="*/ 933450 w 2482850"/>
              <a:gd name="connsiteY28-1358" fmla="*/ 51 h 1561630"/>
              <a:gd name="connsiteX29-1359" fmla="*/ 990600 w 2482850"/>
              <a:gd name="connsiteY29-1360" fmla="*/ 692201 h 1561630"/>
              <a:gd name="connsiteX30-1361" fmla="*/ 1041400 w 2482850"/>
              <a:gd name="connsiteY30-1362" fmla="*/ 381051 h 1561630"/>
              <a:gd name="connsiteX31-1363" fmla="*/ 1066800 w 2482850"/>
              <a:gd name="connsiteY31-1364" fmla="*/ 685851 h 1561630"/>
              <a:gd name="connsiteX32-1365" fmla="*/ 1073150 w 2482850"/>
              <a:gd name="connsiteY32-1366" fmla="*/ 412801 h 1561630"/>
              <a:gd name="connsiteX33-1367" fmla="*/ 1092200 w 2482850"/>
              <a:gd name="connsiteY33-1368" fmla="*/ 596951 h 1561630"/>
              <a:gd name="connsiteX34-1369" fmla="*/ 1200150 w 2482850"/>
              <a:gd name="connsiteY34-1370" fmla="*/ 1181151 h 1561630"/>
              <a:gd name="connsiteX35-1371" fmla="*/ 1231900 w 2482850"/>
              <a:gd name="connsiteY35-1372" fmla="*/ 1066851 h 1561630"/>
              <a:gd name="connsiteX36-1373" fmla="*/ 1270000 w 2482850"/>
              <a:gd name="connsiteY36-1374" fmla="*/ 1295451 h 1561630"/>
              <a:gd name="connsiteX37-1375" fmla="*/ 1314450 w 2482850"/>
              <a:gd name="connsiteY37-1376" fmla="*/ 1117651 h 1561630"/>
              <a:gd name="connsiteX38-1377" fmla="*/ 1327150 w 2482850"/>
              <a:gd name="connsiteY38-1378" fmla="*/ 1378001 h 1561630"/>
              <a:gd name="connsiteX39-1379" fmla="*/ 1441450 w 2482850"/>
              <a:gd name="connsiteY39-1380" fmla="*/ 933501 h 1561630"/>
              <a:gd name="connsiteX40-1381" fmla="*/ 1498600 w 2482850"/>
              <a:gd name="connsiteY40-1382" fmla="*/ 1555801 h 1561630"/>
              <a:gd name="connsiteX41-1383" fmla="*/ 1568450 w 2482850"/>
              <a:gd name="connsiteY41-1384" fmla="*/ 1251001 h 1561630"/>
              <a:gd name="connsiteX42-1385" fmla="*/ 1701800 w 2482850"/>
              <a:gd name="connsiteY42-1386" fmla="*/ 1352601 h 1561630"/>
              <a:gd name="connsiteX43-1387" fmla="*/ 1765300 w 2482850"/>
              <a:gd name="connsiteY43-1388" fmla="*/ 1149401 h 1561630"/>
              <a:gd name="connsiteX44-1389" fmla="*/ 1784350 w 2482850"/>
              <a:gd name="connsiteY44-1390" fmla="*/ 1270051 h 1561630"/>
              <a:gd name="connsiteX45-1391" fmla="*/ 1790700 w 2482850"/>
              <a:gd name="connsiteY45-1392" fmla="*/ 1054151 h 1561630"/>
              <a:gd name="connsiteX46-1393" fmla="*/ 1835150 w 2482850"/>
              <a:gd name="connsiteY46-1394" fmla="*/ 1314501 h 1561630"/>
              <a:gd name="connsiteX47-1395" fmla="*/ 1873250 w 2482850"/>
              <a:gd name="connsiteY47-1396" fmla="*/ 933501 h 1561630"/>
              <a:gd name="connsiteX48-1397" fmla="*/ 1873250 w 2482850"/>
              <a:gd name="connsiteY48-1398" fmla="*/ 1117651 h 1561630"/>
              <a:gd name="connsiteX49-1399" fmla="*/ 1930400 w 2482850"/>
              <a:gd name="connsiteY49-1400" fmla="*/ 901751 h 1561630"/>
              <a:gd name="connsiteX50-1401" fmla="*/ 1968500 w 2482850"/>
              <a:gd name="connsiteY50-1402" fmla="*/ 1085901 h 1561630"/>
              <a:gd name="connsiteX51-1403" fmla="*/ 1981200 w 2482850"/>
              <a:gd name="connsiteY51-1404" fmla="*/ 914451 h 1561630"/>
              <a:gd name="connsiteX52-1405" fmla="*/ 2095500 w 2482850"/>
              <a:gd name="connsiteY52-1406" fmla="*/ 1124001 h 1561630"/>
              <a:gd name="connsiteX53-1407" fmla="*/ 2114550 w 2482850"/>
              <a:gd name="connsiteY53-1408" fmla="*/ 895401 h 1561630"/>
              <a:gd name="connsiteX54-1409" fmla="*/ 2127250 w 2482850"/>
              <a:gd name="connsiteY54-1410" fmla="*/ 1104951 h 1561630"/>
              <a:gd name="connsiteX55-1411" fmla="*/ 2139950 w 2482850"/>
              <a:gd name="connsiteY55-1412" fmla="*/ 971601 h 1561630"/>
              <a:gd name="connsiteX56-1413" fmla="*/ 2139950 w 2482850"/>
              <a:gd name="connsiteY56-1414" fmla="*/ 1085901 h 1561630"/>
              <a:gd name="connsiteX57-1415" fmla="*/ 2190750 w 2482850"/>
              <a:gd name="connsiteY57-1416" fmla="*/ 977951 h 1561630"/>
              <a:gd name="connsiteX58-1417" fmla="*/ 2235200 w 2482850"/>
              <a:gd name="connsiteY58-1418" fmla="*/ 1143051 h 1561630"/>
              <a:gd name="connsiteX59-1419" fmla="*/ 2235200 w 2482850"/>
              <a:gd name="connsiteY59-1420" fmla="*/ 914451 h 1561630"/>
              <a:gd name="connsiteX60-1421" fmla="*/ 2286000 w 2482850"/>
              <a:gd name="connsiteY60-1422" fmla="*/ 1181151 h 1561630"/>
              <a:gd name="connsiteX61-1423" fmla="*/ 2330450 w 2482850"/>
              <a:gd name="connsiteY61-1424" fmla="*/ 933501 h 1561630"/>
              <a:gd name="connsiteX62-1425" fmla="*/ 2343150 w 2482850"/>
              <a:gd name="connsiteY62-1426" fmla="*/ 1200201 h 1561630"/>
              <a:gd name="connsiteX63-1427" fmla="*/ 2413000 w 2482850"/>
              <a:gd name="connsiteY63-1428" fmla="*/ 971601 h 1561630"/>
              <a:gd name="connsiteX64-1429" fmla="*/ 2482850 w 2482850"/>
              <a:gd name="connsiteY64-1430" fmla="*/ 1244651 h 1561630"/>
              <a:gd name="connsiteX0-1431" fmla="*/ 0 w 2482850"/>
              <a:gd name="connsiteY0-1432" fmla="*/ 1009691 h 1733070"/>
              <a:gd name="connsiteX1-1433" fmla="*/ 38100 w 2482850"/>
              <a:gd name="connsiteY1-1434" fmla="*/ 1130341 h 1733070"/>
              <a:gd name="connsiteX2-1435" fmla="*/ 82550 w 2482850"/>
              <a:gd name="connsiteY2-1436" fmla="*/ 952541 h 1733070"/>
              <a:gd name="connsiteX3-1437" fmla="*/ 95250 w 2482850"/>
              <a:gd name="connsiteY3-1438" fmla="*/ 1168441 h 1733070"/>
              <a:gd name="connsiteX4-1439" fmla="*/ 165100 w 2482850"/>
              <a:gd name="connsiteY4-1440" fmla="*/ 914441 h 1733070"/>
              <a:gd name="connsiteX5-1441" fmla="*/ 165100 w 2482850"/>
              <a:gd name="connsiteY5-1442" fmla="*/ 1174791 h 1733070"/>
              <a:gd name="connsiteX6-1443" fmla="*/ 234950 w 2482850"/>
              <a:gd name="connsiteY6-1444" fmla="*/ 946191 h 1733070"/>
              <a:gd name="connsiteX7-1445" fmla="*/ 298450 w 2482850"/>
              <a:gd name="connsiteY7-1446" fmla="*/ 1117641 h 1733070"/>
              <a:gd name="connsiteX8-1447" fmla="*/ 298450 w 2482850"/>
              <a:gd name="connsiteY8-1448" fmla="*/ 882691 h 1733070"/>
              <a:gd name="connsiteX9-1449" fmla="*/ 330200 w 2482850"/>
              <a:gd name="connsiteY9-1450" fmla="*/ 1079541 h 1733070"/>
              <a:gd name="connsiteX10-1451" fmla="*/ 330200 w 2482850"/>
              <a:gd name="connsiteY10-1452" fmla="*/ 889041 h 1733070"/>
              <a:gd name="connsiteX11-1453" fmla="*/ 355600 w 2482850"/>
              <a:gd name="connsiteY11-1454" fmla="*/ 1092241 h 1733070"/>
              <a:gd name="connsiteX12-1455" fmla="*/ 374650 w 2482850"/>
              <a:gd name="connsiteY12-1456" fmla="*/ 869991 h 1733070"/>
              <a:gd name="connsiteX13-1457" fmla="*/ 374650 w 2482850"/>
              <a:gd name="connsiteY13-1458" fmla="*/ 1073191 h 1733070"/>
              <a:gd name="connsiteX14-1459" fmla="*/ 444500 w 2482850"/>
              <a:gd name="connsiteY14-1460" fmla="*/ 889041 h 1733070"/>
              <a:gd name="connsiteX15-1461" fmla="*/ 444500 w 2482850"/>
              <a:gd name="connsiteY15-1462" fmla="*/ 1028741 h 1733070"/>
              <a:gd name="connsiteX16-1463" fmla="*/ 488950 w 2482850"/>
              <a:gd name="connsiteY16-1464" fmla="*/ 895391 h 1733070"/>
              <a:gd name="connsiteX17-1465" fmla="*/ 501650 w 2482850"/>
              <a:gd name="connsiteY17-1466" fmla="*/ 1022391 h 1733070"/>
              <a:gd name="connsiteX18-1467" fmla="*/ 501650 w 2482850"/>
              <a:gd name="connsiteY18-1468" fmla="*/ 869991 h 1733070"/>
              <a:gd name="connsiteX19-1469" fmla="*/ 577850 w 2482850"/>
              <a:gd name="connsiteY19-1470" fmla="*/ 1181141 h 1733070"/>
              <a:gd name="connsiteX20-1471" fmla="*/ 628650 w 2482850"/>
              <a:gd name="connsiteY20-1472" fmla="*/ 704891 h 1733070"/>
              <a:gd name="connsiteX21-1473" fmla="*/ 654050 w 2482850"/>
              <a:gd name="connsiteY21-1474" fmla="*/ 863641 h 1733070"/>
              <a:gd name="connsiteX22-1475" fmla="*/ 723900 w 2482850"/>
              <a:gd name="connsiteY22-1476" fmla="*/ 679491 h 1733070"/>
              <a:gd name="connsiteX23-1477" fmla="*/ 730250 w 2482850"/>
              <a:gd name="connsiteY23-1478" fmla="*/ 812841 h 1733070"/>
              <a:gd name="connsiteX24-1479" fmla="*/ 793750 w 2482850"/>
              <a:gd name="connsiteY24-1480" fmla="*/ 692191 h 1733070"/>
              <a:gd name="connsiteX25-1481" fmla="*/ 793750 w 2482850"/>
              <a:gd name="connsiteY25-1482" fmla="*/ 819191 h 1733070"/>
              <a:gd name="connsiteX26-1483" fmla="*/ 857250 w 2482850"/>
              <a:gd name="connsiteY26-1484" fmla="*/ 603291 h 1733070"/>
              <a:gd name="connsiteX27-1485" fmla="*/ 863600 w 2482850"/>
              <a:gd name="connsiteY27-1486" fmla="*/ 825541 h 1733070"/>
              <a:gd name="connsiteX28-1487" fmla="*/ 933450 w 2482850"/>
              <a:gd name="connsiteY28-1488" fmla="*/ 41 h 1733070"/>
              <a:gd name="connsiteX29-1489" fmla="*/ 990600 w 2482850"/>
              <a:gd name="connsiteY29-1490" fmla="*/ 863641 h 1733070"/>
              <a:gd name="connsiteX30-1491" fmla="*/ 1041400 w 2482850"/>
              <a:gd name="connsiteY30-1492" fmla="*/ 552491 h 1733070"/>
              <a:gd name="connsiteX31-1493" fmla="*/ 1066800 w 2482850"/>
              <a:gd name="connsiteY31-1494" fmla="*/ 857291 h 1733070"/>
              <a:gd name="connsiteX32-1495" fmla="*/ 1073150 w 2482850"/>
              <a:gd name="connsiteY32-1496" fmla="*/ 584241 h 1733070"/>
              <a:gd name="connsiteX33-1497" fmla="*/ 1092200 w 2482850"/>
              <a:gd name="connsiteY33-1498" fmla="*/ 768391 h 1733070"/>
              <a:gd name="connsiteX34-1499" fmla="*/ 1200150 w 2482850"/>
              <a:gd name="connsiteY34-1500" fmla="*/ 1352591 h 1733070"/>
              <a:gd name="connsiteX35-1501" fmla="*/ 1231900 w 2482850"/>
              <a:gd name="connsiteY35-1502" fmla="*/ 1238291 h 1733070"/>
              <a:gd name="connsiteX36-1503" fmla="*/ 1270000 w 2482850"/>
              <a:gd name="connsiteY36-1504" fmla="*/ 1466891 h 1733070"/>
              <a:gd name="connsiteX37-1505" fmla="*/ 1314450 w 2482850"/>
              <a:gd name="connsiteY37-1506" fmla="*/ 1289091 h 1733070"/>
              <a:gd name="connsiteX38-1507" fmla="*/ 1327150 w 2482850"/>
              <a:gd name="connsiteY38-1508" fmla="*/ 1549441 h 1733070"/>
              <a:gd name="connsiteX39-1509" fmla="*/ 1441450 w 2482850"/>
              <a:gd name="connsiteY39-1510" fmla="*/ 1104941 h 1733070"/>
              <a:gd name="connsiteX40-1511" fmla="*/ 1498600 w 2482850"/>
              <a:gd name="connsiteY40-1512" fmla="*/ 1727241 h 1733070"/>
              <a:gd name="connsiteX41-1513" fmla="*/ 1568450 w 2482850"/>
              <a:gd name="connsiteY41-1514" fmla="*/ 1422441 h 1733070"/>
              <a:gd name="connsiteX42-1515" fmla="*/ 1701800 w 2482850"/>
              <a:gd name="connsiteY42-1516" fmla="*/ 1524041 h 1733070"/>
              <a:gd name="connsiteX43-1517" fmla="*/ 1765300 w 2482850"/>
              <a:gd name="connsiteY43-1518" fmla="*/ 1320841 h 1733070"/>
              <a:gd name="connsiteX44-1519" fmla="*/ 1784350 w 2482850"/>
              <a:gd name="connsiteY44-1520" fmla="*/ 1441491 h 1733070"/>
              <a:gd name="connsiteX45-1521" fmla="*/ 1790700 w 2482850"/>
              <a:gd name="connsiteY45-1522" fmla="*/ 1225591 h 1733070"/>
              <a:gd name="connsiteX46-1523" fmla="*/ 1835150 w 2482850"/>
              <a:gd name="connsiteY46-1524" fmla="*/ 1485941 h 1733070"/>
              <a:gd name="connsiteX47-1525" fmla="*/ 1873250 w 2482850"/>
              <a:gd name="connsiteY47-1526" fmla="*/ 1104941 h 1733070"/>
              <a:gd name="connsiteX48-1527" fmla="*/ 1873250 w 2482850"/>
              <a:gd name="connsiteY48-1528" fmla="*/ 1289091 h 1733070"/>
              <a:gd name="connsiteX49-1529" fmla="*/ 1930400 w 2482850"/>
              <a:gd name="connsiteY49-1530" fmla="*/ 1073191 h 1733070"/>
              <a:gd name="connsiteX50-1531" fmla="*/ 1968500 w 2482850"/>
              <a:gd name="connsiteY50-1532" fmla="*/ 1257341 h 1733070"/>
              <a:gd name="connsiteX51-1533" fmla="*/ 1981200 w 2482850"/>
              <a:gd name="connsiteY51-1534" fmla="*/ 1085891 h 1733070"/>
              <a:gd name="connsiteX52-1535" fmla="*/ 2095500 w 2482850"/>
              <a:gd name="connsiteY52-1536" fmla="*/ 1295441 h 1733070"/>
              <a:gd name="connsiteX53-1537" fmla="*/ 2114550 w 2482850"/>
              <a:gd name="connsiteY53-1538" fmla="*/ 1066841 h 1733070"/>
              <a:gd name="connsiteX54-1539" fmla="*/ 2127250 w 2482850"/>
              <a:gd name="connsiteY54-1540" fmla="*/ 1276391 h 1733070"/>
              <a:gd name="connsiteX55-1541" fmla="*/ 2139950 w 2482850"/>
              <a:gd name="connsiteY55-1542" fmla="*/ 1143041 h 1733070"/>
              <a:gd name="connsiteX56-1543" fmla="*/ 2139950 w 2482850"/>
              <a:gd name="connsiteY56-1544" fmla="*/ 1257341 h 1733070"/>
              <a:gd name="connsiteX57-1545" fmla="*/ 2190750 w 2482850"/>
              <a:gd name="connsiteY57-1546" fmla="*/ 1149391 h 1733070"/>
              <a:gd name="connsiteX58-1547" fmla="*/ 2235200 w 2482850"/>
              <a:gd name="connsiteY58-1548" fmla="*/ 1314491 h 1733070"/>
              <a:gd name="connsiteX59-1549" fmla="*/ 2235200 w 2482850"/>
              <a:gd name="connsiteY59-1550" fmla="*/ 1085891 h 1733070"/>
              <a:gd name="connsiteX60-1551" fmla="*/ 2286000 w 2482850"/>
              <a:gd name="connsiteY60-1552" fmla="*/ 1352591 h 1733070"/>
              <a:gd name="connsiteX61-1553" fmla="*/ 2330450 w 2482850"/>
              <a:gd name="connsiteY61-1554" fmla="*/ 1104941 h 1733070"/>
              <a:gd name="connsiteX62-1555" fmla="*/ 2343150 w 2482850"/>
              <a:gd name="connsiteY62-1556" fmla="*/ 1371641 h 1733070"/>
              <a:gd name="connsiteX63-1557" fmla="*/ 2413000 w 2482850"/>
              <a:gd name="connsiteY63-1558" fmla="*/ 1143041 h 1733070"/>
              <a:gd name="connsiteX64-1559" fmla="*/ 2482850 w 2482850"/>
              <a:gd name="connsiteY64-1560" fmla="*/ 1416091 h 1733070"/>
              <a:gd name="connsiteX0-1561" fmla="*/ 0 w 2482850"/>
              <a:gd name="connsiteY0-1562" fmla="*/ 1009705 h 1733084"/>
              <a:gd name="connsiteX1-1563" fmla="*/ 38100 w 2482850"/>
              <a:gd name="connsiteY1-1564" fmla="*/ 1130355 h 1733084"/>
              <a:gd name="connsiteX2-1565" fmla="*/ 82550 w 2482850"/>
              <a:gd name="connsiteY2-1566" fmla="*/ 952555 h 1733084"/>
              <a:gd name="connsiteX3-1567" fmla="*/ 95250 w 2482850"/>
              <a:gd name="connsiteY3-1568" fmla="*/ 1168455 h 1733084"/>
              <a:gd name="connsiteX4-1569" fmla="*/ 165100 w 2482850"/>
              <a:gd name="connsiteY4-1570" fmla="*/ 914455 h 1733084"/>
              <a:gd name="connsiteX5-1571" fmla="*/ 165100 w 2482850"/>
              <a:gd name="connsiteY5-1572" fmla="*/ 1174805 h 1733084"/>
              <a:gd name="connsiteX6-1573" fmla="*/ 234950 w 2482850"/>
              <a:gd name="connsiteY6-1574" fmla="*/ 946205 h 1733084"/>
              <a:gd name="connsiteX7-1575" fmla="*/ 298450 w 2482850"/>
              <a:gd name="connsiteY7-1576" fmla="*/ 1117655 h 1733084"/>
              <a:gd name="connsiteX8-1577" fmla="*/ 298450 w 2482850"/>
              <a:gd name="connsiteY8-1578" fmla="*/ 882705 h 1733084"/>
              <a:gd name="connsiteX9-1579" fmla="*/ 330200 w 2482850"/>
              <a:gd name="connsiteY9-1580" fmla="*/ 1079555 h 1733084"/>
              <a:gd name="connsiteX10-1581" fmla="*/ 330200 w 2482850"/>
              <a:gd name="connsiteY10-1582" fmla="*/ 889055 h 1733084"/>
              <a:gd name="connsiteX11-1583" fmla="*/ 355600 w 2482850"/>
              <a:gd name="connsiteY11-1584" fmla="*/ 1092255 h 1733084"/>
              <a:gd name="connsiteX12-1585" fmla="*/ 374650 w 2482850"/>
              <a:gd name="connsiteY12-1586" fmla="*/ 870005 h 1733084"/>
              <a:gd name="connsiteX13-1587" fmla="*/ 374650 w 2482850"/>
              <a:gd name="connsiteY13-1588" fmla="*/ 1073205 h 1733084"/>
              <a:gd name="connsiteX14-1589" fmla="*/ 444500 w 2482850"/>
              <a:gd name="connsiteY14-1590" fmla="*/ 889055 h 1733084"/>
              <a:gd name="connsiteX15-1591" fmla="*/ 444500 w 2482850"/>
              <a:gd name="connsiteY15-1592" fmla="*/ 1028755 h 1733084"/>
              <a:gd name="connsiteX16-1593" fmla="*/ 488950 w 2482850"/>
              <a:gd name="connsiteY16-1594" fmla="*/ 895405 h 1733084"/>
              <a:gd name="connsiteX17-1595" fmla="*/ 501650 w 2482850"/>
              <a:gd name="connsiteY17-1596" fmla="*/ 1022405 h 1733084"/>
              <a:gd name="connsiteX18-1597" fmla="*/ 501650 w 2482850"/>
              <a:gd name="connsiteY18-1598" fmla="*/ 870005 h 1733084"/>
              <a:gd name="connsiteX19-1599" fmla="*/ 577850 w 2482850"/>
              <a:gd name="connsiteY19-1600" fmla="*/ 1181155 h 1733084"/>
              <a:gd name="connsiteX20-1601" fmla="*/ 628650 w 2482850"/>
              <a:gd name="connsiteY20-1602" fmla="*/ 704905 h 1733084"/>
              <a:gd name="connsiteX21-1603" fmla="*/ 654050 w 2482850"/>
              <a:gd name="connsiteY21-1604" fmla="*/ 863655 h 1733084"/>
              <a:gd name="connsiteX22-1605" fmla="*/ 723900 w 2482850"/>
              <a:gd name="connsiteY22-1606" fmla="*/ 679505 h 1733084"/>
              <a:gd name="connsiteX23-1607" fmla="*/ 730250 w 2482850"/>
              <a:gd name="connsiteY23-1608" fmla="*/ 812855 h 1733084"/>
              <a:gd name="connsiteX24-1609" fmla="*/ 793750 w 2482850"/>
              <a:gd name="connsiteY24-1610" fmla="*/ 692205 h 1733084"/>
              <a:gd name="connsiteX25-1611" fmla="*/ 793750 w 2482850"/>
              <a:gd name="connsiteY25-1612" fmla="*/ 819205 h 1733084"/>
              <a:gd name="connsiteX26-1613" fmla="*/ 857250 w 2482850"/>
              <a:gd name="connsiteY26-1614" fmla="*/ 603305 h 1733084"/>
              <a:gd name="connsiteX27-1615" fmla="*/ 863600 w 2482850"/>
              <a:gd name="connsiteY27-1616" fmla="*/ 825555 h 1733084"/>
              <a:gd name="connsiteX28-1617" fmla="*/ 933450 w 2482850"/>
              <a:gd name="connsiteY28-1618" fmla="*/ 55 h 1733084"/>
              <a:gd name="connsiteX29-1619" fmla="*/ 965200 w 2482850"/>
              <a:gd name="connsiteY29-1620" fmla="*/ 870005 h 1733084"/>
              <a:gd name="connsiteX30-1621" fmla="*/ 1041400 w 2482850"/>
              <a:gd name="connsiteY30-1622" fmla="*/ 552505 h 1733084"/>
              <a:gd name="connsiteX31-1623" fmla="*/ 1066800 w 2482850"/>
              <a:gd name="connsiteY31-1624" fmla="*/ 857305 h 1733084"/>
              <a:gd name="connsiteX32-1625" fmla="*/ 1073150 w 2482850"/>
              <a:gd name="connsiteY32-1626" fmla="*/ 584255 h 1733084"/>
              <a:gd name="connsiteX33-1627" fmla="*/ 1092200 w 2482850"/>
              <a:gd name="connsiteY33-1628" fmla="*/ 768405 h 1733084"/>
              <a:gd name="connsiteX34-1629" fmla="*/ 1200150 w 2482850"/>
              <a:gd name="connsiteY34-1630" fmla="*/ 1352605 h 1733084"/>
              <a:gd name="connsiteX35-1631" fmla="*/ 1231900 w 2482850"/>
              <a:gd name="connsiteY35-1632" fmla="*/ 1238305 h 1733084"/>
              <a:gd name="connsiteX36-1633" fmla="*/ 1270000 w 2482850"/>
              <a:gd name="connsiteY36-1634" fmla="*/ 1466905 h 1733084"/>
              <a:gd name="connsiteX37-1635" fmla="*/ 1314450 w 2482850"/>
              <a:gd name="connsiteY37-1636" fmla="*/ 1289105 h 1733084"/>
              <a:gd name="connsiteX38-1637" fmla="*/ 1327150 w 2482850"/>
              <a:gd name="connsiteY38-1638" fmla="*/ 1549455 h 1733084"/>
              <a:gd name="connsiteX39-1639" fmla="*/ 1441450 w 2482850"/>
              <a:gd name="connsiteY39-1640" fmla="*/ 1104955 h 1733084"/>
              <a:gd name="connsiteX40-1641" fmla="*/ 1498600 w 2482850"/>
              <a:gd name="connsiteY40-1642" fmla="*/ 1727255 h 1733084"/>
              <a:gd name="connsiteX41-1643" fmla="*/ 1568450 w 2482850"/>
              <a:gd name="connsiteY41-1644" fmla="*/ 1422455 h 1733084"/>
              <a:gd name="connsiteX42-1645" fmla="*/ 1701800 w 2482850"/>
              <a:gd name="connsiteY42-1646" fmla="*/ 1524055 h 1733084"/>
              <a:gd name="connsiteX43-1647" fmla="*/ 1765300 w 2482850"/>
              <a:gd name="connsiteY43-1648" fmla="*/ 1320855 h 1733084"/>
              <a:gd name="connsiteX44-1649" fmla="*/ 1784350 w 2482850"/>
              <a:gd name="connsiteY44-1650" fmla="*/ 1441505 h 1733084"/>
              <a:gd name="connsiteX45-1651" fmla="*/ 1790700 w 2482850"/>
              <a:gd name="connsiteY45-1652" fmla="*/ 1225605 h 1733084"/>
              <a:gd name="connsiteX46-1653" fmla="*/ 1835150 w 2482850"/>
              <a:gd name="connsiteY46-1654" fmla="*/ 1485955 h 1733084"/>
              <a:gd name="connsiteX47-1655" fmla="*/ 1873250 w 2482850"/>
              <a:gd name="connsiteY47-1656" fmla="*/ 1104955 h 1733084"/>
              <a:gd name="connsiteX48-1657" fmla="*/ 1873250 w 2482850"/>
              <a:gd name="connsiteY48-1658" fmla="*/ 1289105 h 1733084"/>
              <a:gd name="connsiteX49-1659" fmla="*/ 1930400 w 2482850"/>
              <a:gd name="connsiteY49-1660" fmla="*/ 1073205 h 1733084"/>
              <a:gd name="connsiteX50-1661" fmla="*/ 1968500 w 2482850"/>
              <a:gd name="connsiteY50-1662" fmla="*/ 1257355 h 1733084"/>
              <a:gd name="connsiteX51-1663" fmla="*/ 1981200 w 2482850"/>
              <a:gd name="connsiteY51-1664" fmla="*/ 1085905 h 1733084"/>
              <a:gd name="connsiteX52-1665" fmla="*/ 2095500 w 2482850"/>
              <a:gd name="connsiteY52-1666" fmla="*/ 1295455 h 1733084"/>
              <a:gd name="connsiteX53-1667" fmla="*/ 2114550 w 2482850"/>
              <a:gd name="connsiteY53-1668" fmla="*/ 1066855 h 1733084"/>
              <a:gd name="connsiteX54-1669" fmla="*/ 2127250 w 2482850"/>
              <a:gd name="connsiteY54-1670" fmla="*/ 1276405 h 1733084"/>
              <a:gd name="connsiteX55-1671" fmla="*/ 2139950 w 2482850"/>
              <a:gd name="connsiteY55-1672" fmla="*/ 1143055 h 1733084"/>
              <a:gd name="connsiteX56-1673" fmla="*/ 2139950 w 2482850"/>
              <a:gd name="connsiteY56-1674" fmla="*/ 1257355 h 1733084"/>
              <a:gd name="connsiteX57-1675" fmla="*/ 2190750 w 2482850"/>
              <a:gd name="connsiteY57-1676" fmla="*/ 1149405 h 1733084"/>
              <a:gd name="connsiteX58-1677" fmla="*/ 2235200 w 2482850"/>
              <a:gd name="connsiteY58-1678" fmla="*/ 1314505 h 1733084"/>
              <a:gd name="connsiteX59-1679" fmla="*/ 2235200 w 2482850"/>
              <a:gd name="connsiteY59-1680" fmla="*/ 1085905 h 1733084"/>
              <a:gd name="connsiteX60-1681" fmla="*/ 2286000 w 2482850"/>
              <a:gd name="connsiteY60-1682" fmla="*/ 1352605 h 1733084"/>
              <a:gd name="connsiteX61-1683" fmla="*/ 2330450 w 2482850"/>
              <a:gd name="connsiteY61-1684" fmla="*/ 1104955 h 1733084"/>
              <a:gd name="connsiteX62-1685" fmla="*/ 2343150 w 2482850"/>
              <a:gd name="connsiteY62-1686" fmla="*/ 1371655 h 1733084"/>
              <a:gd name="connsiteX63-1687" fmla="*/ 2413000 w 2482850"/>
              <a:gd name="connsiteY63-1688" fmla="*/ 1143055 h 1733084"/>
              <a:gd name="connsiteX64-1689" fmla="*/ 2482850 w 2482850"/>
              <a:gd name="connsiteY64-1690" fmla="*/ 1416105 h 1733084"/>
              <a:gd name="connsiteX0-1691" fmla="*/ 0 w 2482850"/>
              <a:gd name="connsiteY0-1692" fmla="*/ 1009705 h 1733084"/>
              <a:gd name="connsiteX1-1693" fmla="*/ 38100 w 2482850"/>
              <a:gd name="connsiteY1-1694" fmla="*/ 1130355 h 1733084"/>
              <a:gd name="connsiteX2-1695" fmla="*/ 82550 w 2482850"/>
              <a:gd name="connsiteY2-1696" fmla="*/ 952555 h 1733084"/>
              <a:gd name="connsiteX3-1697" fmla="*/ 95250 w 2482850"/>
              <a:gd name="connsiteY3-1698" fmla="*/ 1168455 h 1733084"/>
              <a:gd name="connsiteX4-1699" fmla="*/ 165100 w 2482850"/>
              <a:gd name="connsiteY4-1700" fmla="*/ 914455 h 1733084"/>
              <a:gd name="connsiteX5-1701" fmla="*/ 165100 w 2482850"/>
              <a:gd name="connsiteY5-1702" fmla="*/ 1174805 h 1733084"/>
              <a:gd name="connsiteX6-1703" fmla="*/ 234950 w 2482850"/>
              <a:gd name="connsiteY6-1704" fmla="*/ 946205 h 1733084"/>
              <a:gd name="connsiteX7-1705" fmla="*/ 298450 w 2482850"/>
              <a:gd name="connsiteY7-1706" fmla="*/ 1117655 h 1733084"/>
              <a:gd name="connsiteX8-1707" fmla="*/ 298450 w 2482850"/>
              <a:gd name="connsiteY8-1708" fmla="*/ 882705 h 1733084"/>
              <a:gd name="connsiteX9-1709" fmla="*/ 330200 w 2482850"/>
              <a:gd name="connsiteY9-1710" fmla="*/ 1079555 h 1733084"/>
              <a:gd name="connsiteX10-1711" fmla="*/ 330200 w 2482850"/>
              <a:gd name="connsiteY10-1712" fmla="*/ 889055 h 1733084"/>
              <a:gd name="connsiteX11-1713" fmla="*/ 355600 w 2482850"/>
              <a:gd name="connsiteY11-1714" fmla="*/ 1092255 h 1733084"/>
              <a:gd name="connsiteX12-1715" fmla="*/ 374650 w 2482850"/>
              <a:gd name="connsiteY12-1716" fmla="*/ 870005 h 1733084"/>
              <a:gd name="connsiteX13-1717" fmla="*/ 374650 w 2482850"/>
              <a:gd name="connsiteY13-1718" fmla="*/ 1073205 h 1733084"/>
              <a:gd name="connsiteX14-1719" fmla="*/ 444500 w 2482850"/>
              <a:gd name="connsiteY14-1720" fmla="*/ 889055 h 1733084"/>
              <a:gd name="connsiteX15-1721" fmla="*/ 444500 w 2482850"/>
              <a:gd name="connsiteY15-1722" fmla="*/ 1028755 h 1733084"/>
              <a:gd name="connsiteX16-1723" fmla="*/ 488950 w 2482850"/>
              <a:gd name="connsiteY16-1724" fmla="*/ 895405 h 1733084"/>
              <a:gd name="connsiteX17-1725" fmla="*/ 501650 w 2482850"/>
              <a:gd name="connsiteY17-1726" fmla="*/ 1022405 h 1733084"/>
              <a:gd name="connsiteX18-1727" fmla="*/ 501650 w 2482850"/>
              <a:gd name="connsiteY18-1728" fmla="*/ 870005 h 1733084"/>
              <a:gd name="connsiteX19-1729" fmla="*/ 577850 w 2482850"/>
              <a:gd name="connsiteY19-1730" fmla="*/ 1181155 h 1733084"/>
              <a:gd name="connsiteX20-1731" fmla="*/ 628650 w 2482850"/>
              <a:gd name="connsiteY20-1732" fmla="*/ 704905 h 1733084"/>
              <a:gd name="connsiteX21-1733" fmla="*/ 654050 w 2482850"/>
              <a:gd name="connsiteY21-1734" fmla="*/ 863655 h 1733084"/>
              <a:gd name="connsiteX22-1735" fmla="*/ 723900 w 2482850"/>
              <a:gd name="connsiteY22-1736" fmla="*/ 679505 h 1733084"/>
              <a:gd name="connsiteX23-1737" fmla="*/ 730250 w 2482850"/>
              <a:gd name="connsiteY23-1738" fmla="*/ 812855 h 1733084"/>
              <a:gd name="connsiteX24-1739" fmla="*/ 793750 w 2482850"/>
              <a:gd name="connsiteY24-1740" fmla="*/ 692205 h 1733084"/>
              <a:gd name="connsiteX25-1741" fmla="*/ 793750 w 2482850"/>
              <a:gd name="connsiteY25-1742" fmla="*/ 819205 h 1733084"/>
              <a:gd name="connsiteX26-1743" fmla="*/ 857250 w 2482850"/>
              <a:gd name="connsiteY26-1744" fmla="*/ 603305 h 1733084"/>
              <a:gd name="connsiteX27-1745" fmla="*/ 863600 w 2482850"/>
              <a:gd name="connsiteY27-1746" fmla="*/ 825555 h 1733084"/>
              <a:gd name="connsiteX28-1747" fmla="*/ 933450 w 2482850"/>
              <a:gd name="connsiteY28-1748" fmla="*/ 55 h 1733084"/>
              <a:gd name="connsiteX29-1749" fmla="*/ 965200 w 2482850"/>
              <a:gd name="connsiteY29-1750" fmla="*/ 870005 h 1733084"/>
              <a:gd name="connsiteX30-1751" fmla="*/ 1009650 w 2482850"/>
              <a:gd name="connsiteY30-1752" fmla="*/ 565205 h 1733084"/>
              <a:gd name="connsiteX31-1753" fmla="*/ 1066800 w 2482850"/>
              <a:gd name="connsiteY31-1754" fmla="*/ 857305 h 1733084"/>
              <a:gd name="connsiteX32-1755" fmla="*/ 1073150 w 2482850"/>
              <a:gd name="connsiteY32-1756" fmla="*/ 584255 h 1733084"/>
              <a:gd name="connsiteX33-1757" fmla="*/ 1092200 w 2482850"/>
              <a:gd name="connsiteY33-1758" fmla="*/ 768405 h 1733084"/>
              <a:gd name="connsiteX34-1759" fmla="*/ 1200150 w 2482850"/>
              <a:gd name="connsiteY34-1760" fmla="*/ 1352605 h 1733084"/>
              <a:gd name="connsiteX35-1761" fmla="*/ 1231900 w 2482850"/>
              <a:gd name="connsiteY35-1762" fmla="*/ 1238305 h 1733084"/>
              <a:gd name="connsiteX36-1763" fmla="*/ 1270000 w 2482850"/>
              <a:gd name="connsiteY36-1764" fmla="*/ 1466905 h 1733084"/>
              <a:gd name="connsiteX37-1765" fmla="*/ 1314450 w 2482850"/>
              <a:gd name="connsiteY37-1766" fmla="*/ 1289105 h 1733084"/>
              <a:gd name="connsiteX38-1767" fmla="*/ 1327150 w 2482850"/>
              <a:gd name="connsiteY38-1768" fmla="*/ 1549455 h 1733084"/>
              <a:gd name="connsiteX39-1769" fmla="*/ 1441450 w 2482850"/>
              <a:gd name="connsiteY39-1770" fmla="*/ 1104955 h 1733084"/>
              <a:gd name="connsiteX40-1771" fmla="*/ 1498600 w 2482850"/>
              <a:gd name="connsiteY40-1772" fmla="*/ 1727255 h 1733084"/>
              <a:gd name="connsiteX41-1773" fmla="*/ 1568450 w 2482850"/>
              <a:gd name="connsiteY41-1774" fmla="*/ 1422455 h 1733084"/>
              <a:gd name="connsiteX42-1775" fmla="*/ 1701800 w 2482850"/>
              <a:gd name="connsiteY42-1776" fmla="*/ 1524055 h 1733084"/>
              <a:gd name="connsiteX43-1777" fmla="*/ 1765300 w 2482850"/>
              <a:gd name="connsiteY43-1778" fmla="*/ 1320855 h 1733084"/>
              <a:gd name="connsiteX44-1779" fmla="*/ 1784350 w 2482850"/>
              <a:gd name="connsiteY44-1780" fmla="*/ 1441505 h 1733084"/>
              <a:gd name="connsiteX45-1781" fmla="*/ 1790700 w 2482850"/>
              <a:gd name="connsiteY45-1782" fmla="*/ 1225605 h 1733084"/>
              <a:gd name="connsiteX46-1783" fmla="*/ 1835150 w 2482850"/>
              <a:gd name="connsiteY46-1784" fmla="*/ 1485955 h 1733084"/>
              <a:gd name="connsiteX47-1785" fmla="*/ 1873250 w 2482850"/>
              <a:gd name="connsiteY47-1786" fmla="*/ 1104955 h 1733084"/>
              <a:gd name="connsiteX48-1787" fmla="*/ 1873250 w 2482850"/>
              <a:gd name="connsiteY48-1788" fmla="*/ 1289105 h 1733084"/>
              <a:gd name="connsiteX49-1789" fmla="*/ 1930400 w 2482850"/>
              <a:gd name="connsiteY49-1790" fmla="*/ 1073205 h 1733084"/>
              <a:gd name="connsiteX50-1791" fmla="*/ 1968500 w 2482850"/>
              <a:gd name="connsiteY50-1792" fmla="*/ 1257355 h 1733084"/>
              <a:gd name="connsiteX51-1793" fmla="*/ 1981200 w 2482850"/>
              <a:gd name="connsiteY51-1794" fmla="*/ 1085905 h 1733084"/>
              <a:gd name="connsiteX52-1795" fmla="*/ 2095500 w 2482850"/>
              <a:gd name="connsiteY52-1796" fmla="*/ 1295455 h 1733084"/>
              <a:gd name="connsiteX53-1797" fmla="*/ 2114550 w 2482850"/>
              <a:gd name="connsiteY53-1798" fmla="*/ 1066855 h 1733084"/>
              <a:gd name="connsiteX54-1799" fmla="*/ 2127250 w 2482850"/>
              <a:gd name="connsiteY54-1800" fmla="*/ 1276405 h 1733084"/>
              <a:gd name="connsiteX55-1801" fmla="*/ 2139950 w 2482850"/>
              <a:gd name="connsiteY55-1802" fmla="*/ 1143055 h 1733084"/>
              <a:gd name="connsiteX56-1803" fmla="*/ 2139950 w 2482850"/>
              <a:gd name="connsiteY56-1804" fmla="*/ 1257355 h 1733084"/>
              <a:gd name="connsiteX57-1805" fmla="*/ 2190750 w 2482850"/>
              <a:gd name="connsiteY57-1806" fmla="*/ 1149405 h 1733084"/>
              <a:gd name="connsiteX58-1807" fmla="*/ 2235200 w 2482850"/>
              <a:gd name="connsiteY58-1808" fmla="*/ 1314505 h 1733084"/>
              <a:gd name="connsiteX59-1809" fmla="*/ 2235200 w 2482850"/>
              <a:gd name="connsiteY59-1810" fmla="*/ 1085905 h 1733084"/>
              <a:gd name="connsiteX60-1811" fmla="*/ 2286000 w 2482850"/>
              <a:gd name="connsiteY60-1812" fmla="*/ 1352605 h 1733084"/>
              <a:gd name="connsiteX61-1813" fmla="*/ 2330450 w 2482850"/>
              <a:gd name="connsiteY61-1814" fmla="*/ 1104955 h 1733084"/>
              <a:gd name="connsiteX62-1815" fmla="*/ 2343150 w 2482850"/>
              <a:gd name="connsiteY62-1816" fmla="*/ 1371655 h 1733084"/>
              <a:gd name="connsiteX63-1817" fmla="*/ 2413000 w 2482850"/>
              <a:gd name="connsiteY63-1818" fmla="*/ 1143055 h 1733084"/>
              <a:gd name="connsiteX64-1819" fmla="*/ 2482850 w 2482850"/>
              <a:gd name="connsiteY64-1820" fmla="*/ 1416105 h 1733084"/>
              <a:gd name="connsiteX0-1821" fmla="*/ 0 w 2482850"/>
              <a:gd name="connsiteY0-1822" fmla="*/ 1009705 h 1733084"/>
              <a:gd name="connsiteX1-1823" fmla="*/ 38100 w 2482850"/>
              <a:gd name="connsiteY1-1824" fmla="*/ 1130355 h 1733084"/>
              <a:gd name="connsiteX2-1825" fmla="*/ 82550 w 2482850"/>
              <a:gd name="connsiteY2-1826" fmla="*/ 952555 h 1733084"/>
              <a:gd name="connsiteX3-1827" fmla="*/ 95250 w 2482850"/>
              <a:gd name="connsiteY3-1828" fmla="*/ 1168455 h 1733084"/>
              <a:gd name="connsiteX4-1829" fmla="*/ 165100 w 2482850"/>
              <a:gd name="connsiteY4-1830" fmla="*/ 914455 h 1733084"/>
              <a:gd name="connsiteX5-1831" fmla="*/ 165100 w 2482850"/>
              <a:gd name="connsiteY5-1832" fmla="*/ 1174805 h 1733084"/>
              <a:gd name="connsiteX6-1833" fmla="*/ 234950 w 2482850"/>
              <a:gd name="connsiteY6-1834" fmla="*/ 946205 h 1733084"/>
              <a:gd name="connsiteX7-1835" fmla="*/ 298450 w 2482850"/>
              <a:gd name="connsiteY7-1836" fmla="*/ 1117655 h 1733084"/>
              <a:gd name="connsiteX8-1837" fmla="*/ 298450 w 2482850"/>
              <a:gd name="connsiteY8-1838" fmla="*/ 882705 h 1733084"/>
              <a:gd name="connsiteX9-1839" fmla="*/ 330200 w 2482850"/>
              <a:gd name="connsiteY9-1840" fmla="*/ 1079555 h 1733084"/>
              <a:gd name="connsiteX10-1841" fmla="*/ 330200 w 2482850"/>
              <a:gd name="connsiteY10-1842" fmla="*/ 889055 h 1733084"/>
              <a:gd name="connsiteX11-1843" fmla="*/ 355600 w 2482850"/>
              <a:gd name="connsiteY11-1844" fmla="*/ 1092255 h 1733084"/>
              <a:gd name="connsiteX12-1845" fmla="*/ 374650 w 2482850"/>
              <a:gd name="connsiteY12-1846" fmla="*/ 870005 h 1733084"/>
              <a:gd name="connsiteX13-1847" fmla="*/ 374650 w 2482850"/>
              <a:gd name="connsiteY13-1848" fmla="*/ 1073205 h 1733084"/>
              <a:gd name="connsiteX14-1849" fmla="*/ 444500 w 2482850"/>
              <a:gd name="connsiteY14-1850" fmla="*/ 889055 h 1733084"/>
              <a:gd name="connsiteX15-1851" fmla="*/ 444500 w 2482850"/>
              <a:gd name="connsiteY15-1852" fmla="*/ 1028755 h 1733084"/>
              <a:gd name="connsiteX16-1853" fmla="*/ 488950 w 2482850"/>
              <a:gd name="connsiteY16-1854" fmla="*/ 895405 h 1733084"/>
              <a:gd name="connsiteX17-1855" fmla="*/ 501650 w 2482850"/>
              <a:gd name="connsiteY17-1856" fmla="*/ 1022405 h 1733084"/>
              <a:gd name="connsiteX18-1857" fmla="*/ 501650 w 2482850"/>
              <a:gd name="connsiteY18-1858" fmla="*/ 870005 h 1733084"/>
              <a:gd name="connsiteX19-1859" fmla="*/ 577850 w 2482850"/>
              <a:gd name="connsiteY19-1860" fmla="*/ 1181155 h 1733084"/>
              <a:gd name="connsiteX20-1861" fmla="*/ 628650 w 2482850"/>
              <a:gd name="connsiteY20-1862" fmla="*/ 704905 h 1733084"/>
              <a:gd name="connsiteX21-1863" fmla="*/ 654050 w 2482850"/>
              <a:gd name="connsiteY21-1864" fmla="*/ 863655 h 1733084"/>
              <a:gd name="connsiteX22-1865" fmla="*/ 723900 w 2482850"/>
              <a:gd name="connsiteY22-1866" fmla="*/ 679505 h 1733084"/>
              <a:gd name="connsiteX23-1867" fmla="*/ 730250 w 2482850"/>
              <a:gd name="connsiteY23-1868" fmla="*/ 812855 h 1733084"/>
              <a:gd name="connsiteX24-1869" fmla="*/ 793750 w 2482850"/>
              <a:gd name="connsiteY24-1870" fmla="*/ 692205 h 1733084"/>
              <a:gd name="connsiteX25-1871" fmla="*/ 793750 w 2482850"/>
              <a:gd name="connsiteY25-1872" fmla="*/ 819205 h 1733084"/>
              <a:gd name="connsiteX26-1873" fmla="*/ 857250 w 2482850"/>
              <a:gd name="connsiteY26-1874" fmla="*/ 603305 h 1733084"/>
              <a:gd name="connsiteX27-1875" fmla="*/ 863600 w 2482850"/>
              <a:gd name="connsiteY27-1876" fmla="*/ 825555 h 1733084"/>
              <a:gd name="connsiteX28-1877" fmla="*/ 933450 w 2482850"/>
              <a:gd name="connsiteY28-1878" fmla="*/ 55 h 1733084"/>
              <a:gd name="connsiteX29-1879" fmla="*/ 965200 w 2482850"/>
              <a:gd name="connsiteY29-1880" fmla="*/ 870005 h 1733084"/>
              <a:gd name="connsiteX30-1881" fmla="*/ 1009650 w 2482850"/>
              <a:gd name="connsiteY30-1882" fmla="*/ 565205 h 1733084"/>
              <a:gd name="connsiteX31-1883" fmla="*/ 1066800 w 2482850"/>
              <a:gd name="connsiteY31-1884" fmla="*/ 857305 h 1733084"/>
              <a:gd name="connsiteX32-1885" fmla="*/ 1073150 w 2482850"/>
              <a:gd name="connsiteY32-1886" fmla="*/ 584255 h 1733084"/>
              <a:gd name="connsiteX33-1887" fmla="*/ 1104900 w 2482850"/>
              <a:gd name="connsiteY33-1888" fmla="*/ 774755 h 1733084"/>
              <a:gd name="connsiteX34-1889" fmla="*/ 1200150 w 2482850"/>
              <a:gd name="connsiteY34-1890" fmla="*/ 1352605 h 1733084"/>
              <a:gd name="connsiteX35-1891" fmla="*/ 1231900 w 2482850"/>
              <a:gd name="connsiteY35-1892" fmla="*/ 1238305 h 1733084"/>
              <a:gd name="connsiteX36-1893" fmla="*/ 1270000 w 2482850"/>
              <a:gd name="connsiteY36-1894" fmla="*/ 1466905 h 1733084"/>
              <a:gd name="connsiteX37-1895" fmla="*/ 1314450 w 2482850"/>
              <a:gd name="connsiteY37-1896" fmla="*/ 1289105 h 1733084"/>
              <a:gd name="connsiteX38-1897" fmla="*/ 1327150 w 2482850"/>
              <a:gd name="connsiteY38-1898" fmla="*/ 1549455 h 1733084"/>
              <a:gd name="connsiteX39-1899" fmla="*/ 1441450 w 2482850"/>
              <a:gd name="connsiteY39-1900" fmla="*/ 1104955 h 1733084"/>
              <a:gd name="connsiteX40-1901" fmla="*/ 1498600 w 2482850"/>
              <a:gd name="connsiteY40-1902" fmla="*/ 1727255 h 1733084"/>
              <a:gd name="connsiteX41-1903" fmla="*/ 1568450 w 2482850"/>
              <a:gd name="connsiteY41-1904" fmla="*/ 1422455 h 1733084"/>
              <a:gd name="connsiteX42-1905" fmla="*/ 1701800 w 2482850"/>
              <a:gd name="connsiteY42-1906" fmla="*/ 1524055 h 1733084"/>
              <a:gd name="connsiteX43-1907" fmla="*/ 1765300 w 2482850"/>
              <a:gd name="connsiteY43-1908" fmla="*/ 1320855 h 1733084"/>
              <a:gd name="connsiteX44-1909" fmla="*/ 1784350 w 2482850"/>
              <a:gd name="connsiteY44-1910" fmla="*/ 1441505 h 1733084"/>
              <a:gd name="connsiteX45-1911" fmla="*/ 1790700 w 2482850"/>
              <a:gd name="connsiteY45-1912" fmla="*/ 1225605 h 1733084"/>
              <a:gd name="connsiteX46-1913" fmla="*/ 1835150 w 2482850"/>
              <a:gd name="connsiteY46-1914" fmla="*/ 1485955 h 1733084"/>
              <a:gd name="connsiteX47-1915" fmla="*/ 1873250 w 2482850"/>
              <a:gd name="connsiteY47-1916" fmla="*/ 1104955 h 1733084"/>
              <a:gd name="connsiteX48-1917" fmla="*/ 1873250 w 2482850"/>
              <a:gd name="connsiteY48-1918" fmla="*/ 1289105 h 1733084"/>
              <a:gd name="connsiteX49-1919" fmla="*/ 1930400 w 2482850"/>
              <a:gd name="connsiteY49-1920" fmla="*/ 1073205 h 1733084"/>
              <a:gd name="connsiteX50-1921" fmla="*/ 1968500 w 2482850"/>
              <a:gd name="connsiteY50-1922" fmla="*/ 1257355 h 1733084"/>
              <a:gd name="connsiteX51-1923" fmla="*/ 1981200 w 2482850"/>
              <a:gd name="connsiteY51-1924" fmla="*/ 1085905 h 1733084"/>
              <a:gd name="connsiteX52-1925" fmla="*/ 2095500 w 2482850"/>
              <a:gd name="connsiteY52-1926" fmla="*/ 1295455 h 1733084"/>
              <a:gd name="connsiteX53-1927" fmla="*/ 2114550 w 2482850"/>
              <a:gd name="connsiteY53-1928" fmla="*/ 1066855 h 1733084"/>
              <a:gd name="connsiteX54-1929" fmla="*/ 2127250 w 2482850"/>
              <a:gd name="connsiteY54-1930" fmla="*/ 1276405 h 1733084"/>
              <a:gd name="connsiteX55-1931" fmla="*/ 2139950 w 2482850"/>
              <a:gd name="connsiteY55-1932" fmla="*/ 1143055 h 1733084"/>
              <a:gd name="connsiteX56-1933" fmla="*/ 2139950 w 2482850"/>
              <a:gd name="connsiteY56-1934" fmla="*/ 1257355 h 1733084"/>
              <a:gd name="connsiteX57-1935" fmla="*/ 2190750 w 2482850"/>
              <a:gd name="connsiteY57-1936" fmla="*/ 1149405 h 1733084"/>
              <a:gd name="connsiteX58-1937" fmla="*/ 2235200 w 2482850"/>
              <a:gd name="connsiteY58-1938" fmla="*/ 1314505 h 1733084"/>
              <a:gd name="connsiteX59-1939" fmla="*/ 2235200 w 2482850"/>
              <a:gd name="connsiteY59-1940" fmla="*/ 1085905 h 1733084"/>
              <a:gd name="connsiteX60-1941" fmla="*/ 2286000 w 2482850"/>
              <a:gd name="connsiteY60-1942" fmla="*/ 1352605 h 1733084"/>
              <a:gd name="connsiteX61-1943" fmla="*/ 2330450 w 2482850"/>
              <a:gd name="connsiteY61-1944" fmla="*/ 1104955 h 1733084"/>
              <a:gd name="connsiteX62-1945" fmla="*/ 2343150 w 2482850"/>
              <a:gd name="connsiteY62-1946" fmla="*/ 1371655 h 1733084"/>
              <a:gd name="connsiteX63-1947" fmla="*/ 2413000 w 2482850"/>
              <a:gd name="connsiteY63-1948" fmla="*/ 1143055 h 1733084"/>
              <a:gd name="connsiteX64-1949" fmla="*/ 2482850 w 2482850"/>
              <a:gd name="connsiteY64-1950" fmla="*/ 1416105 h 1733084"/>
              <a:gd name="connsiteX0-1951" fmla="*/ 0 w 2482850"/>
              <a:gd name="connsiteY0-1952" fmla="*/ 1009705 h 1733084"/>
              <a:gd name="connsiteX1-1953" fmla="*/ 38100 w 2482850"/>
              <a:gd name="connsiteY1-1954" fmla="*/ 1130355 h 1733084"/>
              <a:gd name="connsiteX2-1955" fmla="*/ 82550 w 2482850"/>
              <a:gd name="connsiteY2-1956" fmla="*/ 952555 h 1733084"/>
              <a:gd name="connsiteX3-1957" fmla="*/ 95250 w 2482850"/>
              <a:gd name="connsiteY3-1958" fmla="*/ 1168455 h 1733084"/>
              <a:gd name="connsiteX4-1959" fmla="*/ 165100 w 2482850"/>
              <a:gd name="connsiteY4-1960" fmla="*/ 914455 h 1733084"/>
              <a:gd name="connsiteX5-1961" fmla="*/ 165100 w 2482850"/>
              <a:gd name="connsiteY5-1962" fmla="*/ 1174805 h 1733084"/>
              <a:gd name="connsiteX6-1963" fmla="*/ 234950 w 2482850"/>
              <a:gd name="connsiteY6-1964" fmla="*/ 946205 h 1733084"/>
              <a:gd name="connsiteX7-1965" fmla="*/ 298450 w 2482850"/>
              <a:gd name="connsiteY7-1966" fmla="*/ 1117655 h 1733084"/>
              <a:gd name="connsiteX8-1967" fmla="*/ 298450 w 2482850"/>
              <a:gd name="connsiteY8-1968" fmla="*/ 882705 h 1733084"/>
              <a:gd name="connsiteX9-1969" fmla="*/ 330200 w 2482850"/>
              <a:gd name="connsiteY9-1970" fmla="*/ 1079555 h 1733084"/>
              <a:gd name="connsiteX10-1971" fmla="*/ 330200 w 2482850"/>
              <a:gd name="connsiteY10-1972" fmla="*/ 889055 h 1733084"/>
              <a:gd name="connsiteX11-1973" fmla="*/ 355600 w 2482850"/>
              <a:gd name="connsiteY11-1974" fmla="*/ 1092255 h 1733084"/>
              <a:gd name="connsiteX12-1975" fmla="*/ 374650 w 2482850"/>
              <a:gd name="connsiteY12-1976" fmla="*/ 870005 h 1733084"/>
              <a:gd name="connsiteX13-1977" fmla="*/ 374650 w 2482850"/>
              <a:gd name="connsiteY13-1978" fmla="*/ 1073205 h 1733084"/>
              <a:gd name="connsiteX14-1979" fmla="*/ 444500 w 2482850"/>
              <a:gd name="connsiteY14-1980" fmla="*/ 889055 h 1733084"/>
              <a:gd name="connsiteX15-1981" fmla="*/ 444500 w 2482850"/>
              <a:gd name="connsiteY15-1982" fmla="*/ 1028755 h 1733084"/>
              <a:gd name="connsiteX16-1983" fmla="*/ 488950 w 2482850"/>
              <a:gd name="connsiteY16-1984" fmla="*/ 895405 h 1733084"/>
              <a:gd name="connsiteX17-1985" fmla="*/ 501650 w 2482850"/>
              <a:gd name="connsiteY17-1986" fmla="*/ 1022405 h 1733084"/>
              <a:gd name="connsiteX18-1987" fmla="*/ 501650 w 2482850"/>
              <a:gd name="connsiteY18-1988" fmla="*/ 870005 h 1733084"/>
              <a:gd name="connsiteX19-1989" fmla="*/ 577850 w 2482850"/>
              <a:gd name="connsiteY19-1990" fmla="*/ 1181155 h 1733084"/>
              <a:gd name="connsiteX20-1991" fmla="*/ 628650 w 2482850"/>
              <a:gd name="connsiteY20-1992" fmla="*/ 704905 h 1733084"/>
              <a:gd name="connsiteX21-1993" fmla="*/ 654050 w 2482850"/>
              <a:gd name="connsiteY21-1994" fmla="*/ 863655 h 1733084"/>
              <a:gd name="connsiteX22-1995" fmla="*/ 723900 w 2482850"/>
              <a:gd name="connsiteY22-1996" fmla="*/ 679505 h 1733084"/>
              <a:gd name="connsiteX23-1997" fmla="*/ 730250 w 2482850"/>
              <a:gd name="connsiteY23-1998" fmla="*/ 812855 h 1733084"/>
              <a:gd name="connsiteX24-1999" fmla="*/ 793750 w 2482850"/>
              <a:gd name="connsiteY24-2000" fmla="*/ 692205 h 1733084"/>
              <a:gd name="connsiteX25-2001" fmla="*/ 793750 w 2482850"/>
              <a:gd name="connsiteY25-2002" fmla="*/ 819205 h 1733084"/>
              <a:gd name="connsiteX26-2003" fmla="*/ 857250 w 2482850"/>
              <a:gd name="connsiteY26-2004" fmla="*/ 603305 h 1733084"/>
              <a:gd name="connsiteX27-2005" fmla="*/ 863600 w 2482850"/>
              <a:gd name="connsiteY27-2006" fmla="*/ 825555 h 1733084"/>
              <a:gd name="connsiteX28-2007" fmla="*/ 933450 w 2482850"/>
              <a:gd name="connsiteY28-2008" fmla="*/ 55 h 1733084"/>
              <a:gd name="connsiteX29-2009" fmla="*/ 965200 w 2482850"/>
              <a:gd name="connsiteY29-2010" fmla="*/ 870005 h 1733084"/>
              <a:gd name="connsiteX30-2011" fmla="*/ 1009650 w 2482850"/>
              <a:gd name="connsiteY30-2012" fmla="*/ 565205 h 1733084"/>
              <a:gd name="connsiteX31-2013" fmla="*/ 1066800 w 2482850"/>
              <a:gd name="connsiteY31-2014" fmla="*/ 857305 h 1733084"/>
              <a:gd name="connsiteX32-2015" fmla="*/ 1073150 w 2482850"/>
              <a:gd name="connsiteY32-2016" fmla="*/ 584255 h 1733084"/>
              <a:gd name="connsiteX33-2017" fmla="*/ 1136650 w 2482850"/>
              <a:gd name="connsiteY33-2018" fmla="*/ 749355 h 1733084"/>
              <a:gd name="connsiteX34-2019" fmla="*/ 1200150 w 2482850"/>
              <a:gd name="connsiteY34-2020" fmla="*/ 1352605 h 1733084"/>
              <a:gd name="connsiteX35-2021" fmla="*/ 1231900 w 2482850"/>
              <a:gd name="connsiteY35-2022" fmla="*/ 1238305 h 1733084"/>
              <a:gd name="connsiteX36-2023" fmla="*/ 1270000 w 2482850"/>
              <a:gd name="connsiteY36-2024" fmla="*/ 1466905 h 1733084"/>
              <a:gd name="connsiteX37-2025" fmla="*/ 1314450 w 2482850"/>
              <a:gd name="connsiteY37-2026" fmla="*/ 1289105 h 1733084"/>
              <a:gd name="connsiteX38-2027" fmla="*/ 1327150 w 2482850"/>
              <a:gd name="connsiteY38-2028" fmla="*/ 1549455 h 1733084"/>
              <a:gd name="connsiteX39-2029" fmla="*/ 1441450 w 2482850"/>
              <a:gd name="connsiteY39-2030" fmla="*/ 1104955 h 1733084"/>
              <a:gd name="connsiteX40-2031" fmla="*/ 1498600 w 2482850"/>
              <a:gd name="connsiteY40-2032" fmla="*/ 1727255 h 1733084"/>
              <a:gd name="connsiteX41-2033" fmla="*/ 1568450 w 2482850"/>
              <a:gd name="connsiteY41-2034" fmla="*/ 1422455 h 1733084"/>
              <a:gd name="connsiteX42-2035" fmla="*/ 1701800 w 2482850"/>
              <a:gd name="connsiteY42-2036" fmla="*/ 1524055 h 1733084"/>
              <a:gd name="connsiteX43-2037" fmla="*/ 1765300 w 2482850"/>
              <a:gd name="connsiteY43-2038" fmla="*/ 1320855 h 1733084"/>
              <a:gd name="connsiteX44-2039" fmla="*/ 1784350 w 2482850"/>
              <a:gd name="connsiteY44-2040" fmla="*/ 1441505 h 1733084"/>
              <a:gd name="connsiteX45-2041" fmla="*/ 1790700 w 2482850"/>
              <a:gd name="connsiteY45-2042" fmla="*/ 1225605 h 1733084"/>
              <a:gd name="connsiteX46-2043" fmla="*/ 1835150 w 2482850"/>
              <a:gd name="connsiteY46-2044" fmla="*/ 1485955 h 1733084"/>
              <a:gd name="connsiteX47-2045" fmla="*/ 1873250 w 2482850"/>
              <a:gd name="connsiteY47-2046" fmla="*/ 1104955 h 1733084"/>
              <a:gd name="connsiteX48-2047" fmla="*/ 1873250 w 2482850"/>
              <a:gd name="connsiteY48-2048" fmla="*/ 1289105 h 1733084"/>
              <a:gd name="connsiteX49-2049" fmla="*/ 1930400 w 2482850"/>
              <a:gd name="connsiteY49-2050" fmla="*/ 1073205 h 1733084"/>
              <a:gd name="connsiteX50-2051" fmla="*/ 1968500 w 2482850"/>
              <a:gd name="connsiteY50-2052" fmla="*/ 1257355 h 1733084"/>
              <a:gd name="connsiteX51-2053" fmla="*/ 1981200 w 2482850"/>
              <a:gd name="connsiteY51-2054" fmla="*/ 1085905 h 1733084"/>
              <a:gd name="connsiteX52-2055" fmla="*/ 2095500 w 2482850"/>
              <a:gd name="connsiteY52-2056" fmla="*/ 1295455 h 1733084"/>
              <a:gd name="connsiteX53-2057" fmla="*/ 2114550 w 2482850"/>
              <a:gd name="connsiteY53-2058" fmla="*/ 1066855 h 1733084"/>
              <a:gd name="connsiteX54-2059" fmla="*/ 2127250 w 2482850"/>
              <a:gd name="connsiteY54-2060" fmla="*/ 1276405 h 1733084"/>
              <a:gd name="connsiteX55-2061" fmla="*/ 2139950 w 2482850"/>
              <a:gd name="connsiteY55-2062" fmla="*/ 1143055 h 1733084"/>
              <a:gd name="connsiteX56-2063" fmla="*/ 2139950 w 2482850"/>
              <a:gd name="connsiteY56-2064" fmla="*/ 1257355 h 1733084"/>
              <a:gd name="connsiteX57-2065" fmla="*/ 2190750 w 2482850"/>
              <a:gd name="connsiteY57-2066" fmla="*/ 1149405 h 1733084"/>
              <a:gd name="connsiteX58-2067" fmla="*/ 2235200 w 2482850"/>
              <a:gd name="connsiteY58-2068" fmla="*/ 1314505 h 1733084"/>
              <a:gd name="connsiteX59-2069" fmla="*/ 2235200 w 2482850"/>
              <a:gd name="connsiteY59-2070" fmla="*/ 1085905 h 1733084"/>
              <a:gd name="connsiteX60-2071" fmla="*/ 2286000 w 2482850"/>
              <a:gd name="connsiteY60-2072" fmla="*/ 1352605 h 1733084"/>
              <a:gd name="connsiteX61-2073" fmla="*/ 2330450 w 2482850"/>
              <a:gd name="connsiteY61-2074" fmla="*/ 1104955 h 1733084"/>
              <a:gd name="connsiteX62-2075" fmla="*/ 2343150 w 2482850"/>
              <a:gd name="connsiteY62-2076" fmla="*/ 1371655 h 1733084"/>
              <a:gd name="connsiteX63-2077" fmla="*/ 2413000 w 2482850"/>
              <a:gd name="connsiteY63-2078" fmla="*/ 1143055 h 1733084"/>
              <a:gd name="connsiteX64-2079" fmla="*/ 2482850 w 2482850"/>
              <a:gd name="connsiteY64-2080" fmla="*/ 1416105 h 17330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</a:cxnLst>
            <a:rect l="l" t="t" r="r" b="b"/>
            <a:pathLst>
              <a:path w="2482850" h="1733084">
                <a:moveTo>
                  <a:pt x="0" y="1009705"/>
                </a:moveTo>
                <a:cubicBezTo>
                  <a:pt x="12171" y="1074792"/>
                  <a:pt x="24342" y="1139880"/>
                  <a:pt x="38100" y="1130355"/>
                </a:cubicBezTo>
                <a:cubicBezTo>
                  <a:pt x="51858" y="1120830"/>
                  <a:pt x="73025" y="946205"/>
                  <a:pt x="82550" y="952555"/>
                </a:cubicBezTo>
                <a:cubicBezTo>
                  <a:pt x="92075" y="958905"/>
                  <a:pt x="81492" y="1174805"/>
                  <a:pt x="95250" y="1168455"/>
                </a:cubicBezTo>
                <a:cubicBezTo>
                  <a:pt x="109008" y="1162105"/>
                  <a:pt x="153458" y="913397"/>
                  <a:pt x="165100" y="914455"/>
                </a:cubicBezTo>
                <a:cubicBezTo>
                  <a:pt x="176742" y="915513"/>
                  <a:pt x="153458" y="1169513"/>
                  <a:pt x="165100" y="1174805"/>
                </a:cubicBezTo>
                <a:cubicBezTo>
                  <a:pt x="176742" y="1180097"/>
                  <a:pt x="212725" y="955730"/>
                  <a:pt x="234950" y="946205"/>
                </a:cubicBezTo>
                <a:cubicBezTo>
                  <a:pt x="257175" y="936680"/>
                  <a:pt x="287867" y="1128238"/>
                  <a:pt x="298450" y="1117655"/>
                </a:cubicBezTo>
                <a:cubicBezTo>
                  <a:pt x="309033" y="1107072"/>
                  <a:pt x="293158" y="889055"/>
                  <a:pt x="298450" y="882705"/>
                </a:cubicBezTo>
                <a:cubicBezTo>
                  <a:pt x="303742" y="876355"/>
                  <a:pt x="324909" y="1078497"/>
                  <a:pt x="330200" y="1079555"/>
                </a:cubicBezTo>
                <a:cubicBezTo>
                  <a:pt x="335491" y="1080613"/>
                  <a:pt x="325967" y="886938"/>
                  <a:pt x="330200" y="889055"/>
                </a:cubicBezTo>
                <a:cubicBezTo>
                  <a:pt x="334433" y="891172"/>
                  <a:pt x="348192" y="1095430"/>
                  <a:pt x="355600" y="1092255"/>
                </a:cubicBezTo>
                <a:cubicBezTo>
                  <a:pt x="363008" y="1089080"/>
                  <a:pt x="371475" y="873180"/>
                  <a:pt x="374650" y="870005"/>
                </a:cubicBezTo>
                <a:cubicBezTo>
                  <a:pt x="377825" y="866830"/>
                  <a:pt x="363008" y="1070030"/>
                  <a:pt x="374650" y="1073205"/>
                </a:cubicBezTo>
                <a:cubicBezTo>
                  <a:pt x="386292" y="1076380"/>
                  <a:pt x="432858" y="896463"/>
                  <a:pt x="444500" y="889055"/>
                </a:cubicBezTo>
                <a:cubicBezTo>
                  <a:pt x="456142" y="881647"/>
                  <a:pt x="437092" y="1027697"/>
                  <a:pt x="444500" y="1028755"/>
                </a:cubicBezTo>
                <a:cubicBezTo>
                  <a:pt x="451908" y="1029813"/>
                  <a:pt x="479425" y="896463"/>
                  <a:pt x="488950" y="895405"/>
                </a:cubicBezTo>
                <a:cubicBezTo>
                  <a:pt x="498475" y="894347"/>
                  <a:pt x="499533" y="1026638"/>
                  <a:pt x="501650" y="1022405"/>
                </a:cubicBezTo>
                <a:cubicBezTo>
                  <a:pt x="503767" y="1018172"/>
                  <a:pt x="488950" y="843547"/>
                  <a:pt x="501650" y="870005"/>
                </a:cubicBezTo>
                <a:cubicBezTo>
                  <a:pt x="514350" y="896463"/>
                  <a:pt x="556683" y="1208672"/>
                  <a:pt x="577850" y="1181155"/>
                </a:cubicBezTo>
                <a:cubicBezTo>
                  <a:pt x="599017" y="1153638"/>
                  <a:pt x="615950" y="757822"/>
                  <a:pt x="628650" y="704905"/>
                </a:cubicBezTo>
                <a:cubicBezTo>
                  <a:pt x="641350" y="651988"/>
                  <a:pt x="638175" y="867888"/>
                  <a:pt x="654050" y="863655"/>
                </a:cubicBezTo>
                <a:cubicBezTo>
                  <a:pt x="669925" y="859422"/>
                  <a:pt x="711200" y="687972"/>
                  <a:pt x="723900" y="679505"/>
                </a:cubicBezTo>
                <a:cubicBezTo>
                  <a:pt x="736600" y="671038"/>
                  <a:pt x="718608" y="810738"/>
                  <a:pt x="730250" y="812855"/>
                </a:cubicBezTo>
                <a:cubicBezTo>
                  <a:pt x="741892" y="814972"/>
                  <a:pt x="783167" y="691147"/>
                  <a:pt x="793750" y="692205"/>
                </a:cubicBezTo>
                <a:cubicBezTo>
                  <a:pt x="804333" y="693263"/>
                  <a:pt x="783167" y="834022"/>
                  <a:pt x="793750" y="819205"/>
                </a:cubicBezTo>
                <a:cubicBezTo>
                  <a:pt x="804333" y="804388"/>
                  <a:pt x="845608" y="602247"/>
                  <a:pt x="857250" y="603305"/>
                </a:cubicBezTo>
                <a:cubicBezTo>
                  <a:pt x="868892" y="604363"/>
                  <a:pt x="850900" y="926097"/>
                  <a:pt x="863600" y="825555"/>
                </a:cubicBezTo>
                <a:cubicBezTo>
                  <a:pt x="876300" y="725013"/>
                  <a:pt x="916517" y="-7353"/>
                  <a:pt x="933450" y="55"/>
                </a:cubicBezTo>
                <a:cubicBezTo>
                  <a:pt x="950383" y="7463"/>
                  <a:pt x="952500" y="775813"/>
                  <a:pt x="965200" y="870005"/>
                </a:cubicBezTo>
                <a:cubicBezTo>
                  <a:pt x="977900" y="964197"/>
                  <a:pt x="992717" y="567322"/>
                  <a:pt x="1009650" y="565205"/>
                </a:cubicBezTo>
                <a:cubicBezTo>
                  <a:pt x="1026583" y="563088"/>
                  <a:pt x="1056217" y="854130"/>
                  <a:pt x="1066800" y="857305"/>
                </a:cubicBezTo>
                <a:cubicBezTo>
                  <a:pt x="1077383" y="860480"/>
                  <a:pt x="1061508" y="602247"/>
                  <a:pt x="1073150" y="584255"/>
                </a:cubicBezTo>
                <a:cubicBezTo>
                  <a:pt x="1084792" y="566263"/>
                  <a:pt x="1115483" y="621297"/>
                  <a:pt x="1136650" y="749355"/>
                </a:cubicBezTo>
                <a:cubicBezTo>
                  <a:pt x="1157817" y="877413"/>
                  <a:pt x="1184275" y="1271113"/>
                  <a:pt x="1200150" y="1352605"/>
                </a:cubicBezTo>
                <a:cubicBezTo>
                  <a:pt x="1216025" y="1434097"/>
                  <a:pt x="1220258" y="1219255"/>
                  <a:pt x="1231900" y="1238305"/>
                </a:cubicBezTo>
                <a:cubicBezTo>
                  <a:pt x="1243542" y="1257355"/>
                  <a:pt x="1256242" y="1458438"/>
                  <a:pt x="1270000" y="1466905"/>
                </a:cubicBezTo>
                <a:cubicBezTo>
                  <a:pt x="1283758" y="1475372"/>
                  <a:pt x="1304925" y="1275347"/>
                  <a:pt x="1314450" y="1289105"/>
                </a:cubicBezTo>
                <a:cubicBezTo>
                  <a:pt x="1323975" y="1302863"/>
                  <a:pt x="1305983" y="1580147"/>
                  <a:pt x="1327150" y="1549455"/>
                </a:cubicBezTo>
                <a:cubicBezTo>
                  <a:pt x="1348317" y="1518763"/>
                  <a:pt x="1412875" y="1075322"/>
                  <a:pt x="1441450" y="1104955"/>
                </a:cubicBezTo>
                <a:cubicBezTo>
                  <a:pt x="1470025" y="1134588"/>
                  <a:pt x="1477433" y="1674338"/>
                  <a:pt x="1498600" y="1727255"/>
                </a:cubicBezTo>
                <a:cubicBezTo>
                  <a:pt x="1519767" y="1780172"/>
                  <a:pt x="1534583" y="1456322"/>
                  <a:pt x="1568450" y="1422455"/>
                </a:cubicBezTo>
                <a:cubicBezTo>
                  <a:pt x="1602317" y="1388588"/>
                  <a:pt x="1668992" y="1540988"/>
                  <a:pt x="1701800" y="1524055"/>
                </a:cubicBezTo>
                <a:cubicBezTo>
                  <a:pt x="1734608" y="1507122"/>
                  <a:pt x="1751542" y="1334613"/>
                  <a:pt x="1765300" y="1320855"/>
                </a:cubicBezTo>
                <a:cubicBezTo>
                  <a:pt x="1779058" y="1307097"/>
                  <a:pt x="1780117" y="1457380"/>
                  <a:pt x="1784350" y="1441505"/>
                </a:cubicBezTo>
                <a:cubicBezTo>
                  <a:pt x="1788583" y="1425630"/>
                  <a:pt x="1782233" y="1218197"/>
                  <a:pt x="1790700" y="1225605"/>
                </a:cubicBezTo>
                <a:cubicBezTo>
                  <a:pt x="1799167" y="1233013"/>
                  <a:pt x="1821392" y="1506063"/>
                  <a:pt x="1835150" y="1485955"/>
                </a:cubicBezTo>
                <a:cubicBezTo>
                  <a:pt x="1848908" y="1465847"/>
                  <a:pt x="1866900" y="1137763"/>
                  <a:pt x="1873250" y="1104955"/>
                </a:cubicBezTo>
                <a:cubicBezTo>
                  <a:pt x="1879600" y="1072147"/>
                  <a:pt x="1863725" y="1294397"/>
                  <a:pt x="1873250" y="1289105"/>
                </a:cubicBezTo>
                <a:cubicBezTo>
                  <a:pt x="1882775" y="1283813"/>
                  <a:pt x="1914525" y="1078497"/>
                  <a:pt x="1930400" y="1073205"/>
                </a:cubicBezTo>
                <a:cubicBezTo>
                  <a:pt x="1946275" y="1067913"/>
                  <a:pt x="1960033" y="1255238"/>
                  <a:pt x="1968500" y="1257355"/>
                </a:cubicBezTo>
                <a:cubicBezTo>
                  <a:pt x="1976967" y="1259472"/>
                  <a:pt x="1960033" y="1079555"/>
                  <a:pt x="1981200" y="1085905"/>
                </a:cubicBezTo>
                <a:cubicBezTo>
                  <a:pt x="2002367" y="1092255"/>
                  <a:pt x="2073275" y="1298630"/>
                  <a:pt x="2095500" y="1295455"/>
                </a:cubicBezTo>
                <a:cubicBezTo>
                  <a:pt x="2117725" y="1292280"/>
                  <a:pt x="2109258" y="1070030"/>
                  <a:pt x="2114550" y="1066855"/>
                </a:cubicBezTo>
                <a:cubicBezTo>
                  <a:pt x="2119842" y="1063680"/>
                  <a:pt x="2123017" y="1263705"/>
                  <a:pt x="2127250" y="1276405"/>
                </a:cubicBezTo>
                <a:cubicBezTo>
                  <a:pt x="2131483" y="1289105"/>
                  <a:pt x="2137833" y="1146230"/>
                  <a:pt x="2139950" y="1143055"/>
                </a:cubicBezTo>
                <a:cubicBezTo>
                  <a:pt x="2142067" y="1139880"/>
                  <a:pt x="2131483" y="1256297"/>
                  <a:pt x="2139950" y="1257355"/>
                </a:cubicBezTo>
                <a:cubicBezTo>
                  <a:pt x="2148417" y="1258413"/>
                  <a:pt x="2174875" y="1139880"/>
                  <a:pt x="2190750" y="1149405"/>
                </a:cubicBezTo>
                <a:cubicBezTo>
                  <a:pt x="2206625" y="1158930"/>
                  <a:pt x="2227792" y="1325088"/>
                  <a:pt x="2235200" y="1314505"/>
                </a:cubicBezTo>
                <a:cubicBezTo>
                  <a:pt x="2242608" y="1303922"/>
                  <a:pt x="2226733" y="1079555"/>
                  <a:pt x="2235200" y="1085905"/>
                </a:cubicBezTo>
                <a:cubicBezTo>
                  <a:pt x="2243667" y="1092255"/>
                  <a:pt x="2270125" y="1349430"/>
                  <a:pt x="2286000" y="1352605"/>
                </a:cubicBezTo>
                <a:cubicBezTo>
                  <a:pt x="2301875" y="1355780"/>
                  <a:pt x="2320925" y="1101780"/>
                  <a:pt x="2330450" y="1104955"/>
                </a:cubicBezTo>
                <a:cubicBezTo>
                  <a:pt x="2339975" y="1108130"/>
                  <a:pt x="2329392" y="1365305"/>
                  <a:pt x="2343150" y="1371655"/>
                </a:cubicBezTo>
                <a:cubicBezTo>
                  <a:pt x="2356908" y="1378005"/>
                  <a:pt x="2389717" y="1135647"/>
                  <a:pt x="2413000" y="1143055"/>
                </a:cubicBezTo>
                <a:cubicBezTo>
                  <a:pt x="2436283" y="1150463"/>
                  <a:pt x="2482850" y="1416105"/>
                  <a:pt x="2482850" y="1416105"/>
                </a:cubicBezTo>
              </a:path>
            </a:pathLst>
          </a:custGeom>
          <a:noFill/>
          <a:ln w="6350">
            <a:solidFill>
              <a:srgbClr val="ED4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015"/>
          </a:p>
        </p:txBody>
      </p:sp>
      <p:sp>
        <p:nvSpPr>
          <p:cNvPr id="35" name="Freeform 41"/>
          <p:cNvSpPr/>
          <p:nvPr>
            <p:custDataLst>
              <p:tags r:id="rId11"/>
            </p:custDataLst>
          </p:nvPr>
        </p:nvSpPr>
        <p:spPr>
          <a:xfrm>
            <a:off x="4927097" y="4069256"/>
            <a:ext cx="1860256" cy="705532"/>
          </a:xfrm>
          <a:custGeom>
            <a:avLst/>
            <a:gdLst>
              <a:gd name="connsiteX0" fmla="*/ 0 w 2480341"/>
              <a:gd name="connsiteY0" fmla="*/ 460376 h 937541"/>
              <a:gd name="connsiteX1" fmla="*/ 34925 w 2480341"/>
              <a:gd name="connsiteY1" fmla="*/ 901701 h 937541"/>
              <a:gd name="connsiteX2" fmla="*/ 85725 w 2480341"/>
              <a:gd name="connsiteY2" fmla="*/ 669926 h 937541"/>
              <a:gd name="connsiteX3" fmla="*/ 133350 w 2480341"/>
              <a:gd name="connsiteY3" fmla="*/ 730251 h 937541"/>
              <a:gd name="connsiteX4" fmla="*/ 165100 w 2480341"/>
              <a:gd name="connsiteY4" fmla="*/ 625476 h 937541"/>
              <a:gd name="connsiteX5" fmla="*/ 219075 w 2480341"/>
              <a:gd name="connsiteY5" fmla="*/ 635001 h 937541"/>
              <a:gd name="connsiteX6" fmla="*/ 269875 w 2480341"/>
              <a:gd name="connsiteY6" fmla="*/ 165101 h 937541"/>
              <a:gd name="connsiteX7" fmla="*/ 330200 w 2480341"/>
              <a:gd name="connsiteY7" fmla="*/ 225426 h 937541"/>
              <a:gd name="connsiteX8" fmla="*/ 330200 w 2480341"/>
              <a:gd name="connsiteY8" fmla="*/ 336551 h 937541"/>
              <a:gd name="connsiteX9" fmla="*/ 355600 w 2480341"/>
              <a:gd name="connsiteY9" fmla="*/ 73026 h 937541"/>
              <a:gd name="connsiteX10" fmla="*/ 390525 w 2480341"/>
              <a:gd name="connsiteY10" fmla="*/ 206376 h 937541"/>
              <a:gd name="connsiteX11" fmla="*/ 390525 w 2480341"/>
              <a:gd name="connsiteY11" fmla="*/ 428626 h 937541"/>
              <a:gd name="connsiteX12" fmla="*/ 434975 w 2480341"/>
              <a:gd name="connsiteY12" fmla="*/ 25401 h 937541"/>
              <a:gd name="connsiteX13" fmla="*/ 479425 w 2480341"/>
              <a:gd name="connsiteY13" fmla="*/ 257176 h 937541"/>
              <a:gd name="connsiteX14" fmla="*/ 485775 w 2480341"/>
              <a:gd name="connsiteY14" fmla="*/ 171451 h 937541"/>
              <a:gd name="connsiteX15" fmla="*/ 530225 w 2480341"/>
              <a:gd name="connsiteY15" fmla="*/ 301626 h 937541"/>
              <a:gd name="connsiteX16" fmla="*/ 577850 w 2480341"/>
              <a:gd name="connsiteY16" fmla="*/ 244476 h 937541"/>
              <a:gd name="connsiteX17" fmla="*/ 593725 w 2480341"/>
              <a:gd name="connsiteY17" fmla="*/ 352426 h 937541"/>
              <a:gd name="connsiteX18" fmla="*/ 584200 w 2480341"/>
              <a:gd name="connsiteY18" fmla="*/ 168276 h 937541"/>
              <a:gd name="connsiteX19" fmla="*/ 631825 w 2480341"/>
              <a:gd name="connsiteY19" fmla="*/ 352426 h 937541"/>
              <a:gd name="connsiteX20" fmla="*/ 695325 w 2480341"/>
              <a:gd name="connsiteY20" fmla="*/ 165101 h 937541"/>
              <a:gd name="connsiteX21" fmla="*/ 746125 w 2480341"/>
              <a:gd name="connsiteY21" fmla="*/ 498476 h 937541"/>
              <a:gd name="connsiteX22" fmla="*/ 793750 w 2480341"/>
              <a:gd name="connsiteY22" fmla="*/ 425451 h 937541"/>
              <a:gd name="connsiteX23" fmla="*/ 844550 w 2480341"/>
              <a:gd name="connsiteY23" fmla="*/ 577851 h 937541"/>
              <a:gd name="connsiteX24" fmla="*/ 860425 w 2480341"/>
              <a:gd name="connsiteY24" fmla="*/ 457201 h 937541"/>
              <a:gd name="connsiteX25" fmla="*/ 898525 w 2480341"/>
              <a:gd name="connsiteY25" fmla="*/ 549276 h 937541"/>
              <a:gd name="connsiteX26" fmla="*/ 898525 w 2480341"/>
              <a:gd name="connsiteY26" fmla="*/ 406401 h 937541"/>
              <a:gd name="connsiteX27" fmla="*/ 939800 w 2480341"/>
              <a:gd name="connsiteY27" fmla="*/ 660401 h 937541"/>
              <a:gd name="connsiteX28" fmla="*/ 990600 w 2480341"/>
              <a:gd name="connsiteY28" fmla="*/ 473076 h 937541"/>
              <a:gd name="connsiteX29" fmla="*/ 971550 w 2480341"/>
              <a:gd name="connsiteY29" fmla="*/ 936626 h 937541"/>
              <a:gd name="connsiteX30" fmla="*/ 1019175 w 2480341"/>
              <a:gd name="connsiteY30" fmla="*/ 596901 h 937541"/>
              <a:gd name="connsiteX31" fmla="*/ 1060450 w 2480341"/>
              <a:gd name="connsiteY31" fmla="*/ 784226 h 937541"/>
              <a:gd name="connsiteX32" fmla="*/ 1057275 w 2480341"/>
              <a:gd name="connsiteY32" fmla="*/ 615951 h 937541"/>
              <a:gd name="connsiteX33" fmla="*/ 1101725 w 2480341"/>
              <a:gd name="connsiteY33" fmla="*/ 765176 h 937541"/>
              <a:gd name="connsiteX34" fmla="*/ 1101725 w 2480341"/>
              <a:gd name="connsiteY34" fmla="*/ 561976 h 937541"/>
              <a:gd name="connsiteX35" fmla="*/ 1152525 w 2480341"/>
              <a:gd name="connsiteY35" fmla="*/ 771526 h 937541"/>
              <a:gd name="connsiteX36" fmla="*/ 1155700 w 2480341"/>
              <a:gd name="connsiteY36" fmla="*/ 631826 h 937541"/>
              <a:gd name="connsiteX37" fmla="*/ 1168400 w 2480341"/>
              <a:gd name="connsiteY37" fmla="*/ 752476 h 937541"/>
              <a:gd name="connsiteX38" fmla="*/ 1193800 w 2480341"/>
              <a:gd name="connsiteY38" fmla="*/ 615951 h 937541"/>
              <a:gd name="connsiteX39" fmla="*/ 1228725 w 2480341"/>
              <a:gd name="connsiteY39" fmla="*/ 720726 h 937541"/>
              <a:gd name="connsiteX40" fmla="*/ 1235075 w 2480341"/>
              <a:gd name="connsiteY40" fmla="*/ 641351 h 937541"/>
              <a:gd name="connsiteX41" fmla="*/ 1308100 w 2480341"/>
              <a:gd name="connsiteY41" fmla="*/ 723901 h 937541"/>
              <a:gd name="connsiteX42" fmla="*/ 1323975 w 2480341"/>
              <a:gd name="connsiteY42" fmla="*/ 609601 h 937541"/>
              <a:gd name="connsiteX43" fmla="*/ 1393825 w 2480341"/>
              <a:gd name="connsiteY43" fmla="*/ 793751 h 937541"/>
              <a:gd name="connsiteX44" fmla="*/ 1393825 w 2480341"/>
              <a:gd name="connsiteY44" fmla="*/ 587376 h 937541"/>
              <a:gd name="connsiteX45" fmla="*/ 1428750 w 2480341"/>
              <a:gd name="connsiteY45" fmla="*/ 781051 h 937541"/>
              <a:gd name="connsiteX46" fmla="*/ 1425575 w 2480341"/>
              <a:gd name="connsiteY46" fmla="*/ 377826 h 937541"/>
              <a:gd name="connsiteX47" fmla="*/ 1457325 w 2480341"/>
              <a:gd name="connsiteY47" fmla="*/ 488951 h 937541"/>
              <a:gd name="connsiteX48" fmla="*/ 1463675 w 2480341"/>
              <a:gd name="connsiteY48" fmla="*/ 381001 h 937541"/>
              <a:gd name="connsiteX49" fmla="*/ 1485900 w 2480341"/>
              <a:gd name="connsiteY49" fmla="*/ 577851 h 937541"/>
              <a:gd name="connsiteX50" fmla="*/ 1495425 w 2480341"/>
              <a:gd name="connsiteY50" fmla="*/ 425451 h 937541"/>
              <a:gd name="connsiteX51" fmla="*/ 1552575 w 2480341"/>
              <a:gd name="connsiteY51" fmla="*/ 625476 h 937541"/>
              <a:gd name="connsiteX52" fmla="*/ 1555750 w 2480341"/>
              <a:gd name="connsiteY52" fmla="*/ 415926 h 937541"/>
              <a:gd name="connsiteX53" fmla="*/ 1612900 w 2480341"/>
              <a:gd name="connsiteY53" fmla="*/ 673101 h 937541"/>
              <a:gd name="connsiteX54" fmla="*/ 1628775 w 2480341"/>
              <a:gd name="connsiteY54" fmla="*/ 412751 h 937541"/>
              <a:gd name="connsiteX55" fmla="*/ 1654175 w 2480341"/>
              <a:gd name="connsiteY55" fmla="*/ 606426 h 937541"/>
              <a:gd name="connsiteX56" fmla="*/ 1654175 w 2480341"/>
              <a:gd name="connsiteY56" fmla="*/ 444501 h 937541"/>
              <a:gd name="connsiteX57" fmla="*/ 1682750 w 2480341"/>
              <a:gd name="connsiteY57" fmla="*/ 590551 h 937541"/>
              <a:gd name="connsiteX58" fmla="*/ 1682750 w 2480341"/>
              <a:gd name="connsiteY58" fmla="*/ 355601 h 937541"/>
              <a:gd name="connsiteX59" fmla="*/ 1768475 w 2480341"/>
              <a:gd name="connsiteY59" fmla="*/ 819151 h 937541"/>
              <a:gd name="connsiteX60" fmla="*/ 1809750 w 2480341"/>
              <a:gd name="connsiteY60" fmla="*/ 130176 h 937541"/>
              <a:gd name="connsiteX61" fmla="*/ 1825625 w 2480341"/>
              <a:gd name="connsiteY61" fmla="*/ 1 h 937541"/>
              <a:gd name="connsiteX62" fmla="*/ 1835150 w 2480341"/>
              <a:gd name="connsiteY62" fmla="*/ 127001 h 937541"/>
              <a:gd name="connsiteX63" fmla="*/ 1860550 w 2480341"/>
              <a:gd name="connsiteY63" fmla="*/ 28576 h 937541"/>
              <a:gd name="connsiteX64" fmla="*/ 1898650 w 2480341"/>
              <a:gd name="connsiteY64" fmla="*/ 238126 h 937541"/>
              <a:gd name="connsiteX65" fmla="*/ 1898650 w 2480341"/>
              <a:gd name="connsiteY65" fmla="*/ 63501 h 937541"/>
              <a:gd name="connsiteX66" fmla="*/ 1933575 w 2480341"/>
              <a:gd name="connsiteY66" fmla="*/ 317501 h 937541"/>
              <a:gd name="connsiteX67" fmla="*/ 1997075 w 2480341"/>
              <a:gd name="connsiteY67" fmla="*/ 92076 h 937541"/>
              <a:gd name="connsiteX68" fmla="*/ 1997075 w 2480341"/>
              <a:gd name="connsiteY68" fmla="*/ 447676 h 937541"/>
              <a:gd name="connsiteX69" fmla="*/ 2016125 w 2480341"/>
              <a:gd name="connsiteY69" fmla="*/ 231776 h 937541"/>
              <a:gd name="connsiteX70" fmla="*/ 2054225 w 2480341"/>
              <a:gd name="connsiteY70" fmla="*/ 463551 h 937541"/>
              <a:gd name="connsiteX71" fmla="*/ 2054225 w 2480341"/>
              <a:gd name="connsiteY71" fmla="*/ 279401 h 937541"/>
              <a:gd name="connsiteX72" fmla="*/ 2095500 w 2480341"/>
              <a:gd name="connsiteY72" fmla="*/ 415926 h 937541"/>
              <a:gd name="connsiteX73" fmla="*/ 2136775 w 2480341"/>
              <a:gd name="connsiteY73" fmla="*/ 241301 h 937541"/>
              <a:gd name="connsiteX74" fmla="*/ 2146300 w 2480341"/>
              <a:gd name="connsiteY74" fmla="*/ 517526 h 937541"/>
              <a:gd name="connsiteX75" fmla="*/ 2162175 w 2480341"/>
              <a:gd name="connsiteY75" fmla="*/ 330201 h 937541"/>
              <a:gd name="connsiteX76" fmla="*/ 2171700 w 2480341"/>
              <a:gd name="connsiteY76" fmla="*/ 492126 h 937541"/>
              <a:gd name="connsiteX77" fmla="*/ 2181225 w 2480341"/>
              <a:gd name="connsiteY77" fmla="*/ 193676 h 937541"/>
              <a:gd name="connsiteX78" fmla="*/ 2190750 w 2480341"/>
              <a:gd name="connsiteY78" fmla="*/ 361951 h 937541"/>
              <a:gd name="connsiteX79" fmla="*/ 2200275 w 2480341"/>
              <a:gd name="connsiteY79" fmla="*/ 155576 h 937541"/>
              <a:gd name="connsiteX80" fmla="*/ 2219325 w 2480341"/>
              <a:gd name="connsiteY80" fmla="*/ 403226 h 937541"/>
              <a:gd name="connsiteX81" fmla="*/ 2225675 w 2480341"/>
              <a:gd name="connsiteY81" fmla="*/ 184151 h 937541"/>
              <a:gd name="connsiteX82" fmla="*/ 2228850 w 2480341"/>
              <a:gd name="connsiteY82" fmla="*/ 393701 h 937541"/>
              <a:gd name="connsiteX83" fmla="*/ 2241550 w 2480341"/>
              <a:gd name="connsiteY83" fmla="*/ 203201 h 937541"/>
              <a:gd name="connsiteX84" fmla="*/ 2266950 w 2480341"/>
              <a:gd name="connsiteY84" fmla="*/ 393701 h 937541"/>
              <a:gd name="connsiteX85" fmla="*/ 2289175 w 2480341"/>
              <a:gd name="connsiteY85" fmla="*/ 92076 h 937541"/>
              <a:gd name="connsiteX86" fmla="*/ 2327275 w 2480341"/>
              <a:gd name="connsiteY86" fmla="*/ 473076 h 937541"/>
              <a:gd name="connsiteX87" fmla="*/ 2327275 w 2480341"/>
              <a:gd name="connsiteY87" fmla="*/ 231776 h 937541"/>
              <a:gd name="connsiteX88" fmla="*/ 2355850 w 2480341"/>
              <a:gd name="connsiteY88" fmla="*/ 422276 h 937541"/>
              <a:gd name="connsiteX89" fmla="*/ 2374900 w 2480341"/>
              <a:gd name="connsiteY89" fmla="*/ 254001 h 937541"/>
              <a:gd name="connsiteX90" fmla="*/ 2400300 w 2480341"/>
              <a:gd name="connsiteY90" fmla="*/ 415926 h 937541"/>
              <a:gd name="connsiteX91" fmla="*/ 2419350 w 2480341"/>
              <a:gd name="connsiteY91" fmla="*/ 555626 h 937541"/>
              <a:gd name="connsiteX92" fmla="*/ 2419350 w 2480341"/>
              <a:gd name="connsiteY92" fmla="*/ 368301 h 937541"/>
              <a:gd name="connsiteX93" fmla="*/ 2473325 w 2480341"/>
              <a:gd name="connsiteY93" fmla="*/ 577851 h 937541"/>
              <a:gd name="connsiteX94" fmla="*/ 2479675 w 2480341"/>
              <a:gd name="connsiteY94" fmla="*/ 311151 h 937541"/>
              <a:gd name="connsiteX0-1" fmla="*/ 0 w 2480341"/>
              <a:gd name="connsiteY0-2" fmla="*/ 460376 h 940709"/>
              <a:gd name="connsiteX1-3" fmla="*/ 34925 w 2480341"/>
              <a:gd name="connsiteY1-4" fmla="*/ 901701 h 940709"/>
              <a:gd name="connsiteX2-5" fmla="*/ 85725 w 2480341"/>
              <a:gd name="connsiteY2-6" fmla="*/ 669926 h 940709"/>
              <a:gd name="connsiteX3-7" fmla="*/ 133350 w 2480341"/>
              <a:gd name="connsiteY3-8" fmla="*/ 730251 h 940709"/>
              <a:gd name="connsiteX4-9" fmla="*/ 165100 w 2480341"/>
              <a:gd name="connsiteY4-10" fmla="*/ 625476 h 940709"/>
              <a:gd name="connsiteX5-11" fmla="*/ 219075 w 2480341"/>
              <a:gd name="connsiteY5-12" fmla="*/ 635001 h 940709"/>
              <a:gd name="connsiteX6-13" fmla="*/ 269875 w 2480341"/>
              <a:gd name="connsiteY6-14" fmla="*/ 165101 h 940709"/>
              <a:gd name="connsiteX7-15" fmla="*/ 330200 w 2480341"/>
              <a:gd name="connsiteY7-16" fmla="*/ 225426 h 940709"/>
              <a:gd name="connsiteX8-17" fmla="*/ 330200 w 2480341"/>
              <a:gd name="connsiteY8-18" fmla="*/ 336551 h 940709"/>
              <a:gd name="connsiteX9-19" fmla="*/ 355600 w 2480341"/>
              <a:gd name="connsiteY9-20" fmla="*/ 73026 h 940709"/>
              <a:gd name="connsiteX10-21" fmla="*/ 390525 w 2480341"/>
              <a:gd name="connsiteY10-22" fmla="*/ 206376 h 940709"/>
              <a:gd name="connsiteX11-23" fmla="*/ 390525 w 2480341"/>
              <a:gd name="connsiteY11-24" fmla="*/ 428626 h 940709"/>
              <a:gd name="connsiteX12-25" fmla="*/ 434975 w 2480341"/>
              <a:gd name="connsiteY12-26" fmla="*/ 25401 h 940709"/>
              <a:gd name="connsiteX13-27" fmla="*/ 479425 w 2480341"/>
              <a:gd name="connsiteY13-28" fmla="*/ 257176 h 940709"/>
              <a:gd name="connsiteX14-29" fmla="*/ 485775 w 2480341"/>
              <a:gd name="connsiteY14-30" fmla="*/ 171451 h 940709"/>
              <a:gd name="connsiteX15-31" fmla="*/ 530225 w 2480341"/>
              <a:gd name="connsiteY15-32" fmla="*/ 301626 h 940709"/>
              <a:gd name="connsiteX16-33" fmla="*/ 577850 w 2480341"/>
              <a:gd name="connsiteY16-34" fmla="*/ 244476 h 940709"/>
              <a:gd name="connsiteX17-35" fmla="*/ 593725 w 2480341"/>
              <a:gd name="connsiteY17-36" fmla="*/ 352426 h 940709"/>
              <a:gd name="connsiteX18-37" fmla="*/ 584200 w 2480341"/>
              <a:gd name="connsiteY18-38" fmla="*/ 168276 h 940709"/>
              <a:gd name="connsiteX19-39" fmla="*/ 631825 w 2480341"/>
              <a:gd name="connsiteY19-40" fmla="*/ 352426 h 940709"/>
              <a:gd name="connsiteX20-41" fmla="*/ 695325 w 2480341"/>
              <a:gd name="connsiteY20-42" fmla="*/ 165101 h 940709"/>
              <a:gd name="connsiteX21-43" fmla="*/ 746125 w 2480341"/>
              <a:gd name="connsiteY21-44" fmla="*/ 498476 h 940709"/>
              <a:gd name="connsiteX22-45" fmla="*/ 793750 w 2480341"/>
              <a:gd name="connsiteY22-46" fmla="*/ 425451 h 940709"/>
              <a:gd name="connsiteX23-47" fmla="*/ 844550 w 2480341"/>
              <a:gd name="connsiteY23-48" fmla="*/ 577851 h 940709"/>
              <a:gd name="connsiteX24-49" fmla="*/ 860425 w 2480341"/>
              <a:gd name="connsiteY24-50" fmla="*/ 457201 h 940709"/>
              <a:gd name="connsiteX25-51" fmla="*/ 898525 w 2480341"/>
              <a:gd name="connsiteY25-52" fmla="*/ 549276 h 940709"/>
              <a:gd name="connsiteX26-53" fmla="*/ 898525 w 2480341"/>
              <a:gd name="connsiteY26-54" fmla="*/ 406401 h 940709"/>
              <a:gd name="connsiteX27-55" fmla="*/ 939800 w 2480341"/>
              <a:gd name="connsiteY27-56" fmla="*/ 660401 h 940709"/>
              <a:gd name="connsiteX28-57" fmla="*/ 990600 w 2480341"/>
              <a:gd name="connsiteY28-58" fmla="*/ 473076 h 940709"/>
              <a:gd name="connsiteX29-59" fmla="*/ 1009650 w 2480341"/>
              <a:gd name="connsiteY29-60" fmla="*/ 939801 h 940709"/>
              <a:gd name="connsiteX30-61" fmla="*/ 1019175 w 2480341"/>
              <a:gd name="connsiteY30-62" fmla="*/ 596901 h 940709"/>
              <a:gd name="connsiteX31-63" fmla="*/ 1060450 w 2480341"/>
              <a:gd name="connsiteY31-64" fmla="*/ 784226 h 940709"/>
              <a:gd name="connsiteX32-65" fmla="*/ 1057275 w 2480341"/>
              <a:gd name="connsiteY32-66" fmla="*/ 615951 h 940709"/>
              <a:gd name="connsiteX33-67" fmla="*/ 1101725 w 2480341"/>
              <a:gd name="connsiteY33-68" fmla="*/ 765176 h 940709"/>
              <a:gd name="connsiteX34-69" fmla="*/ 1101725 w 2480341"/>
              <a:gd name="connsiteY34-70" fmla="*/ 561976 h 940709"/>
              <a:gd name="connsiteX35-71" fmla="*/ 1152525 w 2480341"/>
              <a:gd name="connsiteY35-72" fmla="*/ 771526 h 940709"/>
              <a:gd name="connsiteX36-73" fmla="*/ 1155700 w 2480341"/>
              <a:gd name="connsiteY36-74" fmla="*/ 631826 h 940709"/>
              <a:gd name="connsiteX37-75" fmla="*/ 1168400 w 2480341"/>
              <a:gd name="connsiteY37-76" fmla="*/ 752476 h 940709"/>
              <a:gd name="connsiteX38-77" fmla="*/ 1193800 w 2480341"/>
              <a:gd name="connsiteY38-78" fmla="*/ 615951 h 940709"/>
              <a:gd name="connsiteX39-79" fmla="*/ 1228725 w 2480341"/>
              <a:gd name="connsiteY39-80" fmla="*/ 720726 h 940709"/>
              <a:gd name="connsiteX40-81" fmla="*/ 1235075 w 2480341"/>
              <a:gd name="connsiteY40-82" fmla="*/ 641351 h 940709"/>
              <a:gd name="connsiteX41-83" fmla="*/ 1308100 w 2480341"/>
              <a:gd name="connsiteY41-84" fmla="*/ 723901 h 940709"/>
              <a:gd name="connsiteX42-85" fmla="*/ 1323975 w 2480341"/>
              <a:gd name="connsiteY42-86" fmla="*/ 609601 h 940709"/>
              <a:gd name="connsiteX43-87" fmla="*/ 1393825 w 2480341"/>
              <a:gd name="connsiteY43-88" fmla="*/ 793751 h 940709"/>
              <a:gd name="connsiteX44-89" fmla="*/ 1393825 w 2480341"/>
              <a:gd name="connsiteY44-90" fmla="*/ 587376 h 940709"/>
              <a:gd name="connsiteX45-91" fmla="*/ 1428750 w 2480341"/>
              <a:gd name="connsiteY45-92" fmla="*/ 781051 h 940709"/>
              <a:gd name="connsiteX46-93" fmla="*/ 1425575 w 2480341"/>
              <a:gd name="connsiteY46-94" fmla="*/ 377826 h 940709"/>
              <a:gd name="connsiteX47-95" fmla="*/ 1457325 w 2480341"/>
              <a:gd name="connsiteY47-96" fmla="*/ 488951 h 940709"/>
              <a:gd name="connsiteX48-97" fmla="*/ 1463675 w 2480341"/>
              <a:gd name="connsiteY48-98" fmla="*/ 381001 h 940709"/>
              <a:gd name="connsiteX49-99" fmla="*/ 1485900 w 2480341"/>
              <a:gd name="connsiteY49-100" fmla="*/ 577851 h 940709"/>
              <a:gd name="connsiteX50-101" fmla="*/ 1495425 w 2480341"/>
              <a:gd name="connsiteY50-102" fmla="*/ 425451 h 940709"/>
              <a:gd name="connsiteX51-103" fmla="*/ 1552575 w 2480341"/>
              <a:gd name="connsiteY51-104" fmla="*/ 625476 h 940709"/>
              <a:gd name="connsiteX52-105" fmla="*/ 1555750 w 2480341"/>
              <a:gd name="connsiteY52-106" fmla="*/ 415926 h 940709"/>
              <a:gd name="connsiteX53-107" fmla="*/ 1612900 w 2480341"/>
              <a:gd name="connsiteY53-108" fmla="*/ 673101 h 940709"/>
              <a:gd name="connsiteX54-109" fmla="*/ 1628775 w 2480341"/>
              <a:gd name="connsiteY54-110" fmla="*/ 412751 h 940709"/>
              <a:gd name="connsiteX55-111" fmla="*/ 1654175 w 2480341"/>
              <a:gd name="connsiteY55-112" fmla="*/ 606426 h 940709"/>
              <a:gd name="connsiteX56-113" fmla="*/ 1654175 w 2480341"/>
              <a:gd name="connsiteY56-114" fmla="*/ 444501 h 940709"/>
              <a:gd name="connsiteX57-115" fmla="*/ 1682750 w 2480341"/>
              <a:gd name="connsiteY57-116" fmla="*/ 590551 h 940709"/>
              <a:gd name="connsiteX58-117" fmla="*/ 1682750 w 2480341"/>
              <a:gd name="connsiteY58-118" fmla="*/ 355601 h 940709"/>
              <a:gd name="connsiteX59-119" fmla="*/ 1768475 w 2480341"/>
              <a:gd name="connsiteY59-120" fmla="*/ 819151 h 940709"/>
              <a:gd name="connsiteX60-121" fmla="*/ 1809750 w 2480341"/>
              <a:gd name="connsiteY60-122" fmla="*/ 130176 h 940709"/>
              <a:gd name="connsiteX61-123" fmla="*/ 1825625 w 2480341"/>
              <a:gd name="connsiteY61-124" fmla="*/ 1 h 940709"/>
              <a:gd name="connsiteX62-125" fmla="*/ 1835150 w 2480341"/>
              <a:gd name="connsiteY62-126" fmla="*/ 127001 h 940709"/>
              <a:gd name="connsiteX63-127" fmla="*/ 1860550 w 2480341"/>
              <a:gd name="connsiteY63-128" fmla="*/ 28576 h 940709"/>
              <a:gd name="connsiteX64-129" fmla="*/ 1898650 w 2480341"/>
              <a:gd name="connsiteY64-130" fmla="*/ 238126 h 940709"/>
              <a:gd name="connsiteX65-131" fmla="*/ 1898650 w 2480341"/>
              <a:gd name="connsiteY65-132" fmla="*/ 63501 h 940709"/>
              <a:gd name="connsiteX66-133" fmla="*/ 1933575 w 2480341"/>
              <a:gd name="connsiteY66-134" fmla="*/ 317501 h 940709"/>
              <a:gd name="connsiteX67-135" fmla="*/ 1997075 w 2480341"/>
              <a:gd name="connsiteY67-136" fmla="*/ 92076 h 940709"/>
              <a:gd name="connsiteX68-137" fmla="*/ 1997075 w 2480341"/>
              <a:gd name="connsiteY68-138" fmla="*/ 447676 h 940709"/>
              <a:gd name="connsiteX69-139" fmla="*/ 2016125 w 2480341"/>
              <a:gd name="connsiteY69-140" fmla="*/ 231776 h 940709"/>
              <a:gd name="connsiteX70-141" fmla="*/ 2054225 w 2480341"/>
              <a:gd name="connsiteY70-142" fmla="*/ 463551 h 940709"/>
              <a:gd name="connsiteX71-143" fmla="*/ 2054225 w 2480341"/>
              <a:gd name="connsiteY71-144" fmla="*/ 279401 h 940709"/>
              <a:gd name="connsiteX72-145" fmla="*/ 2095500 w 2480341"/>
              <a:gd name="connsiteY72-146" fmla="*/ 415926 h 940709"/>
              <a:gd name="connsiteX73-147" fmla="*/ 2136775 w 2480341"/>
              <a:gd name="connsiteY73-148" fmla="*/ 241301 h 940709"/>
              <a:gd name="connsiteX74-149" fmla="*/ 2146300 w 2480341"/>
              <a:gd name="connsiteY74-150" fmla="*/ 517526 h 940709"/>
              <a:gd name="connsiteX75-151" fmla="*/ 2162175 w 2480341"/>
              <a:gd name="connsiteY75-152" fmla="*/ 330201 h 940709"/>
              <a:gd name="connsiteX76-153" fmla="*/ 2171700 w 2480341"/>
              <a:gd name="connsiteY76-154" fmla="*/ 492126 h 940709"/>
              <a:gd name="connsiteX77-155" fmla="*/ 2181225 w 2480341"/>
              <a:gd name="connsiteY77-156" fmla="*/ 193676 h 940709"/>
              <a:gd name="connsiteX78-157" fmla="*/ 2190750 w 2480341"/>
              <a:gd name="connsiteY78-158" fmla="*/ 361951 h 940709"/>
              <a:gd name="connsiteX79-159" fmla="*/ 2200275 w 2480341"/>
              <a:gd name="connsiteY79-160" fmla="*/ 155576 h 940709"/>
              <a:gd name="connsiteX80-161" fmla="*/ 2219325 w 2480341"/>
              <a:gd name="connsiteY80-162" fmla="*/ 403226 h 940709"/>
              <a:gd name="connsiteX81-163" fmla="*/ 2225675 w 2480341"/>
              <a:gd name="connsiteY81-164" fmla="*/ 184151 h 940709"/>
              <a:gd name="connsiteX82-165" fmla="*/ 2228850 w 2480341"/>
              <a:gd name="connsiteY82-166" fmla="*/ 393701 h 940709"/>
              <a:gd name="connsiteX83-167" fmla="*/ 2241550 w 2480341"/>
              <a:gd name="connsiteY83-168" fmla="*/ 203201 h 940709"/>
              <a:gd name="connsiteX84-169" fmla="*/ 2266950 w 2480341"/>
              <a:gd name="connsiteY84-170" fmla="*/ 393701 h 940709"/>
              <a:gd name="connsiteX85-171" fmla="*/ 2289175 w 2480341"/>
              <a:gd name="connsiteY85-172" fmla="*/ 92076 h 940709"/>
              <a:gd name="connsiteX86-173" fmla="*/ 2327275 w 2480341"/>
              <a:gd name="connsiteY86-174" fmla="*/ 473076 h 940709"/>
              <a:gd name="connsiteX87-175" fmla="*/ 2327275 w 2480341"/>
              <a:gd name="connsiteY87-176" fmla="*/ 231776 h 940709"/>
              <a:gd name="connsiteX88-177" fmla="*/ 2355850 w 2480341"/>
              <a:gd name="connsiteY88-178" fmla="*/ 422276 h 940709"/>
              <a:gd name="connsiteX89-179" fmla="*/ 2374900 w 2480341"/>
              <a:gd name="connsiteY89-180" fmla="*/ 254001 h 940709"/>
              <a:gd name="connsiteX90-181" fmla="*/ 2400300 w 2480341"/>
              <a:gd name="connsiteY90-182" fmla="*/ 415926 h 940709"/>
              <a:gd name="connsiteX91-183" fmla="*/ 2419350 w 2480341"/>
              <a:gd name="connsiteY91-184" fmla="*/ 555626 h 940709"/>
              <a:gd name="connsiteX92-185" fmla="*/ 2419350 w 2480341"/>
              <a:gd name="connsiteY92-186" fmla="*/ 368301 h 940709"/>
              <a:gd name="connsiteX93-187" fmla="*/ 2473325 w 2480341"/>
              <a:gd name="connsiteY93-188" fmla="*/ 577851 h 940709"/>
              <a:gd name="connsiteX94-189" fmla="*/ 2479675 w 2480341"/>
              <a:gd name="connsiteY94-190" fmla="*/ 311151 h 9407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</a:cxnLst>
            <a:rect l="l" t="t" r="r" b="b"/>
            <a:pathLst>
              <a:path w="2480341" h="940709">
                <a:moveTo>
                  <a:pt x="0" y="460376"/>
                </a:moveTo>
                <a:cubicBezTo>
                  <a:pt x="10319" y="663576"/>
                  <a:pt x="20638" y="866776"/>
                  <a:pt x="34925" y="901701"/>
                </a:cubicBezTo>
                <a:cubicBezTo>
                  <a:pt x="49213" y="936626"/>
                  <a:pt x="69321" y="698501"/>
                  <a:pt x="85725" y="669926"/>
                </a:cubicBezTo>
                <a:cubicBezTo>
                  <a:pt x="102129" y="641351"/>
                  <a:pt x="120121" y="737659"/>
                  <a:pt x="133350" y="730251"/>
                </a:cubicBezTo>
                <a:cubicBezTo>
                  <a:pt x="146579" y="722843"/>
                  <a:pt x="150813" y="641351"/>
                  <a:pt x="165100" y="625476"/>
                </a:cubicBezTo>
                <a:cubicBezTo>
                  <a:pt x="179388" y="609601"/>
                  <a:pt x="201613" y="711730"/>
                  <a:pt x="219075" y="635001"/>
                </a:cubicBezTo>
                <a:cubicBezTo>
                  <a:pt x="236537" y="558272"/>
                  <a:pt x="251354" y="233363"/>
                  <a:pt x="269875" y="165101"/>
                </a:cubicBezTo>
                <a:cubicBezTo>
                  <a:pt x="288396" y="96839"/>
                  <a:pt x="320146" y="196851"/>
                  <a:pt x="330200" y="225426"/>
                </a:cubicBezTo>
                <a:cubicBezTo>
                  <a:pt x="340254" y="254001"/>
                  <a:pt x="325967" y="361951"/>
                  <a:pt x="330200" y="336551"/>
                </a:cubicBezTo>
                <a:cubicBezTo>
                  <a:pt x="334433" y="311151"/>
                  <a:pt x="345546" y="94722"/>
                  <a:pt x="355600" y="73026"/>
                </a:cubicBezTo>
                <a:cubicBezTo>
                  <a:pt x="365654" y="51330"/>
                  <a:pt x="384704" y="147109"/>
                  <a:pt x="390525" y="206376"/>
                </a:cubicBezTo>
                <a:cubicBezTo>
                  <a:pt x="396346" y="265643"/>
                  <a:pt x="383117" y="458788"/>
                  <a:pt x="390525" y="428626"/>
                </a:cubicBezTo>
                <a:cubicBezTo>
                  <a:pt x="397933" y="398464"/>
                  <a:pt x="420158" y="53976"/>
                  <a:pt x="434975" y="25401"/>
                </a:cubicBezTo>
                <a:cubicBezTo>
                  <a:pt x="449792" y="-3174"/>
                  <a:pt x="470958" y="232834"/>
                  <a:pt x="479425" y="257176"/>
                </a:cubicBezTo>
                <a:cubicBezTo>
                  <a:pt x="487892" y="281518"/>
                  <a:pt x="477308" y="164043"/>
                  <a:pt x="485775" y="171451"/>
                </a:cubicBezTo>
                <a:cubicBezTo>
                  <a:pt x="494242" y="178859"/>
                  <a:pt x="514879" y="289455"/>
                  <a:pt x="530225" y="301626"/>
                </a:cubicBezTo>
                <a:cubicBezTo>
                  <a:pt x="545571" y="313797"/>
                  <a:pt x="567267" y="236009"/>
                  <a:pt x="577850" y="244476"/>
                </a:cubicBezTo>
                <a:cubicBezTo>
                  <a:pt x="588433" y="252943"/>
                  <a:pt x="592667" y="365126"/>
                  <a:pt x="593725" y="352426"/>
                </a:cubicBezTo>
                <a:cubicBezTo>
                  <a:pt x="594783" y="339726"/>
                  <a:pt x="577850" y="168276"/>
                  <a:pt x="584200" y="168276"/>
                </a:cubicBezTo>
                <a:cubicBezTo>
                  <a:pt x="590550" y="168276"/>
                  <a:pt x="613304" y="352955"/>
                  <a:pt x="631825" y="352426"/>
                </a:cubicBezTo>
                <a:cubicBezTo>
                  <a:pt x="650346" y="351897"/>
                  <a:pt x="676275" y="140759"/>
                  <a:pt x="695325" y="165101"/>
                </a:cubicBezTo>
                <a:cubicBezTo>
                  <a:pt x="714375" y="189443"/>
                  <a:pt x="729721" y="455084"/>
                  <a:pt x="746125" y="498476"/>
                </a:cubicBezTo>
                <a:cubicBezTo>
                  <a:pt x="762529" y="541868"/>
                  <a:pt x="777346" y="412222"/>
                  <a:pt x="793750" y="425451"/>
                </a:cubicBezTo>
                <a:cubicBezTo>
                  <a:pt x="810154" y="438680"/>
                  <a:pt x="833438" y="572559"/>
                  <a:pt x="844550" y="577851"/>
                </a:cubicBezTo>
                <a:cubicBezTo>
                  <a:pt x="855663" y="583143"/>
                  <a:pt x="851429" y="461963"/>
                  <a:pt x="860425" y="457201"/>
                </a:cubicBezTo>
                <a:cubicBezTo>
                  <a:pt x="869421" y="452439"/>
                  <a:pt x="892175" y="557743"/>
                  <a:pt x="898525" y="549276"/>
                </a:cubicBezTo>
                <a:cubicBezTo>
                  <a:pt x="904875" y="540809"/>
                  <a:pt x="891646" y="387880"/>
                  <a:pt x="898525" y="406401"/>
                </a:cubicBezTo>
                <a:cubicBezTo>
                  <a:pt x="905404" y="424922"/>
                  <a:pt x="924454" y="649289"/>
                  <a:pt x="939800" y="660401"/>
                </a:cubicBezTo>
                <a:cubicBezTo>
                  <a:pt x="955146" y="671513"/>
                  <a:pt x="978958" y="426509"/>
                  <a:pt x="990600" y="473076"/>
                </a:cubicBezTo>
                <a:cubicBezTo>
                  <a:pt x="1002242" y="519643"/>
                  <a:pt x="1004888" y="919164"/>
                  <a:pt x="1009650" y="939801"/>
                </a:cubicBezTo>
                <a:cubicBezTo>
                  <a:pt x="1014412" y="960438"/>
                  <a:pt x="1010708" y="622830"/>
                  <a:pt x="1019175" y="596901"/>
                </a:cubicBezTo>
                <a:cubicBezTo>
                  <a:pt x="1027642" y="570972"/>
                  <a:pt x="1054100" y="781051"/>
                  <a:pt x="1060450" y="784226"/>
                </a:cubicBezTo>
                <a:cubicBezTo>
                  <a:pt x="1066800" y="787401"/>
                  <a:pt x="1050396" y="619126"/>
                  <a:pt x="1057275" y="615951"/>
                </a:cubicBezTo>
                <a:cubicBezTo>
                  <a:pt x="1064154" y="612776"/>
                  <a:pt x="1094317" y="774172"/>
                  <a:pt x="1101725" y="765176"/>
                </a:cubicBezTo>
                <a:cubicBezTo>
                  <a:pt x="1109133" y="756180"/>
                  <a:pt x="1093258" y="560918"/>
                  <a:pt x="1101725" y="561976"/>
                </a:cubicBezTo>
                <a:cubicBezTo>
                  <a:pt x="1110192" y="563034"/>
                  <a:pt x="1143529" y="759884"/>
                  <a:pt x="1152525" y="771526"/>
                </a:cubicBezTo>
                <a:cubicBezTo>
                  <a:pt x="1161521" y="783168"/>
                  <a:pt x="1153054" y="635001"/>
                  <a:pt x="1155700" y="631826"/>
                </a:cubicBezTo>
                <a:cubicBezTo>
                  <a:pt x="1158346" y="628651"/>
                  <a:pt x="1162050" y="755122"/>
                  <a:pt x="1168400" y="752476"/>
                </a:cubicBezTo>
                <a:cubicBezTo>
                  <a:pt x="1174750" y="749830"/>
                  <a:pt x="1183746" y="621243"/>
                  <a:pt x="1193800" y="615951"/>
                </a:cubicBezTo>
                <a:cubicBezTo>
                  <a:pt x="1203854" y="610659"/>
                  <a:pt x="1221846" y="716493"/>
                  <a:pt x="1228725" y="720726"/>
                </a:cubicBezTo>
                <a:cubicBezTo>
                  <a:pt x="1235604" y="724959"/>
                  <a:pt x="1221846" y="640822"/>
                  <a:pt x="1235075" y="641351"/>
                </a:cubicBezTo>
                <a:cubicBezTo>
                  <a:pt x="1248304" y="641880"/>
                  <a:pt x="1293283" y="729193"/>
                  <a:pt x="1308100" y="723901"/>
                </a:cubicBezTo>
                <a:cubicBezTo>
                  <a:pt x="1322917" y="718609"/>
                  <a:pt x="1309688" y="597959"/>
                  <a:pt x="1323975" y="609601"/>
                </a:cubicBezTo>
                <a:cubicBezTo>
                  <a:pt x="1338262" y="621243"/>
                  <a:pt x="1382183" y="797455"/>
                  <a:pt x="1393825" y="793751"/>
                </a:cubicBezTo>
                <a:cubicBezTo>
                  <a:pt x="1405467" y="790047"/>
                  <a:pt x="1388004" y="589493"/>
                  <a:pt x="1393825" y="587376"/>
                </a:cubicBezTo>
                <a:cubicBezTo>
                  <a:pt x="1399646" y="585259"/>
                  <a:pt x="1423458" y="815976"/>
                  <a:pt x="1428750" y="781051"/>
                </a:cubicBezTo>
                <a:cubicBezTo>
                  <a:pt x="1434042" y="746126"/>
                  <a:pt x="1420813" y="426509"/>
                  <a:pt x="1425575" y="377826"/>
                </a:cubicBezTo>
                <a:cubicBezTo>
                  <a:pt x="1430338" y="329143"/>
                  <a:pt x="1450975" y="488422"/>
                  <a:pt x="1457325" y="488951"/>
                </a:cubicBezTo>
                <a:cubicBezTo>
                  <a:pt x="1463675" y="489480"/>
                  <a:pt x="1458912" y="366184"/>
                  <a:pt x="1463675" y="381001"/>
                </a:cubicBezTo>
                <a:cubicBezTo>
                  <a:pt x="1468438" y="395818"/>
                  <a:pt x="1480608" y="570443"/>
                  <a:pt x="1485900" y="577851"/>
                </a:cubicBezTo>
                <a:cubicBezTo>
                  <a:pt x="1491192" y="585259"/>
                  <a:pt x="1484313" y="417513"/>
                  <a:pt x="1495425" y="425451"/>
                </a:cubicBezTo>
                <a:cubicBezTo>
                  <a:pt x="1506538" y="433388"/>
                  <a:pt x="1542521" y="627063"/>
                  <a:pt x="1552575" y="625476"/>
                </a:cubicBezTo>
                <a:cubicBezTo>
                  <a:pt x="1562629" y="623889"/>
                  <a:pt x="1545696" y="407989"/>
                  <a:pt x="1555750" y="415926"/>
                </a:cubicBezTo>
                <a:cubicBezTo>
                  <a:pt x="1565804" y="423863"/>
                  <a:pt x="1600729" y="673630"/>
                  <a:pt x="1612900" y="673101"/>
                </a:cubicBezTo>
                <a:cubicBezTo>
                  <a:pt x="1625071" y="672572"/>
                  <a:pt x="1621896" y="423863"/>
                  <a:pt x="1628775" y="412751"/>
                </a:cubicBezTo>
                <a:cubicBezTo>
                  <a:pt x="1635654" y="401639"/>
                  <a:pt x="1649942" y="601134"/>
                  <a:pt x="1654175" y="606426"/>
                </a:cubicBezTo>
                <a:cubicBezTo>
                  <a:pt x="1658408" y="611718"/>
                  <a:pt x="1649413" y="447147"/>
                  <a:pt x="1654175" y="444501"/>
                </a:cubicBezTo>
                <a:cubicBezTo>
                  <a:pt x="1658937" y="441855"/>
                  <a:pt x="1677987" y="605368"/>
                  <a:pt x="1682750" y="590551"/>
                </a:cubicBezTo>
                <a:cubicBezTo>
                  <a:pt x="1687513" y="575734"/>
                  <a:pt x="1668463" y="317501"/>
                  <a:pt x="1682750" y="355601"/>
                </a:cubicBezTo>
                <a:cubicBezTo>
                  <a:pt x="1697037" y="393701"/>
                  <a:pt x="1747308" y="856722"/>
                  <a:pt x="1768475" y="819151"/>
                </a:cubicBezTo>
                <a:cubicBezTo>
                  <a:pt x="1789642" y="781580"/>
                  <a:pt x="1800225" y="266701"/>
                  <a:pt x="1809750" y="130176"/>
                </a:cubicBezTo>
                <a:cubicBezTo>
                  <a:pt x="1819275" y="-6349"/>
                  <a:pt x="1821392" y="530"/>
                  <a:pt x="1825625" y="1"/>
                </a:cubicBezTo>
                <a:cubicBezTo>
                  <a:pt x="1829858" y="-528"/>
                  <a:pt x="1829329" y="122239"/>
                  <a:pt x="1835150" y="127001"/>
                </a:cubicBezTo>
                <a:cubicBezTo>
                  <a:pt x="1840971" y="131763"/>
                  <a:pt x="1849967" y="10055"/>
                  <a:pt x="1860550" y="28576"/>
                </a:cubicBezTo>
                <a:cubicBezTo>
                  <a:pt x="1871133" y="47097"/>
                  <a:pt x="1892300" y="232305"/>
                  <a:pt x="1898650" y="238126"/>
                </a:cubicBezTo>
                <a:cubicBezTo>
                  <a:pt x="1905000" y="243947"/>
                  <a:pt x="1892829" y="50272"/>
                  <a:pt x="1898650" y="63501"/>
                </a:cubicBezTo>
                <a:cubicBezTo>
                  <a:pt x="1904471" y="76730"/>
                  <a:pt x="1917171" y="312738"/>
                  <a:pt x="1933575" y="317501"/>
                </a:cubicBezTo>
                <a:cubicBezTo>
                  <a:pt x="1949979" y="322264"/>
                  <a:pt x="1986492" y="70380"/>
                  <a:pt x="1997075" y="92076"/>
                </a:cubicBezTo>
                <a:cubicBezTo>
                  <a:pt x="2007658" y="113772"/>
                  <a:pt x="1993900" y="424393"/>
                  <a:pt x="1997075" y="447676"/>
                </a:cubicBezTo>
                <a:cubicBezTo>
                  <a:pt x="2000250" y="470959"/>
                  <a:pt x="2006600" y="229130"/>
                  <a:pt x="2016125" y="231776"/>
                </a:cubicBezTo>
                <a:cubicBezTo>
                  <a:pt x="2025650" y="234422"/>
                  <a:pt x="2047875" y="455614"/>
                  <a:pt x="2054225" y="463551"/>
                </a:cubicBezTo>
                <a:cubicBezTo>
                  <a:pt x="2060575" y="471488"/>
                  <a:pt x="2047346" y="287339"/>
                  <a:pt x="2054225" y="279401"/>
                </a:cubicBezTo>
                <a:cubicBezTo>
                  <a:pt x="2061104" y="271463"/>
                  <a:pt x="2081742" y="422276"/>
                  <a:pt x="2095500" y="415926"/>
                </a:cubicBezTo>
                <a:cubicBezTo>
                  <a:pt x="2109258" y="409576"/>
                  <a:pt x="2128308" y="224368"/>
                  <a:pt x="2136775" y="241301"/>
                </a:cubicBezTo>
                <a:cubicBezTo>
                  <a:pt x="2145242" y="258234"/>
                  <a:pt x="2142067" y="502709"/>
                  <a:pt x="2146300" y="517526"/>
                </a:cubicBezTo>
                <a:cubicBezTo>
                  <a:pt x="2150533" y="532343"/>
                  <a:pt x="2157942" y="334434"/>
                  <a:pt x="2162175" y="330201"/>
                </a:cubicBezTo>
                <a:cubicBezTo>
                  <a:pt x="2166408" y="325968"/>
                  <a:pt x="2168525" y="514880"/>
                  <a:pt x="2171700" y="492126"/>
                </a:cubicBezTo>
                <a:cubicBezTo>
                  <a:pt x="2174875" y="469372"/>
                  <a:pt x="2178050" y="215372"/>
                  <a:pt x="2181225" y="193676"/>
                </a:cubicBezTo>
                <a:cubicBezTo>
                  <a:pt x="2184400" y="171980"/>
                  <a:pt x="2187575" y="368301"/>
                  <a:pt x="2190750" y="361951"/>
                </a:cubicBezTo>
                <a:cubicBezTo>
                  <a:pt x="2193925" y="355601"/>
                  <a:pt x="2195513" y="148697"/>
                  <a:pt x="2200275" y="155576"/>
                </a:cubicBezTo>
                <a:cubicBezTo>
                  <a:pt x="2205037" y="162455"/>
                  <a:pt x="2215092" y="398464"/>
                  <a:pt x="2219325" y="403226"/>
                </a:cubicBezTo>
                <a:cubicBezTo>
                  <a:pt x="2223558" y="407988"/>
                  <a:pt x="2224088" y="185738"/>
                  <a:pt x="2225675" y="184151"/>
                </a:cubicBezTo>
                <a:cubicBezTo>
                  <a:pt x="2227262" y="182564"/>
                  <a:pt x="2226204" y="390526"/>
                  <a:pt x="2228850" y="393701"/>
                </a:cubicBezTo>
                <a:cubicBezTo>
                  <a:pt x="2231496" y="396876"/>
                  <a:pt x="2235200" y="203201"/>
                  <a:pt x="2241550" y="203201"/>
                </a:cubicBezTo>
                <a:cubicBezTo>
                  <a:pt x="2247900" y="203201"/>
                  <a:pt x="2259013" y="412222"/>
                  <a:pt x="2266950" y="393701"/>
                </a:cubicBezTo>
                <a:cubicBezTo>
                  <a:pt x="2274887" y="375180"/>
                  <a:pt x="2279121" y="78847"/>
                  <a:pt x="2289175" y="92076"/>
                </a:cubicBezTo>
                <a:cubicBezTo>
                  <a:pt x="2299229" y="105305"/>
                  <a:pt x="2320925" y="449793"/>
                  <a:pt x="2327275" y="473076"/>
                </a:cubicBezTo>
                <a:cubicBezTo>
                  <a:pt x="2333625" y="496359"/>
                  <a:pt x="2322512" y="240243"/>
                  <a:pt x="2327275" y="231776"/>
                </a:cubicBezTo>
                <a:cubicBezTo>
                  <a:pt x="2332038" y="223309"/>
                  <a:pt x="2347913" y="418572"/>
                  <a:pt x="2355850" y="422276"/>
                </a:cubicBezTo>
                <a:cubicBezTo>
                  <a:pt x="2363787" y="425980"/>
                  <a:pt x="2367492" y="255059"/>
                  <a:pt x="2374900" y="254001"/>
                </a:cubicBezTo>
                <a:cubicBezTo>
                  <a:pt x="2382308" y="252943"/>
                  <a:pt x="2392892" y="365655"/>
                  <a:pt x="2400300" y="415926"/>
                </a:cubicBezTo>
                <a:cubicBezTo>
                  <a:pt x="2407708" y="466197"/>
                  <a:pt x="2416175" y="563564"/>
                  <a:pt x="2419350" y="555626"/>
                </a:cubicBezTo>
                <a:cubicBezTo>
                  <a:pt x="2422525" y="547688"/>
                  <a:pt x="2410354" y="364597"/>
                  <a:pt x="2419350" y="368301"/>
                </a:cubicBezTo>
                <a:cubicBezTo>
                  <a:pt x="2428346" y="372005"/>
                  <a:pt x="2463271" y="587376"/>
                  <a:pt x="2473325" y="577851"/>
                </a:cubicBezTo>
                <a:cubicBezTo>
                  <a:pt x="2483379" y="568326"/>
                  <a:pt x="2479675" y="311151"/>
                  <a:pt x="2479675" y="311151"/>
                </a:cubicBezTo>
              </a:path>
            </a:pathLst>
          </a:custGeom>
          <a:noFill/>
          <a:ln w="6350">
            <a:solidFill>
              <a:srgbClr val="ED4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015"/>
          </a:p>
        </p:txBody>
      </p:sp>
      <p:sp>
        <p:nvSpPr>
          <p:cNvPr id="36" name="Freeform 42"/>
          <p:cNvSpPr/>
          <p:nvPr>
            <p:custDataLst>
              <p:tags r:id="rId12"/>
            </p:custDataLst>
          </p:nvPr>
        </p:nvSpPr>
        <p:spPr>
          <a:xfrm>
            <a:off x="4922336" y="3532419"/>
            <a:ext cx="1893094" cy="1115819"/>
          </a:xfrm>
          <a:custGeom>
            <a:avLst/>
            <a:gdLst>
              <a:gd name="connsiteX0" fmla="*/ 0 w 2524125"/>
              <a:gd name="connsiteY0" fmla="*/ 1204733 h 1487758"/>
              <a:gd name="connsiteX1" fmla="*/ 44450 w 2524125"/>
              <a:gd name="connsiteY1" fmla="*/ 1344433 h 1487758"/>
              <a:gd name="connsiteX2" fmla="*/ 152400 w 2524125"/>
              <a:gd name="connsiteY2" fmla="*/ 795158 h 1487758"/>
              <a:gd name="connsiteX3" fmla="*/ 152400 w 2524125"/>
              <a:gd name="connsiteY3" fmla="*/ 931683 h 1487758"/>
              <a:gd name="connsiteX4" fmla="*/ 200025 w 2524125"/>
              <a:gd name="connsiteY4" fmla="*/ 804683 h 1487758"/>
              <a:gd name="connsiteX5" fmla="*/ 200025 w 2524125"/>
              <a:gd name="connsiteY5" fmla="*/ 918983 h 1487758"/>
              <a:gd name="connsiteX6" fmla="*/ 250825 w 2524125"/>
              <a:gd name="connsiteY6" fmla="*/ 782458 h 1487758"/>
              <a:gd name="connsiteX7" fmla="*/ 266700 w 2524125"/>
              <a:gd name="connsiteY7" fmla="*/ 928508 h 1487758"/>
              <a:gd name="connsiteX8" fmla="*/ 295275 w 2524125"/>
              <a:gd name="connsiteY8" fmla="*/ 785633 h 1487758"/>
              <a:gd name="connsiteX9" fmla="*/ 307975 w 2524125"/>
              <a:gd name="connsiteY9" fmla="*/ 966608 h 1487758"/>
              <a:gd name="connsiteX10" fmla="*/ 339725 w 2524125"/>
              <a:gd name="connsiteY10" fmla="*/ 772933 h 1487758"/>
              <a:gd name="connsiteX11" fmla="*/ 381000 w 2524125"/>
              <a:gd name="connsiteY11" fmla="*/ 960258 h 1487758"/>
              <a:gd name="connsiteX12" fmla="*/ 406400 w 2524125"/>
              <a:gd name="connsiteY12" fmla="*/ 1071383 h 1487758"/>
              <a:gd name="connsiteX13" fmla="*/ 466725 w 2524125"/>
              <a:gd name="connsiteY13" fmla="*/ 934858 h 1487758"/>
              <a:gd name="connsiteX14" fmla="*/ 463550 w 2524125"/>
              <a:gd name="connsiteY14" fmla="*/ 1074558 h 1487758"/>
              <a:gd name="connsiteX15" fmla="*/ 514350 w 2524125"/>
              <a:gd name="connsiteY15" fmla="*/ 1004708 h 1487758"/>
              <a:gd name="connsiteX16" fmla="*/ 571500 w 2524125"/>
              <a:gd name="connsiteY16" fmla="*/ 1084083 h 1487758"/>
              <a:gd name="connsiteX17" fmla="*/ 577850 w 2524125"/>
              <a:gd name="connsiteY17" fmla="*/ 1026933 h 1487758"/>
              <a:gd name="connsiteX18" fmla="*/ 600075 w 2524125"/>
              <a:gd name="connsiteY18" fmla="*/ 1176158 h 1487758"/>
              <a:gd name="connsiteX19" fmla="*/ 609600 w 2524125"/>
              <a:gd name="connsiteY19" fmla="*/ 1087258 h 1487758"/>
              <a:gd name="connsiteX20" fmla="*/ 641350 w 2524125"/>
              <a:gd name="connsiteY20" fmla="*/ 1306333 h 1487758"/>
              <a:gd name="connsiteX21" fmla="*/ 669925 w 2524125"/>
              <a:gd name="connsiteY21" fmla="*/ 1195208 h 1487758"/>
              <a:gd name="connsiteX22" fmla="*/ 711200 w 2524125"/>
              <a:gd name="connsiteY22" fmla="*/ 1287283 h 1487758"/>
              <a:gd name="connsiteX23" fmla="*/ 711200 w 2524125"/>
              <a:gd name="connsiteY23" fmla="*/ 1147583 h 1487758"/>
              <a:gd name="connsiteX24" fmla="*/ 746125 w 2524125"/>
              <a:gd name="connsiteY24" fmla="*/ 1315858 h 1487758"/>
              <a:gd name="connsiteX25" fmla="*/ 758825 w 2524125"/>
              <a:gd name="connsiteY25" fmla="*/ 1207908 h 1487758"/>
              <a:gd name="connsiteX26" fmla="*/ 850900 w 2524125"/>
              <a:gd name="connsiteY26" fmla="*/ 1449208 h 1487758"/>
              <a:gd name="connsiteX27" fmla="*/ 939800 w 2524125"/>
              <a:gd name="connsiteY27" fmla="*/ 1274583 h 1487758"/>
              <a:gd name="connsiteX28" fmla="*/ 993775 w 2524125"/>
              <a:gd name="connsiteY28" fmla="*/ 1487308 h 1487758"/>
              <a:gd name="connsiteX29" fmla="*/ 1038225 w 2524125"/>
              <a:gd name="connsiteY29" fmla="*/ 1204733 h 1487758"/>
              <a:gd name="connsiteX30" fmla="*/ 1085850 w 2524125"/>
              <a:gd name="connsiteY30" fmla="*/ 1347608 h 1487758"/>
              <a:gd name="connsiteX31" fmla="*/ 1095375 w 2524125"/>
              <a:gd name="connsiteY31" fmla="*/ 1128533 h 1487758"/>
              <a:gd name="connsiteX32" fmla="*/ 1139825 w 2524125"/>
              <a:gd name="connsiteY32" fmla="*/ 1217433 h 1487758"/>
              <a:gd name="connsiteX33" fmla="*/ 1158875 w 2524125"/>
              <a:gd name="connsiteY33" fmla="*/ 1074558 h 1487758"/>
              <a:gd name="connsiteX34" fmla="*/ 1190625 w 2524125"/>
              <a:gd name="connsiteY34" fmla="*/ 1172983 h 1487758"/>
              <a:gd name="connsiteX35" fmla="*/ 1209675 w 2524125"/>
              <a:gd name="connsiteY35" fmla="*/ 963433 h 1487758"/>
              <a:gd name="connsiteX36" fmla="*/ 1244600 w 2524125"/>
              <a:gd name="connsiteY36" fmla="*/ 1068208 h 1487758"/>
              <a:gd name="connsiteX37" fmla="*/ 1244600 w 2524125"/>
              <a:gd name="connsiteY37" fmla="*/ 884058 h 1487758"/>
              <a:gd name="connsiteX38" fmla="*/ 1263650 w 2524125"/>
              <a:gd name="connsiteY38" fmla="*/ 979308 h 1487758"/>
              <a:gd name="connsiteX39" fmla="*/ 1279525 w 2524125"/>
              <a:gd name="connsiteY39" fmla="*/ 871358 h 1487758"/>
              <a:gd name="connsiteX40" fmla="*/ 1365250 w 2524125"/>
              <a:gd name="connsiteY40" fmla="*/ 1039633 h 1487758"/>
              <a:gd name="connsiteX41" fmla="*/ 1377950 w 2524125"/>
              <a:gd name="connsiteY41" fmla="*/ 712608 h 1487758"/>
              <a:gd name="connsiteX42" fmla="*/ 1384300 w 2524125"/>
              <a:gd name="connsiteY42" fmla="*/ 776108 h 1487758"/>
              <a:gd name="connsiteX43" fmla="*/ 1397000 w 2524125"/>
              <a:gd name="connsiteY43" fmla="*/ 690383 h 1487758"/>
              <a:gd name="connsiteX44" fmla="*/ 1400175 w 2524125"/>
              <a:gd name="connsiteY44" fmla="*/ 747533 h 1487758"/>
              <a:gd name="connsiteX45" fmla="*/ 1416050 w 2524125"/>
              <a:gd name="connsiteY45" fmla="*/ 617358 h 1487758"/>
              <a:gd name="connsiteX46" fmla="*/ 1454150 w 2524125"/>
              <a:gd name="connsiteY46" fmla="*/ 744358 h 1487758"/>
              <a:gd name="connsiteX47" fmla="*/ 1466850 w 2524125"/>
              <a:gd name="connsiteY47" fmla="*/ 617358 h 1487758"/>
              <a:gd name="connsiteX48" fmla="*/ 1466850 w 2524125"/>
              <a:gd name="connsiteY48" fmla="*/ 684033 h 1487758"/>
              <a:gd name="connsiteX49" fmla="*/ 1470025 w 2524125"/>
              <a:gd name="connsiteY49" fmla="*/ 722133 h 1487758"/>
              <a:gd name="connsiteX50" fmla="*/ 1450975 w 2524125"/>
              <a:gd name="connsiteY50" fmla="*/ 531633 h 1487758"/>
              <a:gd name="connsiteX51" fmla="*/ 1504950 w 2524125"/>
              <a:gd name="connsiteY51" fmla="*/ 661808 h 1487758"/>
              <a:gd name="connsiteX52" fmla="*/ 1498600 w 2524125"/>
              <a:gd name="connsiteY52" fmla="*/ 7758 h 1487758"/>
              <a:gd name="connsiteX53" fmla="*/ 1520825 w 2524125"/>
              <a:gd name="connsiteY53" fmla="*/ 293508 h 1487758"/>
              <a:gd name="connsiteX54" fmla="*/ 1546225 w 2524125"/>
              <a:gd name="connsiteY54" fmla="*/ 156983 h 1487758"/>
              <a:gd name="connsiteX55" fmla="*/ 1565275 w 2524125"/>
              <a:gd name="connsiteY55" fmla="*/ 306208 h 1487758"/>
              <a:gd name="connsiteX56" fmla="*/ 1584325 w 2524125"/>
              <a:gd name="connsiteY56" fmla="*/ 271283 h 1487758"/>
              <a:gd name="connsiteX57" fmla="*/ 1590675 w 2524125"/>
              <a:gd name="connsiteY57" fmla="*/ 299858 h 1487758"/>
              <a:gd name="connsiteX58" fmla="*/ 1606550 w 2524125"/>
              <a:gd name="connsiteY58" fmla="*/ 230008 h 1487758"/>
              <a:gd name="connsiteX59" fmla="*/ 1619250 w 2524125"/>
              <a:gd name="connsiteY59" fmla="*/ 328433 h 1487758"/>
              <a:gd name="connsiteX60" fmla="*/ 1625600 w 2524125"/>
              <a:gd name="connsiteY60" fmla="*/ 217308 h 1487758"/>
              <a:gd name="connsiteX61" fmla="*/ 1638300 w 2524125"/>
              <a:gd name="connsiteY61" fmla="*/ 350658 h 1487758"/>
              <a:gd name="connsiteX62" fmla="*/ 1660525 w 2524125"/>
              <a:gd name="connsiteY62" fmla="*/ 210958 h 1487758"/>
              <a:gd name="connsiteX63" fmla="*/ 1670050 w 2524125"/>
              <a:gd name="connsiteY63" fmla="*/ 382408 h 1487758"/>
              <a:gd name="connsiteX64" fmla="*/ 1685925 w 2524125"/>
              <a:gd name="connsiteY64" fmla="*/ 264933 h 1487758"/>
              <a:gd name="connsiteX65" fmla="*/ 1685925 w 2524125"/>
              <a:gd name="connsiteY65" fmla="*/ 306208 h 1487758"/>
              <a:gd name="connsiteX66" fmla="*/ 1730375 w 2524125"/>
              <a:gd name="connsiteY66" fmla="*/ 230008 h 1487758"/>
              <a:gd name="connsiteX67" fmla="*/ 1771650 w 2524125"/>
              <a:gd name="connsiteY67" fmla="*/ 306208 h 1487758"/>
              <a:gd name="connsiteX68" fmla="*/ 1825625 w 2524125"/>
              <a:gd name="connsiteY68" fmla="*/ 242708 h 1487758"/>
              <a:gd name="connsiteX69" fmla="*/ 1863725 w 2524125"/>
              <a:gd name="connsiteY69" fmla="*/ 337958 h 1487758"/>
              <a:gd name="connsiteX70" fmla="*/ 1879600 w 2524125"/>
              <a:gd name="connsiteY70" fmla="*/ 274458 h 1487758"/>
              <a:gd name="connsiteX71" fmla="*/ 1892300 w 2524125"/>
              <a:gd name="connsiteY71" fmla="*/ 325258 h 1487758"/>
              <a:gd name="connsiteX72" fmla="*/ 1898650 w 2524125"/>
              <a:gd name="connsiteY72" fmla="*/ 280808 h 1487758"/>
              <a:gd name="connsiteX73" fmla="*/ 1930400 w 2524125"/>
              <a:gd name="connsiteY73" fmla="*/ 315733 h 1487758"/>
              <a:gd name="connsiteX74" fmla="*/ 1930400 w 2524125"/>
              <a:gd name="connsiteY74" fmla="*/ 274458 h 1487758"/>
              <a:gd name="connsiteX75" fmla="*/ 1930400 w 2524125"/>
              <a:gd name="connsiteY75" fmla="*/ 372883 h 1487758"/>
              <a:gd name="connsiteX76" fmla="*/ 1930400 w 2524125"/>
              <a:gd name="connsiteY76" fmla="*/ 220483 h 1487758"/>
              <a:gd name="connsiteX77" fmla="*/ 1949450 w 2524125"/>
              <a:gd name="connsiteY77" fmla="*/ 404633 h 1487758"/>
              <a:gd name="connsiteX78" fmla="*/ 1958975 w 2524125"/>
              <a:gd name="connsiteY78" fmla="*/ 280808 h 1487758"/>
              <a:gd name="connsiteX79" fmla="*/ 1958975 w 2524125"/>
              <a:gd name="connsiteY79" fmla="*/ 366533 h 1487758"/>
              <a:gd name="connsiteX80" fmla="*/ 2009775 w 2524125"/>
              <a:gd name="connsiteY80" fmla="*/ 277633 h 1487758"/>
              <a:gd name="connsiteX81" fmla="*/ 2035175 w 2524125"/>
              <a:gd name="connsiteY81" fmla="*/ 420508 h 1487758"/>
              <a:gd name="connsiteX82" fmla="*/ 2073275 w 2524125"/>
              <a:gd name="connsiteY82" fmla="*/ 255408 h 1487758"/>
              <a:gd name="connsiteX83" fmla="*/ 2092325 w 2524125"/>
              <a:gd name="connsiteY83" fmla="*/ 458608 h 1487758"/>
              <a:gd name="connsiteX84" fmla="*/ 2098675 w 2524125"/>
              <a:gd name="connsiteY84" fmla="*/ 334783 h 1487758"/>
              <a:gd name="connsiteX85" fmla="*/ 2111375 w 2524125"/>
              <a:gd name="connsiteY85" fmla="*/ 433208 h 1487758"/>
              <a:gd name="connsiteX86" fmla="*/ 2130425 w 2524125"/>
              <a:gd name="connsiteY86" fmla="*/ 299858 h 1487758"/>
              <a:gd name="connsiteX87" fmla="*/ 2146300 w 2524125"/>
              <a:gd name="connsiteY87" fmla="*/ 433208 h 1487758"/>
              <a:gd name="connsiteX88" fmla="*/ 2168525 w 2524125"/>
              <a:gd name="connsiteY88" fmla="*/ 299858 h 1487758"/>
              <a:gd name="connsiteX89" fmla="*/ 2184400 w 2524125"/>
              <a:gd name="connsiteY89" fmla="*/ 442733 h 1487758"/>
              <a:gd name="connsiteX90" fmla="*/ 2193925 w 2524125"/>
              <a:gd name="connsiteY90" fmla="*/ 372883 h 1487758"/>
              <a:gd name="connsiteX91" fmla="*/ 2209800 w 2524125"/>
              <a:gd name="connsiteY91" fmla="*/ 442733 h 1487758"/>
              <a:gd name="connsiteX92" fmla="*/ 2228850 w 2524125"/>
              <a:gd name="connsiteY92" fmla="*/ 334783 h 1487758"/>
              <a:gd name="connsiteX93" fmla="*/ 2238375 w 2524125"/>
              <a:gd name="connsiteY93" fmla="*/ 407808 h 1487758"/>
              <a:gd name="connsiteX94" fmla="*/ 2257425 w 2524125"/>
              <a:gd name="connsiteY94" fmla="*/ 312558 h 1487758"/>
              <a:gd name="connsiteX95" fmla="*/ 2314575 w 2524125"/>
              <a:gd name="connsiteY95" fmla="*/ 474483 h 1487758"/>
              <a:gd name="connsiteX96" fmla="*/ 2317750 w 2524125"/>
              <a:gd name="connsiteY96" fmla="*/ 334783 h 1487758"/>
              <a:gd name="connsiteX97" fmla="*/ 2346325 w 2524125"/>
              <a:gd name="connsiteY97" fmla="*/ 550683 h 1487758"/>
              <a:gd name="connsiteX98" fmla="*/ 2359025 w 2524125"/>
              <a:gd name="connsiteY98" fmla="*/ 398283 h 1487758"/>
              <a:gd name="connsiteX99" fmla="*/ 2378075 w 2524125"/>
              <a:gd name="connsiteY99" fmla="*/ 518933 h 1487758"/>
              <a:gd name="connsiteX100" fmla="*/ 2381250 w 2524125"/>
              <a:gd name="connsiteY100" fmla="*/ 426858 h 1487758"/>
              <a:gd name="connsiteX101" fmla="*/ 2476500 w 2524125"/>
              <a:gd name="connsiteY101" fmla="*/ 820558 h 1487758"/>
              <a:gd name="connsiteX102" fmla="*/ 2486025 w 2524125"/>
              <a:gd name="connsiteY102" fmla="*/ 699908 h 1487758"/>
              <a:gd name="connsiteX103" fmla="*/ 2524125 w 2524125"/>
              <a:gd name="connsiteY103" fmla="*/ 823733 h 148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524125" h="1487758">
                <a:moveTo>
                  <a:pt x="0" y="1204733"/>
                </a:moveTo>
                <a:cubicBezTo>
                  <a:pt x="9525" y="1308714"/>
                  <a:pt x="19050" y="1412696"/>
                  <a:pt x="44450" y="1344433"/>
                </a:cubicBezTo>
                <a:cubicBezTo>
                  <a:pt x="69850" y="1276171"/>
                  <a:pt x="134408" y="863950"/>
                  <a:pt x="152400" y="795158"/>
                </a:cubicBezTo>
                <a:cubicBezTo>
                  <a:pt x="170392" y="726366"/>
                  <a:pt x="144462" y="930095"/>
                  <a:pt x="152400" y="931683"/>
                </a:cubicBezTo>
                <a:cubicBezTo>
                  <a:pt x="160338" y="933271"/>
                  <a:pt x="192088" y="806800"/>
                  <a:pt x="200025" y="804683"/>
                </a:cubicBezTo>
                <a:cubicBezTo>
                  <a:pt x="207962" y="802566"/>
                  <a:pt x="191558" y="922687"/>
                  <a:pt x="200025" y="918983"/>
                </a:cubicBezTo>
                <a:cubicBezTo>
                  <a:pt x="208492" y="915279"/>
                  <a:pt x="239713" y="780871"/>
                  <a:pt x="250825" y="782458"/>
                </a:cubicBezTo>
                <a:cubicBezTo>
                  <a:pt x="261937" y="784045"/>
                  <a:pt x="259292" y="927979"/>
                  <a:pt x="266700" y="928508"/>
                </a:cubicBezTo>
                <a:cubicBezTo>
                  <a:pt x="274108" y="929037"/>
                  <a:pt x="288396" y="779283"/>
                  <a:pt x="295275" y="785633"/>
                </a:cubicBezTo>
                <a:cubicBezTo>
                  <a:pt x="302154" y="791983"/>
                  <a:pt x="300567" y="968725"/>
                  <a:pt x="307975" y="966608"/>
                </a:cubicBezTo>
                <a:cubicBezTo>
                  <a:pt x="315383" y="964491"/>
                  <a:pt x="327554" y="773991"/>
                  <a:pt x="339725" y="772933"/>
                </a:cubicBezTo>
                <a:cubicBezTo>
                  <a:pt x="351896" y="771875"/>
                  <a:pt x="369888" y="910516"/>
                  <a:pt x="381000" y="960258"/>
                </a:cubicBezTo>
                <a:cubicBezTo>
                  <a:pt x="392112" y="1010000"/>
                  <a:pt x="392113" y="1075616"/>
                  <a:pt x="406400" y="1071383"/>
                </a:cubicBezTo>
                <a:cubicBezTo>
                  <a:pt x="420687" y="1067150"/>
                  <a:pt x="457200" y="934329"/>
                  <a:pt x="466725" y="934858"/>
                </a:cubicBezTo>
                <a:cubicBezTo>
                  <a:pt x="476250" y="935387"/>
                  <a:pt x="455613" y="1062916"/>
                  <a:pt x="463550" y="1074558"/>
                </a:cubicBezTo>
                <a:cubicBezTo>
                  <a:pt x="471488" y="1086200"/>
                  <a:pt x="496358" y="1003120"/>
                  <a:pt x="514350" y="1004708"/>
                </a:cubicBezTo>
                <a:cubicBezTo>
                  <a:pt x="532342" y="1006295"/>
                  <a:pt x="560917" y="1080379"/>
                  <a:pt x="571500" y="1084083"/>
                </a:cubicBezTo>
                <a:cubicBezTo>
                  <a:pt x="582083" y="1087787"/>
                  <a:pt x="573087" y="1011587"/>
                  <a:pt x="577850" y="1026933"/>
                </a:cubicBezTo>
                <a:cubicBezTo>
                  <a:pt x="582613" y="1042279"/>
                  <a:pt x="594783" y="1166104"/>
                  <a:pt x="600075" y="1176158"/>
                </a:cubicBezTo>
                <a:cubicBezTo>
                  <a:pt x="605367" y="1186212"/>
                  <a:pt x="602721" y="1065562"/>
                  <a:pt x="609600" y="1087258"/>
                </a:cubicBezTo>
                <a:cubicBezTo>
                  <a:pt x="616479" y="1108954"/>
                  <a:pt x="631296" y="1288341"/>
                  <a:pt x="641350" y="1306333"/>
                </a:cubicBezTo>
                <a:cubicBezTo>
                  <a:pt x="651404" y="1324325"/>
                  <a:pt x="658283" y="1198383"/>
                  <a:pt x="669925" y="1195208"/>
                </a:cubicBezTo>
                <a:cubicBezTo>
                  <a:pt x="681567" y="1192033"/>
                  <a:pt x="704321" y="1295221"/>
                  <a:pt x="711200" y="1287283"/>
                </a:cubicBezTo>
                <a:cubicBezTo>
                  <a:pt x="718079" y="1279345"/>
                  <a:pt x="705379" y="1142821"/>
                  <a:pt x="711200" y="1147583"/>
                </a:cubicBezTo>
                <a:cubicBezTo>
                  <a:pt x="717021" y="1152345"/>
                  <a:pt x="738188" y="1305804"/>
                  <a:pt x="746125" y="1315858"/>
                </a:cubicBezTo>
                <a:cubicBezTo>
                  <a:pt x="754062" y="1325912"/>
                  <a:pt x="741363" y="1185683"/>
                  <a:pt x="758825" y="1207908"/>
                </a:cubicBezTo>
                <a:cubicBezTo>
                  <a:pt x="776287" y="1230133"/>
                  <a:pt x="820738" y="1438096"/>
                  <a:pt x="850900" y="1449208"/>
                </a:cubicBezTo>
                <a:cubicBezTo>
                  <a:pt x="881062" y="1460320"/>
                  <a:pt x="915988" y="1268233"/>
                  <a:pt x="939800" y="1274583"/>
                </a:cubicBezTo>
                <a:cubicBezTo>
                  <a:pt x="963612" y="1280933"/>
                  <a:pt x="977371" y="1498950"/>
                  <a:pt x="993775" y="1487308"/>
                </a:cubicBezTo>
                <a:cubicBezTo>
                  <a:pt x="1010179" y="1475666"/>
                  <a:pt x="1022879" y="1228016"/>
                  <a:pt x="1038225" y="1204733"/>
                </a:cubicBezTo>
                <a:cubicBezTo>
                  <a:pt x="1053571" y="1181450"/>
                  <a:pt x="1076325" y="1360308"/>
                  <a:pt x="1085850" y="1347608"/>
                </a:cubicBezTo>
                <a:cubicBezTo>
                  <a:pt x="1095375" y="1334908"/>
                  <a:pt x="1086379" y="1150229"/>
                  <a:pt x="1095375" y="1128533"/>
                </a:cubicBezTo>
                <a:cubicBezTo>
                  <a:pt x="1104371" y="1106837"/>
                  <a:pt x="1129242" y="1226429"/>
                  <a:pt x="1139825" y="1217433"/>
                </a:cubicBezTo>
                <a:cubicBezTo>
                  <a:pt x="1150408" y="1208437"/>
                  <a:pt x="1150408" y="1081966"/>
                  <a:pt x="1158875" y="1074558"/>
                </a:cubicBezTo>
                <a:cubicBezTo>
                  <a:pt x="1167342" y="1067150"/>
                  <a:pt x="1182158" y="1191504"/>
                  <a:pt x="1190625" y="1172983"/>
                </a:cubicBezTo>
                <a:cubicBezTo>
                  <a:pt x="1199092" y="1154462"/>
                  <a:pt x="1200679" y="980895"/>
                  <a:pt x="1209675" y="963433"/>
                </a:cubicBezTo>
                <a:cubicBezTo>
                  <a:pt x="1218671" y="945970"/>
                  <a:pt x="1238779" y="1081437"/>
                  <a:pt x="1244600" y="1068208"/>
                </a:cubicBezTo>
                <a:cubicBezTo>
                  <a:pt x="1250421" y="1054979"/>
                  <a:pt x="1241425" y="898875"/>
                  <a:pt x="1244600" y="884058"/>
                </a:cubicBezTo>
                <a:cubicBezTo>
                  <a:pt x="1247775" y="869241"/>
                  <a:pt x="1257829" y="981425"/>
                  <a:pt x="1263650" y="979308"/>
                </a:cubicBezTo>
                <a:cubicBezTo>
                  <a:pt x="1269471" y="977191"/>
                  <a:pt x="1262592" y="861304"/>
                  <a:pt x="1279525" y="871358"/>
                </a:cubicBezTo>
                <a:cubicBezTo>
                  <a:pt x="1296458" y="881412"/>
                  <a:pt x="1348846" y="1066091"/>
                  <a:pt x="1365250" y="1039633"/>
                </a:cubicBezTo>
                <a:cubicBezTo>
                  <a:pt x="1381654" y="1013175"/>
                  <a:pt x="1374775" y="756529"/>
                  <a:pt x="1377950" y="712608"/>
                </a:cubicBezTo>
                <a:cubicBezTo>
                  <a:pt x="1381125" y="668687"/>
                  <a:pt x="1381125" y="779812"/>
                  <a:pt x="1384300" y="776108"/>
                </a:cubicBezTo>
                <a:cubicBezTo>
                  <a:pt x="1387475" y="772404"/>
                  <a:pt x="1394354" y="695145"/>
                  <a:pt x="1397000" y="690383"/>
                </a:cubicBezTo>
                <a:cubicBezTo>
                  <a:pt x="1399646" y="685621"/>
                  <a:pt x="1397000" y="759704"/>
                  <a:pt x="1400175" y="747533"/>
                </a:cubicBezTo>
                <a:cubicBezTo>
                  <a:pt x="1403350" y="735362"/>
                  <a:pt x="1407054" y="617887"/>
                  <a:pt x="1416050" y="617358"/>
                </a:cubicBezTo>
                <a:cubicBezTo>
                  <a:pt x="1425046" y="616829"/>
                  <a:pt x="1445683" y="744358"/>
                  <a:pt x="1454150" y="744358"/>
                </a:cubicBezTo>
                <a:cubicBezTo>
                  <a:pt x="1462617" y="744358"/>
                  <a:pt x="1464733" y="627412"/>
                  <a:pt x="1466850" y="617358"/>
                </a:cubicBezTo>
                <a:cubicBezTo>
                  <a:pt x="1468967" y="607304"/>
                  <a:pt x="1466321" y="666571"/>
                  <a:pt x="1466850" y="684033"/>
                </a:cubicBezTo>
                <a:cubicBezTo>
                  <a:pt x="1467379" y="701495"/>
                  <a:pt x="1472671" y="747533"/>
                  <a:pt x="1470025" y="722133"/>
                </a:cubicBezTo>
                <a:cubicBezTo>
                  <a:pt x="1467379" y="696733"/>
                  <a:pt x="1445154" y="541687"/>
                  <a:pt x="1450975" y="531633"/>
                </a:cubicBezTo>
                <a:cubicBezTo>
                  <a:pt x="1456796" y="521579"/>
                  <a:pt x="1497012" y="749121"/>
                  <a:pt x="1504950" y="661808"/>
                </a:cubicBezTo>
                <a:cubicBezTo>
                  <a:pt x="1512888" y="574495"/>
                  <a:pt x="1495954" y="69141"/>
                  <a:pt x="1498600" y="7758"/>
                </a:cubicBezTo>
                <a:cubicBezTo>
                  <a:pt x="1501246" y="-53625"/>
                  <a:pt x="1512888" y="268637"/>
                  <a:pt x="1520825" y="293508"/>
                </a:cubicBezTo>
                <a:cubicBezTo>
                  <a:pt x="1528762" y="318379"/>
                  <a:pt x="1538817" y="154866"/>
                  <a:pt x="1546225" y="156983"/>
                </a:cubicBezTo>
                <a:cubicBezTo>
                  <a:pt x="1553633" y="159100"/>
                  <a:pt x="1558925" y="287158"/>
                  <a:pt x="1565275" y="306208"/>
                </a:cubicBezTo>
                <a:cubicBezTo>
                  <a:pt x="1571625" y="325258"/>
                  <a:pt x="1580092" y="272341"/>
                  <a:pt x="1584325" y="271283"/>
                </a:cubicBezTo>
                <a:cubicBezTo>
                  <a:pt x="1588558" y="270225"/>
                  <a:pt x="1586971" y="306737"/>
                  <a:pt x="1590675" y="299858"/>
                </a:cubicBezTo>
                <a:cubicBezTo>
                  <a:pt x="1594379" y="292979"/>
                  <a:pt x="1601788" y="225246"/>
                  <a:pt x="1606550" y="230008"/>
                </a:cubicBezTo>
                <a:cubicBezTo>
                  <a:pt x="1611312" y="234770"/>
                  <a:pt x="1616075" y="330550"/>
                  <a:pt x="1619250" y="328433"/>
                </a:cubicBezTo>
                <a:cubicBezTo>
                  <a:pt x="1622425" y="326316"/>
                  <a:pt x="1622425" y="213604"/>
                  <a:pt x="1625600" y="217308"/>
                </a:cubicBezTo>
                <a:cubicBezTo>
                  <a:pt x="1628775" y="221012"/>
                  <a:pt x="1632479" y="351716"/>
                  <a:pt x="1638300" y="350658"/>
                </a:cubicBezTo>
                <a:cubicBezTo>
                  <a:pt x="1644121" y="349600"/>
                  <a:pt x="1655233" y="205666"/>
                  <a:pt x="1660525" y="210958"/>
                </a:cubicBezTo>
                <a:cubicBezTo>
                  <a:pt x="1665817" y="216250"/>
                  <a:pt x="1665817" y="373412"/>
                  <a:pt x="1670050" y="382408"/>
                </a:cubicBezTo>
                <a:cubicBezTo>
                  <a:pt x="1674283" y="391404"/>
                  <a:pt x="1683279" y="277633"/>
                  <a:pt x="1685925" y="264933"/>
                </a:cubicBezTo>
                <a:cubicBezTo>
                  <a:pt x="1688571" y="252233"/>
                  <a:pt x="1678517" y="312029"/>
                  <a:pt x="1685925" y="306208"/>
                </a:cubicBezTo>
                <a:cubicBezTo>
                  <a:pt x="1693333" y="300387"/>
                  <a:pt x="1716088" y="230008"/>
                  <a:pt x="1730375" y="230008"/>
                </a:cubicBezTo>
                <a:cubicBezTo>
                  <a:pt x="1744662" y="230008"/>
                  <a:pt x="1755775" y="304091"/>
                  <a:pt x="1771650" y="306208"/>
                </a:cubicBezTo>
                <a:cubicBezTo>
                  <a:pt x="1787525" y="308325"/>
                  <a:pt x="1810279" y="237416"/>
                  <a:pt x="1825625" y="242708"/>
                </a:cubicBezTo>
                <a:cubicBezTo>
                  <a:pt x="1840971" y="248000"/>
                  <a:pt x="1854729" y="332666"/>
                  <a:pt x="1863725" y="337958"/>
                </a:cubicBezTo>
                <a:cubicBezTo>
                  <a:pt x="1872721" y="343250"/>
                  <a:pt x="1874838" y="276575"/>
                  <a:pt x="1879600" y="274458"/>
                </a:cubicBezTo>
                <a:cubicBezTo>
                  <a:pt x="1884362" y="272341"/>
                  <a:pt x="1889125" y="324200"/>
                  <a:pt x="1892300" y="325258"/>
                </a:cubicBezTo>
                <a:cubicBezTo>
                  <a:pt x="1895475" y="326316"/>
                  <a:pt x="1892300" y="282395"/>
                  <a:pt x="1898650" y="280808"/>
                </a:cubicBezTo>
                <a:cubicBezTo>
                  <a:pt x="1905000" y="279220"/>
                  <a:pt x="1925109" y="316791"/>
                  <a:pt x="1930400" y="315733"/>
                </a:cubicBezTo>
                <a:cubicBezTo>
                  <a:pt x="1935691" y="314675"/>
                  <a:pt x="1930400" y="274458"/>
                  <a:pt x="1930400" y="274458"/>
                </a:cubicBezTo>
                <a:lnTo>
                  <a:pt x="1930400" y="372883"/>
                </a:lnTo>
                <a:cubicBezTo>
                  <a:pt x="1930400" y="363887"/>
                  <a:pt x="1927225" y="215191"/>
                  <a:pt x="1930400" y="220483"/>
                </a:cubicBezTo>
                <a:cubicBezTo>
                  <a:pt x="1933575" y="225775"/>
                  <a:pt x="1944688" y="394579"/>
                  <a:pt x="1949450" y="404633"/>
                </a:cubicBezTo>
                <a:cubicBezTo>
                  <a:pt x="1954213" y="414687"/>
                  <a:pt x="1957388" y="287158"/>
                  <a:pt x="1958975" y="280808"/>
                </a:cubicBezTo>
                <a:cubicBezTo>
                  <a:pt x="1960563" y="274458"/>
                  <a:pt x="1950508" y="367062"/>
                  <a:pt x="1958975" y="366533"/>
                </a:cubicBezTo>
                <a:cubicBezTo>
                  <a:pt x="1967442" y="366004"/>
                  <a:pt x="1997075" y="268637"/>
                  <a:pt x="2009775" y="277633"/>
                </a:cubicBezTo>
                <a:cubicBezTo>
                  <a:pt x="2022475" y="286629"/>
                  <a:pt x="2024592" y="424212"/>
                  <a:pt x="2035175" y="420508"/>
                </a:cubicBezTo>
                <a:cubicBezTo>
                  <a:pt x="2045758" y="416804"/>
                  <a:pt x="2063750" y="249058"/>
                  <a:pt x="2073275" y="255408"/>
                </a:cubicBezTo>
                <a:cubicBezTo>
                  <a:pt x="2082800" y="261758"/>
                  <a:pt x="2088092" y="445379"/>
                  <a:pt x="2092325" y="458608"/>
                </a:cubicBezTo>
                <a:cubicBezTo>
                  <a:pt x="2096558" y="471837"/>
                  <a:pt x="2095500" y="339016"/>
                  <a:pt x="2098675" y="334783"/>
                </a:cubicBezTo>
                <a:cubicBezTo>
                  <a:pt x="2101850" y="330550"/>
                  <a:pt x="2106083" y="439029"/>
                  <a:pt x="2111375" y="433208"/>
                </a:cubicBezTo>
                <a:cubicBezTo>
                  <a:pt x="2116667" y="427387"/>
                  <a:pt x="2124604" y="299858"/>
                  <a:pt x="2130425" y="299858"/>
                </a:cubicBezTo>
                <a:cubicBezTo>
                  <a:pt x="2136246" y="299858"/>
                  <a:pt x="2139950" y="433208"/>
                  <a:pt x="2146300" y="433208"/>
                </a:cubicBezTo>
                <a:cubicBezTo>
                  <a:pt x="2152650" y="433208"/>
                  <a:pt x="2162175" y="298270"/>
                  <a:pt x="2168525" y="299858"/>
                </a:cubicBezTo>
                <a:cubicBezTo>
                  <a:pt x="2174875" y="301445"/>
                  <a:pt x="2180167" y="430562"/>
                  <a:pt x="2184400" y="442733"/>
                </a:cubicBezTo>
                <a:cubicBezTo>
                  <a:pt x="2188633" y="454904"/>
                  <a:pt x="2189692" y="372883"/>
                  <a:pt x="2193925" y="372883"/>
                </a:cubicBezTo>
                <a:cubicBezTo>
                  <a:pt x="2198158" y="372883"/>
                  <a:pt x="2203979" y="449083"/>
                  <a:pt x="2209800" y="442733"/>
                </a:cubicBezTo>
                <a:cubicBezTo>
                  <a:pt x="2215621" y="436383"/>
                  <a:pt x="2224088" y="340604"/>
                  <a:pt x="2228850" y="334783"/>
                </a:cubicBezTo>
                <a:cubicBezTo>
                  <a:pt x="2233612" y="328962"/>
                  <a:pt x="2233613" y="411512"/>
                  <a:pt x="2238375" y="407808"/>
                </a:cubicBezTo>
                <a:cubicBezTo>
                  <a:pt x="2243137" y="404104"/>
                  <a:pt x="2244725" y="301446"/>
                  <a:pt x="2257425" y="312558"/>
                </a:cubicBezTo>
                <a:cubicBezTo>
                  <a:pt x="2270125" y="323670"/>
                  <a:pt x="2304521" y="470779"/>
                  <a:pt x="2314575" y="474483"/>
                </a:cubicBezTo>
                <a:cubicBezTo>
                  <a:pt x="2324629" y="478187"/>
                  <a:pt x="2312458" y="322083"/>
                  <a:pt x="2317750" y="334783"/>
                </a:cubicBezTo>
                <a:cubicBezTo>
                  <a:pt x="2323042" y="347483"/>
                  <a:pt x="2339446" y="540100"/>
                  <a:pt x="2346325" y="550683"/>
                </a:cubicBezTo>
                <a:cubicBezTo>
                  <a:pt x="2353204" y="561266"/>
                  <a:pt x="2353733" y="403575"/>
                  <a:pt x="2359025" y="398283"/>
                </a:cubicBezTo>
                <a:cubicBezTo>
                  <a:pt x="2364317" y="392991"/>
                  <a:pt x="2374371" y="514171"/>
                  <a:pt x="2378075" y="518933"/>
                </a:cubicBezTo>
                <a:cubicBezTo>
                  <a:pt x="2381779" y="523695"/>
                  <a:pt x="2364846" y="376587"/>
                  <a:pt x="2381250" y="426858"/>
                </a:cubicBezTo>
                <a:cubicBezTo>
                  <a:pt x="2397654" y="477129"/>
                  <a:pt x="2459038" y="775050"/>
                  <a:pt x="2476500" y="820558"/>
                </a:cubicBezTo>
                <a:cubicBezTo>
                  <a:pt x="2493962" y="866066"/>
                  <a:pt x="2478088" y="699379"/>
                  <a:pt x="2486025" y="699908"/>
                </a:cubicBezTo>
                <a:cubicBezTo>
                  <a:pt x="2493963" y="700437"/>
                  <a:pt x="2524125" y="823733"/>
                  <a:pt x="2524125" y="823733"/>
                </a:cubicBezTo>
              </a:path>
            </a:pathLst>
          </a:custGeom>
          <a:noFill/>
          <a:ln w="6350">
            <a:solidFill>
              <a:srgbClr val="ED4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015"/>
          </a:p>
        </p:txBody>
      </p:sp>
      <p:sp>
        <p:nvSpPr>
          <p:cNvPr id="37" name="Rectangle 43"/>
          <p:cNvSpPr/>
          <p:nvPr>
            <p:custDataLst>
              <p:tags r:id="rId13"/>
            </p:custDataLst>
          </p:nvPr>
        </p:nvSpPr>
        <p:spPr>
          <a:xfrm>
            <a:off x="1639475" y="3573115"/>
            <a:ext cx="388418" cy="1645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45"/>
          <p:cNvCxnSpPr/>
          <p:nvPr>
            <p:custDataLst>
              <p:tags r:id="rId14"/>
            </p:custDataLst>
          </p:nvPr>
        </p:nvCxnSpPr>
        <p:spPr>
          <a:xfrm>
            <a:off x="4901355" y="3437576"/>
            <a:ext cx="0" cy="178123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46"/>
          <p:cNvSpPr/>
          <p:nvPr>
            <p:custDataLst>
              <p:tags r:id="rId15"/>
            </p:custDataLst>
          </p:nvPr>
        </p:nvSpPr>
        <p:spPr>
          <a:xfrm>
            <a:off x="2448328" y="4178961"/>
            <a:ext cx="2464095" cy="526311"/>
          </a:xfrm>
          <a:custGeom>
            <a:avLst/>
            <a:gdLst>
              <a:gd name="connsiteX0" fmla="*/ 0 w 3285460"/>
              <a:gd name="connsiteY0" fmla="*/ 701748 h 701748"/>
              <a:gd name="connsiteX1" fmla="*/ 414669 w 3285460"/>
              <a:gd name="connsiteY1" fmla="*/ 701748 h 701748"/>
              <a:gd name="connsiteX2" fmla="*/ 414669 w 3285460"/>
              <a:gd name="connsiteY2" fmla="*/ 0 h 701748"/>
              <a:gd name="connsiteX3" fmla="*/ 2594344 w 3285460"/>
              <a:gd name="connsiteY3" fmla="*/ 0 h 701748"/>
              <a:gd name="connsiteX4" fmla="*/ 2594344 w 3285460"/>
              <a:gd name="connsiteY4" fmla="*/ 340241 h 701748"/>
              <a:gd name="connsiteX5" fmla="*/ 3285460 w 3285460"/>
              <a:gd name="connsiteY5" fmla="*/ 340241 h 701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460" h="701748">
                <a:moveTo>
                  <a:pt x="0" y="701748"/>
                </a:moveTo>
                <a:lnTo>
                  <a:pt x="414669" y="701748"/>
                </a:lnTo>
                <a:lnTo>
                  <a:pt x="414669" y="0"/>
                </a:lnTo>
                <a:lnTo>
                  <a:pt x="2594344" y="0"/>
                </a:lnTo>
                <a:lnTo>
                  <a:pt x="2594344" y="340241"/>
                </a:lnTo>
                <a:lnTo>
                  <a:pt x="3285460" y="340241"/>
                </a:lnTo>
              </a:path>
            </a:pathLst>
          </a:cu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600">
              <a:solidFill>
                <a:schemeClr val="accent3"/>
              </a:solidFill>
            </a:endParaRPr>
          </a:p>
        </p:txBody>
      </p:sp>
      <p:sp>
        <p:nvSpPr>
          <p:cNvPr id="40" name="TextBox 47"/>
          <p:cNvSpPr txBox="1"/>
          <p:nvPr>
            <p:custDataLst>
              <p:tags r:id="rId16"/>
            </p:custDataLst>
          </p:nvPr>
        </p:nvSpPr>
        <p:spPr>
          <a:xfrm>
            <a:off x="2771386" y="4653606"/>
            <a:ext cx="158294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Video bitrate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41" name="Rounded Rectangle 48"/>
          <p:cNvSpPr/>
          <p:nvPr>
            <p:custDataLst>
              <p:tags r:id="rId17"/>
            </p:custDataLst>
          </p:nvPr>
        </p:nvSpPr>
        <p:spPr>
          <a:xfrm>
            <a:off x="4917421" y="3415800"/>
            <a:ext cx="2095633" cy="1593147"/>
          </a:xfrm>
          <a:prstGeom prst="roundRect">
            <a:avLst>
              <a:gd name="adj" fmla="val 3593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  <p:cxnSp>
        <p:nvCxnSpPr>
          <p:cNvPr id="42" name="Straight Connector 49"/>
          <p:cNvCxnSpPr/>
          <p:nvPr>
            <p:custDataLst>
              <p:tags r:id="rId18"/>
            </p:custDataLst>
          </p:nvPr>
        </p:nvCxnSpPr>
        <p:spPr>
          <a:xfrm>
            <a:off x="4900720" y="3437576"/>
            <a:ext cx="0" cy="178123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50"/>
          <p:cNvSpPr txBox="1"/>
          <p:nvPr>
            <p:custDataLst>
              <p:tags r:id="rId19"/>
            </p:custDataLst>
          </p:nvPr>
        </p:nvSpPr>
        <p:spPr>
          <a:xfrm>
            <a:off x="5842857" y="3079058"/>
            <a:ext cx="540000" cy="27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00" b="1" dirty="0"/>
              <a:t>t + T</a:t>
            </a:r>
            <a:endParaRPr lang="en-US" sz="1200" b="1" dirty="0"/>
          </a:p>
        </p:txBody>
      </p:sp>
      <p:sp>
        <p:nvSpPr>
          <p:cNvPr id="44" name="TextBox 52"/>
          <p:cNvSpPr txBox="1"/>
          <p:nvPr>
            <p:custDataLst>
              <p:tags r:id="rId20"/>
            </p:custDataLst>
          </p:nvPr>
        </p:nvSpPr>
        <p:spPr>
          <a:xfrm>
            <a:off x="4767623" y="3079058"/>
            <a:ext cx="270000" cy="27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200" b="1" dirty="0"/>
              <a:t>t</a:t>
            </a:r>
            <a:endParaRPr lang="en-US" sz="1200" b="1" dirty="0"/>
          </a:p>
        </p:txBody>
      </p:sp>
      <p:cxnSp>
        <p:nvCxnSpPr>
          <p:cNvPr id="45" name="Straight Connector 53"/>
          <p:cNvCxnSpPr/>
          <p:nvPr>
            <p:custDataLst>
              <p:tags r:id="rId21"/>
            </p:custDataLst>
          </p:nvPr>
        </p:nvCxnSpPr>
        <p:spPr>
          <a:xfrm flipV="1">
            <a:off x="4922336" y="4249642"/>
            <a:ext cx="1186180" cy="23495"/>
          </a:xfrm>
          <a:prstGeom prst="line">
            <a:avLst/>
          </a:prstGeom>
          <a:ln w="63500">
            <a:solidFill>
              <a:srgbClr val="ED411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5"/>
          <p:cNvSpPr txBox="1"/>
          <p:nvPr>
            <p:custDataLst>
              <p:tags r:id="rId22"/>
            </p:custDataLst>
          </p:nvPr>
        </p:nvSpPr>
        <p:spPr>
          <a:xfrm>
            <a:off x="6419004" y="4401644"/>
            <a:ext cx="2160000" cy="405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zh-CN" altLang="en-US" sz="1600" b="1" dirty="0">
                <a:solidFill>
                  <a:srgbClr val="ED411D"/>
                </a:solidFill>
              </a:rPr>
              <a:t>保守的吞吐量预测</a:t>
            </a:r>
            <a:endParaRPr lang="en-US" sz="1600" b="1" dirty="0">
              <a:solidFill>
                <a:srgbClr val="ED411D"/>
              </a:solidFill>
            </a:endParaRPr>
          </a:p>
        </p:txBody>
      </p:sp>
      <p:sp>
        <p:nvSpPr>
          <p:cNvPr id="47" name="TextBox 27"/>
          <p:cNvSpPr txBox="1"/>
          <p:nvPr>
            <p:custDataLst>
              <p:tags r:id="rId23"/>
            </p:custDataLst>
          </p:nvPr>
        </p:nvSpPr>
        <p:spPr>
          <a:xfrm rot="16200000">
            <a:off x="861806" y="3822295"/>
            <a:ext cx="1521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D411D"/>
                </a:solidFill>
              </a:rPr>
              <a:t>Throughput </a:t>
            </a:r>
            <a:endParaRPr lang="en-US" b="1" dirty="0">
              <a:solidFill>
                <a:srgbClr val="ED411D"/>
              </a:solidFill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Bitrate</a:t>
            </a:r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dirty="0"/>
              <a:t> (Mbps)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0.12917 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2.5E-6 0.06412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1" grpId="1" bldLvl="0" animBg="1"/>
      <p:bldP spid="43" grpId="0"/>
      <p:bldP spid="46" grpId="0"/>
      <p:bldP spid="28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基于机器学习的</a:t>
            </a:r>
            <a:r>
              <a:rPr lang="en-US" altLang="zh-CN">
                <a:sym typeface="+mn-ea"/>
              </a:rPr>
              <a:t>ABR</a:t>
            </a:r>
            <a:r>
              <a:rPr lang="zh-CN" altLang="en-US" b="0"/>
              <a:t>：</a:t>
            </a:r>
            <a:r>
              <a:rPr lang="en-US" altLang="zh-CN"/>
              <a:t>Pensieve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1615"/>
            <a:ext cx="7886700" cy="4685665"/>
          </a:xfrm>
        </p:spPr>
        <p:txBody>
          <a:bodyPr/>
          <a:p>
            <a:r>
              <a:rPr lang="zh-CN" altLang="en-US" sz="2000" dirty="0">
                <a:sym typeface="+mn-ea"/>
              </a:rPr>
              <a:t>框架：代理（</a:t>
            </a:r>
            <a:r>
              <a:rPr lang="en-US" altLang="zh-CN" sz="2000" dirty="0">
                <a:sym typeface="+mn-ea"/>
              </a:rPr>
              <a:t>Agent</a:t>
            </a:r>
            <a:r>
              <a:rPr lang="zh-CN" altLang="en-US" sz="2000" dirty="0">
                <a:sym typeface="+mn-ea"/>
              </a:rPr>
              <a:t>）</a:t>
            </a:r>
            <a:r>
              <a:rPr lang="en-US" altLang="zh-CN" sz="2000" dirty="0">
                <a:sym typeface="+mn-ea"/>
              </a:rPr>
              <a:t>+</a:t>
            </a:r>
            <a:r>
              <a:rPr lang="zh-CN" altLang="en-US" sz="2000" dirty="0">
                <a:sym typeface="+mn-ea"/>
              </a:rPr>
              <a:t>环境（</a:t>
            </a:r>
            <a:r>
              <a:rPr lang="en-US" altLang="zh-CN" sz="2000" dirty="0">
                <a:sym typeface="+mn-ea"/>
              </a:rPr>
              <a:t>Environment</a:t>
            </a:r>
            <a:r>
              <a:rPr lang="zh-CN" altLang="en-US" sz="2000" dirty="0">
                <a:sym typeface="+mn-ea"/>
              </a:rPr>
              <a:t>）</a:t>
            </a:r>
            <a:endParaRPr lang="en-US" altLang="zh-CN" sz="20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ym typeface="+mn-ea"/>
              </a:rPr>
              <a:t>代理基于观察的状态（输出特征），做出行动（输出码率决策），获得奖励（</a:t>
            </a:r>
            <a:r>
              <a:rPr lang="en-US" altLang="zh-CN" sz="1800" dirty="0">
                <a:sym typeface="+mn-ea"/>
              </a:rPr>
              <a:t>QoE</a:t>
            </a:r>
            <a:r>
              <a:rPr lang="zh-CN" altLang="en-US" sz="1800" dirty="0">
                <a:sym typeface="+mn-ea"/>
              </a:rPr>
              <a:t>分数）</a:t>
            </a:r>
            <a:endParaRPr lang="zh-CN" altLang="en-US" sz="1800" dirty="0">
              <a:sym typeface="+mn-ea"/>
            </a:endParaRPr>
          </a:p>
        </p:txBody>
      </p:sp>
      <p:cxnSp>
        <p:nvCxnSpPr>
          <p:cNvPr id="10" name="Straight Arrow Connector 24"/>
          <p:cNvCxnSpPr/>
          <p:nvPr>
            <p:custDataLst>
              <p:tags r:id="rId1"/>
            </p:custDataLst>
          </p:nvPr>
        </p:nvCxnSpPr>
        <p:spPr>
          <a:xfrm flipV="1">
            <a:off x="3235793" y="4468438"/>
            <a:ext cx="1987779" cy="2352"/>
          </a:xfrm>
          <a:prstGeom prst="straightConnector1">
            <a:avLst/>
          </a:prstGeom>
          <a:ln w="22860" cmpd="sng">
            <a:solidFill>
              <a:srgbClr val="000000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4"/>
          <p:cNvGrpSpPr/>
          <p:nvPr/>
        </p:nvGrpSpPr>
        <p:grpSpPr>
          <a:xfrm>
            <a:off x="2721220" y="4999731"/>
            <a:ext cx="3378709" cy="697232"/>
            <a:chOff x="2721219" y="3280904"/>
            <a:chExt cx="3378709" cy="822983"/>
          </a:xfrm>
        </p:grpSpPr>
        <p:cxnSp>
          <p:nvCxnSpPr>
            <p:cNvPr id="12" name="Straight Arrow Connector 28"/>
            <p:cNvCxnSpPr/>
            <p:nvPr>
              <p:custDataLst>
                <p:tags r:id="rId2"/>
              </p:custDataLst>
            </p:nvPr>
          </p:nvCxnSpPr>
          <p:spPr>
            <a:xfrm flipH="1" flipV="1">
              <a:off x="6097765" y="3280904"/>
              <a:ext cx="2162" cy="820877"/>
            </a:xfrm>
            <a:prstGeom prst="straightConnector1">
              <a:avLst/>
            </a:prstGeom>
            <a:ln w="22860" cmpd="sng">
              <a:solidFill>
                <a:srgbClr val="000000"/>
              </a:solidFill>
              <a:headEnd type="none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29"/>
            <p:cNvCxnSpPr/>
            <p:nvPr>
              <p:custDataLst>
                <p:tags r:id="rId3"/>
              </p:custDataLst>
            </p:nvPr>
          </p:nvCxnSpPr>
          <p:spPr>
            <a:xfrm flipV="1">
              <a:off x="2721219" y="3280904"/>
              <a:ext cx="0" cy="820877"/>
            </a:xfrm>
            <a:prstGeom prst="straightConnector1">
              <a:avLst/>
            </a:prstGeom>
            <a:ln w="22860" cmpd="sng">
              <a:solidFill>
                <a:srgbClr val="000000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30"/>
            <p:cNvCxnSpPr/>
            <p:nvPr>
              <p:custDataLst>
                <p:tags r:id="rId4"/>
              </p:custDataLst>
            </p:nvPr>
          </p:nvCxnSpPr>
          <p:spPr>
            <a:xfrm flipH="1" flipV="1">
              <a:off x="2721220" y="4101981"/>
              <a:ext cx="3378708" cy="1906"/>
            </a:xfrm>
            <a:prstGeom prst="straightConnector1">
              <a:avLst/>
            </a:prstGeom>
            <a:ln w="22860" cmpd="sng">
              <a:solidFill>
                <a:srgbClr val="000000"/>
              </a:solidFill>
              <a:headEnd type="none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33"/>
          <p:cNvSpPr/>
          <p:nvPr>
            <p:custDataLst>
              <p:tags r:id="rId5"/>
            </p:custDataLst>
          </p:nvPr>
        </p:nvSpPr>
        <p:spPr>
          <a:xfrm>
            <a:off x="2206646" y="3804593"/>
            <a:ext cx="1029150" cy="1199842"/>
          </a:xfrm>
          <a:prstGeom prst="rect">
            <a:avLst/>
          </a:prstGeom>
          <a:noFill/>
          <a:ln w="2286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Agent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34"/>
          <p:cNvSpPr/>
          <p:nvPr>
            <p:custDataLst>
              <p:tags r:id="rId6"/>
            </p:custDataLst>
          </p:nvPr>
        </p:nvSpPr>
        <p:spPr>
          <a:xfrm>
            <a:off x="5223572" y="3799889"/>
            <a:ext cx="1688092" cy="1204545"/>
          </a:xfrm>
          <a:prstGeom prst="rect">
            <a:avLst/>
          </a:prstGeom>
          <a:noFill/>
          <a:ln w="2286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Environment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7" name="Group 5"/>
          <p:cNvGrpSpPr/>
          <p:nvPr/>
        </p:nvGrpSpPr>
        <p:grpSpPr>
          <a:xfrm>
            <a:off x="2719059" y="3210752"/>
            <a:ext cx="3380868" cy="595022"/>
            <a:chOff x="2719059" y="1431657"/>
            <a:chExt cx="3380868" cy="655291"/>
          </a:xfrm>
        </p:grpSpPr>
        <p:cxnSp>
          <p:nvCxnSpPr>
            <p:cNvPr id="18" name="Straight Arrow Connector 27"/>
            <p:cNvCxnSpPr/>
            <p:nvPr>
              <p:custDataLst>
                <p:tags r:id="rId7"/>
              </p:custDataLst>
            </p:nvPr>
          </p:nvCxnSpPr>
          <p:spPr>
            <a:xfrm flipH="1">
              <a:off x="2720466" y="1432832"/>
              <a:ext cx="754" cy="654116"/>
            </a:xfrm>
            <a:prstGeom prst="straightConnector1">
              <a:avLst/>
            </a:prstGeom>
            <a:ln w="22860" cmpd="sng">
              <a:solidFill>
                <a:srgbClr val="000000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35"/>
            <p:cNvCxnSpPr/>
            <p:nvPr>
              <p:custDataLst>
                <p:tags r:id="rId8"/>
              </p:custDataLst>
            </p:nvPr>
          </p:nvCxnSpPr>
          <p:spPr>
            <a:xfrm flipH="1" flipV="1">
              <a:off x="2719059" y="1431657"/>
              <a:ext cx="3378708" cy="1906"/>
            </a:xfrm>
            <a:prstGeom prst="straightConnector1">
              <a:avLst/>
            </a:prstGeom>
            <a:ln w="22860" cmpd="sng">
              <a:solidFill>
                <a:srgbClr val="000000"/>
              </a:solidFill>
              <a:headEnd type="none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36"/>
            <p:cNvCxnSpPr/>
            <p:nvPr>
              <p:custDataLst>
                <p:tags r:id="rId9"/>
              </p:custDataLst>
            </p:nvPr>
          </p:nvCxnSpPr>
          <p:spPr>
            <a:xfrm flipH="1" flipV="1">
              <a:off x="6097765" y="1431657"/>
              <a:ext cx="2162" cy="649203"/>
            </a:xfrm>
            <a:prstGeom prst="straightConnector1">
              <a:avLst/>
            </a:prstGeom>
            <a:ln w="22860" cmpd="sng">
              <a:solidFill>
                <a:srgbClr val="000000"/>
              </a:solidFill>
              <a:headEnd type="none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8"/>
          <p:cNvGrpSpPr/>
          <p:nvPr/>
        </p:nvGrpSpPr>
        <p:grpSpPr>
          <a:xfrm>
            <a:off x="3385863" y="5252123"/>
            <a:ext cx="1821698" cy="398780"/>
            <a:chOff x="3385864" y="3533294"/>
            <a:chExt cx="1821699" cy="398779"/>
          </a:xfrm>
        </p:grpSpPr>
        <p:sp>
          <p:nvSpPr>
            <p:cNvPr id="22" name="TextBox 31"/>
            <p:cNvSpPr txBox="1"/>
            <p:nvPr>
              <p:custDataLst>
                <p:tags r:id="rId10"/>
              </p:custDataLst>
            </p:nvPr>
          </p:nvSpPr>
          <p:spPr>
            <a:xfrm>
              <a:off x="3385864" y="3533294"/>
              <a:ext cx="1657351" cy="398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Observe state </a:t>
              </a:r>
              <a:endPara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endParaRPr>
            </a:p>
          </p:txBody>
        </p:sp>
        <p:pic>
          <p:nvPicPr>
            <p:cNvPr id="23" name="Picture 38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0629" y="3634173"/>
              <a:ext cx="246934" cy="257954"/>
            </a:xfrm>
            <a:prstGeom prst="rect">
              <a:avLst/>
            </a:prstGeom>
          </p:spPr>
        </p:pic>
      </p:grpSp>
      <p:grpSp>
        <p:nvGrpSpPr>
          <p:cNvPr id="24" name="Group 7"/>
          <p:cNvGrpSpPr/>
          <p:nvPr/>
        </p:nvGrpSpPr>
        <p:grpSpPr>
          <a:xfrm>
            <a:off x="3385865" y="4011557"/>
            <a:ext cx="1631928" cy="398780"/>
            <a:chOff x="3385864" y="2292730"/>
            <a:chExt cx="1631928" cy="398780"/>
          </a:xfrm>
        </p:grpSpPr>
        <p:sp>
          <p:nvSpPr>
            <p:cNvPr id="25" name="TextBox 26"/>
            <p:cNvSpPr txBox="1"/>
            <p:nvPr>
              <p:custDataLst>
                <p:tags r:id="rId13"/>
              </p:custDataLst>
            </p:nvPr>
          </p:nvSpPr>
          <p:spPr>
            <a:xfrm>
              <a:off x="3385864" y="2292730"/>
              <a:ext cx="133921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Take action</a:t>
              </a:r>
              <a:endPara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endParaRPr>
            </a:p>
          </p:txBody>
        </p:sp>
        <p:pic>
          <p:nvPicPr>
            <p:cNvPr id="26" name="Picture 39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4863" y="2389316"/>
              <a:ext cx="282929" cy="260371"/>
            </a:xfrm>
            <a:prstGeom prst="rect">
              <a:avLst/>
            </a:prstGeom>
          </p:spPr>
        </p:pic>
      </p:grpSp>
      <p:grpSp>
        <p:nvGrpSpPr>
          <p:cNvPr id="27" name="Group 6"/>
          <p:cNvGrpSpPr/>
          <p:nvPr/>
        </p:nvGrpSpPr>
        <p:grpSpPr>
          <a:xfrm>
            <a:off x="3786795" y="2801025"/>
            <a:ext cx="1157248" cy="398780"/>
            <a:chOff x="3803169" y="1014144"/>
            <a:chExt cx="1157248" cy="398779"/>
          </a:xfrm>
        </p:grpSpPr>
        <p:sp>
          <p:nvSpPr>
            <p:cNvPr id="28" name="TextBox 32"/>
            <p:cNvSpPr txBox="1"/>
            <p:nvPr>
              <p:custDataLst>
                <p:tags r:id="rId16"/>
              </p:custDataLst>
            </p:nvPr>
          </p:nvSpPr>
          <p:spPr>
            <a:xfrm>
              <a:off x="3803169" y="1014144"/>
              <a:ext cx="958850" cy="398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Reward</a:t>
              </a:r>
              <a:endPara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endParaRPr>
            </a:p>
          </p:txBody>
        </p:sp>
        <p:pic>
          <p:nvPicPr>
            <p:cNvPr id="29" name="Picture 40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3319" y="1114900"/>
              <a:ext cx="227098" cy="233207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905" y="5882415"/>
                <a:ext cx="9144000" cy="48600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81000" tIns="108000" rIns="81000" bIns="108000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3600" b="1">
                    <a:solidFill>
                      <a:schemeClr val="bg1"/>
                    </a:solidFill>
                    <a:latin typeface="+mn-ea"/>
                  </a:defRPr>
                </a:lvl1pPr>
              </a:lstStyle>
              <a:p>
                <a:r>
                  <a:rPr lang="zh-CN" altLang="en-US" sz="1800" dirty="0"/>
                  <a:t>目标</a:t>
                </a:r>
                <a:r>
                  <a:rPr lang="zh-CN" altLang="en-US" sz="1800" b="0" dirty="0"/>
                  <a:t>：最大化累积奖励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8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1905" y="5882415"/>
                <a:ext cx="9144000" cy="486000"/>
              </a:xfrm>
              <a:prstGeom prst="rect">
                <a:avLst/>
              </a:prstGeom>
              <a:blipFill rotWithShape="1">
                <a:blip r:embed="rId21"/>
                <a:stretch>
                  <a:fillRect t="-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Pensieve</a:t>
            </a:r>
            <a:r>
              <a:rPr lang="zh-CN" altLang="en-US"/>
              <a:t>决策过程</a:t>
            </a:r>
            <a:endParaRPr lang="zh-CN" altLang="en-US"/>
          </a:p>
        </p:txBody>
      </p:sp>
      <p:sp>
        <p:nvSpPr>
          <p:cNvPr id="5" name="Rectangle 17"/>
          <p:cNvSpPr/>
          <p:nvPr>
            <p:custDataLst>
              <p:tags r:id="rId1"/>
            </p:custDataLst>
          </p:nvPr>
        </p:nvSpPr>
        <p:spPr>
          <a:xfrm>
            <a:off x="1221285" y="2154780"/>
            <a:ext cx="4715798" cy="318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6" name="Rectangle 19"/>
          <p:cNvSpPr/>
          <p:nvPr>
            <p:custDataLst>
              <p:tags r:id="rId2"/>
            </p:custDataLst>
          </p:nvPr>
        </p:nvSpPr>
        <p:spPr>
          <a:xfrm>
            <a:off x="1292609" y="2241863"/>
            <a:ext cx="1926029" cy="29630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8" name="TextBox 24"/>
          <p:cNvSpPr txBox="1"/>
          <p:nvPr>
            <p:custDataLst>
              <p:tags r:id="rId3"/>
            </p:custDataLst>
          </p:nvPr>
        </p:nvSpPr>
        <p:spPr>
          <a:xfrm>
            <a:off x="4965623" y="4076646"/>
            <a:ext cx="779300" cy="32316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en-US" sz="1650" dirty="0"/>
              <a:t>Action </a:t>
            </a:r>
            <a:endParaRPr lang="en-US" sz="1650" dirty="0"/>
          </a:p>
        </p:txBody>
      </p:sp>
      <p:pic>
        <p:nvPicPr>
          <p:cNvPr id="9" name="Picture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screen"/>
          <a:stretch>
            <a:fillRect/>
          </a:stretch>
        </p:blipFill>
        <p:spPr>
          <a:xfrm>
            <a:off x="5629595" y="4166037"/>
            <a:ext cx="221525" cy="175307"/>
          </a:xfrm>
          <a:prstGeom prst="rect">
            <a:avLst/>
          </a:prstGeom>
        </p:spPr>
      </p:pic>
      <p:cxnSp>
        <p:nvCxnSpPr>
          <p:cNvPr id="31" name="Straight Arrow Connector 26"/>
          <p:cNvCxnSpPr/>
          <p:nvPr>
            <p:custDataLst>
              <p:tags r:id="rId6"/>
            </p:custDataLst>
          </p:nvPr>
        </p:nvCxnSpPr>
        <p:spPr>
          <a:xfrm flipV="1">
            <a:off x="7106128" y="2784447"/>
            <a:ext cx="0" cy="45983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7"/>
          <p:cNvCxnSpPr/>
          <p:nvPr>
            <p:custDataLst>
              <p:tags r:id="rId7"/>
            </p:custDataLst>
          </p:nvPr>
        </p:nvCxnSpPr>
        <p:spPr>
          <a:xfrm flipV="1">
            <a:off x="5868368" y="4259270"/>
            <a:ext cx="292274" cy="21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screen"/>
          <a:stretch>
            <a:fillRect/>
          </a:stretch>
        </p:blipFill>
        <p:spPr>
          <a:xfrm>
            <a:off x="1821369" y="2332628"/>
            <a:ext cx="189638" cy="170353"/>
          </a:xfrm>
          <a:prstGeom prst="rect">
            <a:avLst/>
          </a:prstGeom>
        </p:spPr>
      </p:pic>
      <p:sp>
        <p:nvSpPr>
          <p:cNvPr id="34" name="TextBox 30"/>
          <p:cNvSpPr txBox="1"/>
          <p:nvPr>
            <p:custDataLst>
              <p:tags r:id="rId10"/>
            </p:custDataLst>
          </p:nvPr>
        </p:nvSpPr>
        <p:spPr>
          <a:xfrm>
            <a:off x="1290206" y="2241863"/>
            <a:ext cx="590107" cy="32316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en-US" sz="1650" dirty="0"/>
              <a:t>State</a:t>
            </a:r>
            <a:endParaRPr lang="en-US" sz="1650" dirty="0"/>
          </a:p>
        </p:txBody>
      </p:sp>
      <p:pic>
        <p:nvPicPr>
          <p:cNvPr id="35" name="Picture 6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216804" y="2154780"/>
            <a:ext cx="4715797" cy="3183319"/>
          </a:xfrm>
          <a:prstGeom prst="rect">
            <a:avLst/>
          </a:prstGeom>
          <a:ln>
            <a:noFill/>
          </a:ln>
        </p:spPr>
      </p:pic>
      <p:pic>
        <p:nvPicPr>
          <p:cNvPr id="36" name="Picture 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230308" y="2213528"/>
            <a:ext cx="2028825" cy="3019425"/>
          </a:xfrm>
          <a:prstGeom prst="rect">
            <a:avLst/>
          </a:prstGeom>
        </p:spPr>
      </p:pic>
      <p:grpSp>
        <p:nvGrpSpPr>
          <p:cNvPr id="37" name="Group 37"/>
          <p:cNvGrpSpPr/>
          <p:nvPr/>
        </p:nvGrpSpPr>
        <p:grpSpPr>
          <a:xfrm>
            <a:off x="6170973" y="3256326"/>
            <a:ext cx="1802252" cy="1384454"/>
            <a:chOff x="6136341" y="1953553"/>
            <a:chExt cx="2672786" cy="2053186"/>
          </a:xfrm>
        </p:grpSpPr>
        <p:pic>
          <p:nvPicPr>
            <p:cNvPr id="38" name="Picture 38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 cstate="screen"/>
            <a:stretch>
              <a:fillRect/>
            </a:stretch>
          </p:blipFill>
          <p:spPr>
            <a:xfrm>
              <a:off x="6136345" y="1953554"/>
              <a:ext cx="2672782" cy="1761766"/>
            </a:xfrm>
            <a:prstGeom prst="rect">
              <a:avLst/>
            </a:prstGeom>
          </p:spPr>
        </p:pic>
        <p:pic>
          <p:nvPicPr>
            <p:cNvPr id="39" name="Picture 39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 cstate="screen"/>
            <a:stretch>
              <a:fillRect/>
            </a:stretch>
          </p:blipFill>
          <p:spPr>
            <a:xfrm>
              <a:off x="7175659" y="2682829"/>
              <a:ext cx="680599" cy="479141"/>
            </a:xfrm>
            <a:prstGeom prst="rect">
              <a:avLst/>
            </a:prstGeom>
          </p:spPr>
        </p:pic>
        <p:sp>
          <p:nvSpPr>
            <p:cNvPr id="40" name="Rectangle 40"/>
            <p:cNvSpPr/>
            <p:nvPr>
              <p:custDataLst>
                <p:tags r:id="rId19"/>
              </p:custDataLst>
            </p:nvPr>
          </p:nvSpPr>
          <p:spPr>
            <a:xfrm>
              <a:off x="6136345" y="1953553"/>
              <a:ext cx="2672782" cy="1993737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41" name="Rectangle 41"/>
            <p:cNvSpPr/>
            <p:nvPr>
              <p:custDataLst>
                <p:tags r:id="rId20"/>
              </p:custDataLst>
            </p:nvPr>
          </p:nvSpPr>
          <p:spPr>
            <a:xfrm>
              <a:off x="6136341" y="3720065"/>
              <a:ext cx="1857728" cy="2319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42" name="Rectangle 42"/>
            <p:cNvSpPr/>
            <p:nvPr>
              <p:custDataLst>
                <p:tags r:id="rId21"/>
              </p:custDataLst>
            </p:nvPr>
          </p:nvSpPr>
          <p:spPr>
            <a:xfrm>
              <a:off x="6136341" y="3720065"/>
              <a:ext cx="1086687" cy="231971"/>
            </a:xfrm>
            <a:prstGeom prst="rect">
              <a:avLst/>
            </a:prstGeom>
            <a:solidFill>
              <a:srgbClr val="D5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43" name="Rectangle 43"/>
            <p:cNvSpPr/>
            <p:nvPr>
              <p:custDataLst>
                <p:tags r:id="rId22"/>
              </p:custDataLst>
            </p:nvPr>
          </p:nvSpPr>
          <p:spPr>
            <a:xfrm>
              <a:off x="6136343" y="3717097"/>
              <a:ext cx="2672784" cy="231971"/>
            </a:xfrm>
            <a:prstGeom prst="rect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44" name="Oval 44"/>
            <p:cNvSpPr/>
            <p:nvPr>
              <p:custDataLst>
                <p:tags r:id="rId23"/>
              </p:custDataLst>
            </p:nvPr>
          </p:nvSpPr>
          <p:spPr>
            <a:xfrm>
              <a:off x="7058687" y="3677713"/>
              <a:ext cx="329026" cy="32902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" dist="76200" dir="2700000" sx="83000" sy="8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45" name="Oval 45"/>
            <p:cNvSpPr/>
            <p:nvPr>
              <p:custDataLst>
                <p:tags r:id="rId24"/>
              </p:custDataLst>
            </p:nvPr>
          </p:nvSpPr>
          <p:spPr>
            <a:xfrm>
              <a:off x="7154789" y="3778176"/>
              <a:ext cx="128099" cy="1280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</p:grpSp>
      <p:grpSp>
        <p:nvGrpSpPr>
          <p:cNvPr id="46" name="Group 20"/>
          <p:cNvGrpSpPr/>
          <p:nvPr/>
        </p:nvGrpSpPr>
        <p:grpSpPr>
          <a:xfrm>
            <a:off x="2050418" y="4600694"/>
            <a:ext cx="5080726" cy="818600"/>
            <a:chOff x="1180066" y="3920979"/>
            <a:chExt cx="6774301" cy="1091466"/>
          </a:xfrm>
        </p:grpSpPr>
        <p:cxnSp>
          <p:nvCxnSpPr>
            <p:cNvPr id="47" name="Straight Arrow Connector 21"/>
            <p:cNvCxnSpPr/>
            <p:nvPr>
              <p:custDataLst>
                <p:tags r:id="rId25"/>
              </p:custDataLst>
            </p:nvPr>
          </p:nvCxnSpPr>
          <p:spPr>
            <a:xfrm>
              <a:off x="1180066" y="5005700"/>
              <a:ext cx="6774301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22"/>
            <p:cNvCxnSpPr/>
            <p:nvPr>
              <p:custDataLst>
                <p:tags r:id="rId26"/>
              </p:custDataLst>
            </p:nvPr>
          </p:nvCxnSpPr>
          <p:spPr>
            <a:xfrm flipV="1">
              <a:off x="7954367" y="3920979"/>
              <a:ext cx="0" cy="109146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23"/>
            <p:cNvCxnSpPr/>
            <p:nvPr>
              <p:custDataLst>
                <p:tags r:id="rId27"/>
              </p:custDataLst>
            </p:nvPr>
          </p:nvCxnSpPr>
          <p:spPr>
            <a:xfrm flipV="1">
              <a:off x="1189980" y="4733319"/>
              <a:ext cx="0" cy="27432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28"/>
          <p:cNvSpPr/>
          <p:nvPr>
            <p:custDataLst>
              <p:tags r:id="rId28"/>
            </p:custDataLst>
          </p:nvPr>
        </p:nvSpPr>
        <p:spPr>
          <a:xfrm>
            <a:off x="6168816" y="3250970"/>
            <a:ext cx="1804409" cy="14493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50" dirty="0">
                <a:solidFill>
                  <a:schemeClr val="tx1"/>
                </a:solidFill>
              </a:rPr>
              <a:t>Environment</a:t>
            </a:r>
            <a:endParaRPr lang="en-US" sz="165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84"/>
          <p:cNvCxnSpPr/>
          <p:nvPr>
            <p:custDataLst>
              <p:tags r:id="rId29"/>
            </p:custDataLst>
          </p:nvPr>
        </p:nvCxnSpPr>
        <p:spPr>
          <a:xfrm>
            <a:off x="5519165" y="4259270"/>
            <a:ext cx="634616" cy="1338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8"/>
          <p:cNvGrpSpPr/>
          <p:nvPr/>
        </p:nvGrpSpPr>
        <p:grpSpPr>
          <a:xfrm>
            <a:off x="4791974" y="1920395"/>
            <a:ext cx="2875438" cy="859733"/>
            <a:chOff x="4786168" y="940391"/>
            <a:chExt cx="3814576" cy="1003754"/>
          </a:xfrm>
        </p:grpSpPr>
        <p:grpSp>
          <p:nvGrpSpPr>
            <p:cNvPr id="53" name="Group 60"/>
            <p:cNvGrpSpPr/>
            <p:nvPr/>
          </p:nvGrpSpPr>
          <p:grpSpPr>
            <a:xfrm>
              <a:off x="4786168" y="940391"/>
              <a:ext cx="3814576" cy="1003754"/>
              <a:chOff x="4823961" y="675236"/>
              <a:chExt cx="3814576" cy="1003754"/>
            </a:xfrm>
          </p:grpSpPr>
          <p:grpSp>
            <p:nvGrpSpPr>
              <p:cNvPr id="55" name="Group 62"/>
              <p:cNvGrpSpPr/>
              <p:nvPr/>
            </p:nvGrpSpPr>
            <p:grpSpPr>
              <a:xfrm>
                <a:off x="4823961" y="675236"/>
                <a:ext cx="3814576" cy="1003754"/>
                <a:chOff x="4823961" y="675236"/>
                <a:chExt cx="3814576" cy="1003754"/>
              </a:xfrm>
            </p:grpSpPr>
            <p:sp>
              <p:nvSpPr>
                <p:cNvPr id="57" name="Rectangle 64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4894376" y="675236"/>
                  <a:ext cx="3676863" cy="100375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 sz="135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" name="TextBox 65"/>
                    <p:cNvSpPr txBox="1"/>
                    <p:nvPr>
                      <p:custDataLst>
                        <p:tags r:id="rId31"/>
                      </p:custDataLst>
                    </p:nvPr>
                  </p:nvSpPr>
                  <p:spPr>
                    <a:xfrm>
                      <a:off x="4823961" y="1020272"/>
                      <a:ext cx="3814576" cy="349187"/>
                    </a:xfrm>
                    <a:prstGeom prst="rect">
                      <a:avLst/>
                    </a:prstGeom>
                    <a:noFill/>
                    <a:ln w="19050" cmpd="sng">
                      <a:noFill/>
                    </a:ln>
                  </p:spPr>
                  <p:txBody>
                    <a:bodyPr wrap="square" rtlCol="0">
                      <a:spAutoFit/>
                    </a:bodyPr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sz="13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3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5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35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3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US" sz="13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3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3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13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3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35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35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en-US" sz="1350" i="1" dirty="0"/>
                    </a:p>
                  </p:txBody>
                </p:sp>
              </mc:Choice>
              <mc:Fallback>
                <p:sp>
                  <p:nvSpPr>
                    <p:cNvPr id="58" name="TextBox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32"/>
                      </p:custDataLst>
                    </p:nvPr>
                  </p:nvSpPr>
                  <p:spPr>
                    <a:xfrm>
                      <a:off x="4823961" y="1020272"/>
                      <a:ext cx="3814576" cy="349187"/>
                    </a:xfrm>
                    <a:prstGeom prst="rect">
                      <a:avLst/>
                    </a:prstGeom>
                    <a:blipFill rotWithShape="1">
                      <a:blip r:embed="rId33"/>
                    </a:blipFill>
                    <a:ln w="19050" cmpd="sng"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TextBox 63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4964742" y="677967"/>
                <a:ext cx="1320876" cy="402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650" b="1" dirty="0"/>
                  <a:t>Reward</a:t>
                </a:r>
                <a:r>
                  <a:rPr lang="en-US" sz="1200" b="1" dirty="0"/>
                  <a:t> </a:t>
                </a:r>
                <a:r>
                  <a:rPr lang="en-US" sz="1650" dirty="0" err="1"/>
                  <a:t>r</a:t>
                </a:r>
                <a:r>
                  <a:rPr lang="en-US" sz="1650" baseline="-25000" dirty="0" err="1"/>
                  <a:t>t</a:t>
                </a:r>
                <a:endParaRPr lang="en-US" sz="1650" dirty="0"/>
              </a:p>
            </p:txBody>
          </p:sp>
        </p:grpSp>
        <p:sp>
          <p:nvSpPr>
            <p:cNvPr id="54" name="TextBox 61"/>
            <p:cNvSpPr txBox="1"/>
            <p:nvPr>
              <p:custDataLst>
                <p:tags r:id="rId35"/>
              </p:custDataLst>
            </p:nvPr>
          </p:nvSpPr>
          <p:spPr>
            <a:xfrm>
              <a:off x="4880870" y="1571000"/>
              <a:ext cx="3587762" cy="321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200" b="1" dirty="0">
                  <a:solidFill>
                    <a:srgbClr val="3365FF"/>
                  </a:solidFill>
                </a:rPr>
                <a:t>+ (bitrate) - (</a:t>
              </a:r>
              <a:r>
                <a:rPr lang="en-US" sz="1200" b="1" dirty="0" err="1">
                  <a:solidFill>
                    <a:srgbClr val="3365FF"/>
                  </a:solidFill>
                </a:rPr>
                <a:t>rebuffering</a:t>
              </a:r>
              <a:r>
                <a:rPr lang="en-US" sz="1200" b="1" dirty="0">
                  <a:solidFill>
                    <a:srgbClr val="3365FF"/>
                  </a:solidFill>
                </a:rPr>
                <a:t>) - (smoothness)</a:t>
              </a:r>
              <a:endParaRPr lang="en-US" sz="1200" b="1" dirty="0">
                <a:solidFill>
                  <a:srgbClr val="3365FF"/>
                </a:solidFill>
              </a:endParaRPr>
            </a:p>
          </p:txBody>
        </p:sp>
      </p:grpSp>
      <p:sp>
        <p:nvSpPr>
          <p:cNvPr id="59" name="Oval 86"/>
          <p:cNvSpPr/>
          <p:nvPr>
            <p:custDataLst>
              <p:tags r:id="rId36"/>
            </p:custDataLst>
          </p:nvPr>
        </p:nvSpPr>
        <p:spPr>
          <a:xfrm>
            <a:off x="5460848" y="4232807"/>
            <a:ext cx="55484" cy="55484"/>
          </a:xfrm>
          <a:prstGeom prst="ellipse">
            <a:avLst/>
          </a:prstGeom>
          <a:solidFill>
            <a:schemeClr val="tx1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pic>
        <p:nvPicPr>
          <p:cNvPr id="60" name="Picture 136" descr="Screen Shot 2016-07-15 at 8.47.09 PM.png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38" cstate="screen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374191" y="3170766"/>
            <a:ext cx="481955" cy="1908197"/>
          </a:xfrm>
          <a:prstGeom prst="rect">
            <a:avLst/>
          </a:prstGeom>
        </p:spPr>
      </p:pic>
      <p:sp>
        <p:nvSpPr>
          <p:cNvPr id="61" name="Rectangle 79"/>
          <p:cNvSpPr/>
          <p:nvPr>
            <p:custDataLst>
              <p:tags r:id="rId39"/>
            </p:custDataLst>
          </p:nvPr>
        </p:nvSpPr>
        <p:spPr>
          <a:xfrm>
            <a:off x="6176766" y="4076646"/>
            <a:ext cx="616142" cy="3652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350" dirty="0"/>
              <a:t>720P</a:t>
            </a:r>
            <a:endParaRPr lang="en-US" sz="1350" dirty="0"/>
          </a:p>
        </p:txBody>
      </p:sp>
      <p:sp>
        <p:nvSpPr>
          <p:cNvPr id="62" name="TextBox 80"/>
          <p:cNvSpPr txBox="1"/>
          <p:nvPr>
            <p:custDataLst>
              <p:tags r:id="rId40"/>
            </p:custDataLst>
          </p:nvPr>
        </p:nvSpPr>
        <p:spPr>
          <a:xfrm>
            <a:off x="4991548" y="3279562"/>
            <a:ext cx="5321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350"/>
              <a:t>240P</a:t>
            </a:r>
            <a:endParaRPr lang="en-US" sz="1350"/>
          </a:p>
        </p:txBody>
      </p:sp>
      <p:sp>
        <p:nvSpPr>
          <p:cNvPr id="63" name="TextBox 81"/>
          <p:cNvSpPr txBox="1"/>
          <p:nvPr>
            <p:custDataLst>
              <p:tags r:id="rId41"/>
            </p:custDataLst>
          </p:nvPr>
        </p:nvSpPr>
        <p:spPr>
          <a:xfrm>
            <a:off x="4998505" y="3715251"/>
            <a:ext cx="595023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50"/>
              <a:t>360P</a:t>
            </a:r>
            <a:endParaRPr lang="en-US" sz="1350"/>
          </a:p>
        </p:txBody>
      </p:sp>
      <p:sp>
        <p:nvSpPr>
          <p:cNvPr id="64" name="TextBox 82"/>
          <p:cNvSpPr txBox="1"/>
          <p:nvPr>
            <p:custDataLst>
              <p:tags r:id="rId42"/>
            </p:custDataLst>
          </p:nvPr>
        </p:nvSpPr>
        <p:spPr>
          <a:xfrm>
            <a:off x="4995739" y="4115248"/>
            <a:ext cx="5321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350"/>
              <a:t>720P</a:t>
            </a:r>
            <a:endParaRPr lang="en-US" sz="1350"/>
          </a:p>
        </p:txBody>
      </p:sp>
      <p:sp>
        <p:nvSpPr>
          <p:cNvPr id="65" name="TextBox 83"/>
          <p:cNvSpPr txBox="1"/>
          <p:nvPr>
            <p:custDataLst>
              <p:tags r:id="rId43"/>
            </p:custDataLst>
          </p:nvPr>
        </p:nvSpPr>
        <p:spPr>
          <a:xfrm>
            <a:off x="4965623" y="4550962"/>
            <a:ext cx="595023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50"/>
              <a:t>1080P</a:t>
            </a:r>
            <a:endParaRPr lang="en-US" sz="1350"/>
          </a:p>
        </p:txBody>
      </p:sp>
      <p:sp>
        <p:nvSpPr>
          <p:cNvPr id="66" name="Trapezoid 88"/>
          <p:cNvSpPr/>
          <p:nvPr>
            <p:custDataLst>
              <p:tags r:id="rId44"/>
            </p:custDataLst>
          </p:nvPr>
        </p:nvSpPr>
        <p:spPr>
          <a:xfrm rot="5400000">
            <a:off x="3018257" y="3300280"/>
            <a:ext cx="2349348" cy="1485656"/>
          </a:xfrm>
          <a:prstGeom prst="trapezoi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grpSp>
        <p:nvGrpSpPr>
          <p:cNvPr id="67" name="Group 32"/>
          <p:cNvGrpSpPr/>
          <p:nvPr/>
        </p:nvGrpSpPr>
        <p:grpSpPr>
          <a:xfrm rot="5400000">
            <a:off x="3764141" y="3808167"/>
            <a:ext cx="923436" cy="551725"/>
            <a:chOff x="1040728" y="3511051"/>
            <a:chExt cx="2777155" cy="1642242"/>
          </a:xfrm>
          <a:effectLst/>
        </p:grpSpPr>
        <p:sp>
          <p:nvSpPr>
            <p:cNvPr id="68" name="Freeform 90"/>
            <p:cNvSpPr/>
            <p:nvPr>
              <p:custDataLst>
                <p:tags r:id="rId45"/>
              </p:custDataLst>
            </p:nvPr>
          </p:nvSpPr>
          <p:spPr>
            <a:xfrm>
              <a:off x="1040728" y="3511051"/>
              <a:ext cx="1384147" cy="81837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" name="Freeform 91"/>
            <p:cNvSpPr/>
            <p:nvPr>
              <p:custDataLst>
                <p:tags r:id="rId46"/>
              </p:custDataLst>
            </p:nvPr>
          </p:nvSpPr>
          <p:spPr>
            <a:xfrm flipH="1" flipV="1">
              <a:off x="2411547" y="4311599"/>
              <a:ext cx="1384147" cy="81837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Freeform 92"/>
            <p:cNvSpPr/>
            <p:nvPr>
              <p:custDataLst>
                <p:tags r:id="rId47"/>
              </p:custDataLst>
            </p:nvPr>
          </p:nvSpPr>
          <p:spPr>
            <a:xfrm flipH="1">
              <a:off x="2433736" y="3534367"/>
              <a:ext cx="1384147" cy="81837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Freeform 93"/>
            <p:cNvSpPr/>
            <p:nvPr>
              <p:custDataLst>
                <p:tags r:id="rId48"/>
              </p:custDataLst>
            </p:nvPr>
          </p:nvSpPr>
          <p:spPr>
            <a:xfrm flipV="1">
              <a:off x="1062916" y="4334915"/>
              <a:ext cx="1384147" cy="81837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72" name="Straight Arrow Connector 100"/>
          <p:cNvCxnSpPr>
            <a:endCxn id="66" idx="2"/>
          </p:cNvCxnSpPr>
          <p:nvPr>
            <p:custDataLst>
              <p:tags r:id="rId49"/>
            </p:custDataLst>
          </p:nvPr>
        </p:nvCxnSpPr>
        <p:spPr>
          <a:xfrm>
            <a:off x="3218638" y="4043108"/>
            <a:ext cx="2314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04"/>
          <p:cNvSpPr txBox="1"/>
          <p:nvPr>
            <p:custDataLst>
              <p:tags r:id="rId50"/>
            </p:custDataLst>
          </p:nvPr>
        </p:nvSpPr>
        <p:spPr>
          <a:xfrm rot="16200000">
            <a:off x="5424818" y="3513884"/>
            <a:ext cx="1215389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50" b="1" dirty="0"/>
              <a:t>Action</a:t>
            </a:r>
            <a:r>
              <a:rPr lang="en-US" sz="1650" dirty="0"/>
              <a:t> a</a:t>
            </a:r>
            <a:r>
              <a:rPr lang="en-US" sz="1650" baseline="-25000" dirty="0"/>
              <a:t>t</a:t>
            </a:r>
            <a:endParaRPr lang="en-US" sz="1650" dirty="0"/>
          </a:p>
        </p:txBody>
      </p:sp>
      <p:sp>
        <p:nvSpPr>
          <p:cNvPr id="74" name="Rectangle 18"/>
          <p:cNvSpPr/>
          <p:nvPr>
            <p:custDataLst>
              <p:tags r:id="rId51"/>
            </p:custDataLst>
          </p:nvPr>
        </p:nvSpPr>
        <p:spPr>
          <a:xfrm>
            <a:off x="4845053" y="1922263"/>
            <a:ext cx="2771628" cy="859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50" dirty="0">
                <a:solidFill>
                  <a:schemeClr val="tx1"/>
                </a:solidFill>
              </a:rPr>
              <a:t>Reward   </a:t>
            </a:r>
            <a:endParaRPr lang="en-US" sz="1650" dirty="0">
              <a:solidFill>
                <a:schemeClr val="tx1"/>
              </a:solidFill>
            </a:endParaRPr>
          </a:p>
        </p:txBody>
      </p:sp>
      <p:grpSp>
        <p:nvGrpSpPr>
          <p:cNvPr id="75" name="Group 122"/>
          <p:cNvGrpSpPr/>
          <p:nvPr/>
        </p:nvGrpSpPr>
        <p:grpSpPr>
          <a:xfrm>
            <a:off x="3075596" y="2809022"/>
            <a:ext cx="3078184" cy="2264522"/>
            <a:chOff x="2963685" y="1388891"/>
            <a:chExt cx="4104245" cy="3019363"/>
          </a:xfrm>
        </p:grpSpPr>
        <p:cxnSp>
          <p:nvCxnSpPr>
            <p:cNvPr id="76" name="Straight Arrow Connector 123"/>
            <p:cNvCxnSpPr/>
            <p:nvPr>
              <p:custDataLst>
                <p:tags r:id="rId52"/>
              </p:custDataLst>
            </p:nvPr>
          </p:nvCxnSpPr>
          <p:spPr>
            <a:xfrm flipV="1">
              <a:off x="2967545" y="2635200"/>
              <a:ext cx="389126" cy="1861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124"/>
            <p:cNvCxnSpPr/>
            <p:nvPr>
              <p:custDataLst>
                <p:tags r:id="rId53"/>
              </p:custDataLst>
            </p:nvPr>
          </p:nvCxnSpPr>
          <p:spPr>
            <a:xfrm>
              <a:off x="2967545" y="2103900"/>
              <a:ext cx="389126" cy="109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125"/>
            <p:cNvCxnSpPr/>
            <p:nvPr>
              <p:custDataLst>
                <p:tags r:id="rId54"/>
              </p:custDataLst>
            </p:nvPr>
          </p:nvCxnSpPr>
          <p:spPr>
            <a:xfrm flipV="1">
              <a:off x="2963685" y="3202218"/>
              <a:ext cx="562297" cy="1335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126"/>
            <p:cNvCxnSpPr/>
            <p:nvPr>
              <p:custDataLst>
                <p:tags r:id="rId55"/>
              </p:custDataLst>
            </p:nvPr>
          </p:nvCxnSpPr>
          <p:spPr>
            <a:xfrm flipV="1">
              <a:off x="2967545" y="3679747"/>
              <a:ext cx="558433" cy="124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27"/>
            <p:cNvCxnSpPr/>
            <p:nvPr>
              <p:custDataLst>
                <p:tags r:id="rId56"/>
              </p:custDataLst>
            </p:nvPr>
          </p:nvCxnSpPr>
          <p:spPr>
            <a:xfrm flipV="1">
              <a:off x="2963685" y="4148656"/>
              <a:ext cx="583166" cy="1601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28"/>
            <p:cNvCxnSpPr/>
            <p:nvPr>
              <p:custDataLst>
                <p:tags r:id="rId57"/>
              </p:custDataLst>
            </p:nvPr>
          </p:nvCxnSpPr>
          <p:spPr>
            <a:xfrm>
              <a:off x="2967545" y="1388891"/>
              <a:ext cx="389126" cy="371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129"/>
            <p:cNvGrpSpPr/>
            <p:nvPr/>
          </p:nvGrpSpPr>
          <p:grpSpPr>
            <a:xfrm>
              <a:off x="3356671" y="1469891"/>
              <a:ext cx="3711259" cy="2938363"/>
              <a:chOff x="2837725" y="1616663"/>
              <a:chExt cx="3711259" cy="2938363"/>
            </a:xfrm>
          </p:grpSpPr>
          <p:pic>
            <p:nvPicPr>
              <p:cNvPr id="83" name="Picture 130"/>
              <p:cNvPicPr>
                <a:picLocks noChangeAspect="1"/>
              </p:cNvPicPr>
              <p:nvPr>
                <p:custDataLst>
                  <p:tags r:id="rId58"/>
                </p:custDataLst>
              </p:nvPr>
            </p:nvPicPr>
            <p:blipFill>
              <a:blip r:embed="rId59"/>
              <a:stretch>
                <a:fillRect/>
              </a:stretch>
            </p:blipFill>
            <p:spPr>
              <a:xfrm>
                <a:off x="2837725" y="1616663"/>
                <a:ext cx="3313821" cy="2938363"/>
              </a:xfrm>
              <a:prstGeom prst="rect">
                <a:avLst/>
              </a:prstGeom>
            </p:spPr>
          </p:pic>
          <p:sp>
            <p:nvSpPr>
              <p:cNvPr id="84" name="Oval 131"/>
              <p:cNvSpPr/>
              <p:nvPr>
                <p:custDataLst>
                  <p:tags r:id="rId60"/>
                </p:custDataLst>
              </p:nvPr>
            </p:nvSpPr>
            <p:spPr>
              <a:xfrm>
                <a:off x="6125734" y="3428210"/>
                <a:ext cx="73978" cy="73978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350"/>
              </a:p>
            </p:txBody>
          </p:sp>
          <p:cxnSp>
            <p:nvCxnSpPr>
              <p:cNvPr id="85" name="Straight Arrow Connector 132"/>
              <p:cNvCxnSpPr/>
              <p:nvPr>
                <p:custDataLst>
                  <p:tags r:id="rId61"/>
                </p:custDataLst>
              </p:nvPr>
            </p:nvCxnSpPr>
            <p:spPr>
              <a:xfrm>
                <a:off x="6203524" y="3465199"/>
                <a:ext cx="345460" cy="4129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headEnd type="none"/>
                <a:tailEnd type="triangl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Oval 134"/>
          <p:cNvSpPr/>
          <p:nvPr>
            <p:custDataLst>
              <p:tags r:id="rId62"/>
            </p:custDataLst>
          </p:nvPr>
        </p:nvSpPr>
        <p:spPr>
          <a:xfrm>
            <a:off x="5835599" y="4230059"/>
            <a:ext cx="55484" cy="55484"/>
          </a:xfrm>
          <a:prstGeom prst="ellipse">
            <a:avLst/>
          </a:prstGeom>
          <a:solidFill>
            <a:schemeClr val="tx1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pic>
        <p:nvPicPr>
          <p:cNvPr id="87" name="Picture 47"/>
          <p:cNvPicPr>
            <a:picLocks noChangeAspect="1"/>
          </p:cNvPicPr>
          <p:nvPr>
            <p:custDataLst>
              <p:tags r:id="rId63"/>
            </p:custDataLst>
          </p:nvPr>
        </p:nvPicPr>
        <p:blipFill>
          <a:blip r:embed="rId64" cstate="screen"/>
          <a:stretch>
            <a:fillRect/>
          </a:stretch>
        </p:blipFill>
        <p:spPr>
          <a:xfrm>
            <a:off x="6567101" y="2279039"/>
            <a:ext cx="200200" cy="176789"/>
          </a:xfrm>
          <a:prstGeom prst="rect">
            <a:avLst/>
          </a:prstGeom>
        </p:spPr>
      </p:pic>
      <p:sp>
        <p:nvSpPr>
          <p:cNvPr id="88" name="Rectangle 137"/>
          <p:cNvSpPr/>
          <p:nvPr>
            <p:custDataLst>
              <p:tags r:id="rId65"/>
            </p:custDataLst>
          </p:nvPr>
        </p:nvSpPr>
        <p:spPr>
          <a:xfrm>
            <a:off x="1346429" y="2502980"/>
            <a:ext cx="1813475" cy="1053581"/>
          </a:xfrm>
          <a:prstGeom prst="rect">
            <a:avLst/>
          </a:prstGeom>
          <a:solidFill>
            <a:srgbClr val="F5E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89" name="Rectangle 138"/>
          <p:cNvSpPr/>
          <p:nvPr>
            <p:custDataLst>
              <p:tags r:id="rId66"/>
            </p:custDataLst>
          </p:nvPr>
        </p:nvSpPr>
        <p:spPr>
          <a:xfrm>
            <a:off x="1352540" y="3543069"/>
            <a:ext cx="1813475" cy="521634"/>
          </a:xfrm>
          <a:prstGeom prst="rect">
            <a:avLst/>
          </a:prstGeom>
          <a:solidFill>
            <a:srgbClr val="F5E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90" name="Rectangle 139"/>
          <p:cNvSpPr/>
          <p:nvPr>
            <p:custDataLst>
              <p:tags r:id="rId67"/>
            </p:custDataLst>
          </p:nvPr>
        </p:nvSpPr>
        <p:spPr>
          <a:xfrm>
            <a:off x="1336600" y="4076646"/>
            <a:ext cx="1813475" cy="377192"/>
          </a:xfrm>
          <a:prstGeom prst="rect">
            <a:avLst/>
          </a:prstGeom>
          <a:solidFill>
            <a:srgbClr val="F5E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91" name="Rectangle 140"/>
          <p:cNvSpPr/>
          <p:nvPr>
            <p:custDataLst>
              <p:tags r:id="rId68"/>
            </p:custDataLst>
          </p:nvPr>
        </p:nvSpPr>
        <p:spPr>
          <a:xfrm>
            <a:off x="1341572" y="4453838"/>
            <a:ext cx="1813475" cy="377192"/>
          </a:xfrm>
          <a:prstGeom prst="rect">
            <a:avLst/>
          </a:prstGeom>
          <a:solidFill>
            <a:srgbClr val="F5E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92" name="Rectangle 143"/>
          <p:cNvSpPr/>
          <p:nvPr>
            <p:custDataLst>
              <p:tags r:id="rId69"/>
            </p:custDataLst>
          </p:nvPr>
        </p:nvSpPr>
        <p:spPr>
          <a:xfrm>
            <a:off x="1330025" y="4818869"/>
            <a:ext cx="1813475" cy="377192"/>
          </a:xfrm>
          <a:prstGeom prst="rect">
            <a:avLst/>
          </a:prstGeom>
          <a:solidFill>
            <a:srgbClr val="F5E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93" name="TextBox 2"/>
          <p:cNvSpPr txBox="1"/>
          <p:nvPr>
            <p:custDataLst>
              <p:tags r:id="rId70"/>
            </p:custDataLst>
          </p:nvPr>
        </p:nvSpPr>
        <p:spPr>
          <a:xfrm>
            <a:off x="3370336" y="2196053"/>
            <a:ext cx="10813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Agent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0" grpId="0" bldLvl="0" animBg="1"/>
      <p:bldP spid="59" grpId="0" bldLvl="0" animBg="1"/>
      <p:bldP spid="59" grpId="1" bldLvl="0" animBg="1"/>
      <p:bldP spid="61" grpId="0" bldLvl="0" animBg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 bldLvl="0" animBg="1"/>
      <p:bldP spid="66" grpId="1" bldLvl="0" animBg="1"/>
      <p:bldP spid="73" grpId="0"/>
      <p:bldP spid="74" grpId="0" bldLvl="0" animBg="1"/>
      <p:bldP spid="86" grpId="0" bldLvl="0" animBg="1"/>
      <p:bldP spid="88" grpId="0" bldLvl="0" animBg="1"/>
      <p:bldP spid="88" grpId="1" bldLvl="0" animBg="1"/>
      <p:bldP spid="89" grpId="0" bldLvl="0" animBg="1"/>
      <p:bldP spid="89" grpId="1" bldLvl="0" animBg="1"/>
      <p:bldP spid="90" grpId="0" bldLvl="0" animBg="1"/>
      <p:bldP spid="90" grpId="1" bldLvl="0" animBg="1"/>
      <p:bldP spid="91" grpId="0" bldLvl="0" animBg="1"/>
      <p:bldP spid="91" grpId="1" bldLvl="0" animBg="1"/>
      <p:bldP spid="92" grpId="0" bldLvl="0" animBg="1"/>
      <p:bldP spid="92" grpId="1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Pensieve</a:t>
            </a:r>
            <a:r>
              <a:rPr lang="zh-CN" altLang="en-US"/>
              <a:t>训练过程</a:t>
            </a:r>
            <a:endParaRPr lang="zh-CN" altLang="en-US"/>
          </a:p>
        </p:txBody>
      </p:sp>
      <p:sp>
        <p:nvSpPr>
          <p:cNvPr id="108" name="Rectangle 76"/>
          <p:cNvSpPr/>
          <p:nvPr>
            <p:custDataLst>
              <p:tags r:id="rId1"/>
            </p:custDataLst>
          </p:nvPr>
        </p:nvSpPr>
        <p:spPr>
          <a:xfrm>
            <a:off x="2721922" y="2291687"/>
            <a:ext cx="2990330" cy="1671021"/>
          </a:xfrm>
          <a:prstGeom prst="rect">
            <a:avLst/>
          </a:prstGeom>
          <a:solidFill>
            <a:srgbClr val="F5E4D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9" name="TextBox 77"/>
          <p:cNvSpPr txBox="1"/>
          <p:nvPr>
            <p:custDataLst>
              <p:tags r:id="rId2"/>
            </p:custDataLst>
          </p:nvPr>
        </p:nvSpPr>
        <p:spPr>
          <a:xfrm>
            <a:off x="2721922" y="2288927"/>
            <a:ext cx="1116386" cy="3168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p>
            <a:r>
              <a:rPr lang="en-US" sz="1465" b="1" dirty="0"/>
              <a:t>ABR agent</a:t>
            </a:r>
            <a:endParaRPr lang="en-US" sz="1465" b="1" dirty="0"/>
          </a:p>
        </p:txBody>
      </p:sp>
      <p:sp>
        <p:nvSpPr>
          <p:cNvPr id="110" name="TextBox 78"/>
          <p:cNvSpPr txBox="1"/>
          <p:nvPr>
            <p:custDataLst>
              <p:tags r:id="rId3"/>
            </p:custDataLst>
          </p:nvPr>
        </p:nvSpPr>
        <p:spPr>
          <a:xfrm>
            <a:off x="2839099" y="2863027"/>
            <a:ext cx="590078" cy="78359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endParaRPr lang="en-US" sz="1500" dirty="0"/>
          </a:p>
          <a:p>
            <a:pPr algn="ctr"/>
            <a:r>
              <a:rPr lang="en-US" sz="1500" dirty="0"/>
              <a:t>state</a:t>
            </a:r>
            <a:endParaRPr lang="en-US" sz="1500" dirty="0"/>
          </a:p>
          <a:p>
            <a:pPr algn="ctr"/>
            <a:endParaRPr lang="en-US" sz="1500" i="1" dirty="0"/>
          </a:p>
        </p:txBody>
      </p:sp>
      <p:sp>
        <p:nvSpPr>
          <p:cNvPr id="111" name="TextBox 79"/>
          <p:cNvSpPr txBox="1"/>
          <p:nvPr>
            <p:custDataLst>
              <p:tags r:id="rId4"/>
            </p:custDataLst>
          </p:nvPr>
        </p:nvSpPr>
        <p:spPr>
          <a:xfrm>
            <a:off x="3720028" y="2516917"/>
            <a:ext cx="1468472" cy="264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125" dirty="0"/>
              <a:t>Neural Network</a:t>
            </a:r>
            <a:endParaRPr lang="en-US" sz="1125" dirty="0"/>
          </a:p>
        </p:txBody>
      </p:sp>
      <p:grpSp>
        <p:nvGrpSpPr>
          <p:cNvPr id="112" name="Group 80"/>
          <p:cNvGrpSpPr/>
          <p:nvPr/>
        </p:nvGrpSpPr>
        <p:grpSpPr>
          <a:xfrm>
            <a:off x="3429177" y="2733607"/>
            <a:ext cx="1409266" cy="1000211"/>
            <a:chOff x="2752752" y="2458368"/>
            <a:chExt cx="1879021" cy="1333615"/>
          </a:xfrm>
        </p:grpSpPr>
        <p:sp>
          <p:nvSpPr>
            <p:cNvPr id="113" name="Oval 81"/>
            <p:cNvSpPr/>
            <p:nvPr>
              <p:custDataLst>
                <p:tags r:id="rId5"/>
              </p:custDataLst>
            </p:nvPr>
          </p:nvSpPr>
          <p:spPr>
            <a:xfrm>
              <a:off x="3171696" y="2758736"/>
              <a:ext cx="147956" cy="147956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114" name="Oval 82"/>
            <p:cNvSpPr/>
            <p:nvPr>
              <p:custDataLst>
                <p:tags r:id="rId6"/>
              </p:custDataLst>
            </p:nvPr>
          </p:nvSpPr>
          <p:spPr>
            <a:xfrm>
              <a:off x="3171696" y="3049630"/>
              <a:ext cx="147956" cy="147956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115" name="Oval 83"/>
            <p:cNvSpPr/>
            <p:nvPr>
              <p:custDataLst>
                <p:tags r:id="rId7"/>
              </p:custDataLst>
            </p:nvPr>
          </p:nvSpPr>
          <p:spPr>
            <a:xfrm>
              <a:off x="3171696" y="3347380"/>
              <a:ext cx="147956" cy="147956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116" name="Oval 84"/>
            <p:cNvSpPr/>
            <p:nvPr>
              <p:custDataLst>
                <p:tags r:id="rId8"/>
              </p:custDataLst>
            </p:nvPr>
          </p:nvSpPr>
          <p:spPr>
            <a:xfrm>
              <a:off x="3794347" y="2758736"/>
              <a:ext cx="147956" cy="147956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117" name="Oval 85"/>
            <p:cNvSpPr/>
            <p:nvPr>
              <p:custDataLst>
                <p:tags r:id="rId9"/>
              </p:custDataLst>
            </p:nvPr>
          </p:nvSpPr>
          <p:spPr>
            <a:xfrm>
              <a:off x="3794347" y="3049630"/>
              <a:ext cx="147956" cy="147956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118" name="Oval 86"/>
            <p:cNvSpPr/>
            <p:nvPr>
              <p:custDataLst>
                <p:tags r:id="rId10"/>
              </p:custDataLst>
            </p:nvPr>
          </p:nvSpPr>
          <p:spPr>
            <a:xfrm>
              <a:off x="3794347" y="3347380"/>
              <a:ext cx="147956" cy="147956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119" name="Oval 87"/>
            <p:cNvSpPr/>
            <p:nvPr>
              <p:custDataLst>
                <p:tags r:id="rId11"/>
              </p:custDataLst>
            </p:nvPr>
          </p:nvSpPr>
          <p:spPr>
            <a:xfrm>
              <a:off x="3176140" y="3644027"/>
              <a:ext cx="147956" cy="147956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120" name="Oval 88"/>
            <p:cNvSpPr/>
            <p:nvPr>
              <p:custDataLst>
                <p:tags r:id="rId12"/>
              </p:custDataLst>
            </p:nvPr>
          </p:nvSpPr>
          <p:spPr>
            <a:xfrm>
              <a:off x="3798791" y="3644027"/>
              <a:ext cx="147956" cy="147956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121" name="Oval 89"/>
            <p:cNvSpPr/>
            <p:nvPr>
              <p:custDataLst>
                <p:tags r:id="rId13"/>
              </p:custDataLst>
            </p:nvPr>
          </p:nvSpPr>
          <p:spPr>
            <a:xfrm>
              <a:off x="4483817" y="2654774"/>
              <a:ext cx="147956" cy="147956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122" name="Oval 90"/>
            <p:cNvSpPr/>
            <p:nvPr>
              <p:custDataLst>
                <p:tags r:id="rId14"/>
              </p:custDataLst>
            </p:nvPr>
          </p:nvSpPr>
          <p:spPr>
            <a:xfrm>
              <a:off x="4483817" y="2943988"/>
              <a:ext cx="147956" cy="147956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123" name="Oval 91"/>
            <p:cNvSpPr/>
            <p:nvPr>
              <p:custDataLst>
                <p:tags r:id="rId15"/>
              </p:custDataLst>
            </p:nvPr>
          </p:nvSpPr>
          <p:spPr>
            <a:xfrm>
              <a:off x="4483817" y="3238596"/>
              <a:ext cx="147956" cy="147956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cxnSp>
          <p:nvCxnSpPr>
            <p:cNvPr id="124" name="Straight Connector 92"/>
            <p:cNvCxnSpPr/>
            <p:nvPr>
              <p:custDataLst>
                <p:tags r:id="rId16"/>
              </p:custDataLst>
            </p:nvPr>
          </p:nvCxnSpPr>
          <p:spPr>
            <a:xfrm flipV="1">
              <a:off x="2757196" y="2832714"/>
              <a:ext cx="414500" cy="150758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93"/>
            <p:cNvCxnSpPr/>
            <p:nvPr>
              <p:custDataLst>
                <p:tags r:id="rId17"/>
              </p:custDataLst>
            </p:nvPr>
          </p:nvCxnSpPr>
          <p:spPr>
            <a:xfrm flipH="1">
              <a:off x="2761642" y="3123608"/>
              <a:ext cx="410054" cy="2396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94"/>
            <p:cNvCxnSpPr/>
            <p:nvPr>
              <p:custDataLst>
                <p:tags r:id="rId18"/>
              </p:custDataLst>
            </p:nvPr>
          </p:nvCxnSpPr>
          <p:spPr>
            <a:xfrm>
              <a:off x="2761339" y="3287459"/>
              <a:ext cx="410357" cy="133899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95"/>
            <p:cNvCxnSpPr/>
            <p:nvPr>
              <p:custDataLst>
                <p:tags r:id="rId19"/>
              </p:custDataLst>
            </p:nvPr>
          </p:nvCxnSpPr>
          <p:spPr>
            <a:xfrm>
              <a:off x="2757196" y="3448775"/>
              <a:ext cx="418944" cy="26923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96"/>
            <p:cNvCxnSpPr/>
            <p:nvPr>
              <p:custDataLst>
                <p:tags r:id="rId20"/>
              </p:custDataLst>
            </p:nvPr>
          </p:nvCxnSpPr>
          <p:spPr>
            <a:xfrm>
              <a:off x="3319652" y="2832714"/>
              <a:ext cx="474695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97"/>
            <p:cNvCxnSpPr/>
            <p:nvPr>
              <p:custDataLst>
                <p:tags r:id="rId21"/>
              </p:custDataLst>
            </p:nvPr>
          </p:nvCxnSpPr>
          <p:spPr>
            <a:xfrm>
              <a:off x="3319652" y="3123608"/>
              <a:ext cx="474695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98"/>
            <p:cNvCxnSpPr/>
            <p:nvPr>
              <p:custDataLst>
                <p:tags r:id="rId22"/>
              </p:custDataLst>
            </p:nvPr>
          </p:nvCxnSpPr>
          <p:spPr>
            <a:xfrm>
              <a:off x="3319652" y="3421358"/>
              <a:ext cx="474695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99"/>
            <p:cNvCxnSpPr/>
            <p:nvPr>
              <p:custDataLst>
                <p:tags r:id="rId23"/>
              </p:custDataLst>
            </p:nvPr>
          </p:nvCxnSpPr>
          <p:spPr>
            <a:xfrm>
              <a:off x="3324096" y="3718005"/>
              <a:ext cx="474695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00"/>
            <p:cNvCxnSpPr/>
            <p:nvPr>
              <p:custDataLst>
                <p:tags r:id="rId24"/>
              </p:custDataLst>
            </p:nvPr>
          </p:nvCxnSpPr>
          <p:spPr>
            <a:xfrm flipV="1">
              <a:off x="3319652" y="2832714"/>
              <a:ext cx="474695" cy="290894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01"/>
            <p:cNvCxnSpPr/>
            <p:nvPr>
              <p:custDataLst>
                <p:tags r:id="rId25"/>
              </p:custDataLst>
            </p:nvPr>
          </p:nvCxnSpPr>
          <p:spPr>
            <a:xfrm>
              <a:off x="3319652" y="2832714"/>
              <a:ext cx="474695" cy="290894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02"/>
            <p:cNvCxnSpPr/>
            <p:nvPr>
              <p:custDataLst>
                <p:tags r:id="rId26"/>
              </p:custDataLst>
            </p:nvPr>
          </p:nvCxnSpPr>
          <p:spPr>
            <a:xfrm>
              <a:off x="3319652" y="2832714"/>
              <a:ext cx="474695" cy="588644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03"/>
            <p:cNvCxnSpPr/>
            <p:nvPr>
              <p:custDataLst>
                <p:tags r:id="rId27"/>
              </p:custDataLst>
            </p:nvPr>
          </p:nvCxnSpPr>
          <p:spPr>
            <a:xfrm>
              <a:off x="3319652" y="3123608"/>
              <a:ext cx="479139" cy="594397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04"/>
            <p:cNvCxnSpPr/>
            <p:nvPr>
              <p:custDataLst>
                <p:tags r:id="rId28"/>
              </p:custDataLst>
            </p:nvPr>
          </p:nvCxnSpPr>
          <p:spPr>
            <a:xfrm>
              <a:off x="3319652" y="2832714"/>
              <a:ext cx="479139" cy="885291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05"/>
            <p:cNvCxnSpPr/>
            <p:nvPr>
              <p:custDataLst>
                <p:tags r:id="rId29"/>
              </p:custDataLst>
            </p:nvPr>
          </p:nvCxnSpPr>
          <p:spPr>
            <a:xfrm>
              <a:off x="3319652" y="3123608"/>
              <a:ext cx="474695" cy="29775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06"/>
            <p:cNvCxnSpPr/>
            <p:nvPr>
              <p:custDataLst>
                <p:tags r:id="rId30"/>
              </p:custDataLst>
            </p:nvPr>
          </p:nvCxnSpPr>
          <p:spPr>
            <a:xfrm flipV="1">
              <a:off x="3319652" y="2832714"/>
              <a:ext cx="474695" cy="588644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07"/>
            <p:cNvCxnSpPr/>
            <p:nvPr>
              <p:custDataLst>
                <p:tags r:id="rId31"/>
              </p:custDataLst>
            </p:nvPr>
          </p:nvCxnSpPr>
          <p:spPr>
            <a:xfrm>
              <a:off x="3319652" y="3421358"/>
              <a:ext cx="479139" cy="296647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08"/>
            <p:cNvCxnSpPr/>
            <p:nvPr>
              <p:custDataLst>
                <p:tags r:id="rId32"/>
              </p:custDataLst>
            </p:nvPr>
          </p:nvCxnSpPr>
          <p:spPr>
            <a:xfrm flipV="1">
              <a:off x="3319652" y="3123608"/>
              <a:ext cx="474695" cy="29775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09"/>
            <p:cNvCxnSpPr/>
            <p:nvPr>
              <p:custDataLst>
                <p:tags r:id="rId33"/>
              </p:custDataLst>
            </p:nvPr>
          </p:nvCxnSpPr>
          <p:spPr>
            <a:xfrm flipV="1">
              <a:off x="3324096" y="3123608"/>
              <a:ext cx="470251" cy="594397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10"/>
            <p:cNvCxnSpPr/>
            <p:nvPr>
              <p:custDataLst>
                <p:tags r:id="rId34"/>
              </p:custDataLst>
            </p:nvPr>
          </p:nvCxnSpPr>
          <p:spPr>
            <a:xfrm flipV="1">
              <a:off x="3324096" y="3421358"/>
              <a:ext cx="470251" cy="296647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11"/>
            <p:cNvCxnSpPr/>
            <p:nvPr>
              <p:custDataLst>
                <p:tags r:id="rId35"/>
              </p:custDataLst>
            </p:nvPr>
          </p:nvCxnSpPr>
          <p:spPr>
            <a:xfrm flipV="1">
              <a:off x="3324096" y="2832714"/>
              <a:ext cx="470251" cy="885291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12"/>
            <p:cNvSpPr/>
            <p:nvPr>
              <p:custDataLst>
                <p:tags r:id="rId36"/>
              </p:custDataLst>
            </p:nvPr>
          </p:nvSpPr>
          <p:spPr>
            <a:xfrm>
              <a:off x="3171696" y="2458368"/>
              <a:ext cx="147956" cy="147956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145" name="Oval 113"/>
            <p:cNvSpPr/>
            <p:nvPr>
              <p:custDataLst>
                <p:tags r:id="rId37"/>
              </p:custDataLst>
            </p:nvPr>
          </p:nvSpPr>
          <p:spPr>
            <a:xfrm>
              <a:off x="3794347" y="2458368"/>
              <a:ext cx="147956" cy="147956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cxnSp>
          <p:nvCxnSpPr>
            <p:cNvPr id="146" name="Straight Connector 114"/>
            <p:cNvCxnSpPr/>
            <p:nvPr>
              <p:custDataLst>
                <p:tags r:id="rId38"/>
              </p:custDataLst>
            </p:nvPr>
          </p:nvCxnSpPr>
          <p:spPr>
            <a:xfrm>
              <a:off x="3319652" y="2532346"/>
              <a:ext cx="474695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15"/>
            <p:cNvCxnSpPr/>
            <p:nvPr>
              <p:custDataLst>
                <p:tags r:id="rId39"/>
              </p:custDataLst>
            </p:nvPr>
          </p:nvCxnSpPr>
          <p:spPr>
            <a:xfrm>
              <a:off x="3319652" y="2532346"/>
              <a:ext cx="474695" cy="300368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16"/>
            <p:cNvCxnSpPr/>
            <p:nvPr>
              <p:custDataLst>
                <p:tags r:id="rId40"/>
              </p:custDataLst>
            </p:nvPr>
          </p:nvCxnSpPr>
          <p:spPr>
            <a:xfrm>
              <a:off x="3319652" y="2532346"/>
              <a:ext cx="474695" cy="591262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17"/>
            <p:cNvCxnSpPr/>
            <p:nvPr>
              <p:custDataLst>
                <p:tags r:id="rId41"/>
              </p:custDataLst>
            </p:nvPr>
          </p:nvCxnSpPr>
          <p:spPr>
            <a:xfrm>
              <a:off x="3319652" y="2532346"/>
              <a:ext cx="474695" cy="889012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18"/>
            <p:cNvCxnSpPr/>
            <p:nvPr>
              <p:custDataLst>
                <p:tags r:id="rId42"/>
              </p:custDataLst>
            </p:nvPr>
          </p:nvCxnSpPr>
          <p:spPr>
            <a:xfrm>
              <a:off x="3319652" y="2532346"/>
              <a:ext cx="479139" cy="1185659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19"/>
            <p:cNvCxnSpPr/>
            <p:nvPr>
              <p:custDataLst>
                <p:tags r:id="rId43"/>
              </p:custDataLst>
            </p:nvPr>
          </p:nvCxnSpPr>
          <p:spPr>
            <a:xfrm flipV="1">
              <a:off x="3319652" y="2532346"/>
              <a:ext cx="474695" cy="300368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20"/>
            <p:cNvCxnSpPr/>
            <p:nvPr>
              <p:custDataLst>
                <p:tags r:id="rId44"/>
              </p:custDataLst>
            </p:nvPr>
          </p:nvCxnSpPr>
          <p:spPr>
            <a:xfrm flipV="1">
              <a:off x="3319652" y="2532346"/>
              <a:ext cx="474695" cy="591262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21"/>
            <p:cNvCxnSpPr/>
            <p:nvPr>
              <p:custDataLst>
                <p:tags r:id="rId45"/>
              </p:custDataLst>
            </p:nvPr>
          </p:nvCxnSpPr>
          <p:spPr>
            <a:xfrm flipV="1">
              <a:off x="3319652" y="2532346"/>
              <a:ext cx="474695" cy="889012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22"/>
            <p:cNvCxnSpPr/>
            <p:nvPr>
              <p:custDataLst>
                <p:tags r:id="rId46"/>
              </p:custDataLst>
            </p:nvPr>
          </p:nvCxnSpPr>
          <p:spPr>
            <a:xfrm flipV="1">
              <a:off x="3324096" y="2532346"/>
              <a:ext cx="470251" cy="1185659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23"/>
            <p:cNvCxnSpPr/>
            <p:nvPr>
              <p:custDataLst>
                <p:tags r:id="rId47"/>
              </p:custDataLst>
            </p:nvPr>
          </p:nvCxnSpPr>
          <p:spPr>
            <a:xfrm flipV="1">
              <a:off x="2752752" y="2532346"/>
              <a:ext cx="418944" cy="302615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24"/>
            <p:cNvCxnSpPr/>
            <p:nvPr>
              <p:custDataLst>
                <p:tags r:id="rId48"/>
              </p:custDataLst>
            </p:nvPr>
          </p:nvCxnSpPr>
          <p:spPr>
            <a:xfrm>
              <a:off x="3942303" y="2532346"/>
              <a:ext cx="541514" cy="196406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25"/>
            <p:cNvCxnSpPr/>
            <p:nvPr>
              <p:custDataLst>
                <p:tags r:id="rId49"/>
              </p:custDataLst>
            </p:nvPr>
          </p:nvCxnSpPr>
          <p:spPr>
            <a:xfrm flipV="1">
              <a:off x="3942303" y="2728752"/>
              <a:ext cx="541514" cy="103962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26"/>
            <p:cNvCxnSpPr/>
            <p:nvPr>
              <p:custDataLst>
                <p:tags r:id="rId50"/>
              </p:custDataLst>
            </p:nvPr>
          </p:nvCxnSpPr>
          <p:spPr>
            <a:xfrm flipV="1">
              <a:off x="3942303" y="2728752"/>
              <a:ext cx="541514" cy="394856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27"/>
            <p:cNvSpPr/>
            <p:nvPr>
              <p:custDataLst>
                <p:tags r:id="rId51"/>
              </p:custDataLst>
            </p:nvPr>
          </p:nvSpPr>
          <p:spPr>
            <a:xfrm>
              <a:off x="4483817" y="3536225"/>
              <a:ext cx="147956" cy="147956"/>
            </a:xfrm>
            <a:prstGeom prst="ellipse">
              <a:avLst/>
            </a:prstGeom>
            <a:noFill/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cxnSp>
          <p:nvCxnSpPr>
            <p:cNvPr id="160" name="Straight Connector 128"/>
            <p:cNvCxnSpPr/>
            <p:nvPr>
              <p:custDataLst>
                <p:tags r:id="rId52"/>
              </p:custDataLst>
            </p:nvPr>
          </p:nvCxnSpPr>
          <p:spPr>
            <a:xfrm flipV="1">
              <a:off x="3942303" y="2728752"/>
              <a:ext cx="541514" cy="692606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29"/>
            <p:cNvCxnSpPr/>
            <p:nvPr>
              <p:custDataLst>
                <p:tags r:id="rId53"/>
              </p:custDataLst>
            </p:nvPr>
          </p:nvCxnSpPr>
          <p:spPr>
            <a:xfrm flipV="1">
              <a:off x="3946747" y="2728752"/>
              <a:ext cx="537070" cy="989253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30"/>
            <p:cNvCxnSpPr/>
            <p:nvPr>
              <p:custDataLst>
                <p:tags r:id="rId54"/>
              </p:custDataLst>
            </p:nvPr>
          </p:nvCxnSpPr>
          <p:spPr>
            <a:xfrm>
              <a:off x="3942303" y="2532346"/>
              <a:ext cx="541514" cy="48562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31"/>
            <p:cNvCxnSpPr/>
            <p:nvPr>
              <p:custDataLst>
                <p:tags r:id="rId55"/>
              </p:custDataLst>
            </p:nvPr>
          </p:nvCxnSpPr>
          <p:spPr>
            <a:xfrm>
              <a:off x="3942303" y="2832714"/>
              <a:ext cx="541514" cy="185252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32"/>
            <p:cNvCxnSpPr/>
            <p:nvPr>
              <p:custDataLst>
                <p:tags r:id="rId56"/>
              </p:custDataLst>
            </p:nvPr>
          </p:nvCxnSpPr>
          <p:spPr>
            <a:xfrm flipV="1">
              <a:off x="3942303" y="3017966"/>
              <a:ext cx="541514" cy="105642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33"/>
            <p:cNvCxnSpPr/>
            <p:nvPr>
              <p:custDataLst>
                <p:tags r:id="rId57"/>
              </p:custDataLst>
            </p:nvPr>
          </p:nvCxnSpPr>
          <p:spPr>
            <a:xfrm flipV="1">
              <a:off x="3942303" y="3017966"/>
              <a:ext cx="541514" cy="403392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34"/>
            <p:cNvCxnSpPr/>
            <p:nvPr>
              <p:custDataLst>
                <p:tags r:id="rId58"/>
              </p:custDataLst>
            </p:nvPr>
          </p:nvCxnSpPr>
          <p:spPr>
            <a:xfrm flipV="1">
              <a:off x="3946747" y="3017966"/>
              <a:ext cx="537070" cy="700039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35"/>
            <p:cNvCxnSpPr/>
            <p:nvPr>
              <p:custDataLst>
                <p:tags r:id="rId59"/>
              </p:custDataLst>
            </p:nvPr>
          </p:nvCxnSpPr>
          <p:spPr>
            <a:xfrm>
              <a:off x="3942303" y="2532346"/>
              <a:ext cx="541514" cy="780228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36"/>
            <p:cNvCxnSpPr/>
            <p:nvPr>
              <p:custDataLst>
                <p:tags r:id="rId60"/>
              </p:custDataLst>
            </p:nvPr>
          </p:nvCxnSpPr>
          <p:spPr>
            <a:xfrm>
              <a:off x="3942303" y="2832714"/>
              <a:ext cx="541514" cy="47986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37"/>
            <p:cNvCxnSpPr/>
            <p:nvPr>
              <p:custDataLst>
                <p:tags r:id="rId61"/>
              </p:custDataLst>
            </p:nvPr>
          </p:nvCxnSpPr>
          <p:spPr>
            <a:xfrm>
              <a:off x="3942303" y="3123608"/>
              <a:ext cx="541514" cy="188966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38"/>
            <p:cNvCxnSpPr/>
            <p:nvPr>
              <p:custDataLst>
                <p:tags r:id="rId62"/>
              </p:custDataLst>
            </p:nvPr>
          </p:nvCxnSpPr>
          <p:spPr>
            <a:xfrm flipV="1">
              <a:off x="3942303" y="3312574"/>
              <a:ext cx="541514" cy="108784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39"/>
            <p:cNvCxnSpPr/>
            <p:nvPr>
              <p:custDataLst>
                <p:tags r:id="rId63"/>
              </p:custDataLst>
            </p:nvPr>
          </p:nvCxnSpPr>
          <p:spPr>
            <a:xfrm flipV="1">
              <a:off x="3946747" y="3312574"/>
              <a:ext cx="537070" cy="405431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40"/>
            <p:cNvCxnSpPr/>
            <p:nvPr>
              <p:custDataLst>
                <p:tags r:id="rId64"/>
              </p:custDataLst>
            </p:nvPr>
          </p:nvCxnSpPr>
          <p:spPr>
            <a:xfrm>
              <a:off x="3942303" y="2532346"/>
              <a:ext cx="541514" cy="1077857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41"/>
            <p:cNvCxnSpPr/>
            <p:nvPr>
              <p:custDataLst>
                <p:tags r:id="rId65"/>
              </p:custDataLst>
            </p:nvPr>
          </p:nvCxnSpPr>
          <p:spPr>
            <a:xfrm>
              <a:off x="3942303" y="2832714"/>
              <a:ext cx="541514" cy="777489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42"/>
            <p:cNvCxnSpPr/>
            <p:nvPr>
              <p:custDataLst>
                <p:tags r:id="rId66"/>
              </p:custDataLst>
            </p:nvPr>
          </p:nvCxnSpPr>
          <p:spPr>
            <a:xfrm>
              <a:off x="3942303" y="3123608"/>
              <a:ext cx="541514" cy="486595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43"/>
            <p:cNvCxnSpPr/>
            <p:nvPr>
              <p:custDataLst>
                <p:tags r:id="rId67"/>
              </p:custDataLst>
            </p:nvPr>
          </p:nvCxnSpPr>
          <p:spPr>
            <a:xfrm>
              <a:off x="3942303" y="3421358"/>
              <a:ext cx="541514" cy="188845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44"/>
            <p:cNvCxnSpPr/>
            <p:nvPr>
              <p:custDataLst>
                <p:tags r:id="rId68"/>
              </p:custDataLst>
            </p:nvPr>
          </p:nvCxnSpPr>
          <p:spPr>
            <a:xfrm flipV="1">
              <a:off x="3946747" y="3610203"/>
              <a:ext cx="537070" cy="107802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46"/>
          <p:cNvGrpSpPr/>
          <p:nvPr/>
        </p:nvGrpSpPr>
        <p:grpSpPr>
          <a:xfrm>
            <a:off x="4783736" y="2752723"/>
            <a:ext cx="2624002" cy="1060621"/>
            <a:chOff x="4558831" y="2483856"/>
            <a:chExt cx="3498669" cy="1414161"/>
          </a:xfrm>
        </p:grpSpPr>
        <p:sp>
          <p:nvSpPr>
            <p:cNvPr id="178" name="Oval 148"/>
            <p:cNvSpPr/>
            <p:nvPr>
              <p:custDataLst>
                <p:tags r:id="rId69"/>
              </p:custDataLst>
            </p:nvPr>
          </p:nvSpPr>
          <p:spPr>
            <a:xfrm>
              <a:off x="5615148" y="3264753"/>
              <a:ext cx="73978" cy="73978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179" name="TextBox 149"/>
            <p:cNvSpPr txBox="1"/>
            <p:nvPr>
              <p:custDataLst>
                <p:tags r:id="rId70"/>
              </p:custDataLst>
            </p:nvPr>
          </p:nvSpPr>
          <p:spPr>
            <a:xfrm>
              <a:off x="4588174" y="2516117"/>
              <a:ext cx="709507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350" dirty="0"/>
                <a:t>240P</a:t>
              </a:r>
              <a:endParaRPr lang="en-US" sz="1350" dirty="0"/>
            </a:p>
          </p:txBody>
        </p:sp>
        <p:sp>
          <p:nvSpPr>
            <p:cNvPr id="180" name="TextBox 150"/>
            <p:cNvSpPr txBox="1"/>
            <p:nvPr>
              <p:custDataLst>
                <p:tags r:id="rId71"/>
              </p:custDataLst>
            </p:nvPr>
          </p:nvSpPr>
          <p:spPr>
            <a:xfrm>
              <a:off x="4581875" y="2828407"/>
              <a:ext cx="709507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350" dirty="0"/>
                <a:t>480P</a:t>
              </a:r>
              <a:endParaRPr lang="en-US" sz="1350" dirty="0"/>
            </a:p>
          </p:txBody>
        </p:sp>
        <p:sp>
          <p:nvSpPr>
            <p:cNvPr id="181" name="TextBox 151"/>
            <p:cNvSpPr txBox="1"/>
            <p:nvPr>
              <p:custDataLst>
                <p:tags r:id="rId72"/>
              </p:custDataLst>
            </p:nvPr>
          </p:nvSpPr>
          <p:spPr>
            <a:xfrm>
              <a:off x="4592834" y="3126004"/>
              <a:ext cx="709507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350" dirty="0"/>
                <a:t>720P</a:t>
              </a:r>
              <a:endParaRPr lang="en-US" sz="1350" dirty="0"/>
            </a:p>
          </p:txBody>
        </p:sp>
        <p:sp>
          <p:nvSpPr>
            <p:cNvPr id="182" name="TextBox 152"/>
            <p:cNvSpPr txBox="1"/>
            <p:nvPr>
              <p:custDataLst>
                <p:tags r:id="rId73"/>
              </p:custDataLst>
            </p:nvPr>
          </p:nvSpPr>
          <p:spPr>
            <a:xfrm>
              <a:off x="4558831" y="3423917"/>
              <a:ext cx="82550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350" dirty="0"/>
                <a:t>1080P</a:t>
              </a:r>
              <a:endParaRPr lang="en-US" sz="1350" dirty="0"/>
            </a:p>
          </p:txBody>
        </p:sp>
        <p:cxnSp>
          <p:nvCxnSpPr>
            <p:cNvPr id="183" name="Straight Arrow Connector 153"/>
            <p:cNvCxnSpPr/>
            <p:nvPr>
              <p:custDataLst>
                <p:tags r:id="rId74"/>
              </p:custDataLst>
            </p:nvPr>
          </p:nvCxnSpPr>
          <p:spPr>
            <a:xfrm>
              <a:off x="5692938" y="3301742"/>
              <a:ext cx="2364562" cy="8928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4" name="Picture 154" descr="Screen Shot 2016-07-15 at 8.47.09 PM.png"/>
            <p:cNvPicPr>
              <a:picLocks noChangeAspect="1"/>
            </p:cNvPicPr>
            <p:nvPr>
              <p:custDataLst>
                <p:tags r:id="rId75"/>
              </p:custDataLst>
            </p:nvPr>
          </p:nvPicPr>
          <p:blipFill>
            <a:blip r:embed="rId76" cstate="screen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5230131" y="2483856"/>
              <a:ext cx="357176" cy="1414161"/>
            </a:xfrm>
            <a:prstGeom prst="rect">
              <a:avLst/>
            </a:prstGeom>
          </p:spPr>
        </p:pic>
      </p:grpSp>
      <p:cxnSp>
        <p:nvCxnSpPr>
          <p:cNvPr id="185" name="Straight Arrow Connector 155"/>
          <p:cNvCxnSpPr/>
          <p:nvPr>
            <p:custDataLst>
              <p:tags r:id="rId77"/>
            </p:custDataLst>
          </p:nvPr>
        </p:nvCxnSpPr>
        <p:spPr>
          <a:xfrm>
            <a:off x="1243663" y="3251628"/>
            <a:ext cx="159543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56"/>
          <p:cNvSpPr txBox="1"/>
          <p:nvPr>
            <p:custDataLst>
              <p:tags r:id="rId78"/>
            </p:custDataLst>
          </p:nvPr>
        </p:nvSpPr>
        <p:spPr>
          <a:xfrm>
            <a:off x="4885235" y="2300590"/>
            <a:ext cx="962551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50" dirty="0"/>
              <a:t> policy </a:t>
            </a:r>
            <a:endParaRPr lang="en-US" sz="1350" dirty="0"/>
          </a:p>
          <a:p>
            <a:r>
              <a:rPr lang="en-US" sz="1350" dirty="0"/>
              <a:t>π</a:t>
            </a:r>
            <a:r>
              <a:rPr lang="en-US" sz="1350" baseline="-25000" dirty="0" err="1"/>
              <a:t>θ</a:t>
            </a:r>
            <a:r>
              <a:rPr lang="en-US" sz="1350" dirty="0"/>
              <a:t>(</a:t>
            </a:r>
            <a:r>
              <a:rPr lang="en-US" sz="1350" i="1" dirty="0"/>
              <a:t>s, a</a:t>
            </a:r>
            <a:r>
              <a:rPr lang="en-US" sz="1350" dirty="0"/>
              <a:t>)</a:t>
            </a:r>
            <a:endParaRPr lang="en-US" sz="1350" dirty="0"/>
          </a:p>
        </p:txBody>
      </p:sp>
      <p:sp>
        <p:nvSpPr>
          <p:cNvPr id="187" name="TextBox 157"/>
          <p:cNvSpPr txBox="1"/>
          <p:nvPr>
            <p:custDataLst>
              <p:tags r:id="rId79"/>
            </p:custDataLst>
          </p:nvPr>
        </p:nvSpPr>
        <p:spPr>
          <a:xfrm>
            <a:off x="5875996" y="3089968"/>
            <a:ext cx="147897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 dirty="0"/>
              <a:t>Take action </a:t>
            </a:r>
            <a:r>
              <a:rPr lang="en-US" sz="1500" i="1" dirty="0"/>
              <a:t>a</a:t>
            </a:r>
            <a:endParaRPr lang="en-US" sz="1500" i="1" dirty="0"/>
          </a:p>
          <a:p>
            <a:r>
              <a:rPr lang="en-US" sz="1500" dirty="0"/>
              <a:t>next bitrate</a:t>
            </a:r>
            <a:endParaRPr lang="en-US" sz="1500" dirty="0"/>
          </a:p>
        </p:txBody>
      </p:sp>
      <p:sp>
        <p:nvSpPr>
          <p:cNvPr id="188" name="Rectangle 160"/>
          <p:cNvSpPr/>
          <p:nvPr>
            <p:custDataLst>
              <p:tags r:id="rId80"/>
            </p:custDataLst>
          </p:nvPr>
        </p:nvSpPr>
        <p:spPr>
          <a:xfrm>
            <a:off x="1342283" y="2981793"/>
            <a:ext cx="1362075" cy="32194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1500" dirty="0"/>
              <a:t>Observe state </a:t>
            </a:r>
            <a:r>
              <a:rPr lang="en-US" sz="1500" i="1" dirty="0"/>
              <a:t>s</a:t>
            </a:r>
            <a:endParaRPr lang="en-US" sz="1500" i="1" dirty="0"/>
          </a:p>
        </p:txBody>
      </p:sp>
      <p:sp>
        <p:nvSpPr>
          <p:cNvPr id="189" name="TextBox 166"/>
          <p:cNvSpPr txBox="1"/>
          <p:nvPr>
            <p:custDataLst>
              <p:tags r:id="rId81"/>
            </p:custDataLst>
          </p:nvPr>
        </p:nvSpPr>
        <p:spPr>
          <a:xfrm>
            <a:off x="3747069" y="3700822"/>
            <a:ext cx="104394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350" dirty="0"/>
              <a:t>parameter </a:t>
            </a:r>
            <a:r>
              <a:rPr lang="en-US" sz="1350" dirty="0" err="1"/>
              <a:t>θ</a:t>
            </a:r>
            <a:endParaRPr lang="en-US" sz="1350" dirty="0"/>
          </a:p>
        </p:txBody>
      </p:sp>
      <p:pic>
        <p:nvPicPr>
          <p:cNvPr id="190" name="Picture 168"/>
          <p:cNvPicPr>
            <a:picLocks noChangeAspect="1"/>
          </p:cNvPicPr>
          <p:nvPr>
            <p:custDataLst>
              <p:tags r:id="rId82"/>
            </p:custDataLst>
          </p:nvPr>
        </p:nvPicPr>
        <p:blipFill>
          <a:blip r:embed="rId83" cstate="screen"/>
          <a:stretch>
            <a:fillRect/>
          </a:stretch>
        </p:blipFill>
        <p:spPr>
          <a:xfrm>
            <a:off x="2861941" y="4946779"/>
            <a:ext cx="2163630" cy="625628"/>
          </a:xfrm>
          <a:prstGeom prst="rect">
            <a:avLst/>
          </a:prstGeom>
        </p:spPr>
      </p:pic>
      <p:sp>
        <p:nvSpPr>
          <p:cNvPr id="191" name="Rectangle 175"/>
          <p:cNvSpPr/>
          <p:nvPr>
            <p:custDataLst>
              <p:tags r:id="rId84"/>
            </p:custDataLst>
          </p:nvPr>
        </p:nvSpPr>
        <p:spPr>
          <a:xfrm>
            <a:off x="1922149" y="5053705"/>
            <a:ext cx="864235" cy="32194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1500" b="1" dirty="0"/>
              <a:t>Training</a:t>
            </a:r>
            <a:r>
              <a:rPr lang="en-US" sz="1500" dirty="0"/>
              <a:t>:</a:t>
            </a:r>
            <a:endParaRPr lang="en-US" sz="1500" i="1" dirty="0"/>
          </a:p>
        </p:txBody>
      </p:sp>
      <p:sp>
        <p:nvSpPr>
          <p:cNvPr id="192" name="Rectangle 145"/>
          <p:cNvSpPr/>
          <p:nvPr>
            <p:custDataLst>
              <p:tags r:id="rId85"/>
            </p:custDataLst>
          </p:nvPr>
        </p:nvSpPr>
        <p:spPr>
          <a:xfrm>
            <a:off x="1922149" y="4555009"/>
            <a:ext cx="4823460" cy="32194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1500" b="1" dirty="0"/>
              <a:t>Collect experience data</a:t>
            </a:r>
            <a:r>
              <a:rPr lang="en-US" sz="1500" dirty="0"/>
              <a:t>: trajectory of [state, action, reward]</a:t>
            </a:r>
            <a:endParaRPr lang="en-US" sz="1500" i="1" dirty="0"/>
          </a:p>
        </p:txBody>
      </p:sp>
      <p:cxnSp>
        <p:nvCxnSpPr>
          <p:cNvPr id="193" name="Straight Arrow Connector 169"/>
          <p:cNvCxnSpPr>
            <a:endCxn id="194" idx="1"/>
          </p:cNvCxnSpPr>
          <p:nvPr>
            <p:custDataLst>
              <p:tags r:id="rId86"/>
            </p:custDataLst>
          </p:nvPr>
        </p:nvCxnSpPr>
        <p:spPr>
          <a:xfrm>
            <a:off x="4025371" y="4840486"/>
            <a:ext cx="1271132" cy="407009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TextBox 171"/>
          <p:cNvSpPr txBox="1"/>
          <p:nvPr>
            <p:custDataLst>
              <p:tags r:id="rId87"/>
            </p:custDataLst>
          </p:nvPr>
        </p:nvSpPr>
        <p:spPr>
          <a:xfrm>
            <a:off x="5296503" y="5086659"/>
            <a:ext cx="2959017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 b="1" dirty="0">
                <a:solidFill>
                  <a:schemeClr val="accent1"/>
                </a:solidFill>
              </a:rPr>
              <a:t>estimate from empirical data</a:t>
            </a:r>
            <a:endParaRPr lang="en-US" sz="1500" b="1" dirty="0">
              <a:solidFill>
                <a:schemeClr val="accent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  <p:bldP spid="192" grpId="0"/>
      <p:bldP spid="19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Pensieve</a:t>
            </a:r>
            <a:r>
              <a:rPr lang="zh-CN" altLang="en-US"/>
              <a:t>强化学习模型</a:t>
            </a:r>
            <a:endParaRPr lang="zh-CN" altLang="en-US"/>
          </a:p>
        </p:txBody>
      </p:sp>
      <p:sp>
        <p:nvSpPr>
          <p:cNvPr id="60" name="TextBox 45"/>
          <p:cNvSpPr txBox="1"/>
          <p:nvPr>
            <p:custDataLst>
              <p:tags r:id="rId1"/>
            </p:custDataLst>
          </p:nvPr>
        </p:nvSpPr>
        <p:spPr>
          <a:xfrm>
            <a:off x="6315305" y="2942143"/>
            <a:ext cx="204342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500" dirty="0"/>
              <a:t>{state, action, reward}</a:t>
            </a:r>
            <a:endParaRPr lang="en-US" sz="1500" dirty="0"/>
          </a:p>
          <a:p>
            <a:pPr algn="ctr"/>
            <a:r>
              <a:rPr lang="en-US" sz="1500" dirty="0"/>
              <a:t>experiences</a:t>
            </a:r>
            <a:endParaRPr lang="en-US" sz="1500" dirty="0"/>
          </a:p>
        </p:txBody>
      </p:sp>
      <p:sp>
        <p:nvSpPr>
          <p:cNvPr id="61" name="TextBox 49"/>
          <p:cNvSpPr txBox="1"/>
          <p:nvPr>
            <p:custDataLst>
              <p:tags r:id="rId2"/>
            </p:custDataLst>
          </p:nvPr>
        </p:nvSpPr>
        <p:spPr>
          <a:xfrm>
            <a:off x="6389945" y="4916057"/>
            <a:ext cx="187421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500" dirty="0"/>
              <a:t>updated neural </a:t>
            </a:r>
            <a:endParaRPr lang="en-US" sz="1500" dirty="0"/>
          </a:p>
          <a:p>
            <a:pPr algn="ctr"/>
            <a:r>
              <a:rPr lang="en-US" sz="1500" dirty="0"/>
              <a:t>network parameters</a:t>
            </a:r>
            <a:endParaRPr lang="en-US" sz="1500" dirty="0"/>
          </a:p>
        </p:txBody>
      </p:sp>
      <p:grpSp>
        <p:nvGrpSpPr>
          <p:cNvPr id="62" name="Group 1209"/>
          <p:cNvGrpSpPr/>
          <p:nvPr/>
        </p:nvGrpSpPr>
        <p:grpSpPr>
          <a:xfrm>
            <a:off x="1857660" y="1871138"/>
            <a:ext cx="4157012" cy="3715790"/>
            <a:chOff x="1857660" y="1013888"/>
            <a:chExt cx="4157012" cy="3715789"/>
          </a:xfrm>
        </p:grpSpPr>
        <p:pic>
          <p:nvPicPr>
            <p:cNvPr id="63" name="Picture 2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screen"/>
            <a:stretch>
              <a:fillRect/>
            </a:stretch>
          </p:blipFill>
          <p:spPr>
            <a:xfrm>
              <a:off x="3453720" y="2153383"/>
              <a:ext cx="399652" cy="302684"/>
            </a:xfrm>
            <a:prstGeom prst="rect">
              <a:avLst/>
            </a:prstGeom>
          </p:spPr>
        </p:pic>
        <p:sp>
          <p:nvSpPr>
            <p:cNvPr id="64" name="Rectangle 21"/>
            <p:cNvSpPr/>
            <p:nvPr>
              <p:custDataLst>
                <p:tags r:id="rId5"/>
              </p:custDataLst>
            </p:nvPr>
          </p:nvSpPr>
          <p:spPr>
            <a:xfrm>
              <a:off x="3165994" y="2023595"/>
              <a:ext cx="959689" cy="55606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pic>
          <p:nvPicPr>
            <p:cNvPr id="65" name="Picture 2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3448333" y="3015764"/>
              <a:ext cx="405039" cy="309731"/>
            </a:xfrm>
            <a:prstGeom prst="rect">
              <a:avLst/>
            </a:prstGeom>
          </p:spPr>
        </p:pic>
        <p:sp>
          <p:nvSpPr>
            <p:cNvPr id="66" name="Rectangle 23"/>
            <p:cNvSpPr/>
            <p:nvPr>
              <p:custDataLst>
                <p:tags r:id="rId8"/>
              </p:custDataLst>
            </p:nvPr>
          </p:nvSpPr>
          <p:spPr>
            <a:xfrm>
              <a:off x="3165994" y="2890867"/>
              <a:ext cx="959689" cy="55606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pic>
          <p:nvPicPr>
            <p:cNvPr id="67" name="Picture 24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4" cstate="screen"/>
            <a:stretch>
              <a:fillRect/>
            </a:stretch>
          </p:blipFill>
          <p:spPr>
            <a:xfrm>
              <a:off x="3443318" y="4296303"/>
              <a:ext cx="405039" cy="306764"/>
            </a:xfrm>
            <a:prstGeom prst="rect">
              <a:avLst/>
            </a:prstGeom>
          </p:spPr>
        </p:pic>
        <p:sp>
          <p:nvSpPr>
            <p:cNvPr id="68" name="Rectangle 25"/>
            <p:cNvSpPr/>
            <p:nvPr>
              <p:custDataLst>
                <p:tags r:id="rId10"/>
              </p:custDataLst>
            </p:nvPr>
          </p:nvSpPr>
          <p:spPr>
            <a:xfrm>
              <a:off x="3165994" y="4137498"/>
              <a:ext cx="959689" cy="592179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69" name="Oval 26"/>
            <p:cNvSpPr/>
            <p:nvPr>
              <p:custDataLst>
                <p:tags r:id="rId11"/>
              </p:custDataLst>
            </p:nvPr>
          </p:nvSpPr>
          <p:spPr>
            <a:xfrm>
              <a:off x="3606773" y="369284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70" name="Oval 27"/>
            <p:cNvSpPr/>
            <p:nvPr>
              <p:custDataLst>
                <p:tags r:id="rId12"/>
              </p:custDataLst>
            </p:nvPr>
          </p:nvSpPr>
          <p:spPr>
            <a:xfrm>
              <a:off x="3606773" y="37934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71" name="Oval 28"/>
            <p:cNvSpPr/>
            <p:nvPr>
              <p:custDataLst>
                <p:tags r:id="rId13"/>
              </p:custDataLst>
            </p:nvPr>
          </p:nvSpPr>
          <p:spPr>
            <a:xfrm>
              <a:off x="3606773" y="389440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cxnSp>
          <p:nvCxnSpPr>
            <p:cNvPr id="72" name="Straight Arrow Connector 29"/>
            <p:cNvCxnSpPr>
              <a:stCxn id="103" idx="3"/>
              <a:endCxn id="64" idx="1"/>
            </p:cNvCxnSpPr>
            <p:nvPr>
              <p:custDataLst>
                <p:tags r:id="rId14"/>
              </p:custDataLst>
            </p:nvPr>
          </p:nvCxnSpPr>
          <p:spPr>
            <a:xfrm>
              <a:off x="1919971" y="2301184"/>
              <a:ext cx="12460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30"/>
            <p:cNvCxnSpPr>
              <a:stCxn id="99" idx="3"/>
              <a:endCxn id="66" idx="1"/>
            </p:cNvCxnSpPr>
            <p:nvPr>
              <p:custDataLst>
                <p:tags r:id="rId15"/>
              </p:custDataLst>
            </p:nvPr>
          </p:nvCxnSpPr>
          <p:spPr>
            <a:xfrm>
              <a:off x="1857660" y="3164914"/>
              <a:ext cx="1308334" cy="398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31"/>
            <p:cNvCxnSpPr>
              <a:stCxn id="105" idx="3"/>
              <a:endCxn id="68" idx="1"/>
            </p:cNvCxnSpPr>
            <p:nvPr>
              <p:custDataLst>
                <p:tags r:id="rId16"/>
              </p:custDataLst>
            </p:nvPr>
          </p:nvCxnSpPr>
          <p:spPr>
            <a:xfrm flipV="1">
              <a:off x="1890821" y="4433588"/>
              <a:ext cx="1275173" cy="27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32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 cstate="screen"/>
            <a:stretch>
              <a:fillRect/>
            </a:stretch>
          </p:blipFill>
          <p:spPr>
            <a:xfrm>
              <a:off x="4345022" y="2141018"/>
              <a:ext cx="297465" cy="316778"/>
            </a:xfrm>
            <a:prstGeom prst="rect">
              <a:avLst/>
            </a:prstGeom>
          </p:spPr>
        </p:pic>
        <p:pic>
          <p:nvPicPr>
            <p:cNvPr id="76" name="Picture 3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18" cstate="screen"/>
            <a:stretch>
              <a:fillRect/>
            </a:stretch>
          </p:blipFill>
          <p:spPr>
            <a:xfrm>
              <a:off x="4345023" y="3000674"/>
              <a:ext cx="297465" cy="316778"/>
            </a:xfrm>
            <a:prstGeom prst="rect">
              <a:avLst/>
            </a:prstGeom>
          </p:spPr>
        </p:pic>
        <p:pic>
          <p:nvPicPr>
            <p:cNvPr id="77" name="Picture 34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18" cstate="screen"/>
            <a:stretch>
              <a:fillRect/>
            </a:stretch>
          </p:blipFill>
          <p:spPr>
            <a:xfrm>
              <a:off x="4342218" y="4277974"/>
              <a:ext cx="300269" cy="316778"/>
            </a:xfrm>
            <a:prstGeom prst="rect">
              <a:avLst/>
            </a:prstGeom>
          </p:spPr>
        </p:pic>
        <p:sp>
          <p:nvSpPr>
            <p:cNvPr id="78" name="Oval 38"/>
            <p:cNvSpPr/>
            <p:nvPr>
              <p:custDataLst>
                <p:tags r:id="rId21"/>
              </p:custDataLst>
            </p:nvPr>
          </p:nvSpPr>
          <p:spPr>
            <a:xfrm>
              <a:off x="5261656" y="367728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79" name="Oval 39"/>
            <p:cNvSpPr/>
            <p:nvPr>
              <p:custDataLst>
                <p:tags r:id="rId22"/>
              </p:custDataLst>
            </p:nvPr>
          </p:nvSpPr>
          <p:spPr>
            <a:xfrm>
              <a:off x="5261656" y="378730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80" name="Oval 40"/>
            <p:cNvSpPr/>
            <p:nvPr>
              <p:custDataLst>
                <p:tags r:id="rId23"/>
              </p:custDataLst>
            </p:nvPr>
          </p:nvSpPr>
          <p:spPr>
            <a:xfrm>
              <a:off x="5261656" y="389819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81" name="TextBox 51"/>
            <p:cNvSpPr txBox="1"/>
            <p:nvPr>
              <p:custDataLst>
                <p:tags r:id="rId24"/>
              </p:custDataLst>
            </p:nvPr>
          </p:nvSpPr>
          <p:spPr>
            <a:xfrm>
              <a:off x="3081674" y="1013888"/>
              <a:ext cx="2932998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500" b="1" dirty="0"/>
                <a:t>Video playback</a:t>
              </a:r>
              <a:endParaRPr lang="en-US" sz="1500" b="1" dirty="0"/>
            </a:p>
            <a:p>
              <a:pPr algn="ctr"/>
              <a:r>
                <a:rPr lang="en-US" sz="1500" i="1" dirty="0">
                  <a:solidFill>
                    <a:srgbClr val="3167FF"/>
                  </a:solidFill>
                </a:rPr>
                <a:t>Fast chunk-level simulator</a:t>
              </a:r>
              <a:endParaRPr lang="en-US" sz="1500" i="1" dirty="0">
                <a:solidFill>
                  <a:srgbClr val="3167FF"/>
                </a:solidFill>
              </a:endParaRPr>
            </a:p>
          </p:txBody>
        </p:sp>
        <p:sp>
          <p:nvSpPr>
            <p:cNvPr id="82" name="Rectangle 65"/>
            <p:cNvSpPr/>
            <p:nvPr>
              <p:custDataLst>
                <p:tags r:id="rId25"/>
              </p:custDataLst>
            </p:nvPr>
          </p:nvSpPr>
          <p:spPr>
            <a:xfrm>
              <a:off x="4819767" y="2016835"/>
              <a:ext cx="959689" cy="556060"/>
            </a:xfrm>
            <a:prstGeom prst="rect">
              <a:avLst/>
            </a:prstGeom>
            <a:solidFill>
              <a:srgbClr val="F5E4D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Pensieve worker</a:t>
              </a:r>
              <a:endParaRPr lang="en-US" sz="135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67"/>
            <p:cNvSpPr/>
            <p:nvPr>
              <p:custDataLst>
                <p:tags r:id="rId26"/>
              </p:custDataLst>
            </p:nvPr>
          </p:nvSpPr>
          <p:spPr>
            <a:xfrm>
              <a:off x="4819767" y="2888875"/>
              <a:ext cx="959689" cy="556060"/>
            </a:xfrm>
            <a:prstGeom prst="rect">
              <a:avLst/>
            </a:prstGeom>
            <a:solidFill>
              <a:srgbClr val="F5E4D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Pensieve worker</a:t>
              </a:r>
              <a:endParaRPr lang="en-US" sz="135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68"/>
            <p:cNvSpPr/>
            <p:nvPr>
              <p:custDataLst>
                <p:tags r:id="rId27"/>
              </p:custDataLst>
            </p:nvPr>
          </p:nvSpPr>
          <p:spPr>
            <a:xfrm>
              <a:off x="4819767" y="4164690"/>
              <a:ext cx="959689" cy="556060"/>
            </a:xfrm>
            <a:prstGeom prst="rect">
              <a:avLst/>
            </a:prstGeom>
            <a:solidFill>
              <a:srgbClr val="F5E4D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Pensieve worker</a:t>
              </a:r>
              <a:endParaRPr lang="en-US" sz="13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5" name="Rectangle 41"/>
          <p:cNvSpPr/>
          <p:nvPr>
            <p:custDataLst>
              <p:tags r:id="rId28"/>
            </p:custDataLst>
          </p:nvPr>
        </p:nvSpPr>
        <p:spPr>
          <a:xfrm>
            <a:off x="7762684" y="3672200"/>
            <a:ext cx="1002963" cy="9853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500" dirty="0">
                <a:solidFill>
                  <a:schemeClr val="tx1"/>
                </a:solidFill>
              </a:rPr>
              <a:t>Pensieve master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42"/>
          <p:cNvCxnSpPr/>
          <p:nvPr>
            <p:custDataLst>
              <p:tags r:id="rId29"/>
            </p:custDataLst>
          </p:nvPr>
        </p:nvCxnSpPr>
        <p:spPr>
          <a:xfrm>
            <a:off x="5791070" y="3026180"/>
            <a:ext cx="1959256" cy="103042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52"/>
          <p:cNvSpPr txBox="1"/>
          <p:nvPr>
            <p:custDataLst>
              <p:tags r:id="rId30"/>
            </p:custDataLst>
          </p:nvPr>
        </p:nvSpPr>
        <p:spPr>
          <a:xfrm>
            <a:off x="6689345" y="1871137"/>
            <a:ext cx="211497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500" b="1" dirty="0"/>
              <a:t>Model update </a:t>
            </a:r>
            <a:endParaRPr lang="en-US" sz="1500" b="1" dirty="0"/>
          </a:p>
          <a:p>
            <a:pPr algn="ctr"/>
            <a:r>
              <a:rPr lang="en-US" sz="1500" i="1" dirty="0">
                <a:solidFill>
                  <a:srgbClr val="3167FF"/>
                </a:solidFill>
              </a:rPr>
              <a:t>TensorFlow</a:t>
            </a:r>
            <a:endParaRPr lang="en-US" sz="1350" i="1" dirty="0">
              <a:solidFill>
                <a:srgbClr val="3167FF"/>
              </a:solidFill>
            </a:endParaRPr>
          </a:p>
        </p:txBody>
      </p:sp>
      <p:cxnSp>
        <p:nvCxnSpPr>
          <p:cNvPr id="88" name="Straight Arrow Connector 1181"/>
          <p:cNvCxnSpPr/>
          <p:nvPr>
            <p:custDataLst>
              <p:tags r:id="rId31"/>
            </p:custDataLst>
          </p:nvPr>
        </p:nvCxnSpPr>
        <p:spPr>
          <a:xfrm>
            <a:off x="5789100" y="3918340"/>
            <a:ext cx="1961226" cy="237809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184"/>
          <p:cNvCxnSpPr/>
          <p:nvPr>
            <p:custDataLst>
              <p:tags r:id="rId32"/>
            </p:custDataLst>
          </p:nvPr>
        </p:nvCxnSpPr>
        <p:spPr>
          <a:xfrm flipV="1">
            <a:off x="5789100" y="4307564"/>
            <a:ext cx="1961226" cy="1144438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1189"/>
          <p:cNvCxnSpPr/>
          <p:nvPr>
            <p:custDataLst>
              <p:tags r:id="rId33"/>
            </p:custDataLst>
          </p:nvPr>
        </p:nvCxnSpPr>
        <p:spPr>
          <a:xfrm flipH="1" flipV="1">
            <a:off x="5771564" y="3313318"/>
            <a:ext cx="1967378" cy="99424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194"/>
          <p:cNvCxnSpPr/>
          <p:nvPr>
            <p:custDataLst>
              <p:tags r:id="rId34"/>
            </p:custDataLst>
          </p:nvPr>
        </p:nvCxnSpPr>
        <p:spPr>
          <a:xfrm flipH="1">
            <a:off x="5767552" y="4056606"/>
            <a:ext cx="1979282" cy="1115608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1199"/>
          <p:cNvCxnSpPr/>
          <p:nvPr>
            <p:custDataLst>
              <p:tags r:id="rId35"/>
            </p:custDataLst>
          </p:nvPr>
        </p:nvCxnSpPr>
        <p:spPr>
          <a:xfrm flipH="1" flipV="1">
            <a:off x="5775065" y="4162283"/>
            <a:ext cx="1955994" cy="202421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1208"/>
          <p:cNvGrpSpPr/>
          <p:nvPr/>
        </p:nvGrpSpPr>
        <p:grpSpPr>
          <a:xfrm>
            <a:off x="114301" y="1866184"/>
            <a:ext cx="2733741" cy="3849972"/>
            <a:chOff x="114300" y="1008934"/>
            <a:chExt cx="2733741" cy="3849972"/>
          </a:xfrm>
        </p:grpSpPr>
        <p:sp>
          <p:nvSpPr>
            <p:cNvPr id="94" name="Rectangle 5"/>
            <p:cNvSpPr/>
            <p:nvPr>
              <p:custDataLst>
                <p:tags r:id="rId36"/>
              </p:custDataLst>
            </p:nvPr>
          </p:nvSpPr>
          <p:spPr>
            <a:xfrm>
              <a:off x="722124" y="2152823"/>
              <a:ext cx="958954" cy="5516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95" name="Rectangle 6"/>
            <p:cNvSpPr/>
            <p:nvPr>
              <p:custDataLst>
                <p:tags r:id="rId37"/>
              </p:custDataLst>
            </p:nvPr>
          </p:nvSpPr>
          <p:spPr>
            <a:xfrm>
              <a:off x="810415" y="2092176"/>
              <a:ext cx="958954" cy="55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96" name="Rectangle 7"/>
            <p:cNvSpPr/>
            <p:nvPr>
              <p:custDataLst>
                <p:tags r:id="rId38"/>
              </p:custDataLst>
            </p:nvPr>
          </p:nvSpPr>
          <p:spPr>
            <a:xfrm>
              <a:off x="898706" y="2023595"/>
              <a:ext cx="958954" cy="55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97" name="Rectangle 8"/>
            <p:cNvSpPr/>
            <p:nvPr>
              <p:custDataLst>
                <p:tags r:id="rId39"/>
              </p:custDataLst>
            </p:nvPr>
          </p:nvSpPr>
          <p:spPr>
            <a:xfrm>
              <a:off x="722124" y="3018329"/>
              <a:ext cx="958954" cy="5516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98" name="Rectangle 9"/>
            <p:cNvSpPr/>
            <p:nvPr>
              <p:custDataLst>
                <p:tags r:id="rId40"/>
              </p:custDataLst>
            </p:nvPr>
          </p:nvSpPr>
          <p:spPr>
            <a:xfrm>
              <a:off x="810415" y="2957682"/>
              <a:ext cx="958954" cy="55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99" name="Rectangle 10"/>
            <p:cNvSpPr/>
            <p:nvPr>
              <p:custDataLst>
                <p:tags r:id="rId41"/>
              </p:custDataLst>
            </p:nvPr>
          </p:nvSpPr>
          <p:spPr>
            <a:xfrm>
              <a:off x="898706" y="2889102"/>
              <a:ext cx="958954" cy="55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100" name="Rectangle 11"/>
            <p:cNvSpPr/>
            <p:nvPr>
              <p:custDataLst>
                <p:tags r:id="rId42"/>
              </p:custDataLst>
            </p:nvPr>
          </p:nvSpPr>
          <p:spPr>
            <a:xfrm>
              <a:off x="722124" y="4307283"/>
              <a:ext cx="958954" cy="5516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101" name="Rectangle 12"/>
            <p:cNvSpPr/>
            <p:nvPr>
              <p:custDataLst>
                <p:tags r:id="rId43"/>
              </p:custDataLst>
            </p:nvPr>
          </p:nvSpPr>
          <p:spPr>
            <a:xfrm>
              <a:off x="810415" y="4246636"/>
              <a:ext cx="958954" cy="55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102" name="Rectangle 13"/>
            <p:cNvSpPr/>
            <p:nvPr>
              <p:custDataLst>
                <p:tags r:id="rId44"/>
              </p:custDataLst>
            </p:nvPr>
          </p:nvSpPr>
          <p:spPr>
            <a:xfrm>
              <a:off x="898706" y="4178055"/>
              <a:ext cx="958954" cy="55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pic>
          <p:nvPicPr>
            <p:cNvPr id="103" name="Picture 14"/>
            <p:cNvPicPr>
              <a:picLocks noChangeAspect="1"/>
            </p:cNvPicPr>
            <p:nvPr>
              <p:custDataLst>
                <p:tags r:id="rId45"/>
              </p:custDataLst>
            </p:nvPr>
          </p:nvPicPr>
          <p:blipFill>
            <a:blip r:embed="rId46" cstate="screen"/>
            <a:stretch>
              <a:fillRect/>
            </a:stretch>
          </p:blipFill>
          <p:spPr>
            <a:xfrm>
              <a:off x="894693" y="2002320"/>
              <a:ext cx="1025278" cy="597728"/>
            </a:xfrm>
            <a:prstGeom prst="rect">
              <a:avLst/>
            </a:prstGeom>
            <a:effectLst/>
          </p:spPr>
        </p:pic>
        <p:pic>
          <p:nvPicPr>
            <p:cNvPr id="104" name="Picture 15"/>
            <p:cNvPicPr>
              <a:picLocks noChangeAspect="1"/>
            </p:cNvPicPr>
            <p:nvPr>
              <p:custDataLst>
                <p:tags r:id="rId47"/>
              </p:custDataLst>
            </p:nvPr>
          </p:nvPicPr>
          <p:blipFill>
            <a:blip r:embed="rId48" cstate="screen"/>
            <a:stretch>
              <a:fillRect/>
            </a:stretch>
          </p:blipFill>
          <p:spPr>
            <a:xfrm>
              <a:off x="865543" y="2849199"/>
              <a:ext cx="1025278" cy="597728"/>
            </a:xfrm>
            <a:prstGeom prst="rect">
              <a:avLst/>
            </a:prstGeom>
          </p:spPr>
        </p:pic>
        <p:pic>
          <p:nvPicPr>
            <p:cNvPr id="105" name="Picture 16"/>
            <p:cNvPicPr>
              <a:picLocks noChangeAspect="1"/>
            </p:cNvPicPr>
            <p:nvPr>
              <p:custDataLst>
                <p:tags r:id="rId49"/>
              </p:custDataLst>
            </p:nvPr>
          </p:nvPicPr>
          <p:blipFill>
            <a:blip r:embed="rId50" cstate="screen"/>
            <a:stretch>
              <a:fillRect/>
            </a:stretch>
          </p:blipFill>
          <p:spPr>
            <a:xfrm>
              <a:off x="865543" y="4137499"/>
              <a:ext cx="1025278" cy="597728"/>
            </a:xfrm>
            <a:prstGeom prst="rect">
              <a:avLst/>
            </a:prstGeom>
          </p:spPr>
        </p:pic>
        <p:sp>
          <p:nvSpPr>
            <p:cNvPr id="106" name="Oval 17"/>
            <p:cNvSpPr/>
            <p:nvPr>
              <p:custDataLst>
                <p:tags r:id="rId51"/>
              </p:custDataLst>
            </p:nvPr>
          </p:nvSpPr>
          <p:spPr>
            <a:xfrm>
              <a:off x="1257888" y="372846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107" name="Oval 18"/>
            <p:cNvSpPr/>
            <p:nvPr>
              <p:custDataLst>
                <p:tags r:id="rId52"/>
              </p:custDataLst>
            </p:nvPr>
          </p:nvSpPr>
          <p:spPr>
            <a:xfrm>
              <a:off x="1257888" y="3826774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195" name="Oval 19"/>
            <p:cNvSpPr/>
            <p:nvPr>
              <p:custDataLst>
                <p:tags r:id="rId53"/>
              </p:custDataLst>
            </p:nvPr>
          </p:nvSpPr>
          <p:spPr>
            <a:xfrm>
              <a:off x="1257888" y="3925085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196" name="TextBox 50"/>
            <p:cNvSpPr txBox="1"/>
            <p:nvPr>
              <p:custDataLst>
                <p:tags r:id="rId54"/>
              </p:custDataLst>
            </p:nvPr>
          </p:nvSpPr>
          <p:spPr>
            <a:xfrm>
              <a:off x="114300" y="1008934"/>
              <a:ext cx="2733741" cy="78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500" b="1" dirty="0"/>
                <a:t>Large corpus of </a:t>
              </a:r>
              <a:endParaRPr lang="en-US" sz="1500" b="1" dirty="0"/>
            </a:p>
            <a:p>
              <a:pPr algn="ctr"/>
              <a:r>
                <a:rPr lang="en-US" sz="1500" b="1" dirty="0"/>
                <a:t>network traces</a:t>
              </a:r>
              <a:endParaRPr lang="en-US" sz="1500" b="1" dirty="0"/>
            </a:p>
            <a:p>
              <a:pPr algn="ctr"/>
              <a:r>
                <a:rPr lang="en-US" sz="1500" i="1" dirty="0">
                  <a:solidFill>
                    <a:srgbClr val="3167FF"/>
                  </a:solidFill>
                </a:rPr>
                <a:t>cellular, broadband, synthetic</a:t>
              </a:r>
              <a:endParaRPr lang="en-US" sz="1500" i="1" dirty="0">
                <a:solidFill>
                  <a:srgbClr val="3167FF"/>
                </a:solidFill>
              </a:endParaRPr>
            </a:p>
          </p:txBody>
        </p:sp>
        <p:sp>
          <p:nvSpPr>
            <p:cNvPr id="197" name="Rectangle 53"/>
            <p:cNvSpPr/>
            <p:nvPr>
              <p:custDataLst>
                <p:tags r:id="rId55"/>
              </p:custDataLst>
            </p:nvPr>
          </p:nvSpPr>
          <p:spPr>
            <a:xfrm>
              <a:off x="916931" y="2022722"/>
              <a:ext cx="973890" cy="5516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198" name="Rectangle 56"/>
            <p:cNvSpPr/>
            <p:nvPr>
              <p:custDataLst>
                <p:tags r:id="rId56"/>
              </p:custDataLst>
            </p:nvPr>
          </p:nvSpPr>
          <p:spPr>
            <a:xfrm>
              <a:off x="894693" y="2872272"/>
              <a:ext cx="958955" cy="5516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199" name="Rectangle 58"/>
            <p:cNvSpPr/>
            <p:nvPr>
              <p:custDataLst>
                <p:tags r:id="rId57"/>
              </p:custDataLst>
            </p:nvPr>
          </p:nvSpPr>
          <p:spPr>
            <a:xfrm>
              <a:off x="895410" y="4166211"/>
              <a:ext cx="961413" cy="5516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50"/>
            </a:p>
          </p:txBody>
        </p:sp>
        <p:sp>
          <p:nvSpPr>
            <p:cNvPr id="200" name="Rectangle 1206"/>
            <p:cNvSpPr/>
            <p:nvPr>
              <p:custDataLst>
                <p:tags r:id="rId58"/>
              </p:custDataLst>
            </p:nvPr>
          </p:nvSpPr>
          <p:spPr>
            <a:xfrm>
              <a:off x="883692" y="2002320"/>
              <a:ext cx="18288" cy="589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00"/>
            </a:p>
          </p:txBody>
        </p:sp>
        <p:sp>
          <p:nvSpPr>
            <p:cNvPr id="201" name="Rectangle 1207"/>
            <p:cNvSpPr/>
            <p:nvPr>
              <p:custDataLst>
                <p:tags r:id="rId59"/>
              </p:custDataLst>
            </p:nvPr>
          </p:nvSpPr>
          <p:spPr>
            <a:xfrm>
              <a:off x="874462" y="4728928"/>
              <a:ext cx="1005840" cy="18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500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85" grpId="0" bldLvl="0" animBg="1"/>
      <p:bldP spid="8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Pensieve</a:t>
            </a:r>
            <a:r>
              <a:rPr lang="zh-CN" altLang="en-US"/>
              <a:t>性能评估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基于数据驱动的实验方法</a:t>
            </a:r>
            <a:endParaRPr lang="zh-CN" altLang="en-US"/>
          </a:p>
          <a:p>
            <a:r>
              <a:rPr lang="zh-CN" altLang="en-US"/>
              <a:t>对比前述所有方法</a:t>
            </a:r>
            <a:endParaRPr lang="zh-CN" altLang="en-US"/>
          </a:p>
        </p:txBody>
      </p:sp>
      <p:pic>
        <p:nvPicPr>
          <p:cNvPr id="5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63360" y="2665707"/>
            <a:ext cx="3471429" cy="2430000"/>
          </a:xfrm>
          <a:prstGeom prst="rect">
            <a:avLst/>
          </a:prstGeom>
        </p:spPr>
      </p:pic>
      <p:pic>
        <p:nvPicPr>
          <p:cNvPr id="6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55871" y="2665707"/>
            <a:ext cx="3445714" cy="2430000"/>
          </a:xfrm>
          <a:prstGeom prst="rect">
            <a:avLst/>
          </a:prstGeom>
        </p:spPr>
      </p:pic>
      <p:sp>
        <p:nvSpPr>
          <p:cNvPr id="8" name="TextBox 12"/>
          <p:cNvSpPr txBox="1"/>
          <p:nvPr>
            <p:custDataLst>
              <p:tags r:id="rId5"/>
            </p:custDataLst>
          </p:nvPr>
        </p:nvSpPr>
        <p:spPr>
          <a:xfrm>
            <a:off x="1625398" y="5392252"/>
            <a:ext cx="2160000" cy="405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p>
            <a:pPr algn="ctr"/>
            <a:r>
              <a:rPr lang="en-US" sz="1350" dirty="0"/>
              <a:t>Norway 3G </a:t>
            </a:r>
            <a:r>
              <a:rPr lang="en-US" altLang="zh-CN" sz="1350" dirty="0"/>
              <a:t>c</a:t>
            </a:r>
            <a:r>
              <a:rPr lang="en-US" sz="1350" dirty="0"/>
              <a:t>ellular dataset</a:t>
            </a:r>
            <a:endParaRPr lang="en-US" sz="1350" dirty="0"/>
          </a:p>
        </p:txBody>
      </p:sp>
      <p:sp>
        <p:nvSpPr>
          <p:cNvPr id="9" name="TextBox 14"/>
          <p:cNvSpPr txBox="1"/>
          <p:nvPr>
            <p:custDataLst>
              <p:tags r:id="rId6"/>
            </p:custDataLst>
          </p:nvPr>
        </p:nvSpPr>
        <p:spPr>
          <a:xfrm>
            <a:off x="5345744" y="5392252"/>
            <a:ext cx="2160000" cy="405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p>
            <a:pPr algn="ctr"/>
            <a:r>
              <a:rPr lang="en-US" sz="1350" dirty="0"/>
              <a:t>FCC broadband dataset</a:t>
            </a:r>
            <a:endParaRPr lang="en-US" sz="1350" dirty="0"/>
          </a:p>
        </p:txBody>
      </p:sp>
      <p:sp>
        <p:nvSpPr>
          <p:cNvPr id="7" name="文本框 6"/>
          <p:cNvSpPr txBox="1"/>
          <p:nvPr/>
        </p:nvSpPr>
        <p:spPr>
          <a:xfrm>
            <a:off x="1743710" y="5911215"/>
            <a:ext cx="54444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3970" lvl="1" indent="-3810"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1500" dirty="0">
                <a:sym typeface="+mn-ea"/>
              </a:rPr>
              <a:t>Pensieve</a:t>
            </a:r>
            <a:r>
              <a:rPr lang="zh-CN" altLang="en-US" sz="1500" dirty="0">
                <a:sym typeface="+mn-ea"/>
              </a:rPr>
              <a:t>相对于次优算法取得了</a:t>
            </a:r>
            <a:r>
              <a:rPr lang="en-US" altLang="zh-CN" sz="1500" dirty="0">
                <a:sym typeface="+mn-ea"/>
              </a:rPr>
              <a:t>12%-25%</a:t>
            </a:r>
            <a:r>
              <a:rPr lang="zh-CN" altLang="en-US" sz="1500" dirty="0">
                <a:sym typeface="+mn-ea"/>
              </a:rPr>
              <a:t>的</a:t>
            </a:r>
            <a:r>
              <a:rPr lang="en-US" altLang="zh-CN" sz="1500" dirty="0">
                <a:sym typeface="+mn-ea"/>
              </a:rPr>
              <a:t>QoE</a:t>
            </a:r>
            <a:r>
              <a:rPr lang="zh-CN" altLang="en-US" sz="1500" dirty="0">
                <a:sym typeface="+mn-ea"/>
              </a:rPr>
              <a:t>提升</a:t>
            </a:r>
            <a:endParaRPr lang="en-US" altLang="zh-CN" sz="1500" dirty="0"/>
          </a:p>
          <a:p>
            <a:pPr marL="13970" lvl="1" indent="-3810"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1500" dirty="0">
                <a:sym typeface="+mn-ea"/>
              </a:rPr>
              <a:t>Pensieve</a:t>
            </a:r>
            <a:r>
              <a:rPr lang="zh-CN" altLang="en-US" sz="1500" dirty="0">
                <a:sym typeface="+mn-ea"/>
              </a:rPr>
              <a:t>与离线最优的性能差距在</a:t>
            </a:r>
            <a:r>
              <a:rPr lang="en-US" altLang="zh-CN" sz="1500" dirty="0">
                <a:sym typeface="+mn-ea"/>
              </a:rPr>
              <a:t>9%-14%</a:t>
            </a:r>
            <a:r>
              <a:rPr lang="zh-CN" altLang="en-US" sz="1500" dirty="0">
                <a:sym typeface="+mn-ea"/>
              </a:rPr>
              <a:t>以内</a:t>
            </a:r>
            <a:endParaRPr lang="zh-CN" altLang="en-US" sz="1500" dirty="0"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Pensieve</a:t>
            </a:r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atinLnBrk="0">
              <a:spcAft>
                <a:spcPts val="0"/>
              </a:spcAft>
            </a:pPr>
            <a:r>
              <a:rPr lang="zh-CN" altLang="en-US" sz="2200" b="1" dirty="0">
                <a:sym typeface="+mn-ea"/>
              </a:rPr>
              <a:t>优势</a:t>
            </a:r>
            <a:endParaRPr lang="en-US" altLang="zh-CN" sz="2200" dirty="0"/>
          </a:p>
          <a:p>
            <a:pPr lvl="1" latinLnBrk="0">
              <a:spcAft>
                <a:spcPts val="0"/>
              </a:spcAft>
            </a:pPr>
            <a:r>
              <a:rPr lang="zh-CN" altLang="en-US" dirty="0">
                <a:sym typeface="+mn-ea"/>
              </a:rPr>
              <a:t>基于机器学习类的</a:t>
            </a:r>
            <a:r>
              <a:rPr lang="en-US" altLang="zh-CN" dirty="0">
                <a:sym typeface="+mn-ea"/>
              </a:rPr>
              <a:t>ABR</a:t>
            </a:r>
            <a:r>
              <a:rPr lang="zh-CN" altLang="en-US" dirty="0">
                <a:sym typeface="+mn-ea"/>
              </a:rPr>
              <a:t>算法代表作</a:t>
            </a:r>
            <a:endParaRPr lang="en-US" altLang="zh-CN" dirty="0">
              <a:solidFill>
                <a:schemeClr val="tx1"/>
              </a:solidFill>
            </a:endParaRPr>
          </a:p>
          <a:p>
            <a:pPr lvl="1" latinLnBrk="0">
              <a:spcAft>
                <a:spcPts val="0"/>
              </a:spcAft>
            </a:pPr>
            <a:r>
              <a:rPr lang="zh-CN" altLang="en-US" dirty="0">
                <a:sym typeface="+mn-ea"/>
              </a:rPr>
              <a:t>成功将强化学习方法应用于</a:t>
            </a:r>
            <a:r>
              <a:rPr lang="en-US" altLang="zh-CN" dirty="0">
                <a:sym typeface="+mn-ea"/>
              </a:rPr>
              <a:t>ABR</a:t>
            </a:r>
            <a:r>
              <a:rPr lang="zh-CN" altLang="en-US" dirty="0">
                <a:sym typeface="+mn-ea"/>
              </a:rPr>
              <a:t>算法中，其开源代码为后续研究奠定基础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latinLnBrk="0">
              <a:spcAft>
                <a:spcPts val="0"/>
              </a:spcAft>
              <a:buNone/>
            </a:pPr>
            <a:endParaRPr lang="en-US" altLang="zh-CN" sz="2100" dirty="0"/>
          </a:p>
          <a:p>
            <a:pPr latinLnBrk="0">
              <a:spcAft>
                <a:spcPts val="0"/>
              </a:spcAft>
            </a:pPr>
            <a:r>
              <a:rPr lang="zh-CN" altLang="en-US" sz="2200" b="1" dirty="0">
                <a:sym typeface="+mn-ea"/>
              </a:rPr>
              <a:t>不足</a:t>
            </a:r>
            <a:endParaRPr lang="en-GB" altLang="zh-CN" sz="2100" b="1" dirty="0"/>
          </a:p>
          <a:p>
            <a:pPr lvl="1" latinLnBrk="0">
              <a:spcAft>
                <a:spcPts val="0"/>
              </a:spcAft>
            </a:pPr>
            <a:r>
              <a:rPr lang="zh-CN" altLang="en-US" dirty="0">
                <a:sym typeface="+mn-ea"/>
              </a:rPr>
              <a:t>机器学习的问题（轻量化与可解释性等） → </a:t>
            </a:r>
            <a:r>
              <a:rPr lang="en-US" altLang="zh-CN" dirty="0">
                <a:sym typeface="+mn-ea"/>
              </a:rPr>
              <a:t>PiTree  / Metis </a:t>
            </a:r>
            <a:endParaRPr lang="en-US" altLang="zh-CN" dirty="0"/>
          </a:p>
          <a:p>
            <a:pPr lvl="1" latinLnBrk="0">
              <a:spcAft>
                <a:spcPts val="0"/>
              </a:spcAft>
            </a:pPr>
            <a:r>
              <a:rPr lang="zh-CN" altLang="en-US" dirty="0">
                <a:sym typeface="+mn-ea"/>
              </a:rPr>
              <a:t>离线仿真环境与真实网络系统存在偏差 → </a:t>
            </a:r>
            <a:r>
              <a:rPr lang="en-US" altLang="zh-CN" dirty="0">
                <a:sym typeface="+mn-ea"/>
              </a:rPr>
              <a:t>CausalSim </a:t>
            </a:r>
            <a:endParaRPr lang="en-US" altLang="zh-CN" dirty="0"/>
          </a:p>
          <a:p>
            <a:pPr lvl="1" latinLnBrk="0">
              <a:spcAft>
                <a:spcPts val="0"/>
              </a:spcAft>
            </a:pPr>
            <a:r>
              <a:rPr lang="zh-CN" altLang="en-US" dirty="0">
                <a:sym typeface="+mn-ea"/>
              </a:rPr>
              <a:t>其他：真实环境部署（</a:t>
            </a:r>
            <a:r>
              <a:rPr lang="en-US" altLang="zh-CN" dirty="0">
                <a:sym typeface="+mn-ea"/>
              </a:rPr>
              <a:t>ABRL</a:t>
            </a:r>
            <a:r>
              <a:rPr lang="zh-CN" altLang="en-US" dirty="0">
                <a:sym typeface="+mn-ea"/>
              </a:rPr>
              <a:t>）、模仿学习（</a:t>
            </a:r>
            <a:r>
              <a:rPr lang="en-US" altLang="zh-CN" dirty="0">
                <a:sym typeface="+mn-ea"/>
              </a:rPr>
              <a:t>Comyco</a:t>
            </a:r>
            <a:r>
              <a:rPr lang="zh-CN" altLang="en-US" dirty="0">
                <a:sym typeface="+mn-ea"/>
              </a:rPr>
              <a:t>）、在线学习（</a:t>
            </a:r>
            <a:r>
              <a:rPr lang="en-US" altLang="zh-CN" dirty="0">
                <a:sym typeface="+mn-ea"/>
              </a:rPr>
              <a:t>OnRL</a:t>
            </a:r>
            <a:r>
              <a:rPr lang="zh-CN" altLang="en-US" dirty="0">
                <a:sym typeface="+mn-ea"/>
              </a:rPr>
              <a:t>）、长尾学习与泛化（</a:t>
            </a:r>
            <a:r>
              <a:rPr lang="en-US" altLang="zh-CN" dirty="0">
                <a:sym typeface="+mn-ea"/>
              </a:rPr>
              <a:t>A2BR</a:t>
            </a:r>
            <a:r>
              <a:rPr lang="zh-CN" altLang="en-US" dirty="0">
                <a:sym typeface="+mn-ea"/>
              </a:rPr>
              <a:t>）等</a:t>
            </a:r>
            <a:endParaRPr lang="en-GB" altLang="zh-CN" dirty="0"/>
          </a:p>
          <a:p>
            <a:endParaRPr lang="en-GB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-206375" y="521208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不同</a:t>
            </a:r>
            <a:r>
              <a:rPr lang="en-US" altLang="zh-CN"/>
              <a:t>ABR</a:t>
            </a:r>
            <a:r>
              <a:rPr lang="zh-CN" altLang="en-US"/>
              <a:t>之间的对比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atinLnBrk="0">
              <a:lnSpc>
                <a:spcPct val="150000"/>
              </a:lnSpc>
            </a:pPr>
            <a:r>
              <a:rPr lang="en-US" altLang="zh-CN" sz="2200" dirty="0">
                <a:sym typeface="+mn-ea"/>
              </a:rPr>
              <a:t>ABR</a:t>
            </a:r>
            <a:r>
              <a:rPr lang="zh-CN" altLang="en-US" sz="2200" dirty="0">
                <a:sym typeface="+mn-ea"/>
              </a:rPr>
              <a:t>算法的特性</a:t>
            </a:r>
            <a:endParaRPr lang="en-US" altLang="zh-CN" sz="2200" dirty="0"/>
          </a:p>
          <a:p>
            <a:pPr lvl="1" latinLnBrk="0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MPC</a:t>
            </a:r>
            <a:r>
              <a:rPr lang="zh-CN" altLang="en-US" sz="2000" dirty="0">
                <a:sym typeface="+mn-ea"/>
              </a:rPr>
              <a:t>：高带宽下，缓慢探测到高码率；中弱网下，受波动影响较小</a:t>
            </a:r>
            <a:endParaRPr lang="en-US" altLang="zh-CN" sz="2000" dirty="0"/>
          </a:p>
          <a:p>
            <a:pPr lvl="1" latinLnBrk="0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Pensieve</a:t>
            </a:r>
            <a:r>
              <a:rPr lang="zh-CN" altLang="en-US" sz="2000" dirty="0">
                <a:sym typeface="+mn-ea"/>
              </a:rPr>
              <a:t>：码率选择偏向中高码率</a:t>
            </a:r>
            <a:endParaRPr lang="en-US" altLang="zh-CN" sz="2000" dirty="0"/>
          </a:p>
          <a:p>
            <a:pPr lvl="1" latinLnBrk="0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BBA</a:t>
            </a:r>
            <a:r>
              <a:rPr lang="zh-CN" altLang="en-US" sz="2000" dirty="0">
                <a:sym typeface="+mn-ea"/>
              </a:rPr>
              <a:t>：切换频率较高；对视频块时长和参数配置敏感</a:t>
            </a:r>
            <a:endParaRPr lang="zh-CN" altLang="en-US" sz="2000" dirty="0">
              <a:sym typeface="+mn-ea"/>
            </a:endParaRPr>
          </a:p>
          <a:p>
            <a:pPr lvl="1" latinLnBrk="0">
              <a:lnSpc>
                <a:spcPct val="150000"/>
              </a:lnSpc>
            </a:pPr>
            <a:endParaRPr lang="en-US" altLang="zh-CN" sz="2000" dirty="0"/>
          </a:p>
          <a:p>
            <a:pPr latinLnBrk="0">
              <a:lnSpc>
                <a:spcPct val="150000"/>
              </a:lnSpc>
            </a:pPr>
            <a:r>
              <a:rPr lang="zh-CN" altLang="en-US" sz="2200" dirty="0">
                <a:sym typeface="+mn-ea"/>
              </a:rPr>
              <a:t>网络特征对</a:t>
            </a:r>
            <a:r>
              <a:rPr lang="en-US" altLang="zh-CN" sz="2200" dirty="0">
                <a:sym typeface="+mn-ea"/>
              </a:rPr>
              <a:t>ABR</a:t>
            </a:r>
            <a:r>
              <a:rPr lang="zh-CN" altLang="en-US" sz="2200" dirty="0">
                <a:sym typeface="+mn-ea"/>
              </a:rPr>
              <a:t>算法的影响</a:t>
            </a:r>
            <a:endParaRPr lang="en-US" altLang="zh-CN" sz="2200" dirty="0"/>
          </a:p>
          <a:p>
            <a:pPr lvl="1" latinLnBrk="0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延迟：</a:t>
            </a:r>
            <a:r>
              <a:rPr lang="en-US" altLang="zh-CN" sz="2000" dirty="0">
                <a:sym typeface="+mn-ea"/>
              </a:rPr>
              <a:t>BBA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>
                <a:sym typeface="+mn-ea"/>
              </a:rPr>
              <a:t>MPC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>
                <a:sym typeface="+mn-ea"/>
              </a:rPr>
              <a:t>Pensieve</a:t>
            </a:r>
            <a:r>
              <a:rPr lang="zh-CN" altLang="en-US" sz="2000" dirty="0">
                <a:sym typeface="+mn-ea"/>
              </a:rPr>
              <a:t>算法受影响较大</a:t>
            </a:r>
            <a:endParaRPr lang="en-US" altLang="zh-CN" sz="2000" dirty="0"/>
          </a:p>
          <a:p>
            <a:pPr lvl="1" latinLnBrk="0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信号强度：</a:t>
            </a:r>
            <a:r>
              <a:rPr lang="en-US" altLang="zh-CN" sz="2000" dirty="0">
                <a:sym typeface="+mn-ea"/>
              </a:rPr>
              <a:t>MPC</a:t>
            </a:r>
            <a:r>
              <a:rPr lang="zh-CN" altLang="en-US" sz="2000" dirty="0">
                <a:sym typeface="+mn-ea"/>
              </a:rPr>
              <a:t>算法的健壮性更高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互联网视频 设计方案二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带状态的视频流传输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将视频的数据传输和播放控制进行分离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视频服务器维护每个视频播放的状态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播放控制：开始、暂停、前进，</a:t>
            </a:r>
            <a:r>
              <a:rPr lang="en-US" altLang="zh-CN" dirty="0"/>
              <a:t>…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数据传输：基于</a:t>
            </a:r>
            <a:r>
              <a:rPr lang="en-US" altLang="zh-CN" dirty="0"/>
              <a:t>TCP</a:t>
            </a:r>
            <a:r>
              <a:rPr lang="zh-CN" altLang="en-US" dirty="0"/>
              <a:t>或</a:t>
            </a:r>
            <a:r>
              <a:rPr lang="en-US" altLang="zh-CN" dirty="0"/>
              <a:t>UDP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优点：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可以精确控制，可支持自适应码率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缺点：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视频服务器维护会话状态需要额外的开销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网络中广泛存在的</a:t>
            </a:r>
            <a:r>
              <a:rPr lang="en-US" altLang="zh-CN" dirty="0"/>
              <a:t>Middlebox</a:t>
            </a:r>
            <a:r>
              <a:rPr lang="zh-CN" altLang="en-US" dirty="0"/>
              <a:t>可能会阻断视频流传输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/>
              <a:t>通过</a:t>
            </a:r>
            <a:r>
              <a:rPr lang="en-US" altLang="zh-CN"/>
              <a:t>selenium</a:t>
            </a:r>
            <a:r>
              <a:rPr lang="zh-CN" altLang="en-US"/>
              <a:t>自动执行视频请求和播放，了解当前视频点播、自适应码率等技术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通过对比不同</a:t>
            </a:r>
            <a:r>
              <a:rPr lang="en-US" altLang="zh-CN"/>
              <a:t>ABR</a:t>
            </a:r>
            <a:r>
              <a:rPr lang="zh-CN" altLang="en-US"/>
              <a:t>算法在动态网络带宽下的视频性能（</a:t>
            </a:r>
            <a:r>
              <a:rPr lang="en-US" altLang="zh-CN"/>
              <a:t>QoE</a:t>
            </a:r>
            <a:r>
              <a:rPr lang="zh-CN" altLang="en-US"/>
              <a:t>），了解不同</a:t>
            </a:r>
            <a:r>
              <a:rPr lang="en-US" altLang="zh-CN"/>
              <a:t>ABR</a:t>
            </a:r>
            <a:r>
              <a:rPr lang="zh-CN" altLang="en-US"/>
              <a:t>的性能差异原因，及其适用场景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795" y="1600200"/>
            <a:ext cx="8123555" cy="4925060"/>
          </a:xfrm>
        </p:spPr>
        <p:txBody>
          <a:bodyPr>
            <a:normAutofit fontScale="90000"/>
          </a:bodyPr>
          <a:p>
            <a:pPr latinLnBrk="0">
              <a:lnSpc>
                <a:spcPct val="150000"/>
              </a:lnSpc>
            </a:pPr>
            <a:r>
              <a:rPr lang="zh-CN" altLang="en-US" sz="2000">
                <a:sym typeface="+mn-ea"/>
              </a:rPr>
              <a:t>安装selenium，用于自动化执行视频请求和播放，遇到询问是否使用snap安装浏览器时，直接skip</a:t>
            </a:r>
            <a:endParaRPr lang="zh-CN" altLang="en-US" sz="2000"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zh-CN" altLang="en-US" sz="1600">
                <a:sym typeface="+mn-ea"/>
              </a:rPr>
              <a:t>sudo apt install python3-numpy python3-selenium</a:t>
            </a:r>
            <a:endParaRPr lang="zh-CN" altLang="en-US" sz="1600">
              <a:sym typeface="+mn-ea"/>
            </a:endParaRPr>
          </a:p>
          <a:p>
            <a:pPr latinLnBrk="0">
              <a:lnSpc>
                <a:spcPct val="150000"/>
              </a:lnSpc>
            </a:pPr>
            <a:r>
              <a:rPr lang="zh-CN" altLang="en-US" sz="2000">
                <a:sym typeface="+mn-ea"/>
              </a:rPr>
              <a:t>安装浏览器和驱动：如果</a:t>
            </a:r>
            <a:r>
              <a:rPr lang="en-US" altLang="zh-CN" sz="2000"/>
              <a:t>Ubuntu</a:t>
            </a:r>
            <a:r>
              <a:rPr lang="zh-CN" altLang="en-US" sz="2000"/>
              <a:t>已经使用</a:t>
            </a:r>
            <a:r>
              <a:rPr lang="en-US" altLang="zh-CN" sz="2000"/>
              <a:t>snap</a:t>
            </a:r>
            <a:r>
              <a:rPr lang="zh-CN" altLang="en-US" sz="2000"/>
              <a:t>安装了</a:t>
            </a:r>
            <a:r>
              <a:rPr lang="en-US" altLang="zh-CN" sz="2000"/>
              <a:t>firefox</a:t>
            </a:r>
            <a:r>
              <a:rPr lang="zh-CN" altLang="en-US" sz="2000"/>
              <a:t>浏览器，先卸载，再从</a:t>
            </a:r>
            <a:r>
              <a:rPr lang="en-US" altLang="zh-CN" sz="2000"/>
              <a:t>mozilla</a:t>
            </a:r>
            <a:r>
              <a:rPr lang="zh-CN" altLang="en-US" sz="2000"/>
              <a:t>源安装：</a:t>
            </a:r>
            <a:endParaRPr lang="zh-CN" altLang="en-US" sz="2000"/>
          </a:p>
          <a:p>
            <a:pPr lvl="1" latinLnBrk="0">
              <a:lnSpc>
                <a:spcPct val="150000"/>
              </a:lnSpc>
            </a:pPr>
            <a:r>
              <a:rPr lang="en-US" altLang="zh-CN" sz="1665"/>
              <a:t>sudo snap remove firefox</a:t>
            </a:r>
            <a:endParaRPr lang="en-US" altLang="zh-CN" sz="1665"/>
          </a:p>
          <a:p>
            <a:pPr lvl="1" latinLnBrk="0">
              <a:lnSpc>
                <a:spcPct val="150000"/>
              </a:lnSpc>
            </a:pPr>
            <a:r>
              <a:rPr lang="en-US" altLang="zh-CN" sz="1665"/>
              <a:t>sudo apt remove firefox</a:t>
            </a:r>
            <a:endParaRPr lang="en-US" altLang="zh-CN" sz="1665"/>
          </a:p>
          <a:p>
            <a:pPr lvl="1" latinLnBrk="0">
              <a:lnSpc>
                <a:spcPct val="150000"/>
              </a:lnSpc>
            </a:pPr>
            <a:r>
              <a:rPr lang="en-US" altLang="zh-CN" sz="1665"/>
              <a:t>./setup-mozilla-repo.sh</a:t>
            </a:r>
            <a:endParaRPr lang="en-US" altLang="zh-CN" sz="1665"/>
          </a:p>
          <a:p>
            <a:pPr lvl="1" latinLnBrk="0">
              <a:lnSpc>
                <a:spcPct val="150000"/>
              </a:lnSpc>
            </a:pPr>
            <a:r>
              <a:rPr lang="en-US" altLang="zh-CN" sz="1665"/>
              <a:t>sudo apt update &amp;&amp; sudo apt install firefox</a:t>
            </a:r>
            <a:endParaRPr lang="en-US" altLang="zh-CN" sz="1665"/>
          </a:p>
          <a:p>
            <a:pPr latinLnBrk="0">
              <a:lnSpc>
                <a:spcPct val="150000"/>
              </a:lnSpc>
            </a:pPr>
            <a:r>
              <a:rPr lang="zh-CN" altLang="en-US" sz="2000"/>
              <a:t>从</a:t>
            </a:r>
            <a:r>
              <a:rPr lang="zh-CN" altLang="en-US" sz="2000">
                <a:sym typeface="+mn-ea"/>
              </a:rPr>
              <a:t>https://github.com/mozilla/geckodriver/releases</a:t>
            </a:r>
            <a:r>
              <a:rPr lang="zh-CN" altLang="en-US" sz="2000"/>
              <a:t>下载并安装驱动</a:t>
            </a:r>
            <a:r>
              <a:rPr lang="en-US" altLang="zh-CN" sz="2000"/>
              <a:t>geckodriver</a:t>
            </a:r>
            <a:endParaRPr lang="zh-CN" altLang="en-US" sz="2000"/>
          </a:p>
          <a:p>
            <a:pPr lvl="1" latinLnBrk="0">
              <a:lnSpc>
                <a:spcPct val="150000"/>
              </a:lnSpc>
            </a:pPr>
            <a:r>
              <a:rPr lang="en-US" sz="1800"/>
              <a:t>tar xzvf  geckodriver-v0.xx.y-linux64.tar.gz  # </a:t>
            </a:r>
            <a:r>
              <a:rPr lang="zh-CN" altLang="en-US" sz="1800"/>
              <a:t>下载最新版，</a:t>
            </a:r>
            <a:r>
              <a:rPr lang="en-US" altLang="zh-CN" sz="1800"/>
              <a:t>macbook</a:t>
            </a:r>
            <a:r>
              <a:rPr lang="zh-CN" altLang="en-US" sz="1800"/>
              <a:t>选择</a:t>
            </a:r>
            <a:r>
              <a:rPr lang="en-US" altLang="zh-CN" sz="1800"/>
              <a:t>aarch64</a:t>
            </a:r>
            <a:r>
              <a:rPr lang="zh-CN" altLang="en-US" sz="1800"/>
              <a:t>版本</a:t>
            </a:r>
            <a:endParaRPr lang="en-US" sz="1800"/>
          </a:p>
          <a:p>
            <a:pPr lvl="1" latinLnBrk="0">
              <a:lnSpc>
                <a:spcPct val="150000"/>
              </a:lnSpc>
            </a:pPr>
            <a:r>
              <a:rPr lang="en-US" altLang="zh-CN" sz="1800"/>
              <a:t>sudo cp .../geckodriver /usr/bin/   # ... </a:t>
            </a:r>
            <a:r>
              <a:rPr lang="zh-CN" altLang="zh-CN" sz="1800"/>
              <a:t>代表解压后的文件夹</a:t>
            </a:r>
            <a:endParaRPr lang="zh-CN" altLang="zh-CN" sz="18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255" y="1420495"/>
            <a:ext cx="7999095" cy="4910455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zh-CN" altLang="en-US" sz="2000"/>
              <a:t>将</a:t>
            </a:r>
            <a:r>
              <a:rPr lang="en-US" altLang="zh-CN" sz="2000"/>
              <a:t>15-</a:t>
            </a:r>
            <a:r>
              <a:rPr lang="en-US" altLang="zh-CN" sz="2000"/>
              <a:t>video-streaming.tar.gz</a:t>
            </a:r>
            <a:r>
              <a:rPr lang="zh-CN" altLang="en-US" sz="2000"/>
              <a:t>文件进行解压</a:t>
            </a:r>
            <a:endParaRPr lang="zh-CN" altLang="en-US" sz="2000"/>
          </a:p>
          <a:p>
            <a:pPr lvl="1">
              <a:lnSpc>
                <a:spcPct val="150000"/>
              </a:lnSpc>
            </a:pPr>
            <a:r>
              <a:rPr lang="en-US" altLang="zh-CN" sz="1800"/>
              <a:t>tar xzvf </a:t>
            </a:r>
            <a:r>
              <a:rPr lang="en-US" altLang="zh-CN" sz="1800">
                <a:sym typeface="+mn-ea"/>
              </a:rPr>
              <a:t>15-</a:t>
            </a:r>
            <a:r>
              <a:rPr lang="en-US" altLang="zh-CN" sz="1800">
                <a:sym typeface="+mn-ea"/>
              </a:rPr>
              <a:t>video-streaming</a:t>
            </a:r>
            <a:r>
              <a:rPr lang="en-US" altLang="zh-CN" sz="1800"/>
              <a:t>.tar.gz</a:t>
            </a:r>
            <a:endParaRPr lang="en-US" altLang="zh-CN" sz="1800"/>
          </a:p>
          <a:p>
            <a:pPr lvl="0">
              <a:lnSpc>
                <a:spcPct val="150000"/>
              </a:lnSpc>
            </a:pPr>
            <a:r>
              <a:rPr lang="zh-CN" altLang="en-US" sz="2000"/>
              <a:t>执行</a:t>
            </a:r>
            <a:r>
              <a:rPr lang="en-US" altLang="zh-CN" sz="2000"/>
              <a:t>run_abr_exp.py</a:t>
            </a:r>
            <a:r>
              <a:rPr lang="zh-CN" altLang="en-US" sz="2000"/>
              <a:t>脚本，指定</a:t>
            </a:r>
            <a:r>
              <a:rPr lang="en-US" altLang="zh-CN" sz="2000"/>
              <a:t>ABR</a:t>
            </a:r>
            <a:r>
              <a:rPr lang="zh-CN" altLang="en-US" sz="2000"/>
              <a:t>算法</a:t>
            </a:r>
            <a:endParaRPr lang="zh-CN" altLang="en-US" sz="2000"/>
          </a:p>
          <a:p>
            <a:pPr lvl="1">
              <a:lnSpc>
                <a:spcPct val="150000"/>
              </a:lnSpc>
            </a:pPr>
            <a:r>
              <a:rPr lang="en-US" altLang="zh-CN" sz="1800"/>
              <a:t>sudo python3 run_abr_exp.py BB   # alternatives: RB, MPC</a:t>
            </a:r>
            <a:endParaRPr lang="en-US" altLang="zh-CN" sz="1800"/>
          </a:p>
          <a:p>
            <a:pPr lvl="0">
              <a:lnSpc>
                <a:spcPct val="150000"/>
              </a:lnSpc>
            </a:pPr>
            <a:r>
              <a:rPr lang="zh-CN" altLang="en-US" sz="2000"/>
              <a:t>上述脚本大概运行</a:t>
            </a:r>
            <a:r>
              <a:rPr lang="en-US" altLang="zh-CN" sz="2000"/>
              <a:t>120</a:t>
            </a:r>
            <a:r>
              <a:rPr lang="zh-CN" altLang="en-US" sz="2000"/>
              <a:t>秒，获取并播放</a:t>
            </a:r>
            <a:r>
              <a:rPr lang="en-US" altLang="zh-CN" sz="2000"/>
              <a:t>100</a:t>
            </a:r>
            <a:r>
              <a:rPr lang="zh-CN" altLang="en-US" sz="2000"/>
              <a:t>秒视频，将过程中的码率、卡顿等日志信息写入</a:t>
            </a:r>
            <a:r>
              <a:rPr lang="en-US" altLang="zh-CN" sz="2000"/>
              <a:t>results</a:t>
            </a:r>
            <a:r>
              <a:rPr lang="zh-CN" altLang="en-US" sz="2000"/>
              <a:t>文件夹</a:t>
            </a:r>
            <a:endParaRPr lang="zh-CN" altLang="en-US" sz="2000"/>
          </a:p>
          <a:p>
            <a:pPr lvl="0">
              <a:lnSpc>
                <a:spcPct val="150000"/>
              </a:lnSpc>
            </a:pPr>
            <a:r>
              <a:rPr lang="zh-CN" altLang="en-US" sz="2000"/>
              <a:t>每行日志对应该</a:t>
            </a:r>
            <a:r>
              <a:rPr lang="en-US" altLang="zh-CN" sz="2000"/>
              <a:t>ABR</a:t>
            </a:r>
            <a:r>
              <a:rPr lang="zh-CN" altLang="en-US" sz="2000"/>
              <a:t>算法获取一个视频块时的信息，格式如下：</a:t>
            </a:r>
            <a:endParaRPr lang="zh-CN" altLang="en-US" sz="2000"/>
          </a:p>
          <a:p>
            <a:pPr lvl="1" algn="l"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时间戳，码率（</a:t>
            </a:r>
            <a:r>
              <a:rPr lang="en-US" altLang="zh-CN" sz="1600" dirty="0">
                <a:sym typeface="+mn-ea"/>
              </a:rPr>
              <a:t>Kbps</a:t>
            </a:r>
            <a:r>
              <a:rPr lang="zh-CN" altLang="en-US" sz="1600" dirty="0">
                <a:sym typeface="+mn-ea"/>
              </a:rPr>
              <a:t>），</a:t>
            </a:r>
            <a:r>
              <a:rPr lang="en-US" altLang="zh-CN" sz="1600" dirty="0">
                <a:sym typeface="+mn-ea"/>
              </a:rPr>
              <a:t>buffer</a:t>
            </a:r>
            <a:r>
              <a:rPr lang="zh-CN" altLang="en-US" sz="1600" dirty="0">
                <a:sym typeface="+mn-ea"/>
              </a:rPr>
              <a:t>（</a:t>
            </a:r>
            <a:r>
              <a:rPr lang="en-US" altLang="zh-CN" sz="1600" dirty="0">
                <a:sym typeface="+mn-ea"/>
              </a:rPr>
              <a:t>s</a:t>
            </a:r>
            <a:r>
              <a:rPr lang="zh-CN" altLang="en-US" sz="1600" dirty="0">
                <a:sym typeface="+mn-ea"/>
              </a:rPr>
              <a:t>），卡顿时间（</a:t>
            </a:r>
            <a:r>
              <a:rPr lang="en-US" altLang="zh-CN" sz="1600" dirty="0">
                <a:sym typeface="+mn-ea"/>
              </a:rPr>
              <a:t>s</a:t>
            </a:r>
            <a:r>
              <a:rPr lang="zh-CN" altLang="en-US" sz="1600" dirty="0">
                <a:sym typeface="+mn-ea"/>
              </a:rPr>
              <a:t>），块大小（</a:t>
            </a:r>
            <a:r>
              <a:rPr lang="en-US" altLang="zh-CN" sz="1600" dirty="0">
                <a:sym typeface="+mn-ea"/>
              </a:rPr>
              <a:t>B</a:t>
            </a:r>
            <a:r>
              <a:rPr lang="zh-CN" altLang="en-US" sz="1600" dirty="0">
                <a:sym typeface="+mn-ea"/>
              </a:rPr>
              <a:t>），下载时间（</a:t>
            </a:r>
            <a:r>
              <a:rPr lang="en-US" altLang="zh-CN" sz="1600" dirty="0" err="1">
                <a:sym typeface="+mn-ea"/>
              </a:rPr>
              <a:t>ms</a:t>
            </a:r>
            <a:r>
              <a:rPr lang="zh-CN" altLang="en-US" sz="1600" dirty="0">
                <a:sym typeface="+mn-ea"/>
              </a:rPr>
              <a:t>），</a:t>
            </a:r>
            <a:r>
              <a:rPr lang="en-US" altLang="zh-CN" sz="1600" dirty="0">
                <a:sym typeface="+mn-ea"/>
              </a:rPr>
              <a:t>QoE</a:t>
            </a:r>
            <a:r>
              <a:rPr lang="zh-CN" altLang="en-US" sz="1600" dirty="0">
                <a:sym typeface="+mn-ea"/>
              </a:rPr>
              <a:t>，带宽（</a:t>
            </a:r>
            <a:r>
              <a:rPr lang="en-US" altLang="zh-CN" sz="1600" dirty="0">
                <a:sym typeface="+mn-ea"/>
              </a:rPr>
              <a:t>Kbps</a:t>
            </a:r>
            <a:r>
              <a:rPr lang="zh-CN" altLang="en-US" sz="1600" dirty="0">
                <a:sym typeface="+mn-ea"/>
              </a:rPr>
              <a:t>）</a:t>
            </a:r>
            <a:endParaRPr lang="zh-CN" altLang="en-US"/>
          </a:p>
          <a:p>
            <a:pPr lvl="0">
              <a:lnSpc>
                <a:spcPct val="150000"/>
              </a:lnSpc>
            </a:pPr>
            <a:r>
              <a:rPr lang="zh-CN" altLang="en-US" sz="2000"/>
              <a:t>逐个运行以下</a:t>
            </a:r>
            <a:r>
              <a:rPr lang="en-US" altLang="zh-CN" sz="2000"/>
              <a:t>ABR</a:t>
            </a:r>
            <a:r>
              <a:rPr lang="zh-CN" altLang="en-US" sz="2000"/>
              <a:t>算法：</a:t>
            </a:r>
            <a:r>
              <a:rPr lang="en-US" altLang="zh-CN" sz="2000"/>
              <a:t>BB, RB, MPC</a:t>
            </a:r>
            <a:endParaRPr lang="en-US" altLang="zh-CN" sz="20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实验框架</a:t>
            </a:r>
            <a:endParaRPr lang="zh-CN" altLang="en-US"/>
          </a:p>
        </p:txBody>
      </p:sp>
      <p:pic>
        <p:nvPicPr>
          <p:cNvPr id="5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51" b="52737"/>
          <a:stretch>
            <a:fillRect/>
          </a:stretch>
        </p:blipFill>
        <p:spPr>
          <a:xfrm>
            <a:off x="3154680" y="2000250"/>
            <a:ext cx="2451735" cy="1238250"/>
          </a:xfrm>
          <a:prstGeom prst="rect">
            <a:avLst/>
          </a:prstGeom>
        </p:spPr>
      </p:pic>
      <p:sp>
        <p:nvSpPr>
          <p:cNvPr id="93" name="Folded Corner 40"/>
          <p:cNvSpPr/>
          <p:nvPr>
            <p:custDataLst>
              <p:tags r:id="rId3"/>
            </p:custDataLst>
          </p:nvPr>
        </p:nvSpPr>
        <p:spPr>
          <a:xfrm>
            <a:off x="7510598" y="1923379"/>
            <a:ext cx="409007" cy="255115"/>
          </a:xfrm>
          <a:prstGeom prst="foldedCorner">
            <a:avLst>
              <a:gd name="adj" fmla="val 32814"/>
            </a:avLst>
          </a:prstGeom>
          <a:solidFill>
            <a:srgbClr val="70AD47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91430" tIns="45716" rIns="91430" bIns="45716" anchor="ctr"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Folded Corner 42"/>
          <p:cNvSpPr/>
          <p:nvPr>
            <p:custDataLst>
              <p:tags r:id="rId4"/>
            </p:custDataLst>
          </p:nvPr>
        </p:nvSpPr>
        <p:spPr>
          <a:xfrm>
            <a:off x="7581083" y="2019544"/>
            <a:ext cx="409007" cy="481708"/>
          </a:xfrm>
          <a:prstGeom prst="foldedCorner">
            <a:avLst>
              <a:gd name="adj" fmla="val 32814"/>
            </a:avLst>
          </a:prstGeom>
          <a:solidFill>
            <a:srgbClr val="008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91430" tIns="45716" rIns="91430" bIns="45716" anchor="ctr"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图片 5" descr="serve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3230" y="2773045"/>
            <a:ext cx="838835" cy="490220"/>
          </a:xfrm>
          <a:prstGeom prst="rect">
            <a:avLst/>
          </a:prstGeom>
        </p:spPr>
      </p:pic>
      <p:pic>
        <p:nvPicPr>
          <p:cNvPr id="7" name="图片 6" descr="dashjs-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625" y="2122170"/>
            <a:ext cx="1499235" cy="344805"/>
          </a:xfrm>
          <a:prstGeom prst="rect">
            <a:avLst/>
          </a:prstGeom>
        </p:spPr>
      </p:pic>
      <p:pic>
        <p:nvPicPr>
          <p:cNvPr id="8" name="图片 7" descr="selenium"/>
          <p:cNvPicPr>
            <a:picLocks noChangeAspect="1"/>
          </p:cNvPicPr>
          <p:nvPr/>
        </p:nvPicPr>
        <p:blipFill>
          <a:blip r:embed="rId7"/>
          <a:srcRect l="8910" t="23502" r="9392" b="26034"/>
          <a:stretch>
            <a:fillRect/>
          </a:stretch>
        </p:blipFill>
        <p:spPr>
          <a:xfrm>
            <a:off x="264160" y="2211705"/>
            <a:ext cx="2474595" cy="7594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4070" y="1771015"/>
            <a:ext cx="142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3541395" y="1659890"/>
            <a:ext cx="1715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动态网络环境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6274435" y="1492250"/>
            <a:ext cx="1715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pic>
        <p:nvPicPr>
          <p:cNvPr id="12" name="图片 11" descr="web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7695" y="2019300"/>
            <a:ext cx="540385" cy="540385"/>
          </a:xfrm>
          <a:prstGeom prst="rect">
            <a:avLst/>
          </a:prstGeom>
        </p:spPr>
      </p:pic>
      <p:pic>
        <p:nvPicPr>
          <p:cNvPr id="13" name="图片 12" descr="selenium"/>
          <p:cNvPicPr>
            <a:picLocks noChangeAspect="1"/>
          </p:cNvPicPr>
          <p:nvPr/>
        </p:nvPicPr>
        <p:blipFill>
          <a:blip r:embed="rId7"/>
          <a:srcRect l="37212" t="26920" r="34319" b="26583"/>
          <a:stretch>
            <a:fillRect/>
          </a:stretch>
        </p:blipFill>
        <p:spPr>
          <a:xfrm>
            <a:off x="1378585" y="3647440"/>
            <a:ext cx="862330" cy="699770"/>
          </a:xfrm>
          <a:prstGeom prst="rect">
            <a:avLst/>
          </a:prstGeom>
        </p:spPr>
      </p:pic>
      <p:pic>
        <p:nvPicPr>
          <p:cNvPr id="14" name="图片 13" descr="selenium"/>
          <p:cNvPicPr>
            <a:picLocks noChangeAspect="1"/>
          </p:cNvPicPr>
          <p:nvPr/>
        </p:nvPicPr>
        <p:blipFill>
          <a:blip r:embed="rId7"/>
          <a:srcRect l="37212" t="26920" r="34319" b="26583"/>
          <a:stretch>
            <a:fillRect/>
          </a:stretch>
        </p:blipFill>
        <p:spPr>
          <a:xfrm>
            <a:off x="691515" y="4617720"/>
            <a:ext cx="862330" cy="699770"/>
          </a:xfrm>
          <a:prstGeom prst="rect">
            <a:avLst/>
          </a:prstGeom>
        </p:spPr>
      </p:pic>
      <p:pic>
        <p:nvPicPr>
          <p:cNvPr id="15" name="图片 14" descr="dashjs-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450" y="3824605"/>
            <a:ext cx="1499235" cy="34480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3735070" y="3990340"/>
            <a:ext cx="1238885" cy="133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dashjs-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285" y="4845685"/>
            <a:ext cx="1499235" cy="344805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H="1">
            <a:off x="3756660" y="5011420"/>
            <a:ext cx="1238885" cy="133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selenium"/>
          <p:cNvPicPr>
            <a:picLocks noChangeAspect="1"/>
          </p:cNvPicPr>
          <p:nvPr/>
        </p:nvPicPr>
        <p:blipFill>
          <a:blip r:embed="rId7"/>
          <a:srcRect l="37212" t="26920" r="34319" b="26583"/>
          <a:stretch>
            <a:fillRect/>
          </a:stretch>
        </p:blipFill>
        <p:spPr>
          <a:xfrm>
            <a:off x="720725" y="5822315"/>
            <a:ext cx="862330" cy="699770"/>
          </a:xfrm>
          <a:prstGeom prst="rect">
            <a:avLst/>
          </a:prstGeom>
        </p:spPr>
      </p:pic>
      <p:sp>
        <p:nvSpPr>
          <p:cNvPr id="21" name="Folded Corner 42"/>
          <p:cNvSpPr/>
          <p:nvPr/>
        </p:nvSpPr>
        <p:spPr>
          <a:xfrm>
            <a:off x="6531428" y="5913364"/>
            <a:ext cx="409007" cy="481708"/>
          </a:xfrm>
          <a:prstGeom prst="foldedCorner">
            <a:avLst>
              <a:gd name="adj" fmla="val 32814"/>
            </a:avLst>
          </a:prstGeom>
          <a:solidFill>
            <a:srgbClr val="008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91430" tIns="45716" rIns="91430" bIns="45716" anchor="ctr"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2" name="图片 21" descr="dashjs-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495" y="6050280"/>
            <a:ext cx="1499235" cy="344805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flipH="1">
            <a:off x="3785870" y="6216015"/>
            <a:ext cx="1238885" cy="133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40"/>
          <p:cNvSpPr/>
          <p:nvPr/>
        </p:nvSpPr>
        <p:spPr>
          <a:xfrm>
            <a:off x="6507933" y="4890734"/>
            <a:ext cx="409007" cy="255115"/>
          </a:xfrm>
          <a:prstGeom prst="foldedCorner">
            <a:avLst>
              <a:gd name="adj" fmla="val 32814"/>
            </a:avLst>
          </a:prstGeom>
          <a:solidFill>
            <a:srgbClr val="70AD47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91430" tIns="45716" rIns="91430" bIns="45716" anchor="ctr"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1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结果分析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plot_figure.py</a:t>
            </a:r>
            <a:r>
              <a:rPr lang="zh-CN" altLang="en-US">
                <a:sym typeface="+mn-ea"/>
              </a:rPr>
              <a:t>脚本对三种算法下的视频性能进行画图对比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图表, 瀑布图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5" y="2536825"/>
            <a:ext cx="2731770" cy="3313430"/>
          </a:xfrm>
          <a:prstGeom prst="rect">
            <a:avLst/>
          </a:prstGeom>
        </p:spPr>
      </p:pic>
      <p:pic>
        <p:nvPicPr>
          <p:cNvPr id="6" name="图片 5" descr="图表, 箱线图&#10;&#10;描述已自动生成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45" y="2614930"/>
            <a:ext cx="4606290" cy="362585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130" y="2743201"/>
            <a:ext cx="7886700" cy="1127245"/>
          </a:xfrm>
        </p:spPr>
        <p:txBody>
          <a:bodyPr/>
          <a:p>
            <a:pPr algn="ctr"/>
            <a:r>
              <a:rPr lang="zh-CN" altLang="en-US"/>
              <a:t>实验演示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附件代码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 sz="2000"/>
              <a:t>abr_</a:t>
            </a:r>
            <a:r>
              <a:rPr lang="zh-CN" altLang="en-US" sz="2000"/>
              <a:t>log_server</a:t>
            </a:r>
            <a:r>
              <a:rPr lang="en-US" altLang="zh-CN" sz="2000"/>
              <a:t>.py			# </a:t>
            </a:r>
            <a:r>
              <a:rPr lang="zh-CN" altLang="en-US" sz="2000"/>
              <a:t>不同</a:t>
            </a:r>
            <a:r>
              <a:rPr lang="en-US" altLang="zh-CN" sz="2000"/>
              <a:t>ABR</a:t>
            </a:r>
            <a:r>
              <a:rPr lang="zh-CN" altLang="zh-CN" sz="2000"/>
              <a:t>和</a:t>
            </a:r>
            <a:r>
              <a:rPr lang="zh-CN" altLang="en-US" sz="2000"/>
              <a:t>日志记录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plot_figure.py</a:t>
            </a:r>
            <a:r>
              <a:rPr lang="en-US" altLang="zh-CN" sz="2000"/>
              <a:t>				# </a:t>
            </a:r>
            <a:r>
              <a:rPr lang="zh-CN" altLang="en-US" sz="2000"/>
              <a:t>实验结果画图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results</a:t>
            </a:r>
            <a:r>
              <a:rPr lang="en-US" altLang="zh-CN" sz="2000"/>
              <a:t>				# </a:t>
            </a:r>
            <a:r>
              <a:rPr lang="zh-CN" altLang="en-US" sz="2000"/>
              <a:t>实验结果（日志）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run_abr_exp.py</a:t>
            </a:r>
            <a:r>
              <a:rPr lang="en-US" altLang="zh-CN" sz="2000"/>
              <a:t>			# </a:t>
            </a:r>
            <a:r>
              <a:rPr lang="zh-CN" altLang="en-US" sz="2000">
                <a:solidFill>
                  <a:schemeClr val="accent1"/>
                </a:solidFill>
              </a:rPr>
              <a:t>实验主文件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run_</a:t>
            </a:r>
            <a:r>
              <a:rPr lang="en-US" altLang="zh-CN" sz="2000"/>
              <a:t>browser</a:t>
            </a:r>
            <a:r>
              <a:rPr lang="zh-CN" altLang="en-US" sz="2000"/>
              <a:t>.py</a:t>
            </a:r>
            <a:r>
              <a:rPr lang="en-US" altLang="zh-CN" sz="2000"/>
              <a:t>			# </a:t>
            </a:r>
            <a:r>
              <a:rPr lang="zh-CN" altLang="en-US" sz="2000"/>
              <a:t>通过</a:t>
            </a:r>
            <a:r>
              <a:rPr lang="en-US" altLang="zh-CN" sz="2000"/>
              <a:t>selenium</a:t>
            </a:r>
            <a:r>
              <a:rPr lang="zh-CN" altLang="zh-CN" sz="2000"/>
              <a:t>操作浏览器</a:t>
            </a:r>
            <a:endParaRPr lang="zh-CN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setup-mozilla-repo.sh</a:t>
            </a:r>
            <a:r>
              <a:rPr lang="en-US" altLang="zh-CN" sz="2000"/>
              <a:t>			# </a:t>
            </a:r>
            <a:r>
              <a:rPr lang="zh-CN" altLang="zh-CN" sz="2000"/>
              <a:t>设置</a:t>
            </a:r>
            <a:r>
              <a:rPr lang="en-US" altLang="zh-CN" sz="2000"/>
              <a:t>firefox</a:t>
            </a:r>
            <a:r>
              <a:rPr lang="zh-CN" altLang="en-US" sz="2000"/>
              <a:t>安装源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trace_file</a:t>
            </a:r>
            <a:r>
              <a:rPr lang="en-US" altLang="zh-CN" sz="2000"/>
              <a:t>				# </a:t>
            </a:r>
            <a:r>
              <a:rPr lang="zh-CN" altLang="en-US" sz="2000"/>
              <a:t>动态网络带宽文件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video_server</a:t>
            </a:r>
            <a:r>
              <a:rPr lang="en-US" altLang="zh-CN" sz="2000"/>
              <a:t>				# </a:t>
            </a:r>
            <a:r>
              <a:rPr lang="zh-CN" altLang="en-US" sz="2000"/>
              <a:t>视频内容、</a:t>
            </a:r>
            <a:r>
              <a:rPr lang="en-US" altLang="zh-CN" sz="2000"/>
              <a:t>dash.js</a:t>
            </a:r>
            <a:endParaRPr lang="en-US" altLang="zh-CN" sz="20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HTTP</a:t>
            </a:r>
            <a:r>
              <a:rPr lang="zh-CN" altLang="en-US" dirty="0"/>
              <a:t>的视频流传输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8166736" cy="442580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Observation:</a:t>
            </a:r>
            <a:r>
              <a:rPr lang="zh-CN" altLang="en-US" dirty="0"/>
              <a:t> 与其让互联网适配视频传输，不如让视频传输适配互联网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HTTP</a:t>
            </a:r>
            <a:r>
              <a:rPr lang="zh-CN" altLang="en-US" dirty="0"/>
              <a:t>流传输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视频文件分割成多个块（</a:t>
            </a:r>
            <a:r>
              <a:rPr lang="en-US" altLang="zh-CN" dirty="0"/>
              <a:t>Chunk</a:t>
            </a:r>
            <a:r>
              <a:rPr lang="zh-CN" altLang="en-US" dirty="0"/>
              <a:t>），每个块由独立帧开始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每个视频块有不同码率的版本，以适应不同的网络带宽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客户端在同一个会话中可以请求不同码率的视频块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优点：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完全标准</a:t>
            </a:r>
            <a:r>
              <a:rPr lang="en-US" altLang="zh-CN" dirty="0"/>
              <a:t>HTTP</a:t>
            </a:r>
            <a:r>
              <a:rPr lang="zh-CN" altLang="en-US" dirty="0"/>
              <a:t>协议，实现简单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会话状态和控制逻辑由客户端维护，减轻服务器负担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流传输示意</a:t>
            </a:r>
            <a:endParaRPr lang="zh-CN" altLang="en-US" dirty="0"/>
          </a:p>
        </p:txBody>
      </p:sp>
      <p:sp>
        <p:nvSpPr>
          <p:cNvPr id="6" name="Cloud 5"/>
          <p:cNvSpPr/>
          <p:nvPr/>
        </p:nvSpPr>
        <p:spPr>
          <a:xfrm>
            <a:off x="3719783" y="2075707"/>
            <a:ext cx="5321846" cy="2969476"/>
          </a:xfrm>
          <a:prstGeom prst="cloud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397" y="2383113"/>
            <a:ext cx="2048205" cy="25194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6389" y="2557415"/>
            <a:ext cx="1658222" cy="895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HTTP Adaptive Player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14688" y="3560444"/>
            <a:ext cx="1388721" cy="339097"/>
          </a:xfrm>
          <a:prstGeom prst="rect">
            <a:avLst/>
          </a:prstGeom>
          <a:noFill/>
          <a:ln>
            <a:noFill/>
          </a:ln>
        </p:spPr>
        <p:txBody>
          <a:bodyPr wrap="none"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Web browser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7126" y="2440157"/>
            <a:ext cx="1318968" cy="244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99694" y="3466955"/>
            <a:ext cx="1501277" cy="337512"/>
          </a:xfrm>
          <a:prstGeom prst="rect">
            <a:avLst/>
          </a:prstGeom>
          <a:noFill/>
          <a:ln>
            <a:noFill/>
          </a:ln>
        </p:spPr>
        <p:txBody>
          <a:bodyPr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1"/>
              <a:t>Web server</a:t>
            </a:r>
            <a:endParaRPr lang="en-US" b="1"/>
          </a:p>
        </p:txBody>
      </p:sp>
      <p:cxnSp>
        <p:nvCxnSpPr>
          <p:cNvPr id="12" name="Straight Connector 11"/>
          <p:cNvCxnSpPr/>
          <p:nvPr/>
        </p:nvCxnSpPr>
        <p:spPr>
          <a:xfrm>
            <a:off x="181397" y="3959754"/>
            <a:ext cx="204820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1397" y="4267160"/>
            <a:ext cx="2048205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77343" y="3929649"/>
            <a:ext cx="714970" cy="337512"/>
          </a:xfrm>
          <a:prstGeom prst="rect">
            <a:avLst/>
          </a:prstGeom>
          <a:noFill/>
          <a:ln>
            <a:noFill/>
          </a:ln>
        </p:spPr>
        <p:txBody>
          <a:bodyPr wrap="none"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HTTP</a:t>
            </a:r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955023" y="4444632"/>
            <a:ext cx="589731" cy="339097"/>
          </a:xfrm>
          <a:prstGeom prst="rect">
            <a:avLst/>
          </a:prstGeom>
          <a:noFill/>
          <a:ln>
            <a:noFill/>
          </a:ln>
        </p:spPr>
        <p:txBody>
          <a:bodyPr wrap="none"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TCP</a:t>
            </a:r>
            <a:endParaRPr 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855503" y="2508292"/>
            <a:ext cx="389983" cy="337513"/>
          </a:xfrm>
          <a:prstGeom prst="rect">
            <a:avLst/>
          </a:prstGeom>
          <a:noFill/>
          <a:ln>
            <a:noFill/>
          </a:ln>
        </p:spPr>
        <p:txBody>
          <a:bodyPr wrap="none"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…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432227" y="3761685"/>
            <a:ext cx="0" cy="909541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47126" y="4251314"/>
            <a:ext cx="1225436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425886" y="3912217"/>
            <a:ext cx="716555" cy="337513"/>
          </a:xfrm>
          <a:prstGeom prst="rect">
            <a:avLst/>
          </a:prstGeom>
          <a:noFill/>
          <a:ln>
            <a:noFill/>
          </a:ln>
        </p:spPr>
        <p:txBody>
          <a:bodyPr wrap="none"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HTTP</a:t>
            </a:r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527345" y="4422448"/>
            <a:ext cx="589731" cy="339097"/>
          </a:xfrm>
          <a:prstGeom prst="rect">
            <a:avLst/>
          </a:prstGeom>
          <a:noFill/>
          <a:ln>
            <a:noFill/>
          </a:ln>
        </p:spPr>
        <p:txBody>
          <a:bodyPr wrap="none"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TCP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937614" y="3935986"/>
            <a:ext cx="132689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879282" y="2863235"/>
            <a:ext cx="344010" cy="337513"/>
          </a:xfrm>
          <a:prstGeom prst="rect">
            <a:avLst/>
          </a:prstGeom>
          <a:noFill/>
          <a:ln>
            <a:noFill/>
          </a:ln>
        </p:spPr>
        <p:txBody>
          <a:bodyPr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…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571704" y="4680732"/>
            <a:ext cx="4860524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71703" y="3462201"/>
            <a:ext cx="0" cy="12185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lded Corner 26"/>
          <p:cNvSpPr/>
          <p:nvPr/>
        </p:nvSpPr>
        <p:spPr>
          <a:xfrm>
            <a:off x="6034319" y="2622381"/>
            <a:ext cx="409007" cy="255116"/>
          </a:xfrm>
          <a:prstGeom prst="foldedCorner">
            <a:avLst>
              <a:gd name="adj" fmla="val 32814"/>
            </a:avLst>
          </a:prstGeom>
          <a:solidFill>
            <a:schemeClr val="accent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</a:t>
            </a:r>
            <a:r>
              <a:rPr lang="en-US" sz="1100" dirty="0">
                <a:solidFill>
                  <a:srgbClr val="000000"/>
                </a:solidFill>
              </a:rPr>
              <a:t>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8" name="Folded Corner 27"/>
          <p:cNvSpPr/>
          <p:nvPr/>
        </p:nvSpPr>
        <p:spPr>
          <a:xfrm>
            <a:off x="6519419" y="2622381"/>
            <a:ext cx="410592" cy="255116"/>
          </a:xfrm>
          <a:prstGeom prst="foldedCorner">
            <a:avLst>
              <a:gd name="adj" fmla="val 32814"/>
            </a:avLst>
          </a:prstGeom>
          <a:solidFill>
            <a:schemeClr val="accent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</a:t>
            </a:r>
            <a:r>
              <a:rPr lang="en-US" sz="1100" dirty="0">
                <a:solidFill>
                  <a:srgbClr val="000000"/>
                </a:solidFill>
              </a:rPr>
              <a:t>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9" name="Folded Corner 28"/>
          <p:cNvSpPr/>
          <p:nvPr/>
        </p:nvSpPr>
        <p:spPr>
          <a:xfrm>
            <a:off x="6034319" y="2983662"/>
            <a:ext cx="409007" cy="483293"/>
          </a:xfrm>
          <a:prstGeom prst="foldedCorner">
            <a:avLst>
              <a:gd name="adj" fmla="val 32814"/>
            </a:avLst>
          </a:prstGeom>
          <a:solidFill>
            <a:srgbClr val="008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B</a:t>
            </a:r>
            <a:r>
              <a:rPr lang="en-US" sz="1100" dirty="0">
                <a:solidFill>
                  <a:srgbClr val="000000"/>
                </a:solidFill>
              </a:rPr>
              <a:t>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6519419" y="2983662"/>
            <a:ext cx="410592" cy="483293"/>
          </a:xfrm>
          <a:prstGeom prst="foldedCorner">
            <a:avLst>
              <a:gd name="adj" fmla="val 32814"/>
            </a:avLst>
          </a:prstGeom>
          <a:solidFill>
            <a:srgbClr val="008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B</a:t>
            </a:r>
            <a:r>
              <a:rPr lang="en-US" sz="1100" dirty="0">
                <a:solidFill>
                  <a:srgbClr val="000000"/>
                </a:solidFill>
              </a:rPr>
              <a:t>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1" name="Folded Corner 30"/>
          <p:cNvSpPr/>
          <p:nvPr/>
        </p:nvSpPr>
        <p:spPr>
          <a:xfrm>
            <a:off x="6037489" y="2676257"/>
            <a:ext cx="410592" cy="225008"/>
          </a:xfrm>
          <a:prstGeom prst="foldedCorner">
            <a:avLst>
              <a:gd name="adj" fmla="val 32814"/>
            </a:avLst>
          </a:prstGeom>
          <a:solidFill>
            <a:schemeClr val="accent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</a:t>
            </a:r>
            <a:r>
              <a:rPr lang="en-US" sz="1100" dirty="0">
                <a:solidFill>
                  <a:srgbClr val="000000"/>
                </a:solidFill>
              </a:rPr>
              <a:t>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893196" y="2001231"/>
            <a:ext cx="708629" cy="337513"/>
          </a:xfrm>
          <a:prstGeom prst="rect">
            <a:avLst/>
          </a:prstGeom>
          <a:noFill/>
          <a:ln>
            <a:noFill/>
          </a:ln>
        </p:spPr>
        <p:txBody>
          <a:bodyPr wrap="none"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Client</a:t>
            </a:r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241992" y="3761685"/>
            <a:ext cx="0" cy="3644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915714" y="4126134"/>
            <a:ext cx="4326278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915713" y="3484385"/>
            <a:ext cx="0" cy="6417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olded Corner 46"/>
          <p:cNvSpPr/>
          <p:nvPr/>
        </p:nvSpPr>
        <p:spPr>
          <a:xfrm>
            <a:off x="1638286" y="3053383"/>
            <a:ext cx="1491766" cy="310575"/>
          </a:xfrm>
          <a:prstGeom prst="foldedCorner">
            <a:avLst>
              <a:gd name="adj" fmla="val 32814"/>
            </a:avLst>
          </a:prstGeom>
          <a:solidFill>
            <a:srgbClr val="FFFFFF"/>
          </a:solidFill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</a:rPr>
              <a:t>HTTP GET A</a:t>
            </a:r>
            <a:r>
              <a:rPr lang="en-US" sz="1200" b="1" dirty="0">
                <a:solidFill>
                  <a:srgbClr val="000000"/>
                </a:solidFill>
              </a:rPr>
              <a:t>1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7" name="TextBox 50"/>
          <p:cNvSpPr txBox="1">
            <a:spLocks noChangeArrowheads="1"/>
          </p:cNvSpPr>
          <p:nvPr/>
        </p:nvSpPr>
        <p:spPr bwMode="auto">
          <a:xfrm>
            <a:off x="6100901" y="1819007"/>
            <a:ext cx="789479" cy="339097"/>
          </a:xfrm>
          <a:prstGeom prst="rect">
            <a:avLst/>
          </a:prstGeom>
          <a:noFill/>
          <a:ln>
            <a:noFill/>
          </a:ln>
        </p:spPr>
        <p:txBody>
          <a:bodyPr wrap="none"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Server</a:t>
            </a:r>
            <a:endParaRPr lang="en-US"/>
          </a:p>
        </p:txBody>
      </p:sp>
      <p:sp>
        <p:nvSpPr>
          <p:cNvPr id="48" name="Folded Corner 47"/>
          <p:cNvSpPr/>
          <p:nvPr/>
        </p:nvSpPr>
        <p:spPr>
          <a:xfrm>
            <a:off x="6536858" y="3020108"/>
            <a:ext cx="409007" cy="483292"/>
          </a:xfrm>
          <a:prstGeom prst="foldedCorner">
            <a:avLst>
              <a:gd name="adj" fmla="val 32814"/>
            </a:avLst>
          </a:prstGeom>
          <a:solidFill>
            <a:srgbClr val="008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B</a:t>
            </a:r>
            <a:r>
              <a:rPr lang="en-US" sz="1100" dirty="0">
                <a:solidFill>
                  <a:srgbClr val="000000"/>
                </a:solidFill>
              </a:rPr>
              <a:t>2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9" name="Folded Corner 48"/>
          <p:cNvSpPr/>
          <p:nvPr/>
        </p:nvSpPr>
        <p:spPr>
          <a:xfrm>
            <a:off x="1638286" y="3053383"/>
            <a:ext cx="1364942" cy="310575"/>
          </a:xfrm>
          <a:prstGeom prst="foldedCorner">
            <a:avLst>
              <a:gd name="adj" fmla="val 32814"/>
            </a:avLst>
          </a:prstGeom>
          <a:solidFill>
            <a:srgbClr val="FFFFFF"/>
          </a:solidFill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</a:rPr>
              <a:t>HTTP GET B</a:t>
            </a:r>
            <a:r>
              <a:rPr lang="en-US" sz="11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2" name="Rectangle 16"/>
          <p:cNvSpPr/>
          <p:nvPr/>
        </p:nvSpPr>
        <p:spPr>
          <a:xfrm>
            <a:off x="4434752" y="2612874"/>
            <a:ext cx="1299945" cy="873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Folded Corner 25"/>
          <p:cNvSpPr/>
          <p:nvPr/>
        </p:nvSpPr>
        <p:spPr>
          <a:xfrm>
            <a:off x="4827906" y="2669918"/>
            <a:ext cx="409007" cy="255116"/>
          </a:xfrm>
          <a:prstGeom prst="foldedCorner">
            <a:avLst>
              <a:gd name="adj" fmla="val 32814"/>
            </a:avLst>
          </a:prstGeom>
          <a:solidFill>
            <a:schemeClr val="accent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</a:t>
            </a:r>
            <a:r>
              <a:rPr lang="en-US" sz="1100" dirty="0">
                <a:solidFill>
                  <a:srgbClr val="000000"/>
                </a:solidFill>
              </a:rPr>
              <a:t>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4" name="Folded Corner 31"/>
          <p:cNvSpPr/>
          <p:nvPr/>
        </p:nvSpPr>
        <p:spPr>
          <a:xfrm>
            <a:off x="5281301" y="2633474"/>
            <a:ext cx="409007" cy="483292"/>
          </a:xfrm>
          <a:prstGeom prst="foldedCorner">
            <a:avLst>
              <a:gd name="adj" fmla="val 32814"/>
            </a:avLst>
          </a:prstGeom>
          <a:solidFill>
            <a:srgbClr val="008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B</a:t>
            </a:r>
            <a:r>
              <a:rPr lang="en-US" sz="1100" dirty="0">
                <a:solidFill>
                  <a:srgbClr val="000000"/>
                </a:solidFill>
              </a:rPr>
              <a:t>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5" name="TextBox 32"/>
          <p:cNvSpPr txBox="1">
            <a:spLocks noChangeArrowheads="1"/>
          </p:cNvSpPr>
          <p:nvPr/>
        </p:nvSpPr>
        <p:spPr bwMode="auto">
          <a:xfrm>
            <a:off x="4510846" y="3056552"/>
            <a:ext cx="798990" cy="337513"/>
          </a:xfrm>
          <a:prstGeom prst="rect">
            <a:avLst/>
          </a:prstGeom>
          <a:noFill/>
          <a:ln>
            <a:noFill/>
          </a:ln>
        </p:spPr>
        <p:txBody>
          <a:bodyPr wrap="none"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1"/>
              <a:t>Cache</a:t>
            </a:r>
            <a:endParaRPr lang="en-US" b="1"/>
          </a:p>
        </p:txBody>
      </p:sp>
      <p:sp>
        <p:nvSpPr>
          <p:cNvPr id="88" name="Rectangle 33"/>
          <p:cNvSpPr/>
          <p:nvPr/>
        </p:nvSpPr>
        <p:spPr>
          <a:xfrm>
            <a:off x="7591081" y="2566922"/>
            <a:ext cx="1377624" cy="1383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91430" tIns="45716" rIns="91430" bIns="45716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TextBox 36"/>
          <p:cNvSpPr txBox="1">
            <a:spLocks noChangeArrowheads="1"/>
          </p:cNvSpPr>
          <p:nvPr/>
        </p:nvSpPr>
        <p:spPr bwMode="auto">
          <a:xfrm>
            <a:off x="7510231" y="3566782"/>
            <a:ext cx="1469572" cy="337513"/>
          </a:xfrm>
          <a:prstGeom prst="rect">
            <a:avLst/>
          </a:prstGeom>
          <a:noFill/>
          <a:ln>
            <a:noFill/>
          </a:ln>
        </p:spPr>
        <p:txBody>
          <a:bodyPr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Web server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0" name="TextBox 37"/>
          <p:cNvSpPr txBox="1">
            <a:spLocks noChangeArrowheads="1"/>
          </p:cNvSpPr>
          <p:nvPr/>
        </p:nvSpPr>
        <p:spPr bwMode="auto">
          <a:xfrm>
            <a:off x="8496286" y="2608121"/>
            <a:ext cx="388399" cy="337512"/>
          </a:xfrm>
          <a:prstGeom prst="rect">
            <a:avLst/>
          </a:prstGeom>
          <a:noFill/>
          <a:ln>
            <a:noFill/>
          </a:ln>
        </p:spPr>
        <p:txBody>
          <a:bodyPr wrap="none"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…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1" name="TextBox 38"/>
          <p:cNvSpPr txBox="1">
            <a:spLocks noChangeArrowheads="1"/>
          </p:cNvSpPr>
          <p:nvPr/>
        </p:nvSpPr>
        <p:spPr bwMode="auto">
          <a:xfrm>
            <a:off x="8518480" y="2963064"/>
            <a:ext cx="344010" cy="337512"/>
          </a:xfrm>
          <a:prstGeom prst="rect">
            <a:avLst/>
          </a:prstGeom>
          <a:noFill/>
          <a:ln>
            <a:noFill/>
          </a:ln>
        </p:spPr>
        <p:txBody>
          <a:bodyPr lIns="91430" tIns="45716" rIns="91430" bIns="45716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…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2" name="Folded Corner 39"/>
          <p:cNvSpPr/>
          <p:nvPr/>
        </p:nvSpPr>
        <p:spPr>
          <a:xfrm>
            <a:off x="7673517" y="2722209"/>
            <a:ext cx="409007" cy="255115"/>
          </a:xfrm>
          <a:prstGeom prst="foldedCorner">
            <a:avLst>
              <a:gd name="adj" fmla="val 32814"/>
            </a:avLst>
          </a:prstGeom>
          <a:solidFill>
            <a:srgbClr val="70AD47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91430" tIns="45716" rIns="91430" bIns="45716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Folded Corner 40"/>
          <p:cNvSpPr/>
          <p:nvPr/>
        </p:nvSpPr>
        <p:spPr>
          <a:xfrm>
            <a:off x="8160203" y="2722209"/>
            <a:ext cx="409007" cy="255115"/>
          </a:xfrm>
          <a:prstGeom prst="foldedCorner">
            <a:avLst>
              <a:gd name="adj" fmla="val 32814"/>
            </a:avLst>
          </a:prstGeom>
          <a:solidFill>
            <a:srgbClr val="70AD47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91430" tIns="45716" rIns="91430" bIns="45716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4" name="Folded Corner 41"/>
          <p:cNvSpPr/>
          <p:nvPr/>
        </p:nvSpPr>
        <p:spPr>
          <a:xfrm>
            <a:off x="7673517" y="3085074"/>
            <a:ext cx="409007" cy="481708"/>
          </a:xfrm>
          <a:prstGeom prst="foldedCorner">
            <a:avLst>
              <a:gd name="adj" fmla="val 32814"/>
            </a:avLst>
          </a:prstGeom>
          <a:solidFill>
            <a:srgbClr val="008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91430" tIns="45716" rIns="91430" bIns="45716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Folded Corner 42"/>
          <p:cNvSpPr/>
          <p:nvPr/>
        </p:nvSpPr>
        <p:spPr>
          <a:xfrm>
            <a:off x="8160203" y="3085074"/>
            <a:ext cx="409007" cy="481708"/>
          </a:xfrm>
          <a:prstGeom prst="foldedCorner">
            <a:avLst>
              <a:gd name="adj" fmla="val 32814"/>
            </a:avLst>
          </a:prstGeom>
          <a:solidFill>
            <a:srgbClr val="008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91430" tIns="45716" rIns="91430" bIns="45716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6" name="Folded Corner 30"/>
          <p:cNvSpPr/>
          <p:nvPr/>
        </p:nvSpPr>
        <p:spPr>
          <a:xfrm>
            <a:off x="5732318" y="5376793"/>
            <a:ext cx="410592" cy="225008"/>
          </a:xfrm>
          <a:prstGeom prst="foldedCorner">
            <a:avLst>
              <a:gd name="adj" fmla="val 32814"/>
            </a:avLst>
          </a:prstGeom>
          <a:solidFill>
            <a:schemeClr val="accent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</a:t>
            </a:r>
            <a:r>
              <a:rPr lang="en-US" sz="1100" dirty="0">
                <a:solidFill>
                  <a:srgbClr val="000000"/>
                </a:solidFill>
              </a:rPr>
              <a:t>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425886" y="5295542"/>
            <a:ext cx="241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Chunk 1 with bitrate A</a:t>
            </a:r>
            <a:endParaRPr lang="zh-CN" altLang="en-US" dirty="0"/>
          </a:p>
        </p:txBody>
      </p:sp>
      <p:cxnSp>
        <p:nvCxnSpPr>
          <p:cNvPr id="98" name="Straight Arrow Connector 35"/>
          <p:cNvCxnSpPr/>
          <p:nvPr/>
        </p:nvCxnSpPr>
        <p:spPr>
          <a:xfrm flipV="1">
            <a:off x="5725312" y="5883469"/>
            <a:ext cx="50400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4"/>
          <p:cNvCxnSpPr/>
          <p:nvPr/>
        </p:nvCxnSpPr>
        <p:spPr>
          <a:xfrm flipV="1">
            <a:off x="5725312" y="6221135"/>
            <a:ext cx="504000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45315" y="5696983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 Request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6457950" y="6032056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 Response</a:t>
            </a:r>
            <a:endParaRPr lang="zh-CN" altLang="en-US" dirty="0"/>
          </a:p>
        </p:txBody>
      </p:sp>
      <p:sp>
        <p:nvSpPr>
          <p:cNvPr id="105" name="Rounded Rectangular Callout 47"/>
          <p:cNvSpPr/>
          <p:nvPr/>
        </p:nvSpPr>
        <p:spPr>
          <a:xfrm>
            <a:off x="5556430" y="4874022"/>
            <a:ext cx="2531560" cy="694039"/>
          </a:xfrm>
          <a:prstGeom prst="wedgeRoundRectCallout">
            <a:avLst>
              <a:gd name="adj1" fmla="val 11855"/>
              <a:gd name="adj2" fmla="val -10237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6" rIns="91430" bIns="45716" anchor="ctr"/>
          <a:lstStyle/>
          <a:p>
            <a:pPr algn="ctr"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可以利用现有</a:t>
            </a:r>
            <a:r>
              <a:rPr lang="en-US" altLang="zh-CN" sz="2000" dirty="0">
                <a:ea typeface="黑体" panose="02010609060101010101" pitchFamily="49" charset="-122"/>
              </a:rPr>
              <a:t>CDN</a:t>
            </a:r>
            <a:r>
              <a:rPr lang="zh-CN" altLang="en-US" sz="2000" dirty="0">
                <a:ea typeface="黑体" panose="02010609060101010101" pitchFamily="49" charset="-122"/>
              </a:rPr>
              <a:t>网络加速传输</a:t>
            </a:r>
            <a:endParaRPr lang="en-US" sz="2000" dirty="0">
              <a:ea typeface="黑体" panose="02010609060101010101" pitchFamily="49" charset="-122"/>
            </a:endParaRPr>
          </a:p>
        </p:txBody>
      </p:sp>
      <p:sp>
        <p:nvSpPr>
          <p:cNvPr id="106" name="Rounded Rectangular Callout 48"/>
          <p:cNvSpPr/>
          <p:nvPr/>
        </p:nvSpPr>
        <p:spPr>
          <a:xfrm>
            <a:off x="1691428" y="1451611"/>
            <a:ext cx="3136478" cy="783948"/>
          </a:xfrm>
          <a:prstGeom prst="wedgeRoundRectCallout">
            <a:avLst>
              <a:gd name="adj1" fmla="val -32050"/>
              <a:gd name="adj2" fmla="val 7162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6" rIns="91430" bIns="45716" anchor="ctr"/>
          <a:lstStyle/>
          <a:p>
            <a:pPr algn="ctr"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客户端主导的视频传输可以切换码率</a:t>
            </a:r>
            <a:r>
              <a:rPr lang="en-US" altLang="zh-CN" sz="2000" dirty="0">
                <a:ea typeface="黑体" panose="02010609060101010101" pitchFamily="49" charset="-122"/>
              </a:rPr>
              <a:t>/CDN/</a:t>
            </a:r>
            <a:r>
              <a:rPr lang="zh-CN" altLang="en-US" sz="2000" dirty="0">
                <a:ea typeface="黑体" panose="02010609060101010101" pitchFamily="49" charset="-122"/>
              </a:rPr>
              <a:t>服务器</a:t>
            </a:r>
            <a:endParaRPr lang="en-US" sz="2000" dirty="0">
              <a:ea typeface="黑体" panose="02010609060101010101" pitchFamily="49" charset="-122"/>
            </a:endParaRPr>
          </a:p>
        </p:txBody>
      </p:sp>
      <p:sp>
        <p:nvSpPr>
          <p:cNvPr id="107" name="Rounded Rectangular Callout 49"/>
          <p:cNvSpPr/>
          <p:nvPr/>
        </p:nvSpPr>
        <p:spPr>
          <a:xfrm>
            <a:off x="1322088" y="5202183"/>
            <a:ext cx="2650335" cy="747784"/>
          </a:xfrm>
          <a:prstGeom prst="wedgeRoundRectCallout">
            <a:avLst>
              <a:gd name="adj1" fmla="val -36235"/>
              <a:gd name="adj2" fmla="val -10147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0" tIns="45716" rIns="91430" bIns="45716" anchor="ctr"/>
          <a:lstStyle/>
          <a:p>
            <a:pPr algn="ctr"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不需要担心</a:t>
            </a:r>
            <a:r>
              <a:rPr lang="en-US" altLang="zh-CN" sz="2000" dirty="0" err="1">
                <a:ea typeface="黑体" panose="02010609060101010101" pitchFamily="49" charset="-122"/>
              </a:rPr>
              <a:t>Middelbox</a:t>
            </a:r>
            <a:r>
              <a:rPr lang="zh-CN" altLang="en-US" sz="2000" dirty="0">
                <a:ea typeface="黑体" panose="02010609060101010101" pitchFamily="49" charset="-122"/>
              </a:rPr>
              <a:t>问题</a:t>
            </a:r>
            <a:endParaRPr lang="en-US" sz="2000" dirty="0"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00046 L 0.00226 0.1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11551 L 0.429 0.1152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3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23 L 0.00729 0.272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0.27269 L -0.50747 0.272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4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500"/>
                            </p:stCondLst>
                            <p:childTnLst>
                              <p:par>
                                <p:cTn id="2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747 0.27246 L -0.50747 -0.0002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0046 L 0.00226 0.115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11551 L 0.42899 0.1152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3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96296E-6 L -0.00434 0.2048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4 0.20486 L -0.54948 0.205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65 0.20486 L -0.55225 0.0233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1" grpId="1" bldLvl="0" animBg="1"/>
      <p:bldP spid="31" grpId="2" bldLvl="0" animBg="1"/>
      <p:bldP spid="31" grpId="3" bldLvl="0" animBg="1"/>
      <p:bldP spid="46" grpId="0" bldLvl="0" animBg="1"/>
      <p:bldP spid="46" grpId="1" bldLvl="0" animBg="1"/>
      <p:bldP spid="46" grpId="2" bldLvl="0" animBg="1"/>
      <p:bldP spid="48" grpId="0" bldLvl="0" animBg="1"/>
      <p:bldP spid="48" grpId="1" bldLvl="0" animBg="1"/>
      <p:bldP spid="48" grpId="2" bldLvl="0" animBg="1"/>
      <p:bldP spid="48" grpId="3" bldLvl="0" animBg="1"/>
      <p:bldP spid="49" grpId="0" bldLvl="0" animBg="1"/>
      <p:bldP spid="49" grpId="1" bldLvl="0" animBg="1"/>
      <p:bldP spid="49" grpId="2" bldLvl="0" animBg="1"/>
      <p:bldP spid="49" grpId="3" bldLvl="0" animBg="1"/>
      <p:bldP spid="105" grpId="0" bldLvl="0" animBg="1"/>
      <p:bldP spid="106" grpId="0" bldLvl="0" animBg="1"/>
      <p:bldP spid="10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视频播放与缓冲区大小</a:t>
            </a:r>
            <a:endParaRPr lang="zh-CN" altLang="en-US" dirty="0"/>
          </a:p>
        </p:txBody>
      </p:sp>
      <p:sp>
        <p:nvSpPr>
          <p:cNvPr id="6" name="Freeform 19"/>
          <p:cNvSpPr/>
          <p:nvPr/>
        </p:nvSpPr>
        <p:spPr bwMode="auto">
          <a:xfrm>
            <a:off x="1142684" y="1827913"/>
            <a:ext cx="6705811" cy="4267236"/>
          </a:xfrm>
          <a:custGeom>
            <a:avLst/>
            <a:gdLst>
              <a:gd name="T0" fmla="*/ 0 w 4224"/>
              <a:gd name="T1" fmla="*/ 2688 h 2688"/>
              <a:gd name="T2" fmla="*/ 2688 w 4224"/>
              <a:gd name="T3" fmla="*/ 0 h 2688"/>
              <a:gd name="T4" fmla="*/ 4224 w 4224"/>
              <a:gd name="T5" fmla="*/ 0 h 2688"/>
              <a:gd name="T6" fmla="*/ 1536 w 4224"/>
              <a:gd name="T7" fmla="*/ 2688 h 2688"/>
              <a:gd name="T8" fmla="*/ 0 w 4224"/>
              <a:gd name="T9" fmla="*/ 2688 h 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24" h="2688">
                <a:moveTo>
                  <a:pt x="0" y="2688"/>
                </a:moveTo>
                <a:lnTo>
                  <a:pt x="2688" y="0"/>
                </a:lnTo>
                <a:lnTo>
                  <a:pt x="4224" y="0"/>
                </a:lnTo>
                <a:lnTo>
                  <a:pt x="1536" y="2688"/>
                </a:lnTo>
                <a:lnTo>
                  <a:pt x="0" y="2688"/>
                </a:lnTo>
                <a:close/>
              </a:path>
            </a:pathLst>
          </a:custGeom>
          <a:solidFill>
            <a:srgbClr val="DEFFD2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16"/>
          <p:cNvSpPr/>
          <p:nvPr/>
        </p:nvSpPr>
        <p:spPr bwMode="auto">
          <a:xfrm>
            <a:off x="1851312" y="1791468"/>
            <a:ext cx="5088807" cy="4291004"/>
          </a:xfrm>
          <a:custGeom>
            <a:avLst/>
            <a:gdLst>
              <a:gd name="T0" fmla="*/ 0 w 3206"/>
              <a:gd name="T1" fmla="*/ 2703 h 2703"/>
              <a:gd name="T2" fmla="*/ 290 w 3206"/>
              <a:gd name="T3" fmla="*/ 2568 h 2703"/>
              <a:gd name="T4" fmla="*/ 761 w 3206"/>
              <a:gd name="T5" fmla="*/ 2561 h 2703"/>
              <a:gd name="T6" fmla="*/ 806 w 3206"/>
              <a:gd name="T7" fmla="*/ 2510 h 2703"/>
              <a:gd name="T8" fmla="*/ 839 w 3206"/>
              <a:gd name="T9" fmla="*/ 2452 h 2703"/>
              <a:gd name="T10" fmla="*/ 839 w 3206"/>
              <a:gd name="T11" fmla="*/ 2452 h 2703"/>
              <a:gd name="T12" fmla="*/ 864 w 3206"/>
              <a:gd name="T13" fmla="*/ 2400 h 2703"/>
              <a:gd name="T14" fmla="*/ 877 w 3206"/>
              <a:gd name="T15" fmla="*/ 2381 h 2703"/>
              <a:gd name="T16" fmla="*/ 897 w 3206"/>
              <a:gd name="T17" fmla="*/ 2342 h 2703"/>
              <a:gd name="T18" fmla="*/ 922 w 3206"/>
              <a:gd name="T19" fmla="*/ 2335 h 2703"/>
              <a:gd name="T20" fmla="*/ 1032 w 3206"/>
              <a:gd name="T21" fmla="*/ 2310 h 2703"/>
              <a:gd name="T22" fmla="*/ 1426 w 3206"/>
              <a:gd name="T23" fmla="*/ 2303 h 2703"/>
              <a:gd name="T24" fmla="*/ 1464 w 3206"/>
              <a:gd name="T25" fmla="*/ 2271 h 2703"/>
              <a:gd name="T26" fmla="*/ 1471 w 3206"/>
              <a:gd name="T27" fmla="*/ 2252 h 2703"/>
              <a:gd name="T28" fmla="*/ 1497 w 3206"/>
              <a:gd name="T29" fmla="*/ 2232 h 2703"/>
              <a:gd name="T30" fmla="*/ 1542 w 3206"/>
              <a:gd name="T31" fmla="*/ 2174 h 2703"/>
              <a:gd name="T32" fmla="*/ 1561 w 3206"/>
              <a:gd name="T33" fmla="*/ 2103 h 2703"/>
              <a:gd name="T34" fmla="*/ 1574 w 3206"/>
              <a:gd name="T35" fmla="*/ 1697 h 2703"/>
              <a:gd name="T36" fmla="*/ 1613 w 3206"/>
              <a:gd name="T37" fmla="*/ 1632 h 2703"/>
              <a:gd name="T38" fmla="*/ 1716 w 3206"/>
              <a:gd name="T39" fmla="*/ 1439 h 2703"/>
              <a:gd name="T40" fmla="*/ 1774 w 3206"/>
              <a:gd name="T41" fmla="*/ 1226 h 2703"/>
              <a:gd name="T42" fmla="*/ 1800 w 3206"/>
              <a:gd name="T43" fmla="*/ 1200 h 2703"/>
              <a:gd name="T44" fmla="*/ 1839 w 3206"/>
              <a:gd name="T45" fmla="*/ 1155 h 2703"/>
              <a:gd name="T46" fmla="*/ 1955 w 3206"/>
              <a:gd name="T47" fmla="*/ 1090 h 2703"/>
              <a:gd name="T48" fmla="*/ 2006 w 3206"/>
              <a:gd name="T49" fmla="*/ 1039 h 2703"/>
              <a:gd name="T50" fmla="*/ 2026 w 3206"/>
              <a:gd name="T51" fmla="*/ 1006 h 2703"/>
              <a:gd name="T52" fmla="*/ 2045 w 3206"/>
              <a:gd name="T53" fmla="*/ 987 h 2703"/>
              <a:gd name="T54" fmla="*/ 2097 w 3206"/>
              <a:gd name="T55" fmla="*/ 871 h 2703"/>
              <a:gd name="T56" fmla="*/ 2142 w 3206"/>
              <a:gd name="T57" fmla="*/ 748 h 2703"/>
              <a:gd name="T58" fmla="*/ 2245 w 3206"/>
              <a:gd name="T59" fmla="*/ 561 h 2703"/>
              <a:gd name="T60" fmla="*/ 2297 w 3206"/>
              <a:gd name="T61" fmla="*/ 535 h 2703"/>
              <a:gd name="T62" fmla="*/ 2355 w 3206"/>
              <a:gd name="T63" fmla="*/ 497 h 2703"/>
              <a:gd name="T64" fmla="*/ 2477 w 3206"/>
              <a:gd name="T65" fmla="*/ 439 h 2703"/>
              <a:gd name="T66" fmla="*/ 2684 w 3206"/>
              <a:gd name="T67" fmla="*/ 394 h 2703"/>
              <a:gd name="T68" fmla="*/ 2839 w 3206"/>
              <a:gd name="T69" fmla="*/ 368 h 2703"/>
              <a:gd name="T70" fmla="*/ 2916 w 3206"/>
              <a:gd name="T71" fmla="*/ 335 h 2703"/>
              <a:gd name="T72" fmla="*/ 3097 w 3206"/>
              <a:gd name="T73" fmla="*/ 148 h 2703"/>
              <a:gd name="T74" fmla="*/ 3123 w 3206"/>
              <a:gd name="T75" fmla="*/ 116 h 2703"/>
              <a:gd name="T76" fmla="*/ 3174 w 3206"/>
              <a:gd name="T77" fmla="*/ 52 h 2703"/>
              <a:gd name="T78" fmla="*/ 3206 w 3206"/>
              <a:gd name="T79" fmla="*/ 0 h 2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206" h="2703">
                <a:moveTo>
                  <a:pt x="0" y="2703"/>
                </a:moveTo>
                <a:cubicBezTo>
                  <a:pt x="42" y="2569"/>
                  <a:pt x="170" y="2570"/>
                  <a:pt x="290" y="2568"/>
                </a:cubicBezTo>
                <a:cubicBezTo>
                  <a:pt x="446" y="2564"/>
                  <a:pt x="604" y="2563"/>
                  <a:pt x="761" y="2561"/>
                </a:cubicBezTo>
                <a:cubicBezTo>
                  <a:pt x="794" y="2550"/>
                  <a:pt x="777" y="2538"/>
                  <a:pt x="806" y="2510"/>
                </a:cubicBezTo>
                <a:lnTo>
                  <a:pt x="839" y="2452"/>
                </a:lnTo>
                <a:cubicBezTo>
                  <a:pt x="839" y="2452"/>
                  <a:pt x="839" y="2452"/>
                  <a:pt x="839" y="2452"/>
                </a:cubicBezTo>
                <a:cubicBezTo>
                  <a:pt x="847" y="2434"/>
                  <a:pt x="853" y="2415"/>
                  <a:pt x="864" y="2400"/>
                </a:cubicBezTo>
                <a:cubicBezTo>
                  <a:pt x="868" y="2393"/>
                  <a:pt x="873" y="2387"/>
                  <a:pt x="877" y="2381"/>
                </a:cubicBezTo>
                <a:cubicBezTo>
                  <a:pt x="883" y="2367"/>
                  <a:pt x="883" y="2351"/>
                  <a:pt x="897" y="2342"/>
                </a:cubicBezTo>
                <a:cubicBezTo>
                  <a:pt x="904" y="2337"/>
                  <a:pt x="913" y="2337"/>
                  <a:pt x="922" y="2335"/>
                </a:cubicBezTo>
                <a:cubicBezTo>
                  <a:pt x="956" y="2312"/>
                  <a:pt x="989" y="2311"/>
                  <a:pt x="1032" y="2310"/>
                </a:cubicBezTo>
                <a:cubicBezTo>
                  <a:pt x="1163" y="2306"/>
                  <a:pt x="1294" y="2305"/>
                  <a:pt x="1426" y="2303"/>
                </a:cubicBezTo>
                <a:cubicBezTo>
                  <a:pt x="1437" y="2291"/>
                  <a:pt x="1453" y="2283"/>
                  <a:pt x="1464" y="2271"/>
                </a:cubicBezTo>
                <a:cubicBezTo>
                  <a:pt x="1468" y="2265"/>
                  <a:pt x="1466" y="2257"/>
                  <a:pt x="1471" y="2252"/>
                </a:cubicBezTo>
                <a:cubicBezTo>
                  <a:pt x="1478" y="2243"/>
                  <a:pt x="1489" y="2239"/>
                  <a:pt x="1497" y="2232"/>
                </a:cubicBezTo>
                <a:cubicBezTo>
                  <a:pt x="1514" y="2214"/>
                  <a:pt x="1523" y="2191"/>
                  <a:pt x="1542" y="2174"/>
                </a:cubicBezTo>
                <a:cubicBezTo>
                  <a:pt x="1558" y="2124"/>
                  <a:pt x="1552" y="2148"/>
                  <a:pt x="1561" y="2103"/>
                </a:cubicBezTo>
                <a:cubicBezTo>
                  <a:pt x="1563" y="1967"/>
                  <a:pt x="1551" y="1830"/>
                  <a:pt x="1574" y="1697"/>
                </a:cubicBezTo>
                <a:cubicBezTo>
                  <a:pt x="1578" y="1669"/>
                  <a:pt x="1598" y="1654"/>
                  <a:pt x="1613" y="1632"/>
                </a:cubicBezTo>
                <a:cubicBezTo>
                  <a:pt x="1654" y="1566"/>
                  <a:pt x="1697" y="1516"/>
                  <a:pt x="1716" y="1439"/>
                </a:cubicBezTo>
                <a:cubicBezTo>
                  <a:pt x="1726" y="1334"/>
                  <a:pt x="1717" y="1302"/>
                  <a:pt x="1774" y="1226"/>
                </a:cubicBezTo>
                <a:cubicBezTo>
                  <a:pt x="1787" y="1180"/>
                  <a:pt x="1767" y="1226"/>
                  <a:pt x="1800" y="1200"/>
                </a:cubicBezTo>
                <a:cubicBezTo>
                  <a:pt x="1815" y="1187"/>
                  <a:pt x="1823" y="1167"/>
                  <a:pt x="1839" y="1155"/>
                </a:cubicBezTo>
                <a:cubicBezTo>
                  <a:pt x="1872" y="1127"/>
                  <a:pt x="1918" y="1113"/>
                  <a:pt x="1955" y="1090"/>
                </a:cubicBezTo>
                <a:cubicBezTo>
                  <a:pt x="1969" y="1068"/>
                  <a:pt x="1984" y="1053"/>
                  <a:pt x="2006" y="1039"/>
                </a:cubicBezTo>
                <a:cubicBezTo>
                  <a:pt x="2012" y="1028"/>
                  <a:pt x="2018" y="1016"/>
                  <a:pt x="2026" y="1006"/>
                </a:cubicBezTo>
                <a:cubicBezTo>
                  <a:pt x="2031" y="998"/>
                  <a:pt x="2040" y="994"/>
                  <a:pt x="2045" y="987"/>
                </a:cubicBezTo>
                <a:cubicBezTo>
                  <a:pt x="2068" y="951"/>
                  <a:pt x="2072" y="906"/>
                  <a:pt x="2097" y="871"/>
                </a:cubicBezTo>
                <a:cubicBezTo>
                  <a:pt x="2106" y="828"/>
                  <a:pt x="2118" y="784"/>
                  <a:pt x="2142" y="748"/>
                </a:cubicBezTo>
                <a:cubicBezTo>
                  <a:pt x="2150" y="695"/>
                  <a:pt x="2198" y="591"/>
                  <a:pt x="2245" y="561"/>
                </a:cubicBezTo>
                <a:cubicBezTo>
                  <a:pt x="2261" y="550"/>
                  <a:pt x="2280" y="545"/>
                  <a:pt x="2297" y="535"/>
                </a:cubicBezTo>
                <a:cubicBezTo>
                  <a:pt x="2318" y="521"/>
                  <a:pt x="2330" y="504"/>
                  <a:pt x="2355" y="497"/>
                </a:cubicBezTo>
                <a:cubicBezTo>
                  <a:pt x="2395" y="471"/>
                  <a:pt x="2430" y="450"/>
                  <a:pt x="2477" y="439"/>
                </a:cubicBezTo>
                <a:cubicBezTo>
                  <a:pt x="2537" y="399"/>
                  <a:pt x="2614" y="402"/>
                  <a:pt x="2684" y="394"/>
                </a:cubicBezTo>
                <a:cubicBezTo>
                  <a:pt x="2733" y="388"/>
                  <a:pt x="2792" y="383"/>
                  <a:pt x="2839" y="368"/>
                </a:cubicBezTo>
                <a:cubicBezTo>
                  <a:pt x="2865" y="359"/>
                  <a:pt x="2889" y="344"/>
                  <a:pt x="2916" y="335"/>
                </a:cubicBezTo>
                <a:cubicBezTo>
                  <a:pt x="2976" y="274"/>
                  <a:pt x="3049" y="220"/>
                  <a:pt x="3097" y="148"/>
                </a:cubicBezTo>
                <a:cubicBezTo>
                  <a:pt x="3108" y="110"/>
                  <a:pt x="3093" y="145"/>
                  <a:pt x="3123" y="116"/>
                </a:cubicBezTo>
                <a:cubicBezTo>
                  <a:pt x="3141" y="97"/>
                  <a:pt x="3157" y="72"/>
                  <a:pt x="3174" y="52"/>
                </a:cubicBezTo>
                <a:cubicBezTo>
                  <a:pt x="3188" y="34"/>
                  <a:pt x="3206" y="24"/>
                  <a:pt x="3206" y="0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5"/>
          <p:cNvSpPr/>
          <p:nvPr/>
        </p:nvSpPr>
        <p:spPr bwMode="auto">
          <a:xfrm>
            <a:off x="1142684" y="1980031"/>
            <a:ext cx="6553623" cy="4115117"/>
          </a:xfrm>
          <a:custGeom>
            <a:avLst/>
            <a:gdLst>
              <a:gd name="T0" fmla="*/ 0 w 4128"/>
              <a:gd name="T1" fmla="*/ 0 h 2592"/>
              <a:gd name="T2" fmla="*/ 0 w 4128"/>
              <a:gd name="T3" fmla="*/ 2592 h 2592"/>
              <a:gd name="T4" fmla="*/ 4128 w 4128"/>
              <a:gd name="T5" fmla="*/ 2592 h 2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28" h="2592">
                <a:moveTo>
                  <a:pt x="0" y="0"/>
                </a:moveTo>
                <a:lnTo>
                  <a:pt x="0" y="2592"/>
                </a:lnTo>
                <a:lnTo>
                  <a:pt x="4128" y="25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1142683" y="1827913"/>
            <a:ext cx="4267623" cy="42672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3580872" y="1827913"/>
            <a:ext cx="4267623" cy="42672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953741" y="2285853"/>
            <a:ext cx="2438189" cy="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933777" y="6095149"/>
            <a:ext cx="749847" cy="3977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000"/>
              <a:t>Time</a:t>
            </a:r>
            <a:endParaRPr lang="en-US" sz="200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633833" y="1980031"/>
            <a:ext cx="1793723" cy="73865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1400" dirty="0"/>
              <a:t>Max Buffer Duration</a:t>
            </a: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= allowable jitter</a:t>
            </a:r>
            <a:endParaRPr lang="en-US" sz="1400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 rot="-5400000">
            <a:off x="92585" y="2335371"/>
            <a:ext cx="1583391" cy="40010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000"/>
              <a:t>File Position</a:t>
            </a:r>
            <a:endParaRPr lang="en-US" sz="2000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 rot="-5400000">
            <a:off x="4848207" y="3105685"/>
            <a:ext cx="1428576" cy="30776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1400"/>
              <a:t>Max Buffer Size</a:t>
            </a:r>
            <a:endParaRPr lang="en-US" sz="14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5410306" y="1827913"/>
            <a:ext cx="0" cy="2438647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 rot="-2700000">
            <a:off x="5959500" y="2534570"/>
            <a:ext cx="2609626" cy="36932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b="1"/>
              <a:t>Smooth Playback Time</a:t>
            </a:r>
            <a:endParaRPr lang="en-US" b="1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4419494" y="5409031"/>
            <a:ext cx="380472" cy="152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784113" y="5351987"/>
            <a:ext cx="2544266" cy="40010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000"/>
              <a:t>Buffer almost empty</a:t>
            </a:r>
            <a:endParaRPr lang="en-US" sz="2000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502869" y="4672209"/>
            <a:ext cx="1540910" cy="52290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1400"/>
              <a:t>"Good" Region:</a:t>
            </a:r>
            <a:br>
              <a:rPr lang="en-US" sz="1400"/>
            </a:br>
            <a:r>
              <a:rPr lang="en-US" sz="1400"/>
              <a:t>smooth playback</a:t>
            </a:r>
            <a:endParaRPr lang="en-US" sz="140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051692" y="4051059"/>
            <a:ext cx="2057717" cy="923322"/>
          </a:xfrm>
          <a:prstGeom prst="rect">
            <a:avLst/>
          </a:prstGeom>
          <a:noFill/>
          <a:ln>
            <a:noFill/>
          </a:ln>
          <a:effectLst/>
        </p:spPr>
        <p:txBody>
          <a:bodyPr lIns="91430" tIns="45716" rIns="91430" bIns="45716">
            <a:spAutoFit/>
          </a:bodyPr>
          <a:lstStyle/>
          <a:p>
            <a:pPr>
              <a:defRPr/>
            </a:pPr>
            <a:r>
              <a:rPr lang="en-US" dirty="0"/>
              <a:t>"Bad": Buffer underflows and </a:t>
            </a:r>
            <a:br>
              <a:rPr lang="en-US" dirty="0"/>
            </a:br>
            <a:r>
              <a:rPr lang="en-US" dirty="0"/>
              <a:t>playback stops</a:t>
            </a:r>
            <a:endParaRPr lang="en-US" dirty="0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437872" y="4570797"/>
            <a:ext cx="1677245" cy="7621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999882" y="3712170"/>
            <a:ext cx="1753636" cy="15877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904451" y="2361912"/>
            <a:ext cx="2056132" cy="646323"/>
          </a:xfrm>
          <a:prstGeom prst="rect">
            <a:avLst/>
          </a:prstGeom>
          <a:noFill/>
          <a:ln>
            <a:noFill/>
          </a:ln>
          <a:effectLst/>
        </p:spPr>
        <p:txBody>
          <a:bodyPr lIns="91430" tIns="45716" rIns="91430" bIns="45716">
            <a:spAutoFit/>
          </a:bodyPr>
          <a:lstStyle/>
          <a:p>
            <a:pPr>
              <a:defRPr/>
            </a:pPr>
            <a:r>
              <a:rPr lang="en-US" dirty="0"/>
              <a:t>"Bad": Buffer </a:t>
            </a:r>
            <a:r>
              <a:rPr lang="en-US" dirty="0" err="1"/>
              <a:t>overrflows</a:t>
            </a:r>
            <a:endParaRPr lang="en-US" dirty="0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1829117" y="2197118"/>
            <a:ext cx="1599566" cy="9269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4495588" y="4266560"/>
            <a:ext cx="914718" cy="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4541563" y="3883095"/>
            <a:ext cx="873774" cy="44421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30" tIns="45716" rIns="91430" bIns="45716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/>
              <a:t>Buffer </a:t>
            </a:r>
            <a:br>
              <a:rPr lang="en-US" sz="1400"/>
            </a:br>
            <a:r>
              <a:rPr lang="en-US" sz="1400"/>
              <a:t>Duration</a:t>
            </a:r>
            <a:endParaRPr lang="en-US" sz="1400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4432177" y="4444031"/>
            <a:ext cx="684783" cy="44421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30" tIns="45716" rIns="91430" bIns="45716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400"/>
              <a:t>Buffer</a:t>
            </a:r>
            <a:br>
              <a:rPr lang="en-US" sz="1400"/>
            </a:br>
            <a:r>
              <a:rPr lang="en-US" sz="1400"/>
              <a:t>Size</a:t>
            </a:r>
            <a:endParaRPr lang="en-US" sz="1400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4495589" y="4266560"/>
            <a:ext cx="0" cy="914294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自适应码率（</a:t>
            </a:r>
            <a:r>
              <a:rPr lang="en-US" altLang="zh-CN" dirty="0"/>
              <a:t>Adaptive </a:t>
            </a:r>
            <a:r>
              <a:rPr lang="en-US" altLang="zh-CN" dirty="0" err="1"/>
              <a:t>BitRate</a:t>
            </a:r>
            <a:r>
              <a:rPr lang="zh-CN" altLang="en-US" dirty="0"/>
              <a:t>）模型</a:t>
            </a:r>
            <a:endParaRPr lang="zh-CN" altLang="en-US" dirty="0"/>
          </a:p>
        </p:txBody>
      </p:sp>
      <p:sp>
        <p:nvSpPr>
          <p:cNvPr id="6" name="Cloud 96"/>
          <p:cNvSpPr/>
          <p:nvPr/>
        </p:nvSpPr>
        <p:spPr>
          <a:xfrm>
            <a:off x="7014328" y="3920748"/>
            <a:ext cx="2129672" cy="165809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Internet</a:t>
            </a:r>
            <a:endParaRPr lang="en-US" sz="2400" dirty="0"/>
          </a:p>
        </p:txBody>
      </p:sp>
      <p:sp>
        <p:nvSpPr>
          <p:cNvPr id="7" name="Rectangle 2"/>
          <p:cNvSpPr/>
          <p:nvPr/>
        </p:nvSpPr>
        <p:spPr>
          <a:xfrm>
            <a:off x="441984" y="1374481"/>
            <a:ext cx="6152510" cy="35507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2"/>
          <p:cNvSpPr/>
          <p:nvPr/>
        </p:nvSpPr>
        <p:spPr>
          <a:xfrm>
            <a:off x="474134" y="1521890"/>
            <a:ext cx="1849852" cy="9487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B/W Estimation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36"/>
          <p:cNvSpPr/>
          <p:nvPr/>
        </p:nvSpPr>
        <p:spPr>
          <a:xfrm>
            <a:off x="2895595" y="1522429"/>
            <a:ext cx="1676837" cy="9487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Bitrate Selection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37"/>
          <p:cNvSpPr/>
          <p:nvPr/>
        </p:nvSpPr>
        <p:spPr>
          <a:xfrm>
            <a:off x="4720387" y="1522429"/>
            <a:ext cx="1798946" cy="948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Chunk Scheduling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38"/>
          <p:cNvSpPr/>
          <p:nvPr/>
        </p:nvSpPr>
        <p:spPr>
          <a:xfrm>
            <a:off x="3350938" y="4163659"/>
            <a:ext cx="2442996" cy="5861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HTTP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2" name="Elbow Connector 24"/>
          <p:cNvCxnSpPr>
            <a:stCxn id="11" idx="1"/>
            <a:endCxn id="8" idx="2"/>
          </p:cNvCxnSpPr>
          <p:nvPr/>
        </p:nvCxnSpPr>
        <p:spPr>
          <a:xfrm rot="10800000">
            <a:off x="1399060" y="2470686"/>
            <a:ext cx="1951878" cy="198604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42"/>
          <p:cNvCxnSpPr>
            <a:stCxn id="9" idx="2"/>
          </p:cNvCxnSpPr>
          <p:nvPr/>
        </p:nvCxnSpPr>
        <p:spPr>
          <a:xfrm rot="16200000" flipH="1">
            <a:off x="2887796" y="3317442"/>
            <a:ext cx="1692439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45"/>
          <p:cNvCxnSpPr>
            <a:stCxn id="10" idx="2"/>
          </p:cNvCxnSpPr>
          <p:nvPr/>
        </p:nvCxnSpPr>
        <p:spPr>
          <a:xfrm rot="5400000">
            <a:off x="4743116" y="3286916"/>
            <a:ext cx="1692437" cy="610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3"/>
          <p:cNvCxnSpPr>
            <a:stCxn id="11" idx="3"/>
          </p:cNvCxnSpPr>
          <p:nvPr/>
        </p:nvCxnSpPr>
        <p:spPr>
          <a:xfrm>
            <a:off x="5793934" y="4456728"/>
            <a:ext cx="16090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44"/>
          <p:cNvSpPr txBox="1"/>
          <p:nvPr/>
        </p:nvSpPr>
        <p:spPr>
          <a:xfrm>
            <a:off x="6671926" y="3870516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</a:t>
            </a:r>
            <a:endParaRPr lang="en-US" sz="2400" dirty="0"/>
          </a:p>
        </p:txBody>
      </p:sp>
      <p:cxnSp>
        <p:nvCxnSpPr>
          <p:cNvPr id="17" name="Elbow Connector 60"/>
          <p:cNvCxnSpPr>
            <a:endCxn id="11" idx="2"/>
          </p:cNvCxnSpPr>
          <p:nvPr/>
        </p:nvCxnSpPr>
        <p:spPr>
          <a:xfrm rot="10800000">
            <a:off x="4572436" y="4749796"/>
            <a:ext cx="2855190" cy="44674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53"/>
          <p:cNvSpPr txBox="1"/>
          <p:nvPr/>
        </p:nvSpPr>
        <p:spPr>
          <a:xfrm>
            <a:off x="6063322" y="5064340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Chunk</a:t>
            </a:r>
            <a:endParaRPr lang="en-US" sz="2400" dirty="0"/>
          </a:p>
        </p:txBody>
      </p:sp>
      <p:sp>
        <p:nvSpPr>
          <p:cNvPr id="19" name="TextBox 55"/>
          <p:cNvSpPr txBox="1"/>
          <p:nvPr/>
        </p:nvSpPr>
        <p:spPr>
          <a:xfrm>
            <a:off x="3109643" y="3039432"/>
            <a:ext cx="1547024" cy="6643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Bitrate</a:t>
            </a:r>
            <a:r>
              <a:rPr lang="en-US" dirty="0"/>
              <a:t> of next chunk</a:t>
            </a:r>
            <a:endParaRPr lang="en-US" dirty="0"/>
          </a:p>
        </p:txBody>
      </p:sp>
      <p:sp>
        <p:nvSpPr>
          <p:cNvPr id="20" name="TextBox 88"/>
          <p:cNvSpPr txBox="1"/>
          <p:nvPr/>
        </p:nvSpPr>
        <p:spPr>
          <a:xfrm>
            <a:off x="5030912" y="3039431"/>
            <a:ext cx="105578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When</a:t>
            </a:r>
            <a:r>
              <a:rPr lang="en-US" dirty="0"/>
              <a:t> to request</a:t>
            </a:r>
            <a:endParaRPr lang="en-US" dirty="0"/>
          </a:p>
        </p:txBody>
      </p:sp>
      <p:sp>
        <p:nvSpPr>
          <p:cNvPr id="21" name="TextBox 89"/>
          <p:cNvSpPr txBox="1"/>
          <p:nvPr/>
        </p:nvSpPr>
        <p:spPr>
          <a:xfrm>
            <a:off x="844294" y="3039432"/>
            <a:ext cx="142477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Throughput</a:t>
            </a:r>
            <a:r>
              <a:rPr lang="en-US" dirty="0"/>
              <a:t> of a chunk</a:t>
            </a:r>
            <a:endParaRPr lang="en-US" dirty="0"/>
          </a:p>
        </p:txBody>
      </p:sp>
      <p:cxnSp>
        <p:nvCxnSpPr>
          <p:cNvPr id="22" name="Straight Arrow Connector 94"/>
          <p:cNvCxnSpPr>
            <a:stCxn id="8" idx="3"/>
            <a:endCxn id="9" idx="1"/>
          </p:cNvCxnSpPr>
          <p:nvPr/>
        </p:nvCxnSpPr>
        <p:spPr>
          <a:xfrm>
            <a:off x="2323986" y="1996288"/>
            <a:ext cx="571609" cy="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100"/>
          <p:cNvSpPr txBox="1"/>
          <p:nvPr/>
        </p:nvSpPr>
        <p:spPr>
          <a:xfrm>
            <a:off x="194733" y="5736766"/>
            <a:ext cx="8754533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客户端接收视频数据块，决策调度策略，形成闭环反馈控制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Box 101"/>
          <p:cNvSpPr txBox="1"/>
          <p:nvPr/>
        </p:nvSpPr>
        <p:spPr>
          <a:xfrm>
            <a:off x="6805984" y="1843055"/>
            <a:ext cx="1753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Video Player</a:t>
            </a:r>
            <a:endParaRPr lang="en-US" sz="2400" dirty="0"/>
          </a:p>
        </p:txBody>
      </p:sp>
      <p:graphicFrame>
        <p:nvGraphicFramePr>
          <p:cNvPr id="38" name="Chart 154"/>
          <p:cNvGraphicFramePr/>
          <p:nvPr/>
        </p:nvGraphicFramePr>
        <p:xfrm>
          <a:off x="643047" y="1661459"/>
          <a:ext cx="7872303" cy="3924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39" name="Group 17"/>
          <p:cNvGrpSpPr/>
          <p:nvPr/>
        </p:nvGrpSpPr>
        <p:grpSpPr>
          <a:xfrm>
            <a:off x="2234858" y="2214143"/>
            <a:ext cx="5944280" cy="2212863"/>
            <a:chOff x="3067634" y="3532828"/>
            <a:chExt cx="3139928" cy="1052190"/>
          </a:xfrm>
        </p:grpSpPr>
        <p:cxnSp>
          <p:nvCxnSpPr>
            <p:cNvPr id="40" name="Straight Connector 6"/>
            <p:cNvCxnSpPr/>
            <p:nvPr/>
          </p:nvCxnSpPr>
          <p:spPr>
            <a:xfrm flipV="1">
              <a:off x="3067634" y="3707626"/>
              <a:ext cx="822960" cy="3949"/>
            </a:xfrm>
            <a:prstGeom prst="line">
              <a:avLst/>
            </a:prstGeom>
            <a:ln w="31750">
              <a:solidFill>
                <a:srgbClr val="FD3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884244" y="3692693"/>
              <a:ext cx="0" cy="640080"/>
            </a:xfrm>
            <a:prstGeom prst="line">
              <a:avLst/>
            </a:prstGeom>
            <a:ln w="31750">
              <a:solidFill>
                <a:srgbClr val="FD3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3"/>
            <p:cNvCxnSpPr/>
            <p:nvPr/>
          </p:nvCxnSpPr>
          <p:spPr>
            <a:xfrm>
              <a:off x="3867897" y="4318256"/>
              <a:ext cx="1018590" cy="0"/>
            </a:xfrm>
            <a:prstGeom prst="line">
              <a:avLst/>
            </a:prstGeom>
            <a:ln w="31750">
              <a:solidFill>
                <a:srgbClr val="FD3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8"/>
            <p:cNvCxnSpPr/>
            <p:nvPr/>
          </p:nvCxnSpPr>
          <p:spPr>
            <a:xfrm flipV="1">
              <a:off x="4853288" y="3868724"/>
              <a:ext cx="457200" cy="3949"/>
            </a:xfrm>
            <a:prstGeom prst="line">
              <a:avLst/>
            </a:prstGeom>
            <a:ln w="31750">
              <a:solidFill>
                <a:srgbClr val="FD3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9"/>
            <p:cNvCxnSpPr/>
            <p:nvPr/>
          </p:nvCxnSpPr>
          <p:spPr>
            <a:xfrm flipH="1">
              <a:off x="4867837" y="3858521"/>
              <a:ext cx="0" cy="457200"/>
            </a:xfrm>
            <a:prstGeom prst="line">
              <a:avLst/>
            </a:prstGeom>
            <a:ln w="31750">
              <a:solidFill>
                <a:srgbClr val="FD3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51"/>
            <p:cNvCxnSpPr/>
            <p:nvPr/>
          </p:nvCxnSpPr>
          <p:spPr>
            <a:xfrm flipH="1">
              <a:off x="5299065" y="3853498"/>
              <a:ext cx="0" cy="731520"/>
            </a:xfrm>
            <a:prstGeom prst="line">
              <a:avLst/>
            </a:prstGeom>
            <a:ln w="31750">
              <a:solidFill>
                <a:srgbClr val="FD3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52"/>
            <p:cNvCxnSpPr/>
            <p:nvPr/>
          </p:nvCxnSpPr>
          <p:spPr>
            <a:xfrm flipV="1">
              <a:off x="5299065" y="4571998"/>
              <a:ext cx="704088" cy="0"/>
            </a:xfrm>
            <a:prstGeom prst="line">
              <a:avLst/>
            </a:prstGeom>
            <a:ln w="31750">
              <a:solidFill>
                <a:srgbClr val="FD3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4"/>
            <p:cNvCxnSpPr/>
            <p:nvPr/>
          </p:nvCxnSpPr>
          <p:spPr>
            <a:xfrm flipV="1">
              <a:off x="5978962" y="4031589"/>
              <a:ext cx="228600" cy="3949"/>
            </a:xfrm>
            <a:prstGeom prst="line">
              <a:avLst/>
            </a:prstGeom>
            <a:ln w="31750">
              <a:solidFill>
                <a:srgbClr val="FD3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55"/>
            <p:cNvCxnSpPr/>
            <p:nvPr/>
          </p:nvCxnSpPr>
          <p:spPr>
            <a:xfrm flipH="1">
              <a:off x="5990843" y="4036378"/>
              <a:ext cx="0" cy="548640"/>
            </a:xfrm>
            <a:prstGeom prst="line">
              <a:avLst/>
            </a:prstGeom>
            <a:ln w="31750">
              <a:solidFill>
                <a:srgbClr val="FD3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16"/>
            <p:cNvSpPr txBox="1"/>
            <p:nvPr/>
          </p:nvSpPr>
          <p:spPr>
            <a:xfrm>
              <a:off x="5408009" y="3532828"/>
              <a:ext cx="503139" cy="190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rgbClr val="FD36F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Bitrate</a:t>
              </a:r>
              <a:endParaRPr lang="en-US" sz="2000" b="1" dirty="0">
                <a:solidFill>
                  <a:srgbClr val="FD36F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6" grpId="0"/>
      <p:bldP spid="18" grpId="0"/>
      <p:bldP spid="19" grpId="0" bldLvl="0" animBg="1"/>
      <p:bldP spid="20" grpId="0" bldLvl="0" animBg="1"/>
      <p:bldP spid="21" grpId="0" bldLvl="0" animBg="1"/>
      <p:bldP spid="2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自适应码率问题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自适应码率问题本质上是吞吐率预测问题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该问题的难点在于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网络可用带宽变动非常快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QoE</a:t>
            </a:r>
            <a:r>
              <a:rPr lang="zh-CN" altLang="en-US" dirty="0"/>
              <a:t>之间指标相互冲突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高码率、低缓冲时间、码率切换尽可能少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基于对吞吐率预测的码率选择对后续选择有影响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  <p:tag name="KSO_WM_UNIT_PLACING_PICTURE_USER_VIEWPORT" val="{&quot;height&quot;:4251.968503937008,&quot;width&quot;:8503.937007874016}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PP_MARK_KEY" val="1525d71d-e3a6-4e3d-ab44-f34a1448349f"/>
  <p:tag name="COMMONDATA" val="eyJoZGlkIjoiZTllZGQyYTgzMDVhZjVmMWU0ODdmMDlmNGY5MThhMGUifQ=="/>
  <p:tag name="commondata" val="eyJoZGlkIjoiZTAxYTRlZjUyOWI4NjdmNTMxNTQ0MTIwNWZjZmYwMGYifQ==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7596</Words>
  <Application>WPS 演示</Application>
  <PresentationFormat>全屏显示(4:3)</PresentationFormat>
  <Paragraphs>920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63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MS PGothic</vt:lpstr>
      <vt:lpstr>Trebuchet MS</vt:lpstr>
      <vt:lpstr>Cambria Math</vt:lpstr>
      <vt:lpstr>Arial Unicode MS</vt:lpstr>
      <vt:lpstr>等线</vt:lpstr>
      <vt:lpstr>Helvetica</vt:lpstr>
      <vt:lpstr>思源黑体 CN Light</vt:lpstr>
      <vt:lpstr>Pixel</vt:lpstr>
      <vt:lpstr>自定义设计方案</vt:lpstr>
      <vt:lpstr>视频流媒体实验</vt:lpstr>
      <vt:lpstr>互联网视频（Internet Video）</vt:lpstr>
      <vt:lpstr>互联网视频 设计方案一</vt:lpstr>
      <vt:lpstr>互联网视频 设计方案二</vt:lpstr>
      <vt:lpstr>基于HTTP的视频流传输</vt:lpstr>
      <vt:lpstr>HTTP流传输示意</vt:lpstr>
      <vt:lpstr>视频播放与缓冲区大小</vt:lpstr>
      <vt:lpstr>自适应码率（Adaptive BitRate）模型</vt:lpstr>
      <vt:lpstr>自适应码率问题</vt:lpstr>
      <vt:lpstr>ABR算法</vt:lpstr>
      <vt:lpstr>ABR算法</vt:lpstr>
      <vt:lpstr>ABR算法</vt:lpstr>
      <vt:lpstr>ABR算法</vt:lpstr>
      <vt:lpstr>ABR算法</vt:lpstr>
      <vt:lpstr>ABR算法分类</vt:lpstr>
      <vt:lpstr>基于缓冲区的ABR：BBA</vt:lpstr>
      <vt:lpstr>BBA算法设计</vt:lpstr>
      <vt:lpstr>BBA-0决策逻辑</vt:lpstr>
      <vt:lpstr>BBA变体</vt:lpstr>
      <vt:lpstr>BBA-2评估结果</vt:lpstr>
      <vt:lpstr>BBA小结</vt:lpstr>
      <vt:lpstr>基于混合信息的ABR：MPC</vt:lpstr>
      <vt:lpstr>MPC（Model Predictive Control）</vt:lpstr>
      <vt:lpstr>MPC设计思路</vt:lpstr>
      <vt:lpstr>视频缓冲区模型</vt:lpstr>
      <vt:lpstr>QoE目标</vt:lpstr>
      <vt:lpstr>QoE最大化问题</vt:lpstr>
      <vt:lpstr>MPC变体</vt:lpstr>
      <vt:lpstr>MPC性能评估</vt:lpstr>
      <vt:lpstr>MPC小结</vt:lpstr>
      <vt:lpstr>基于机器学习的ABR</vt:lpstr>
      <vt:lpstr>Pensieve研究动机</vt:lpstr>
      <vt:lpstr>基于机器学习的ABR：Pensieve</vt:lpstr>
      <vt:lpstr>Pensieve决策过程</vt:lpstr>
      <vt:lpstr>Pensieve训练过程</vt:lpstr>
      <vt:lpstr>Pensieve强化学习模型</vt:lpstr>
      <vt:lpstr>Pensieve性能评估</vt:lpstr>
      <vt:lpstr>Pensieve小结</vt:lpstr>
      <vt:lpstr>不同ABR之间的对比</vt:lpstr>
      <vt:lpstr>实验目标</vt:lpstr>
      <vt:lpstr>实验准备</vt:lpstr>
      <vt:lpstr>实验过程</vt:lpstr>
      <vt:lpstr>实验框架</vt:lpstr>
      <vt:lpstr>结果分析</vt:lpstr>
      <vt:lpstr>实验演示</vt:lpstr>
      <vt:lpstr>附件代码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1426</cp:revision>
  <dcterms:created xsi:type="dcterms:W3CDTF">2017-02-15T05:09:00Z</dcterms:created>
  <dcterms:modified xsi:type="dcterms:W3CDTF">2024-12-11T23:47:52Z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2929A7B1F4564EAE843E9E1F17A20296</vt:lpwstr>
  </property>
  <property fmtid="{D5CDD505-2E9C-101B-9397-08002B2CF9AE}" pid="3" name="KSOProductBuildVer">
    <vt:lpwstr>2052-12.1.0.19302</vt:lpwstr>
  </property>
</Properties>
</file>