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79" r:id="rId6"/>
    <p:sldId id="287" r:id="rId7"/>
    <p:sldId id="288" r:id="rId8"/>
    <p:sldId id="289" r:id="rId9"/>
    <p:sldId id="290" r:id="rId10"/>
    <p:sldId id="296" r:id="rId11"/>
    <p:sldId id="297" r:id="rId12"/>
    <p:sldId id="299" r:id="rId13"/>
    <p:sldId id="300" r:id="rId14"/>
    <p:sldId id="292" r:id="rId15"/>
    <p:sldId id="293" r:id="rId16"/>
    <p:sldId id="294" r:id="rId17"/>
    <p:sldId id="301" r:id="rId18"/>
    <p:sldId id="303" r:id="rId19"/>
    <p:sldId id="304" r:id="rId20"/>
    <p:sldId id="305" r:id="rId21"/>
    <p:sldId id="307" r:id="rId22"/>
    <p:sldId id="308" r:id="rId23"/>
    <p:sldId id="295" r:id="rId24"/>
    <p:sldId id="302" r:id="rId25"/>
    <p:sldId id="309" r:id="rId26"/>
    <p:sldId id="310" r:id="rId27"/>
    <p:sldId id="311" r:id="rId28"/>
    <p:sldId id="298" r:id="rId29"/>
  </p:sldIdLst>
  <p:sldSz cx="9144000" cy="6858000" type="screen4x3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79"/>
            <p14:sldId id="287"/>
            <p14:sldId id="288"/>
            <p14:sldId id="289"/>
            <p14:sldId id="290"/>
            <p14:sldId id="296"/>
            <p14:sldId id="297"/>
            <p14:sldId id="299"/>
            <p14:sldId id="300"/>
            <p14:sldId id="292"/>
            <p14:sldId id="293"/>
            <p14:sldId id="294"/>
            <p14:sldId id="301"/>
            <p14:sldId id="303"/>
            <p14:sldId id="304"/>
            <p14:sldId id="305"/>
            <p14:sldId id="307"/>
            <p14:sldId id="308"/>
            <p14:sldId id="295"/>
            <p14:sldId id="302"/>
            <p14:sldId id="309"/>
            <p14:sldId id="310"/>
            <p14:sldId id="311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83718" autoAdjust="0"/>
  </p:normalViewPr>
  <p:slideViewPr>
    <p:cSldViewPr snapToGrid="0">
      <p:cViewPr varScale="1">
        <p:scale>
          <a:sx n="73" d="100"/>
          <a:sy n="73" d="100"/>
        </p:scale>
        <p:origin x="1750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3" Type="http://schemas.openxmlformats.org/officeDocument/2006/relationships/tags" Target="tags/tag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7069015" y="45156"/>
            <a:ext cx="2074986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97B6A45-8577-4A8D-92DD-F098EF30BF56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9FE6EEE-6BAD-4F5E-A73F-6DF9344AB00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29B87F2-C5A8-499F-8BE6-B210A540A9BE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2B07-190B-4B2B-82B5-04576CCCE1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8B6A-6B8D-447A-801B-90051788B02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0F48-DF98-410D-8B24-9DE9F71545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FD3-0460-4AAF-9621-38DB567DB3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5615-1A14-4E43-B471-749BC0FEE6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AFBE-3A74-4B5A-94A3-74C3BBE360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1AB-08FB-4756-823A-4A178884B8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AAAB-C321-4BDD-97B5-D8A8E7BA876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70100BC-356E-4CD0-83C7-E928FE7FB4A1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B525-EC3E-4954-B1BA-6679952D4C1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E6C6-072E-4CB7-811E-AD7B8F5DC3F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D141-37FB-4F2E-8ED0-EDCA389B14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A85D-8374-4466-A762-AC00FF20AC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EB8C3A8-96A5-4727-BA8F-A180279982E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4772B1F-4DEA-4197-95C2-41DC0B95CC2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0F43902-A60E-4A29-990F-1C55CE974D9E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67AE24C-E48B-449E-BE23-185B84018974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9E6DAA8-37C9-411C-8283-3C089A684980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526DA48-342A-45F4-87A0-184CE68114A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E89BB59-CEE1-4FE5-95FC-43F0DB4E004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535C263B-628B-44C8-BB09-84B3DE21A649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AC8AF765-12E0-43F8-A726-FE5D641CDF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网络路由实验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zh-CN" altLang="en-US" dirty="0"/>
              <a:t>相关数据结构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7200" y="1582341"/>
            <a:ext cx="803587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list_head list;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    nbr_id;         // neighbor ID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    nbr_ip;         // neighbor IP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    nbr_mask;       // neighbor mask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u8      alive;          // alive for #(seconds)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mospf_nbr_t;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4359" y="4035494"/>
            <a:ext cx="787572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list_head list;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rid;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router which sends the LSU message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u16 seq;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sequence number of the LSU message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nadv;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number of advertisement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mospf_lsa *array;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// (network, mask, rid)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mospf_db_entry_t;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mOSPF</a:t>
            </a:r>
            <a:r>
              <a:rPr lang="zh-CN" altLang="en-US" dirty="0"/>
              <a:t>协议格式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811561"/>
          </a:xfrm>
        </p:spPr>
        <p:txBody>
          <a:bodyPr/>
          <a:lstStyle/>
          <a:p>
            <a:r>
              <a:rPr lang="en-US" altLang="zh-CN" dirty="0" err="1"/>
              <a:t>ip</a:t>
            </a:r>
            <a:r>
              <a:rPr lang="en-US" altLang="zh-CN" dirty="0"/>
              <a:t> protocol number: 90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5138" y="2814397"/>
            <a:ext cx="4251250" cy="118439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076670" y="2399126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mOSPF Header</a:t>
            </a:r>
            <a:endParaRPr lang="zh-CN" altLang="en-US" b="1" dirty="0"/>
          </a:p>
        </p:txBody>
      </p:sp>
      <p:sp>
        <p:nvSpPr>
          <p:cNvPr id="16" name="箭头: 右 15"/>
          <p:cNvSpPr/>
          <p:nvPr/>
        </p:nvSpPr>
        <p:spPr>
          <a:xfrm rot="11933300">
            <a:off x="1533824" y="2695576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65479" y="2539801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Version: 2</a:t>
            </a:r>
            <a:endParaRPr lang="zh-CN" altLang="en-US" dirty="0"/>
          </a:p>
        </p:txBody>
      </p:sp>
      <p:sp>
        <p:nvSpPr>
          <p:cNvPr id="18" name="箭头: 右 17"/>
          <p:cNvSpPr/>
          <p:nvPr/>
        </p:nvSpPr>
        <p:spPr>
          <a:xfrm rot="19677822">
            <a:off x="4113975" y="2602598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881286" y="2220594"/>
            <a:ext cx="251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Type: 1 -&gt; Hello; 4 -&gt; LSU</a:t>
            </a:r>
            <a:endParaRPr lang="zh-CN" altLang="en-US" dirty="0"/>
          </a:p>
        </p:txBody>
      </p:sp>
      <p:sp>
        <p:nvSpPr>
          <p:cNvPr id="20" name="箭头: 右 19"/>
          <p:cNvSpPr/>
          <p:nvPr/>
        </p:nvSpPr>
        <p:spPr>
          <a:xfrm rot="21274577">
            <a:off x="6138079" y="2803304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009058" y="2655456"/>
            <a:ext cx="204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Length of mOSPF message</a:t>
            </a:r>
            <a:endParaRPr lang="zh-CN" altLang="en-US" dirty="0"/>
          </a:p>
        </p:txBody>
      </p:sp>
      <p:sp>
        <p:nvSpPr>
          <p:cNvPr id="22" name="箭头: 右 21"/>
          <p:cNvSpPr/>
          <p:nvPr/>
        </p:nvSpPr>
        <p:spPr>
          <a:xfrm rot="10800000">
            <a:off x="1555181" y="3135321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0" y="2978621"/>
            <a:ext cx="1746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 of router which generates this message</a:t>
            </a:r>
            <a:endParaRPr lang="zh-CN" altLang="en-US" dirty="0"/>
          </a:p>
        </p:txBody>
      </p:sp>
      <p:sp>
        <p:nvSpPr>
          <p:cNvPr id="24" name="箭头: 右 23"/>
          <p:cNvSpPr/>
          <p:nvPr/>
        </p:nvSpPr>
        <p:spPr>
          <a:xfrm>
            <a:off x="6196191" y="3415796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920727" y="3349950"/>
            <a:ext cx="20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 to 0.0.0.0</a:t>
            </a:r>
            <a:endParaRPr lang="zh-CN" altLang="en-US" dirty="0"/>
          </a:p>
        </p:txBody>
      </p:sp>
      <p:sp>
        <p:nvSpPr>
          <p:cNvPr id="30" name="箭头: 右 29"/>
          <p:cNvSpPr/>
          <p:nvPr/>
        </p:nvSpPr>
        <p:spPr>
          <a:xfrm rot="8854932">
            <a:off x="2525397" y="4053757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084373" y="4416796"/>
            <a:ext cx="294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checksum of mOSPF message</a:t>
            </a:r>
            <a:endParaRPr lang="zh-CN" altLang="en-US" dirty="0"/>
          </a:p>
        </p:txBody>
      </p:sp>
      <p:sp>
        <p:nvSpPr>
          <p:cNvPr id="32" name="箭头: 右 31"/>
          <p:cNvSpPr/>
          <p:nvPr/>
        </p:nvSpPr>
        <p:spPr>
          <a:xfrm rot="1008027">
            <a:off x="5973575" y="3896727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389737" y="4199741"/>
            <a:ext cx="100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 to 0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229532" y="5263252"/>
            <a:ext cx="580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 (protocol: 90) &lt;&lt; mOSPF Header (type: 1) &lt;&lt; mOSPF hello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229532" y="5838610"/>
            <a:ext cx="5687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 (protocol: 90) &lt;&lt; mOSPF Header (type: 4) &lt;&lt; mOSPF LSU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mOSPF</a:t>
            </a:r>
            <a:r>
              <a:rPr lang="zh-CN" altLang="en-US" dirty="0"/>
              <a:t>协议格式（续）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48226" y="181958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mOSPF Hello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8226" y="2212096"/>
            <a:ext cx="4464789" cy="6292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78331" y="4193313"/>
            <a:ext cx="4097175" cy="170556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24030" y="3806980"/>
            <a:ext cx="127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mOSPF LSU</a:t>
            </a:r>
            <a:endParaRPr lang="zh-CN" altLang="en-US" b="1" dirty="0"/>
          </a:p>
        </p:txBody>
      </p:sp>
      <p:sp>
        <p:nvSpPr>
          <p:cNvPr id="9" name="箭头: 右 8"/>
          <p:cNvSpPr/>
          <p:nvPr/>
        </p:nvSpPr>
        <p:spPr>
          <a:xfrm rot="20258620">
            <a:off x="4299977" y="2166523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600774" y="1483493"/>
            <a:ext cx="3120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Net mask of the interface which generates this message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138767" y="3031043"/>
            <a:ext cx="292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 interval between hellos</a:t>
            </a:r>
            <a:endParaRPr lang="zh-CN" altLang="en-US" dirty="0"/>
          </a:p>
        </p:txBody>
      </p:sp>
      <p:sp>
        <p:nvSpPr>
          <p:cNvPr id="12" name="箭头: 右 11"/>
          <p:cNvSpPr/>
          <p:nvPr/>
        </p:nvSpPr>
        <p:spPr>
          <a:xfrm rot="8726265">
            <a:off x="2606859" y="2856013"/>
            <a:ext cx="505499" cy="206006"/>
          </a:xfrm>
          <a:prstGeom prst="rightArrow">
            <a:avLst>
              <a:gd name="adj1" fmla="val 52387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/>
          <p:cNvSpPr/>
          <p:nvPr/>
        </p:nvSpPr>
        <p:spPr>
          <a:xfrm>
            <a:off x="5917771" y="2620717"/>
            <a:ext cx="533153" cy="2206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638852" y="2589684"/>
            <a:ext cx="88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set to 0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6340" y="3806980"/>
            <a:ext cx="188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sequence number of this LSU</a:t>
            </a:r>
            <a:endParaRPr lang="zh-CN" altLang="en-US" dirty="0"/>
          </a:p>
        </p:txBody>
      </p:sp>
      <p:sp>
        <p:nvSpPr>
          <p:cNvPr id="16" name="箭头: 右 15"/>
          <p:cNvSpPr/>
          <p:nvPr/>
        </p:nvSpPr>
        <p:spPr>
          <a:xfrm rot="11679718">
            <a:off x="1947855" y="4127033"/>
            <a:ext cx="505499" cy="206006"/>
          </a:xfrm>
          <a:prstGeom prst="rightArrow">
            <a:avLst>
              <a:gd name="adj1" fmla="val 52387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543228" y="3647312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Time-to-live of this message</a:t>
            </a:r>
            <a:endParaRPr lang="zh-CN" altLang="en-US" dirty="0"/>
          </a:p>
        </p:txBody>
      </p:sp>
      <p:sp>
        <p:nvSpPr>
          <p:cNvPr id="18" name="箭头: 右 17"/>
          <p:cNvSpPr/>
          <p:nvPr/>
        </p:nvSpPr>
        <p:spPr>
          <a:xfrm rot="20258620">
            <a:off x="5063433" y="3940420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53164" y="4690365"/>
            <a:ext cx="226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network of a neighbor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32336" y="5010244"/>
            <a:ext cx="234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net mask of a neighbor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32336" y="5309035"/>
            <a:ext cx="230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router id of a neighbor</a:t>
            </a:r>
            <a:endParaRPr lang="zh-CN" altLang="en-US" dirty="0"/>
          </a:p>
        </p:txBody>
      </p:sp>
      <p:sp>
        <p:nvSpPr>
          <p:cNvPr id="22" name="箭头: 右 21"/>
          <p:cNvSpPr/>
          <p:nvPr/>
        </p:nvSpPr>
        <p:spPr>
          <a:xfrm>
            <a:off x="6624895" y="4534758"/>
            <a:ext cx="360591" cy="2283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982642" y="4483389"/>
            <a:ext cx="2158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number of neighbors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mOSPF</a:t>
            </a:r>
            <a:r>
              <a:rPr lang="zh-CN" altLang="en-US" dirty="0"/>
              <a:t>与</a:t>
            </a:r>
            <a:r>
              <a:rPr lang="en-US" altLang="zh-CN" dirty="0"/>
              <a:t>OSPFv2</a:t>
            </a:r>
            <a:r>
              <a:rPr lang="zh-CN" altLang="en-US" dirty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ip</a:t>
            </a:r>
            <a:r>
              <a:rPr lang="en-US" altLang="zh-CN" dirty="0"/>
              <a:t> protocol number </a:t>
            </a:r>
            <a:r>
              <a:rPr lang="zh-CN" altLang="en-US" dirty="0"/>
              <a:t>不同</a:t>
            </a:r>
            <a:endParaRPr lang="en-US" altLang="zh-CN" dirty="0"/>
          </a:p>
          <a:p>
            <a:pPr lvl="1"/>
            <a:r>
              <a:rPr lang="en-US" altLang="zh-CN" dirty="0"/>
              <a:t>OSPFv2</a:t>
            </a:r>
            <a:r>
              <a:rPr lang="zh-CN" altLang="en-US" dirty="0"/>
              <a:t>的</a:t>
            </a:r>
            <a:r>
              <a:rPr lang="en-US" altLang="zh-CN" dirty="0"/>
              <a:t>protocol number</a:t>
            </a:r>
            <a:r>
              <a:rPr lang="zh-CN" altLang="en-US" dirty="0"/>
              <a:t>为</a:t>
            </a:r>
            <a:r>
              <a:rPr lang="en-US" altLang="zh-CN" dirty="0"/>
              <a:t>89</a:t>
            </a:r>
            <a:endParaRPr lang="zh-CN" altLang="en-US" dirty="0"/>
          </a:p>
          <a:p>
            <a:r>
              <a:rPr lang="en-US" altLang="zh-CN" dirty="0"/>
              <a:t>mOSPF</a:t>
            </a:r>
            <a:r>
              <a:rPr lang="zh-CN" altLang="en-US" dirty="0"/>
              <a:t>对数据包格式进行了适当简化</a:t>
            </a:r>
            <a:endParaRPr lang="zh-CN" altLang="en-US" dirty="0"/>
          </a:p>
          <a:p>
            <a:r>
              <a:rPr lang="en-US" altLang="zh-CN" dirty="0"/>
              <a:t>OSPFv2</a:t>
            </a:r>
            <a:r>
              <a:rPr lang="zh-CN" altLang="en-US" dirty="0"/>
              <a:t>基于可靠洪泛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LSU</a:t>
            </a:r>
            <a:r>
              <a:rPr lang="zh-CN" altLang="en-US" dirty="0"/>
              <a:t>数据包后需要回复</a:t>
            </a:r>
            <a:r>
              <a:rPr lang="en-US" altLang="zh-CN" dirty="0"/>
              <a:t>ACK</a:t>
            </a:r>
            <a:endParaRPr lang="zh-CN" altLang="en-US" dirty="0"/>
          </a:p>
          <a:p>
            <a:r>
              <a:rPr lang="en-US" altLang="zh-CN" dirty="0"/>
              <a:t>OSPFv2</a:t>
            </a:r>
            <a:r>
              <a:rPr lang="zh-CN" altLang="en-US" dirty="0"/>
              <a:t>有更多的消息类型</a:t>
            </a:r>
            <a:endParaRPr lang="en-US" altLang="zh-CN" dirty="0"/>
          </a:p>
          <a:p>
            <a:pPr lvl="1"/>
            <a:r>
              <a:rPr lang="zh-CN" altLang="en-US" dirty="0"/>
              <a:t>例如，链路状态数据库</a:t>
            </a:r>
            <a:r>
              <a:rPr lang="en-US" altLang="zh-CN" dirty="0"/>
              <a:t>Summary</a:t>
            </a:r>
            <a:endParaRPr lang="zh-CN" altLang="en-US" dirty="0"/>
          </a:p>
          <a:p>
            <a:r>
              <a:rPr lang="en-US" altLang="zh-CN" dirty="0"/>
              <a:t>OSPFv2</a:t>
            </a:r>
            <a:r>
              <a:rPr lang="zh-CN" altLang="en-US" dirty="0"/>
              <a:t>有安全认证机制（鉴别）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mOSPF</a:t>
            </a:r>
            <a:r>
              <a:rPr lang="zh-CN" altLang="en-US" dirty="0"/>
              <a:t>解析脚本加入</a:t>
            </a:r>
            <a:r>
              <a:rPr lang="en-US" altLang="zh-CN" dirty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找到</a:t>
            </a:r>
            <a:r>
              <a:rPr lang="en-US" altLang="zh-CN" dirty="0"/>
              <a:t>wireshark</a:t>
            </a:r>
            <a:r>
              <a:rPr lang="zh-CN" altLang="en-US" dirty="0"/>
              <a:t>解析插件的存储路径</a:t>
            </a:r>
            <a:endParaRPr lang="en-US" altLang="zh-CN" dirty="0"/>
          </a:p>
          <a:p>
            <a:pPr lvl="1"/>
            <a:r>
              <a:rPr lang="zh-CN" altLang="en-US" dirty="0"/>
              <a:t>菜单中打开</a:t>
            </a:r>
            <a:r>
              <a:rPr lang="en-US" altLang="zh-CN" dirty="0"/>
              <a:t>Help -&gt; About Wireshark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 err="1"/>
              <a:t>mospf.lua</a:t>
            </a:r>
            <a:r>
              <a:rPr lang="zh-CN" altLang="en-US" dirty="0"/>
              <a:t>文件放到该目录下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b="48895"/>
          <a:stretch>
            <a:fillRect/>
          </a:stretch>
        </p:blipFill>
        <p:spPr>
          <a:xfrm>
            <a:off x="1840019" y="2735242"/>
            <a:ext cx="4875621" cy="23248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61483" y="4137482"/>
            <a:ext cx="5200299" cy="291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网络路由计算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251230" y="1838322"/>
            <a:ext cx="8716547" cy="2761807"/>
            <a:chOff x="251230" y="1838322"/>
            <a:chExt cx="8716547" cy="2761807"/>
          </a:xfrm>
        </p:grpSpPr>
        <p:sp>
          <p:nvSpPr>
            <p:cNvPr id="5" name="矩形 4"/>
            <p:cNvSpPr/>
            <p:nvPr/>
          </p:nvSpPr>
          <p:spPr>
            <a:xfrm>
              <a:off x="429740" y="2891769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7648216" y="288341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51230" y="2523558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10.0.1.11/24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584065" y="2431383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10.0.6.22/24</a:t>
              </a:r>
              <a:endParaRPr lang="zh-CN" altLang="en-US" dirty="0"/>
            </a:p>
          </p:txBody>
        </p:sp>
        <p:sp>
          <p:nvSpPr>
            <p:cNvPr id="9" name="圆角矩形 27"/>
            <p:cNvSpPr/>
            <p:nvPr/>
          </p:nvSpPr>
          <p:spPr>
            <a:xfrm>
              <a:off x="2053626" y="2891769"/>
              <a:ext cx="1054740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 1</a:t>
              </a:r>
              <a:endParaRPr lang="zh-CN" altLang="en-US" dirty="0"/>
            </a:p>
          </p:txBody>
        </p:sp>
        <p:cxnSp>
          <p:nvCxnSpPr>
            <p:cNvPr id="10" name="直接连接符 9"/>
            <p:cNvCxnSpPr>
              <a:stCxn id="5" idx="3"/>
              <a:endCxn id="9" idx="1"/>
            </p:cNvCxnSpPr>
            <p:nvPr/>
          </p:nvCxnSpPr>
          <p:spPr>
            <a:xfrm>
              <a:off x="1419443" y="3192983"/>
              <a:ext cx="634183" cy="835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16" idx="3"/>
              <a:endCxn id="6" idx="1"/>
            </p:cNvCxnSpPr>
            <p:nvPr/>
          </p:nvCxnSpPr>
          <p:spPr>
            <a:xfrm>
              <a:off x="7035454" y="3184626"/>
              <a:ext cx="61276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316400" y="3501433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10.0.1.1/24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620833" y="2505723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10.0.2.1/24</a:t>
              </a:r>
              <a:endParaRPr lang="zh-CN" altLang="en-US" dirty="0"/>
            </a:p>
          </p:txBody>
        </p:sp>
        <p:sp>
          <p:nvSpPr>
            <p:cNvPr id="14" name="圆角矩形 27"/>
            <p:cNvSpPr/>
            <p:nvPr/>
          </p:nvSpPr>
          <p:spPr>
            <a:xfrm>
              <a:off x="4026022" y="3879847"/>
              <a:ext cx="1091955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 3</a:t>
              </a:r>
              <a:endParaRPr lang="zh-CN" altLang="en-US" dirty="0"/>
            </a:p>
          </p:txBody>
        </p:sp>
        <p:sp>
          <p:nvSpPr>
            <p:cNvPr id="15" name="圆角矩形 27"/>
            <p:cNvSpPr/>
            <p:nvPr/>
          </p:nvSpPr>
          <p:spPr>
            <a:xfrm>
              <a:off x="4026021" y="1862974"/>
              <a:ext cx="1091955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 2</a:t>
              </a:r>
              <a:endParaRPr lang="zh-CN" altLang="en-US" dirty="0"/>
            </a:p>
          </p:txBody>
        </p:sp>
        <p:sp>
          <p:nvSpPr>
            <p:cNvPr id="16" name="圆角矩形 27"/>
            <p:cNvSpPr/>
            <p:nvPr/>
          </p:nvSpPr>
          <p:spPr>
            <a:xfrm>
              <a:off x="5993060" y="2875055"/>
              <a:ext cx="1042394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 4</a:t>
              </a:r>
              <a:endParaRPr lang="zh-CN" altLang="en-US" dirty="0"/>
            </a:p>
          </p:txBody>
        </p:sp>
        <p:cxnSp>
          <p:nvCxnSpPr>
            <p:cNvPr id="17" name="直接连接符 16"/>
            <p:cNvCxnSpPr>
              <a:stCxn id="9" idx="3"/>
              <a:endCxn id="15" idx="1"/>
            </p:cNvCxnSpPr>
            <p:nvPr/>
          </p:nvCxnSpPr>
          <p:spPr>
            <a:xfrm flipV="1">
              <a:off x="3108366" y="2172545"/>
              <a:ext cx="917655" cy="10287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9" idx="3"/>
              <a:endCxn id="14" idx="1"/>
            </p:cNvCxnSpPr>
            <p:nvPr/>
          </p:nvCxnSpPr>
          <p:spPr>
            <a:xfrm>
              <a:off x="3108366" y="3201340"/>
              <a:ext cx="917656" cy="988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6" idx="1"/>
              <a:endCxn id="15" idx="3"/>
            </p:cNvCxnSpPr>
            <p:nvPr/>
          </p:nvCxnSpPr>
          <p:spPr>
            <a:xfrm flipH="1" flipV="1">
              <a:off x="5117976" y="2172545"/>
              <a:ext cx="875084" cy="10120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6" idx="1"/>
              <a:endCxn id="14" idx="3"/>
            </p:cNvCxnSpPr>
            <p:nvPr/>
          </p:nvCxnSpPr>
          <p:spPr>
            <a:xfrm flipH="1">
              <a:off x="5117977" y="3184626"/>
              <a:ext cx="875083" cy="1004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2620834" y="3521307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10.0.3.1/24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745409" y="1909149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10.0.2.2/24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147583" y="2594094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10.0.4.4/24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088206" y="342926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10.0.5.4/24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573634" y="3446710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10.0.6.4/24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782795" y="4230797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10.0.3.3/24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967144" y="4230797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10.0.5.3/24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929757" y="1838322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10.0.4.2/24</a:t>
              </a:r>
              <a:endParaRPr lang="zh-CN" altLang="en-US" dirty="0"/>
            </a:p>
          </p:txBody>
        </p:sp>
      </p:grpSp>
      <p:sp>
        <p:nvSpPr>
          <p:cNvPr id="29" name="内容占位符 2"/>
          <p:cNvSpPr>
            <a:spLocks noGrp="1"/>
          </p:cNvSpPr>
          <p:nvPr>
            <p:ph idx="1"/>
          </p:nvPr>
        </p:nvSpPr>
        <p:spPr>
          <a:xfrm>
            <a:off x="457200" y="4959876"/>
            <a:ext cx="8229600" cy="1519945"/>
          </a:xfrm>
        </p:spPr>
        <p:txBody>
          <a:bodyPr/>
          <a:lstStyle/>
          <a:p>
            <a:r>
              <a:rPr lang="zh-CN" altLang="en-US" sz="2200" dirty="0"/>
              <a:t>不同节点经过交换链路状态信息，获得一致性链路状态数据库</a:t>
            </a:r>
            <a:endParaRPr lang="en-US" altLang="zh-CN" sz="2200" dirty="0"/>
          </a:p>
          <a:p>
            <a:r>
              <a:rPr lang="zh-CN" altLang="en-US" sz="2200" dirty="0"/>
              <a:t>每个节点独立计算路由条目，从而保证网络的可达性</a:t>
            </a:r>
            <a:endParaRPr lang="en-US" altLang="zh-CN" sz="2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路由条目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2711" y="3622193"/>
            <a:ext cx="8229600" cy="88882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网络路由条目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(destination, mask) -&gt; (gateway, output interface)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10142" y="4611160"/>
            <a:ext cx="3326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Router 1</a:t>
            </a:r>
            <a:r>
              <a:rPr lang="zh-CN" altLang="en-US" b="1" dirty="0"/>
              <a:t>到本地网络的转发条目</a:t>
            </a:r>
            <a:endParaRPr lang="en-US" altLang="zh-CN" b="1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31632" y="5080407"/>
          <a:ext cx="35907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120"/>
                <a:gridCol w="1079715"/>
                <a:gridCol w="10538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Network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Interface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10.0.1.0/24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eth0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10.0.2.0/24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10.0.3.0/24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534" y="1368675"/>
            <a:ext cx="6976924" cy="2253518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4889892" y="4611160"/>
            <a:ext cx="3326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Router 1</a:t>
            </a:r>
            <a:r>
              <a:rPr lang="zh-CN" altLang="en-US" b="1" dirty="0"/>
              <a:t>到其他网络的路由条目</a:t>
            </a:r>
            <a:endParaRPr lang="en-US" altLang="zh-CN" b="1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4889892" y="5080407"/>
          <a:ext cx="35907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120"/>
                <a:gridCol w="1079715"/>
                <a:gridCol w="10538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Network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Interface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10.0.4.0/24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eth1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10.0.5.0/24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10.0.3.3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10.0.6.0/24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路由计算过程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080" y="1704331"/>
            <a:ext cx="3647764" cy="1178213"/>
          </a:xfrm>
          <a:prstGeom prst="rect">
            <a:avLst/>
          </a:prstGeom>
        </p:spPr>
      </p:pic>
      <p:sp>
        <p:nvSpPr>
          <p:cNvPr id="6" name="箭头: 下 5"/>
          <p:cNvSpPr/>
          <p:nvPr/>
        </p:nvSpPr>
        <p:spPr>
          <a:xfrm>
            <a:off x="2329912" y="3157966"/>
            <a:ext cx="335797" cy="25184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298324" y="3448188"/>
            <a:ext cx="2398971" cy="1277034"/>
            <a:chOff x="861714" y="3545876"/>
            <a:chExt cx="2398971" cy="1277034"/>
          </a:xfrm>
        </p:grpSpPr>
        <p:sp>
          <p:nvSpPr>
            <p:cNvPr id="7" name="椭圆 6"/>
            <p:cNvSpPr/>
            <p:nvPr/>
          </p:nvSpPr>
          <p:spPr>
            <a:xfrm>
              <a:off x="1198536" y="4076054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9" name="直接连接符 8"/>
            <p:cNvCxnSpPr>
              <a:stCxn id="7" idx="5"/>
              <a:endCxn id="10" idx="2"/>
            </p:cNvCxnSpPr>
            <p:nvPr/>
          </p:nvCxnSpPr>
          <p:spPr>
            <a:xfrm>
              <a:off x="1357279" y="4248026"/>
              <a:ext cx="590341" cy="321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1947620" y="4468678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47620" y="3733254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3" name="直接连接符 12"/>
            <p:cNvCxnSpPr>
              <a:stCxn id="7" idx="7"/>
              <a:endCxn id="11" idx="2"/>
            </p:cNvCxnSpPr>
            <p:nvPr/>
          </p:nvCxnSpPr>
          <p:spPr>
            <a:xfrm flipV="1">
              <a:off x="1357279" y="3833993"/>
              <a:ext cx="590341" cy="271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2745784" y="4105560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" name="直接连接符 18"/>
            <p:cNvCxnSpPr>
              <a:stCxn id="11" idx="6"/>
              <a:endCxn id="17" idx="1"/>
            </p:cNvCxnSpPr>
            <p:nvPr/>
          </p:nvCxnSpPr>
          <p:spPr>
            <a:xfrm>
              <a:off x="2133599" y="3833993"/>
              <a:ext cx="639421" cy="301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0" idx="6"/>
              <a:endCxn id="17" idx="3"/>
            </p:cNvCxnSpPr>
            <p:nvPr/>
          </p:nvCxnSpPr>
          <p:spPr>
            <a:xfrm flipV="1">
              <a:off x="2133599" y="4277532"/>
              <a:ext cx="639421" cy="2918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861714" y="39921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52449" y="35458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168735" y="44535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958999" y="40216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826080" y="5153669"/>
            <a:ext cx="33576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Prev</a:t>
            </a:r>
            <a:r>
              <a:rPr lang="en-US" altLang="zh-CN" dirty="0"/>
              <a:t> Node: 0-&gt;-1, 1-&gt;0, 2-&gt;0, 3-&gt;1</a:t>
            </a:r>
            <a:endParaRPr lang="zh-CN" altLang="en-US" dirty="0"/>
          </a:p>
        </p:txBody>
      </p:sp>
      <p:sp>
        <p:nvSpPr>
          <p:cNvPr id="30" name="箭头: 下 29"/>
          <p:cNvSpPr/>
          <p:nvPr/>
        </p:nvSpPr>
        <p:spPr>
          <a:xfrm>
            <a:off x="2314165" y="4773079"/>
            <a:ext cx="335797" cy="25184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箭头: 下 30"/>
          <p:cNvSpPr/>
          <p:nvPr/>
        </p:nvSpPr>
        <p:spPr>
          <a:xfrm>
            <a:off x="2309320" y="5680938"/>
            <a:ext cx="335797" cy="25184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77841" y="6123837"/>
            <a:ext cx="38960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RT Entry: 10.0.4.0/24 -&gt; (10.0.2.2,</a:t>
            </a:r>
            <a:r>
              <a:rPr lang="zh-CN" altLang="en-US" dirty="0"/>
              <a:t> </a:t>
            </a:r>
            <a:r>
              <a:rPr lang="en-US" altLang="zh-CN" dirty="0"/>
              <a:t>eth1)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047281" y="3157966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将链路状态数据库抽象成图拓扑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042854" y="4655594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计算最短路径（前一跳节点）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5042854" y="5622195"/>
            <a:ext cx="318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根据最短路径生成网络路由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计算最短路径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709286"/>
          </a:xfrm>
        </p:spPr>
        <p:txBody>
          <a:bodyPr/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Dijkstra</a:t>
            </a:r>
            <a:r>
              <a:rPr lang="zh-CN" altLang="en-US" sz="2000" dirty="0"/>
              <a:t>算法计算源节点到其它节点的最短路径和相应前一跳节点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47024" y="2154265"/>
            <a:ext cx="6973384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INT_MAX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visited[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false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-1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 = 0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range(num):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visited,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visited[u] = true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v in range(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visited[v] == false &amp;&amp; graph[u][v] &gt; 0 &amp;&amp; \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[u] + graph[u][v] &lt;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[v]: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[v]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[u] + graph[u][v]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[v] = u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199771" y="3838414"/>
            <a:ext cx="529436" cy="33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577620" y="3084641"/>
            <a:ext cx="2942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在未访问的节点中，选取离已访问节点最近的那个</a:t>
            </a:r>
            <a:endParaRPr lang="zh-CN" altLang="en-US" dirty="0"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根据最短路径生成路由表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65330"/>
            <a:ext cx="8229600" cy="723253"/>
          </a:xfrm>
        </p:spPr>
        <p:txBody>
          <a:bodyPr/>
          <a:lstStyle/>
          <a:p>
            <a:r>
              <a:rPr lang="zh-CN" altLang="en-US" dirty="0"/>
              <a:t>路由计算与最短路径算法的不同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78610" y="2252420"/>
          <a:ext cx="6586779" cy="1903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026"/>
                <a:gridCol w="2593383"/>
                <a:gridCol w="2717370"/>
              </a:tblGrid>
              <a:tr h="63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最短路径算法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路由计算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343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计算到每个节点的路径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计算到每个网络的路由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343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结果形式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路径长度和前一跳节点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下一跳网关和转发端口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内容占位符 2"/>
          <p:cNvSpPr txBox="1"/>
          <p:nvPr/>
        </p:nvSpPr>
        <p:spPr bwMode="auto">
          <a:xfrm>
            <a:off x="457200" y="4155611"/>
            <a:ext cx="8229600" cy="235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由最短路径到路由表项</a:t>
            </a:r>
            <a:endParaRPr lang="en-US" altLang="zh-CN" kern="0" dirty="0"/>
          </a:p>
          <a:p>
            <a:pPr lvl="1"/>
            <a:r>
              <a:rPr lang="zh-CN" altLang="en-US" kern="0" dirty="0"/>
              <a:t>按照路径长度从小到大依次遍历每个节点</a:t>
            </a:r>
            <a:endParaRPr lang="en-US" altLang="zh-CN" kern="0" dirty="0"/>
          </a:p>
          <a:p>
            <a:pPr lvl="2"/>
            <a:r>
              <a:rPr lang="zh-CN" altLang="en-US" kern="0" dirty="0"/>
              <a:t>对于节点端口对应的每个网络，如果该网络对应的路由未被计算过</a:t>
            </a:r>
            <a:endParaRPr lang="en-US" altLang="zh-CN" kern="0" dirty="0"/>
          </a:p>
          <a:p>
            <a:pPr lvl="3"/>
            <a:r>
              <a:rPr lang="zh-CN" altLang="en-US" kern="0" dirty="0"/>
              <a:t>查找从源节点到该节点的</a:t>
            </a:r>
            <a:r>
              <a:rPr lang="zh-CN" altLang="en-US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下一跳节点</a:t>
            </a:r>
            <a:endParaRPr lang="en-US" altLang="zh-CN" kern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3"/>
            <a:r>
              <a:rPr lang="zh-CN" altLang="en-US" kern="0" dirty="0"/>
              <a:t>确定</a:t>
            </a:r>
            <a:r>
              <a:rPr lang="zh-CN" altLang="en-US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下一跳网关地址</a:t>
            </a:r>
            <a:r>
              <a:rPr lang="zh-CN" altLang="en-US" kern="0" dirty="0"/>
              <a:t>、源节点的转发端口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网络路由</a:t>
            </a:r>
            <a:endParaRPr lang="en-US" altLang="zh-CN" dirty="0"/>
          </a:p>
          <a:p>
            <a:pPr lvl="1"/>
            <a:r>
              <a:rPr lang="zh-CN" altLang="en-US" dirty="0"/>
              <a:t>网络转发与网络路由</a:t>
            </a:r>
            <a:endParaRPr lang="en-US" altLang="zh-CN" dirty="0"/>
          </a:p>
          <a:p>
            <a:pPr lvl="1"/>
            <a:r>
              <a:rPr lang="zh-CN" altLang="en-US" dirty="0"/>
              <a:t>基于链路状态的路由机制</a:t>
            </a:r>
            <a:endParaRPr lang="en-US" altLang="zh-CN" dirty="0"/>
          </a:p>
          <a:p>
            <a:pPr lvl="2"/>
            <a:r>
              <a:rPr lang="zh-CN" altLang="en-US" dirty="0"/>
              <a:t>构建一致性链路状态数据库</a:t>
            </a:r>
            <a:endParaRPr lang="en-US" altLang="zh-CN" dirty="0"/>
          </a:p>
          <a:p>
            <a:pPr lvl="3"/>
            <a:r>
              <a:rPr lang="zh-CN" altLang="en-US" dirty="0"/>
              <a:t>邻居发现与管理</a:t>
            </a:r>
            <a:endParaRPr lang="en-US" altLang="zh-CN" dirty="0"/>
          </a:p>
          <a:p>
            <a:pPr lvl="3"/>
            <a:r>
              <a:rPr lang="zh-CN" altLang="en-US" dirty="0"/>
              <a:t>链路状态信息洪泛</a:t>
            </a:r>
            <a:endParaRPr lang="en-US" altLang="zh-CN" dirty="0"/>
          </a:p>
          <a:p>
            <a:pPr lvl="2"/>
            <a:r>
              <a:rPr lang="zh-CN" altLang="en-US" dirty="0"/>
              <a:t>网络路由计算</a:t>
            </a:r>
            <a:endParaRPr lang="en-US" altLang="zh-CN" dirty="0"/>
          </a:p>
          <a:p>
            <a:pPr lvl="3"/>
            <a:r>
              <a:rPr lang="zh-CN" altLang="en-US" dirty="0"/>
              <a:t>最短路径算法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基于已有代码框架，实现路由器生成和处理</a:t>
            </a:r>
            <a:r>
              <a:rPr lang="en-US" altLang="zh-CN" dirty="0"/>
              <a:t>mOSPF Hello/LSU</a:t>
            </a:r>
            <a:r>
              <a:rPr lang="zh-CN" altLang="en-US" dirty="0"/>
              <a:t>消息的相关操作，构建一致性链路状态数据库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运行实验</a:t>
            </a:r>
            <a:endParaRPr lang="en-US" altLang="zh-CN" dirty="0"/>
          </a:p>
          <a:p>
            <a:pPr lvl="1"/>
            <a:r>
              <a:rPr lang="zh-CN" altLang="en-US" dirty="0"/>
              <a:t>运行网络拓扑</a:t>
            </a:r>
            <a:r>
              <a:rPr lang="en-US" altLang="zh-CN" dirty="0"/>
              <a:t>(topo.py)</a:t>
            </a:r>
            <a:endParaRPr lang="en-US" altLang="zh-CN" dirty="0"/>
          </a:p>
          <a:p>
            <a:pPr lvl="1"/>
            <a:r>
              <a:rPr lang="zh-CN" altLang="en-US" dirty="0"/>
              <a:t>在各个路由器节点上执行</a:t>
            </a:r>
            <a:r>
              <a:rPr lang="en-US" altLang="zh-CN" dirty="0"/>
              <a:t>disable_arp.sh, disable_icmp.sh, disable_ip_forward.sh)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运行</a:t>
            </a:r>
            <a:r>
              <a:rPr lang="en-US" altLang="zh-CN" dirty="0"/>
              <a:t>./</a:t>
            </a:r>
            <a:r>
              <a:rPr lang="en-US" altLang="zh-CN" dirty="0" err="1"/>
              <a:t>mospfd</a:t>
            </a:r>
            <a:r>
              <a:rPr lang="zh-CN" altLang="en-US" dirty="0"/>
              <a:t>，使得各个节点生成一致的链路状态数据库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4793" y="2297555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673269" y="2289198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2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76283" y="1929344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10.0.1.11/24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303088" y="309509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10.0.6.22/24</a:t>
            </a:r>
            <a:endParaRPr lang="zh-CN" altLang="en-US" dirty="0"/>
          </a:p>
        </p:txBody>
      </p:sp>
      <p:sp>
        <p:nvSpPr>
          <p:cNvPr id="9" name="圆角矩形 27"/>
          <p:cNvSpPr/>
          <p:nvPr/>
        </p:nvSpPr>
        <p:spPr>
          <a:xfrm>
            <a:off x="2078679" y="2297555"/>
            <a:ext cx="1054740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1</a:t>
            </a:r>
            <a:endParaRPr lang="zh-CN" altLang="en-US" dirty="0"/>
          </a:p>
        </p:txBody>
      </p:sp>
      <p:cxnSp>
        <p:nvCxnSpPr>
          <p:cNvPr id="10" name="直接连接符 9"/>
          <p:cNvCxnSpPr>
            <a:stCxn id="5" idx="3"/>
            <a:endCxn id="9" idx="1"/>
          </p:cNvCxnSpPr>
          <p:nvPr/>
        </p:nvCxnSpPr>
        <p:spPr>
          <a:xfrm>
            <a:off x="1444496" y="2598769"/>
            <a:ext cx="634183" cy="83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6" idx="3"/>
            <a:endCxn id="6" idx="1"/>
          </p:cNvCxnSpPr>
          <p:nvPr/>
        </p:nvCxnSpPr>
        <p:spPr>
          <a:xfrm>
            <a:off x="7060507" y="2590412"/>
            <a:ext cx="6127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341453" y="2907219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10.0.1.1/24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645886" y="1911509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10.0.2.1/24</a:t>
            </a:r>
            <a:endParaRPr lang="zh-CN" altLang="en-US" dirty="0"/>
          </a:p>
        </p:txBody>
      </p:sp>
      <p:sp>
        <p:nvSpPr>
          <p:cNvPr id="14" name="圆角矩形 27"/>
          <p:cNvSpPr/>
          <p:nvPr/>
        </p:nvSpPr>
        <p:spPr>
          <a:xfrm>
            <a:off x="4051075" y="3285633"/>
            <a:ext cx="1091955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3</a:t>
            </a:r>
            <a:endParaRPr lang="zh-CN" altLang="en-US" dirty="0"/>
          </a:p>
        </p:txBody>
      </p:sp>
      <p:sp>
        <p:nvSpPr>
          <p:cNvPr id="15" name="圆角矩形 27"/>
          <p:cNvSpPr/>
          <p:nvPr/>
        </p:nvSpPr>
        <p:spPr>
          <a:xfrm>
            <a:off x="4051074" y="1268760"/>
            <a:ext cx="1091955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2</a:t>
            </a:r>
            <a:endParaRPr lang="zh-CN" altLang="en-US" dirty="0"/>
          </a:p>
        </p:txBody>
      </p:sp>
      <p:sp>
        <p:nvSpPr>
          <p:cNvPr id="16" name="圆角矩形 27"/>
          <p:cNvSpPr/>
          <p:nvPr/>
        </p:nvSpPr>
        <p:spPr>
          <a:xfrm>
            <a:off x="6018113" y="2280841"/>
            <a:ext cx="1042394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4</a:t>
            </a:r>
            <a:endParaRPr lang="zh-CN" altLang="en-US" dirty="0"/>
          </a:p>
        </p:txBody>
      </p:sp>
      <p:cxnSp>
        <p:nvCxnSpPr>
          <p:cNvPr id="17" name="直接连接符 16"/>
          <p:cNvCxnSpPr>
            <a:stCxn id="9" idx="3"/>
            <a:endCxn id="15" idx="1"/>
          </p:cNvCxnSpPr>
          <p:nvPr/>
        </p:nvCxnSpPr>
        <p:spPr>
          <a:xfrm flipV="1">
            <a:off x="3133419" y="1578331"/>
            <a:ext cx="917655" cy="10287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9" idx="3"/>
            <a:endCxn id="14" idx="1"/>
          </p:cNvCxnSpPr>
          <p:nvPr/>
        </p:nvCxnSpPr>
        <p:spPr>
          <a:xfrm>
            <a:off x="3133419" y="2607126"/>
            <a:ext cx="917656" cy="9880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6" idx="1"/>
            <a:endCxn id="15" idx="3"/>
          </p:cNvCxnSpPr>
          <p:nvPr/>
        </p:nvCxnSpPr>
        <p:spPr>
          <a:xfrm flipH="1" flipV="1">
            <a:off x="5143029" y="1578331"/>
            <a:ext cx="875084" cy="10120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6" idx="1"/>
            <a:endCxn id="14" idx="3"/>
          </p:cNvCxnSpPr>
          <p:nvPr/>
        </p:nvCxnSpPr>
        <p:spPr>
          <a:xfrm flipH="1">
            <a:off x="5143030" y="2590412"/>
            <a:ext cx="875083" cy="1004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645887" y="2927093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10.0.3.1/24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770462" y="1314935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10.0.2.2/24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524498" y="181787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10.0.4.4/24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1655206" y="1774730"/>
            <a:ext cx="2198059" cy="1631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512602" y="2870522"/>
            <a:ext cx="2198059" cy="1631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564806" y="717418"/>
            <a:ext cx="2198059" cy="1631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463859" y="1855517"/>
            <a:ext cx="2024935" cy="1550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" y="4620844"/>
            <a:ext cx="457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R1 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MOSPF Database entries: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10.0.3.3   10.0.3.0   255.255.255.0   10.0.1.1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10.0.3.3   10.0.5.0   255.255.255.0   10.0.4.4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10.0.2.2   10.0.2.0   255.255.255.0   10.0.1.1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10.0.2.2   10.0.4.0   255.255.255.0   10.0.4.4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10.0.4.4   10.0.4.0   255.255.255.0   10.0.2.2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10.0.4.4   10.0.5.0   255.255.255.0   10.0.3.3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10.0.4.4   10.0.6.0   255.255.255.0   0.0.0.0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611631" y="4620844"/>
            <a:ext cx="44738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R2 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MOSPF Database entries: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10.0.4.4   10.0.4.0   255.255.255.0   10.0.2.2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10.0.4.4   10.0.5.0   255.255.255.0   10.0.3.3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10.0.4.4   10.0.6.0   255.255.255.0   0.0.0.0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10.0.1.1   10.0.1.0   255.255.255.0   0.0.0.0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10.0.1.1   10.0.2.0   255.255.255.0   10.0.2.2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10.0.1.1   10.0.3.0   255.255.255.0   10.0.3.3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10.0.3.3   10.0.3.0   255.255.255.0   10.0.1.1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10.0.3.3   10.0.5.0   255.255.255.0   10.0.4.4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65965" y="5205909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5965" y="5593921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5965" y="6133399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694375" y="5400064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717196" y="5945152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694375" y="6326620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8540" y="6268781"/>
            <a:ext cx="457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RID            Network      Mask                 Neighbor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基于实验一，实现路由器计算路由表项的相关操作</a:t>
            </a:r>
            <a:endParaRPr lang="en-US" altLang="zh-CN" dirty="0"/>
          </a:p>
          <a:p>
            <a:r>
              <a:rPr lang="zh-CN" altLang="en-US" dirty="0"/>
              <a:t>运行实验</a:t>
            </a:r>
            <a:endParaRPr lang="en-US" altLang="zh-CN" dirty="0"/>
          </a:p>
          <a:p>
            <a:pPr lvl="1"/>
            <a:r>
              <a:rPr lang="zh-CN" altLang="en-US" dirty="0"/>
              <a:t>运行网络拓扑</a:t>
            </a:r>
            <a:r>
              <a:rPr lang="en-US" altLang="zh-CN" dirty="0"/>
              <a:t>(topo.py)</a:t>
            </a:r>
            <a:endParaRPr lang="en-US" altLang="zh-CN" dirty="0"/>
          </a:p>
          <a:p>
            <a:pPr lvl="1"/>
            <a:r>
              <a:rPr lang="zh-CN" altLang="en-US" dirty="0"/>
              <a:t>在各个路由器节点上执行</a:t>
            </a:r>
            <a:r>
              <a:rPr lang="en-US" altLang="zh-CN" dirty="0"/>
              <a:t>disable_arp.sh, disable_icmp.sh, disable_ip_forward.sh)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运行</a:t>
            </a:r>
            <a:r>
              <a:rPr lang="en-US" altLang="zh-CN" dirty="0"/>
              <a:t>./</a:t>
            </a:r>
            <a:r>
              <a:rPr lang="en-US" altLang="zh-CN" dirty="0" err="1"/>
              <a:t>mospfd</a:t>
            </a:r>
            <a:r>
              <a:rPr lang="zh-CN" altLang="en-US" dirty="0"/>
              <a:t>，使得各个节点生成一致的链路状态数据库</a:t>
            </a:r>
            <a:endParaRPr lang="en-US" altLang="zh-CN" dirty="0"/>
          </a:p>
          <a:p>
            <a:pPr lvl="1"/>
            <a:r>
              <a:rPr lang="zh-CN" altLang="en-US" dirty="0"/>
              <a:t>等待一段时间后，每个节点生成完整的路由表项</a:t>
            </a:r>
            <a:endParaRPr lang="en-US" altLang="zh-CN" dirty="0"/>
          </a:p>
          <a:p>
            <a:pPr lvl="1"/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</a:t>
            </a:r>
            <a:r>
              <a:rPr lang="en-US" altLang="zh-CN" dirty="0"/>
              <a:t>ping/traceroute</a:t>
            </a:r>
            <a:r>
              <a:rPr lang="zh-CN" altLang="en-US" dirty="0"/>
              <a:t>节点</a:t>
            </a:r>
            <a:r>
              <a:rPr lang="en-US" altLang="zh-CN" dirty="0"/>
              <a:t>h2</a:t>
            </a:r>
            <a:endParaRPr lang="en-US" altLang="zh-CN" dirty="0"/>
          </a:p>
          <a:p>
            <a:pPr lvl="1"/>
            <a:r>
              <a:rPr lang="zh-CN" altLang="en-US" dirty="0"/>
              <a:t>关掉某节点或链路，等一段时间后，再次用</a:t>
            </a:r>
            <a:r>
              <a:rPr lang="en-US" altLang="zh-CN" dirty="0"/>
              <a:t>h1</a:t>
            </a:r>
            <a:r>
              <a:rPr lang="zh-CN" altLang="en-US" dirty="0"/>
              <a:t>去</a:t>
            </a:r>
            <a:r>
              <a:rPr lang="en-US" altLang="zh-CN" dirty="0"/>
              <a:t>traceroute</a:t>
            </a:r>
            <a:r>
              <a:rPr lang="zh-CN" altLang="en-US" dirty="0"/>
              <a:t>节点</a:t>
            </a:r>
            <a:r>
              <a:rPr lang="en-US" altLang="zh-CN" dirty="0"/>
              <a:t>h2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04"/>
          <a:stretch>
            <a:fillRect/>
          </a:stretch>
        </p:blipFill>
        <p:spPr bwMode="auto">
          <a:xfrm>
            <a:off x="734970" y="1927113"/>
            <a:ext cx="7509539" cy="352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两次</a:t>
            </a:r>
            <a:r>
              <a:rPr lang="en-US" altLang="zh-CN" dirty="0"/>
              <a:t>traceroute</a:t>
            </a:r>
            <a:r>
              <a:rPr lang="zh-CN" altLang="en-US" dirty="0"/>
              <a:t>之间尽量间隔在</a:t>
            </a:r>
            <a:r>
              <a:rPr lang="en-US" altLang="zh-CN" dirty="0"/>
              <a:t>5</a:t>
            </a:r>
            <a:r>
              <a:rPr lang="zh-CN" altLang="en-US" dirty="0"/>
              <a:t>秒以上，否则会导致</a:t>
            </a:r>
            <a:r>
              <a:rPr lang="en-US" altLang="zh-CN" dirty="0"/>
              <a:t>traceroute</a:t>
            </a:r>
            <a:r>
              <a:rPr lang="zh-CN" altLang="en-US" dirty="0"/>
              <a:t>出错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实验初始化时，会从内核中读入到本地网络的路由条目</a:t>
            </a:r>
            <a:endParaRPr lang="en-US" altLang="zh-CN" dirty="0"/>
          </a:p>
          <a:p>
            <a:pPr lvl="1"/>
            <a:r>
              <a:rPr lang="zh-CN" altLang="en-US" dirty="0"/>
              <a:t>更新路由表时需要注意区分这些条目和计算生成的路由条目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565" y="1268730"/>
            <a:ext cx="9025890" cy="5329555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/>
              <a:t>include</a:t>
            </a:r>
            <a:endParaRPr lang="en-US" altLang="zh-CN" sz="1800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 err="1">
                <a:solidFill>
                  <a:srgbClr val="FF0000"/>
                </a:solidFill>
              </a:rPr>
              <a:t>ip.c				</a:t>
            </a:r>
            <a:r>
              <a:rPr lang="en-US" altLang="zh-CN" sz="1800" dirty="0" err="1">
                <a:solidFill>
                  <a:schemeClr val="tx1"/>
                </a:solidFill>
              </a:rPr>
              <a:t># </a:t>
            </a:r>
            <a:r>
              <a:rPr lang="zh-CN" altLang="en-US" sz="1800" dirty="0" err="1">
                <a:solidFill>
                  <a:schemeClr val="tx1"/>
                </a:solidFill>
              </a:rPr>
              <a:t>处理</a:t>
            </a:r>
            <a:r>
              <a:rPr lang="en-US" altLang="zh-CN" sz="1800" dirty="0" err="1">
                <a:solidFill>
                  <a:schemeClr val="tx1"/>
                </a:solidFill>
              </a:rPr>
              <a:t>IP</a:t>
            </a:r>
            <a:r>
              <a:rPr lang="zh-CN" altLang="en-US" sz="1800" dirty="0" err="1">
                <a:solidFill>
                  <a:schemeClr val="tx1"/>
                </a:solidFill>
              </a:rPr>
              <a:t>数据包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/>
              <a:t>[arp.c arpcache.c device_internal.c icmp.c ip_base.c rtable.c rtable_internal.c]			# </a:t>
            </a:r>
            <a:r>
              <a:rPr lang="zh-CN" altLang="en-US" sz="1800" dirty="0"/>
              <a:t>直接将</a:t>
            </a:r>
            <a:r>
              <a:rPr lang="en-US" altLang="zh-CN" sz="1800" dirty="0"/>
              <a:t>``</a:t>
            </a:r>
            <a:r>
              <a:rPr lang="zh-CN" altLang="en-US" sz="1800" dirty="0"/>
              <a:t>路由器转发实验</a:t>
            </a:r>
            <a:r>
              <a:rPr lang="en-US" altLang="zh-CN" sz="1800" dirty="0"/>
              <a:t>’’</a:t>
            </a:r>
            <a:r>
              <a:rPr lang="zh-CN" altLang="en-US" sz="1800" dirty="0"/>
              <a:t>中对应的文件</a:t>
            </a:r>
            <a:r>
              <a:rPr lang="zh-CN" sz="1800" dirty="0"/>
              <a:t>拷贝过来</a:t>
            </a:r>
            <a:endParaRPr lang="en-US" altLang="zh-CN" sz="1800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 err="1"/>
              <a:t>main.c</a:t>
            </a:r>
            <a:endParaRPr lang="en-US" altLang="zh-CN" sz="1800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 err="1"/>
              <a:t>Makefile</a:t>
            </a:r>
            <a:endParaRPr lang="en-US" altLang="zh-CN" sz="1800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 err="1">
                <a:solidFill>
                  <a:srgbClr val="FF0000"/>
                </a:solidFill>
              </a:rPr>
              <a:t>mospf_daemon.c</a:t>
            </a:r>
            <a:r>
              <a:rPr lang="en-US" altLang="zh-CN" sz="1800" dirty="0"/>
              <a:t>		# </a:t>
            </a:r>
            <a:r>
              <a:rPr lang="zh-CN" altLang="en-US" sz="1800" dirty="0"/>
              <a:t>处理</a:t>
            </a:r>
            <a:r>
              <a:rPr lang="en-US" altLang="zh-CN" sz="1800" dirty="0"/>
              <a:t>Hello</a:t>
            </a:r>
            <a:r>
              <a:rPr lang="zh-CN" altLang="en-US" sz="1800" dirty="0"/>
              <a:t>、</a:t>
            </a:r>
            <a:r>
              <a:rPr lang="en-US" altLang="zh-CN" sz="1800" dirty="0"/>
              <a:t>LSU</a:t>
            </a:r>
            <a:r>
              <a:rPr lang="zh-CN" altLang="en-US" sz="1800" dirty="0"/>
              <a:t>数据包</a:t>
            </a:r>
            <a:endParaRPr lang="en-US" altLang="zh-CN" sz="1800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 err="1">
                <a:solidFill>
                  <a:srgbClr val="FF0000"/>
                </a:solidFill>
              </a:rPr>
              <a:t>mospf_database.c</a:t>
            </a:r>
            <a:r>
              <a:rPr lang="en-US" altLang="zh-CN" sz="1800" dirty="0"/>
              <a:t>		# </a:t>
            </a:r>
            <a:r>
              <a:rPr lang="zh-CN" altLang="en-US" sz="1800" dirty="0"/>
              <a:t>链路状态数据库相关函数</a:t>
            </a:r>
            <a:endParaRPr lang="en-US" altLang="zh-CN" sz="1800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 err="1">
                <a:solidFill>
                  <a:srgbClr val="FF0000"/>
                </a:solidFill>
              </a:rPr>
              <a:t>mospf_proto.c</a:t>
            </a:r>
            <a:r>
              <a:rPr lang="en-US" altLang="zh-CN" sz="1800" dirty="0"/>
              <a:t>			# mOSPF</a:t>
            </a:r>
            <a:r>
              <a:rPr lang="zh-CN" altLang="en-US" sz="1800" dirty="0"/>
              <a:t>协议函数</a:t>
            </a:r>
            <a:endParaRPr lang="en-US" altLang="zh-CN" sz="1800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 err="1"/>
              <a:t>mospfd</a:t>
            </a:r>
            <a:r>
              <a:rPr lang="en-US" altLang="zh-CN" sz="1800" dirty="0"/>
              <a:t>-reference(.32/.arm)	# </a:t>
            </a:r>
            <a:r>
              <a:rPr lang="zh-CN" altLang="en-US" sz="1800" dirty="0"/>
              <a:t>参考实现</a:t>
            </a:r>
            <a:r>
              <a:rPr lang="en-US" altLang="zh-CN" sz="1800" dirty="0"/>
              <a:t>	</a:t>
            </a:r>
            <a:endParaRPr lang="en-US" altLang="zh-CN" sz="1800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/>
              <a:t>scripts</a:t>
            </a:r>
            <a:endParaRPr lang="en-US" altLang="zh-CN" sz="1800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/>
              <a:t>topo.py			# topo</a:t>
            </a:r>
            <a:r>
              <a:rPr lang="zh-CN" altLang="en-US" sz="1800" dirty="0"/>
              <a:t>文件</a:t>
            </a:r>
            <a:endParaRPr lang="en-US" altLang="zh-CN" sz="1800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/>
              <a:t>wireshark			# </a:t>
            </a:r>
            <a:r>
              <a:rPr lang="zh-CN" altLang="en-US" sz="1800" dirty="0"/>
              <a:t>解析</a:t>
            </a:r>
            <a:r>
              <a:rPr lang="en-US" altLang="zh-CN" sz="1800" dirty="0"/>
              <a:t>mOSPF</a:t>
            </a:r>
            <a:r>
              <a:rPr lang="zh-CN" altLang="en-US" sz="1800" dirty="0"/>
              <a:t>协议的</a:t>
            </a:r>
            <a:r>
              <a:rPr lang="en-US" altLang="zh-CN" sz="1800" dirty="0"/>
              <a:t>wireshark</a:t>
            </a:r>
            <a:r>
              <a:rPr lang="zh-CN" altLang="en-US" sz="1800" dirty="0"/>
              <a:t>脚本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网络转发与网络路由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4793" y="2780696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673269" y="2772339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2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76283" y="241248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10.0.1.11/24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303088" y="3578231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10.0.6.22/24</a:t>
            </a:r>
            <a:endParaRPr lang="zh-CN" altLang="en-US" dirty="0"/>
          </a:p>
        </p:txBody>
      </p:sp>
      <p:sp>
        <p:nvSpPr>
          <p:cNvPr id="12" name="圆角矩形 27"/>
          <p:cNvSpPr/>
          <p:nvPr/>
        </p:nvSpPr>
        <p:spPr>
          <a:xfrm>
            <a:off x="2078679" y="2780696"/>
            <a:ext cx="1054740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1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6" idx="3"/>
            <a:endCxn id="12" idx="1"/>
          </p:cNvCxnSpPr>
          <p:nvPr/>
        </p:nvCxnSpPr>
        <p:spPr>
          <a:xfrm>
            <a:off x="1444496" y="3081910"/>
            <a:ext cx="634183" cy="83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31" idx="3"/>
            <a:endCxn id="7" idx="1"/>
          </p:cNvCxnSpPr>
          <p:nvPr/>
        </p:nvCxnSpPr>
        <p:spPr>
          <a:xfrm>
            <a:off x="7060507" y="3073553"/>
            <a:ext cx="6127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341453" y="339036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10.0.1.1/24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645886" y="239465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10.0.2.1/24</a:t>
            </a:r>
            <a:endParaRPr lang="zh-CN" altLang="en-US" dirty="0"/>
          </a:p>
        </p:txBody>
      </p:sp>
      <p:sp>
        <p:nvSpPr>
          <p:cNvPr id="29" name="圆角矩形 27"/>
          <p:cNvSpPr/>
          <p:nvPr/>
        </p:nvSpPr>
        <p:spPr>
          <a:xfrm>
            <a:off x="4051075" y="3768774"/>
            <a:ext cx="1091955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3</a:t>
            </a:r>
            <a:endParaRPr lang="zh-CN" altLang="en-US" dirty="0"/>
          </a:p>
        </p:txBody>
      </p:sp>
      <p:sp>
        <p:nvSpPr>
          <p:cNvPr id="30" name="圆角矩形 27"/>
          <p:cNvSpPr/>
          <p:nvPr/>
        </p:nvSpPr>
        <p:spPr>
          <a:xfrm>
            <a:off x="4051074" y="1751901"/>
            <a:ext cx="1091955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2</a:t>
            </a:r>
            <a:endParaRPr lang="zh-CN" altLang="en-US" dirty="0"/>
          </a:p>
        </p:txBody>
      </p:sp>
      <p:sp>
        <p:nvSpPr>
          <p:cNvPr id="31" name="圆角矩形 27"/>
          <p:cNvSpPr/>
          <p:nvPr/>
        </p:nvSpPr>
        <p:spPr>
          <a:xfrm>
            <a:off x="6018113" y="2763982"/>
            <a:ext cx="1042394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4</a:t>
            </a:r>
            <a:endParaRPr lang="zh-CN" altLang="en-US" dirty="0"/>
          </a:p>
        </p:txBody>
      </p:sp>
      <p:cxnSp>
        <p:nvCxnSpPr>
          <p:cNvPr id="41" name="直接连接符 40"/>
          <p:cNvCxnSpPr>
            <a:stCxn id="12" idx="3"/>
            <a:endCxn id="30" idx="1"/>
          </p:cNvCxnSpPr>
          <p:nvPr/>
        </p:nvCxnSpPr>
        <p:spPr>
          <a:xfrm flipV="1">
            <a:off x="3133419" y="2061472"/>
            <a:ext cx="917655" cy="10287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2" idx="3"/>
            <a:endCxn id="29" idx="1"/>
          </p:cNvCxnSpPr>
          <p:nvPr/>
        </p:nvCxnSpPr>
        <p:spPr>
          <a:xfrm>
            <a:off x="3133419" y="3090267"/>
            <a:ext cx="917656" cy="9880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31" idx="1"/>
            <a:endCxn id="30" idx="3"/>
          </p:cNvCxnSpPr>
          <p:nvPr/>
        </p:nvCxnSpPr>
        <p:spPr>
          <a:xfrm flipH="1" flipV="1">
            <a:off x="5143029" y="2061472"/>
            <a:ext cx="875084" cy="10120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1" idx="1"/>
            <a:endCxn id="29" idx="3"/>
          </p:cNvCxnSpPr>
          <p:nvPr/>
        </p:nvCxnSpPr>
        <p:spPr>
          <a:xfrm flipH="1">
            <a:off x="5143030" y="3073553"/>
            <a:ext cx="875083" cy="1004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2645887" y="34102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10.0.3.1/24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310142" y="4611160"/>
            <a:ext cx="309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Router 1</a:t>
            </a:r>
            <a:r>
              <a:rPr lang="zh-CN" altLang="en-US" b="1" dirty="0"/>
              <a:t>自动生成的转发条目</a:t>
            </a:r>
            <a:endParaRPr lang="en-US" altLang="zh-CN" b="1" dirty="0"/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1632" y="5080407"/>
          <a:ext cx="35907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120"/>
                <a:gridCol w="1079715"/>
                <a:gridCol w="10538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Network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Interface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10.0.1.0/24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r1-eth0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10.0.2.0/24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r1-eth1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10.0.3.0/24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r1-eth2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文本框 70"/>
          <p:cNvSpPr txBox="1"/>
          <p:nvPr/>
        </p:nvSpPr>
        <p:spPr>
          <a:xfrm>
            <a:off x="4304970" y="4634944"/>
            <a:ext cx="4468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为了使</a:t>
            </a:r>
            <a:r>
              <a:rPr lang="en-US" altLang="zh-CN" dirty="0"/>
              <a:t>H1</a:t>
            </a:r>
            <a:r>
              <a:rPr lang="zh-CN" altLang="en-US" dirty="0"/>
              <a:t>的数据包能够到达</a:t>
            </a:r>
            <a:r>
              <a:rPr lang="en-US" altLang="zh-CN" dirty="0"/>
              <a:t>H2</a:t>
            </a:r>
            <a:r>
              <a:rPr lang="zh-CN" altLang="en-US" dirty="0"/>
              <a:t>，还需要如下转发条目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4830306" y="5363935"/>
            <a:ext cx="344170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R1: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10.0.6.0/24 -&gt; 10.0.2.2, r1-eth1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R2: 10.0.6.0/24 -&gt; 10.0.4.4, r2-eth1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R4: 10.0.6.0/24 -&gt; 0.0.0.0, r4-eth2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2770462" y="179807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10.0.2.2/24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5524498" y="2301017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10.0.4.4/24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基于链路状态的路由机制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链路状态：</a:t>
            </a:r>
            <a:endParaRPr lang="en-US" altLang="zh-CN" dirty="0"/>
          </a:p>
          <a:p>
            <a:pPr lvl="1"/>
            <a:r>
              <a:rPr lang="zh-CN" altLang="en-US" dirty="0"/>
              <a:t>路由器端口及其与邻近路由器之间关系的描述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基于链路状态的路由机制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/>
              <a:t>每个节点通告自己的链路状态信息，从而构建完整的拓扑信息</a:t>
            </a:r>
            <a:endParaRPr lang="en-US" altLang="zh-CN" dirty="0"/>
          </a:p>
          <a:p>
            <a:pPr lvl="2"/>
            <a:r>
              <a:rPr lang="zh-CN" altLang="en-US" dirty="0"/>
              <a:t>通过可靠的洪泛机制，每个节点学习到的拓扑都相同</a:t>
            </a:r>
            <a:endParaRPr lang="en-US" altLang="zh-CN" dirty="0"/>
          </a:p>
          <a:p>
            <a:pPr lvl="1"/>
            <a:r>
              <a:rPr lang="zh-CN" altLang="en-US" dirty="0"/>
              <a:t>每个节点单独计算到其它节点的最短路径，生成路由表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Dijkstra</a:t>
            </a:r>
            <a:r>
              <a:rPr lang="zh-CN" altLang="en-US" dirty="0"/>
              <a:t>算法，计算到每个网络的最短路径（下一跳节点）</a:t>
            </a:r>
            <a:endParaRPr lang="en-US" altLang="zh-CN" dirty="0"/>
          </a:p>
          <a:p>
            <a:pPr lvl="1"/>
            <a:r>
              <a:rPr lang="zh-CN" altLang="en-US" dirty="0"/>
              <a:t>当网络拓扑发生变动时，重新执行上述两步骤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一致性链路状态数据库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每个节点创建链路状态数据包 </a:t>
            </a:r>
            <a:r>
              <a:rPr lang="en-US" altLang="zh-CN" dirty="0"/>
              <a:t>LSU (Link State Update)</a:t>
            </a:r>
            <a:endParaRPr lang="en-US" altLang="zh-CN" dirty="0"/>
          </a:p>
          <a:p>
            <a:pPr lvl="1"/>
            <a:r>
              <a:rPr lang="zh-CN" altLang="en-US" dirty="0"/>
              <a:t>创建该</a:t>
            </a:r>
            <a:r>
              <a:rPr lang="en-US" altLang="zh-CN" dirty="0"/>
              <a:t>LSU</a:t>
            </a:r>
            <a:r>
              <a:rPr lang="zh-CN" altLang="en-US" dirty="0"/>
              <a:t>的节点标识（</a:t>
            </a:r>
            <a:r>
              <a:rPr lang="en-US" altLang="zh-CN" dirty="0"/>
              <a:t>RID,</a:t>
            </a:r>
            <a:r>
              <a:rPr lang="zh-CN" altLang="en-US" dirty="0"/>
              <a:t> 一般为路由器第</a:t>
            </a:r>
            <a:r>
              <a:rPr lang="en-US" altLang="zh-CN" dirty="0"/>
              <a:t>1</a:t>
            </a:r>
            <a:r>
              <a:rPr lang="zh-CN" altLang="en-US" dirty="0"/>
              <a:t>个端口的</a:t>
            </a:r>
            <a:r>
              <a:rPr lang="en-US" altLang="zh-CN" dirty="0"/>
              <a:t>IP</a:t>
            </a:r>
            <a:r>
              <a:rPr lang="zh-CN" altLang="en-US" dirty="0"/>
              <a:t>地址）</a:t>
            </a:r>
            <a:endParaRPr lang="en-US" altLang="zh-CN" dirty="0"/>
          </a:p>
          <a:p>
            <a:pPr lvl="1"/>
            <a:r>
              <a:rPr lang="zh-CN" altLang="en-US" dirty="0"/>
              <a:t>该节点的相邻节点列表（网络地址和对端节点标识）</a:t>
            </a:r>
            <a:endParaRPr lang="en-US" altLang="zh-CN" dirty="0"/>
          </a:p>
          <a:p>
            <a:pPr lvl="1"/>
            <a:r>
              <a:rPr lang="zh-CN" altLang="en-US" dirty="0"/>
              <a:t>序列号，用于区分不同的链路状态更新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扩散链路状态</a:t>
            </a:r>
            <a:endParaRPr lang="en-US" altLang="zh-CN" dirty="0"/>
          </a:p>
          <a:p>
            <a:pPr lvl="1"/>
            <a:r>
              <a:rPr lang="zh-CN" altLang="en-US" dirty="0"/>
              <a:t>节点</a:t>
            </a:r>
            <a:r>
              <a:rPr lang="en-US" altLang="zh-CN" dirty="0"/>
              <a:t>B</a:t>
            </a:r>
            <a:r>
              <a:rPr lang="zh-CN" altLang="en-US" dirty="0"/>
              <a:t>收到来自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LSU</a:t>
            </a:r>
            <a:r>
              <a:rPr lang="zh-CN" altLang="en-US" dirty="0"/>
              <a:t>数据包后：</a:t>
            </a:r>
            <a:endParaRPr lang="en-US" altLang="zh-CN" dirty="0"/>
          </a:p>
          <a:p>
            <a:pPr lvl="2"/>
            <a:r>
              <a:rPr lang="zh-CN" altLang="en-US" dirty="0"/>
              <a:t>如果之前没有保存对应</a:t>
            </a:r>
            <a:r>
              <a:rPr lang="en-US" altLang="zh-CN" dirty="0"/>
              <a:t>ID</a:t>
            </a:r>
            <a:r>
              <a:rPr lang="zh-CN" altLang="en-US" dirty="0"/>
              <a:t>的</a:t>
            </a:r>
            <a:r>
              <a:rPr lang="en-US" altLang="zh-CN" dirty="0"/>
              <a:t>LSU</a:t>
            </a:r>
            <a:r>
              <a:rPr lang="zh-CN" altLang="en-US" dirty="0"/>
              <a:t>，则保存</a:t>
            </a:r>
            <a:endParaRPr lang="en-US" altLang="zh-CN" dirty="0"/>
          </a:p>
          <a:p>
            <a:pPr lvl="2"/>
            <a:r>
              <a:rPr lang="zh-CN" altLang="en-US" dirty="0"/>
              <a:t>如果之前有保存，新副本的序列号更大，则更新</a:t>
            </a:r>
            <a:endParaRPr lang="en-US" altLang="zh-CN" dirty="0"/>
          </a:p>
          <a:p>
            <a:pPr lvl="2"/>
            <a:r>
              <a:rPr lang="zh-CN" altLang="en-US" dirty="0"/>
              <a:t>保存或更新后，向除</a:t>
            </a:r>
            <a:r>
              <a:rPr lang="en-US" altLang="zh-CN" dirty="0"/>
              <a:t>A</a:t>
            </a:r>
            <a:r>
              <a:rPr lang="zh-CN" altLang="en-US" dirty="0"/>
              <a:t>以外的所有邻居节点继续扩散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一致性链路状态数据库的例子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661528" y="1454305"/>
            <a:ext cx="3367528" cy="1797914"/>
            <a:chOff x="1755786" y="934125"/>
            <a:chExt cx="3367528" cy="1797914"/>
          </a:xfrm>
        </p:grpSpPr>
        <p:sp>
          <p:nvSpPr>
            <p:cNvPr id="62" name="椭圆 61"/>
            <p:cNvSpPr/>
            <p:nvPr/>
          </p:nvSpPr>
          <p:spPr>
            <a:xfrm>
              <a:off x="2187577" y="1605187"/>
              <a:ext cx="335280" cy="345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011377" y="934125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3011377" y="2386599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3865380" y="1612745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4788034" y="1617198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直接连接符 66"/>
            <p:cNvCxnSpPr>
              <a:stCxn id="62" idx="7"/>
              <a:endCxn id="63" idx="2"/>
            </p:cNvCxnSpPr>
            <p:nvPr/>
          </p:nvCxnSpPr>
          <p:spPr>
            <a:xfrm flipV="1">
              <a:off x="2473756" y="1106845"/>
              <a:ext cx="537621" cy="54893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62" idx="5"/>
              <a:endCxn id="64" idx="1"/>
            </p:cNvCxnSpPr>
            <p:nvPr/>
          </p:nvCxnSpPr>
          <p:spPr>
            <a:xfrm>
              <a:off x="2473756" y="1900038"/>
              <a:ext cx="586722" cy="5371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64" idx="7"/>
              <a:endCxn id="65" idx="3"/>
            </p:cNvCxnSpPr>
            <p:nvPr/>
          </p:nvCxnSpPr>
          <p:spPr>
            <a:xfrm flipV="1">
              <a:off x="3297556" y="1907596"/>
              <a:ext cx="616925" cy="52959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63" idx="6"/>
              <a:endCxn id="65" idx="1"/>
            </p:cNvCxnSpPr>
            <p:nvPr/>
          </p:nvCxnSpPr>
          <p:spPr>
            <a:xfrm>
              <a:off x="3346657" y="1106845"/>
              <a:ext cx="567824" cy="55648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5" idx="6"/>
              <a:endCxn id="66" idx="2"/>
            </p:cNvCxnSpPr>
            <p:nvPr/>
          </p:nvCxnSpPr>
          <p:spPr>
            <a:xfrm>
              <a:off x="4200660" y="1785465"/>
              <a:ext cx="587374" cy="44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1755786" y="1777907"/>
              <a:ext cx="43179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文本框 72"/>
          <p:cNvSpPr txBox="1"/>
          <p:nvPr/>
        </p:nvSpPr>
        <p:spPr>
          <a:xfrm>
            <a:off x="1093319" y="3411063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1</a:t>
            </a:r>
            <a:r>
              <a:rPr lang="zh-CN" altLang="en-US" dirty="0">
                <a:ea typeface="楷体" panose="02010609060101010101" pitchFamily="49" charset="-122"/>
              </a:rPr>
              <a:t>、某</a:t>
            </a:r>
            <a:r>
              <a:rPr lang="en-US" altLang="zh-CN" dirty="0">
                <a:ea typeface="楷体" panose="02010609060101010101" pitchFamily="49" charset="-122"/>
              </a:rPr>
              <a:t>LSU</a:t>
            </a:r>
            <a:r>
              <a:rPr lang="zh-CN" altLang="en-US" dirty="0">
                <a:ea typeface="楷体" panose="02010609060101010101" pitchFamily="49" charset="-122"/>
              </a:rPr>
              <a:t>到达</a:t>
            </a:r>
            <a:r>
              <a:rPr lang="en-US" altLang="zh-CN" dirty="0">
                <a:ea typeface="楷体" panose="02010609060101010101" pitchFamily="49" charset="-122"/>
              </a:rPr>
              <a:t>A</a:t>
            </a:r>
            <a:r>
              <a:rPr lang="zh-CN" altLang="en-US" dirty="0">
                <a:ea typeface="楷体" panose="02010609060101010101" pitchFamily="49" charset="-122"/>
              </a:rPr>
              <a:t>节点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022083" y="3433405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2</a:t>
            </a:r>
            <a:r>
              <a:rPr lang="zh-CN" altLang="en-US" dirty="0">
                <a:ea typeface="楷体" panose="02010609060101010101" pitchFamily="49" charset="-122"/>
              </a:rPr>
              <a:t>、</a:t>
            </a:r>
            <a:r>
              <a:rPr lang="en-US" altLang="zh-CN" dirty="0">
                <a:ea typeface="楷体" panose="02010609060101010101" pitchFamily="49" charset="-122"/>
              </a:rPr>
              <a:t>A</a:t>
            </a:r>
            <a:r>
              <a:rPr lang="zh-CN" altLang="en-US" dirty="0">
                <a:ea typeface="楷体" panose="02010609060101010101" pitchFamily="49" charset="-122"/>
              </a:rPr>
              <a:t>扩散</a:t>
            </a:r>
            <a:r>
              <a:rPr lang="en-US" altLang="zh-CN" dirty="0">
                <a:ea typeface="楷体" panose="02010609060101010101" pitchFamily="49" charset="-122"/>
              </a:rPr>
              <a:t>LSU</a:t>
            </a:r>
            <a:r>
              <a:rPr lang="zh-CN" altLang="en-US" dirty="0">
                <a:ea typeface="楷体" panose="02010609060101010101" pitchFamily="49" charset="-122"/>
              </a:rPr>
              <a:t>到</a:t>
            </a:r>
            <a:r>
              <a:rPr lang="en-US" altLang="zh-CN" dirty="0">
                <a:ea typeface="楷体" panose="02010609060101010101" pitchFamily="49" charset="-122"/>
              </a:rPr>
              <a:t>B</a:t>
            </a:r>
            <a:r>
              <a:rPr lang="zh-CN" altLang="en-US" dirty="0">
                <a:ea typeface="楷体" panose="02010609060101010101" pitchFamily="49" charset="-122"/>
              </a:rPr>
              <a:t>和</a:t>
            </a:r>
            <a:r>
              <a:rPr lang="en-US" altLang="zh-CN" dirty="0">
                <a:ea typeface="楷体" panose="02010609060101010101" pitchFamily="49" charset="-122"/>
              </a:rPr>
              <a:t>C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104279" y="588790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3</a:t>
            </a:r>
            <a:r>
              <a:rPr lang="zh-CN" altLang="en-US" dirty="0">
                <a:ea typeface="楷体" panose="02010609060101010101" pitchFamily="49" charset="-122"/>
              </a:rPr>
              <a:t>、</a:t>
            </a:r>
            <a:r>
              <a:rPr lang="en-US" altLang="zh-CN" dirty="0">
                <a:ea typeface="楷体" panose="02010609060101010101" pitchFamily="49" charset="-122"/>
              </a:rPr>
              <a:t>B</a:t>
            </a:r>
            <a:r>
              <a:rPr lang="zh-CN" altLang="en-US" dirty="0">
                <a:ea typeface="楷体" panose="02010609060101010101" pitchFamily="49" charset="-122"/>
              </a:rPr>
              <a:t>和</a:t>
            </a:r>
            <a:r>
              <a:rPr lang="en-US" altLang="zh-CN" dirty="0">
                <a:ea typeface="楷体" panose="02010609060101010101" pitchFamily="49" charset="-122"/>
              </a:rPr>
              <a:t>C</a:t>
            </a:r>
            <a:r>
              <a:rPr lang="zh-CN" altLang="en-US" dirty="0">
                <a:ea typeface="楷体" panose="02010609060101010101" pitchFamily="49" charset="-122"/>
              </a:rPr>
              <a:t>扩散</a:t>
            </a:r>
            <a:r>
              <a:rPr lang="en-US" altLang="zh-CN" dirty="0">
                <a:ea typeface="楷体" panose="02010609060101010101" pitchFamily="49" charset="-122"/>
              </a:rPr>
              <a:t>LSU</a:t>
            </a:r>
            <a:r>
              <a:rPr lang="zh-CN" altLang="en-US" dirty="0">
                <a:ea typeface="楷体" panose="02010609060101010101" pitchFamily="49" charset="-122"/>
              </a:rPr>
              <a:t>到</a:t>
            </a:r>
            <a:r>
              <a:rPr lang="en-US" altLang="zh-CN" dirty="0">
                <a:ea typeface="楷体" panose="02010609060101010101" pitchFamily="49" charset="-122"/>
              </a:rPr>
              <a:t>D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047397" y="585584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4</a:t>
            </a:r>
            <a:r>
              <a:rPr lang="zh-CN" altLang="en-US" dirty="0">
                <a:ea typeface="楷体" panose="02010609060101010101" pitchFamily="49" charset="-122"/>
              </a:rPr>
              <a:t>、</a:t>
            </a:r>
            <a:r>
              <a:rPr lang="en-US" altLang="zh-CN" dirty="0">
                <a:ea typeface="楷体" panose="02010609060101010101" pitchFamily="49" charset="-122"/>
              </a:rPr>
              <a:t>D</a:t>
            </a:r>
            <a:r>
              <a:rPr lang="zh-CN" altLang="en-US" dirty="0">
                <a:ea typeface="楷体" panose="02010609060101010101" pitchFamily="49" charset="-122"/>
              </a:rPr>
              <a:t>扩散</a:t>
            </a:r>
            <a:r>
              <a:rPr lang="en-US" altLang="zh-CN" dirty="0">
                <a:ea typeface="楷体" panose="02010609060101010101" pitchFamily="49" charset="-122"/>
              </a:rPr>
              <a:t>LSU</a:t>
            </a:r>
            <a:r>
              <a:rPr lang="zh-CN" altLang="en-US" dirty="0">
                <a:ea typeface="楷体" panose="02010609060101010101" pitchFamily="49" charset="-122"/>
              </a:rPr>
              <a:t>到</a:t>
            </a:r>
            <a:r>
              <a:rPr lang="en-US" altLang="zh-CN" dirty="0">
                <a:ea typeface="楷体" panose="02010609060101010101" pitchFamily="49" charset="-122"/>
              </a:rPr>
              <a:t>E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77" name="右箭头 66"/>
          <p:cNvSpPr/>
          <p:nvPr/>
        </p:nvSpPr>
        <p:spPr>
          <a:xfrm>
            <a:off x="4483790" y="2305645"/>
            <a:ext cx="508000" cy="28009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右箭头 67"/>
          <p:cNvSpPr/>
          <p:nvPr/>
        </p:nvSpPr>
        <p:spPr>
          <a:xfrm>
            <a:off x="4417750" y="4697028"/>
            <a:ext cx="508000" cy="28009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右箭头 68"/>
          <p:cNvSpPr/>
          <p:nvPr/>
        </p:nvSpPr>
        <p:spPr>
          <a:xfrm rot="8672168">
            <a:off x="4094962" y="3544340"/>
            <a:ext cx="960019" cy="36793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0" name="组合 79"/>
          <p:cNvGrpSpPr/>
          <p:nvPr/>
        </p:nvGrpSpPr>
        <p:grpSpPr>
          <a:xfrm>
            <a:off x="5892175" y="1504894"/>
            <a:ext cx="2935737" cy="1797914"/>
            <a:chOff x="6986433" y="984714"/>
            <a:chExt cx="2935737" cy="1797914"/>
          </a:xfrm>
        </p:grpSpPr>
        <p:sp>
          <p:nvSpPr>
            <p:cNvPr id="81" name="椭圆 80"/>
            <p:cNvSpPr/>
            <p:nvPr/>
          </p:nvSpPr>
          <p:spPr>
            <a:xfrm>
              <a:off x="6986433" y="1655776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7810233" y="984714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7810233" y="2437188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8664236" y="1663334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9586890" y="1667787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直接连接符 85"/>
            <p:cNvCxnSpPr>
              <a:stCxn id="81" idx="7"/>
              <a:endCxn id="82" idx="2"/>
            </p:cNvCxnSpPr>
            <p:nvPr/>
          </p:nvCxnSpPr>
          <p:spPr>
            <a:xfrm flipV="1">
              <a:off x="7272612" y="1157434"/>
              <a:ext cx="537621" cy="54893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81" idx="5"/>
              <a:endCxn id="83" idx="1"/>
            </p:cNvCxnSpPr>
            <p:nvPr/>
          </p:nvCxnSpPr>
          <p:spPr>
            <a:xfrm>
              <a:off x="7272612" y="1950627"/>
              <a:ext cx="586722" cy="5371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83" idx="7"/>
              <a:endCxn id="84" idx="3"/>
            </p:cNvCxnSpPr>
            <p:nvPr/>
          </p:nvCxnSpPr>
          <p:spPr>
            <a:xfrm flipV="1">
              <a:off x="8096412" y="1958185"/>
              <a:ext cx="616925" cy="52959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82" idx="6"/>
              <a:endCxn id="84" idx="1"/>
            </p:cNvCxnSpPr>
            <p:nvPr/>
          </p:nvCxnSpPr>
          <p:spPr>
            <a:xfrm>
              <a:off x="8145513" y="1157434"/>
              <a:ext cx="567824" cy="55648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84" idx="6"/>
              <a:endCxn id="85" idx="2"/>
            </p:cNvCxnSpPr>
            <p:nvPr/>
          </p:nvCxnSpPr>
          <p:spPr>
            <a:xfrm>
              <a:off x="8999516" y="1836054"/>
              <a:ext cx="587374" cy="44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>
              <a:off x="7198643" y="2172903"/>
              <a:ext cx="438463" cy="39768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 flipV="1">
              <a:off x="7225358" y="1065776"/>
              <a:ext cx="431635" cy="43330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/>
          <p:cNvGrpSpPr/>
          <p:nvPr/>
        </p:nvGrpSpPr>
        <p:grpSpPr>
          <a:xfrm>
            <a:off x="1079894" y="3980913"/>
            <a:ext cx="2935737" cy="1797914"/>
            <a:chOff x="2174152" y="3460733"/>
            <a:chExt cx="2935737" cy="1797914"/>
          </a:xfrm>
        </p:grpSpPr>
        <p:sp>
          <p:nvSpPr>
            <p:cNvPr id="94" name="椭圆 93"/>
            <p:cNvSpPr/>
            <p:nvPr/>
          </p:nvSpPr>
          <p:spPr>
            <a:xfrm>
              <a:off x="2174152" y="4131795"/>
              <a:ext cx="335280" cy="345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997952" y="3460733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997952" y="4913207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3851955" y="4139353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4774609" y="4143806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直接连接符 98"/>
            <p:cNvCxnSpPr>
              <a:stCxn id="94" idx="7"/>
              <a:endCxn id="95" idx="2"/>
            </p:cNvCxnSpPr>
            <p:nvPr/>
          </p:nvCxnSpPr>
          <p:spPr>
            <a:xfrm flipV="1">
              <a:off x="2460331" y="3633453"/>
              <a:ext cx="537621" cy="54893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>
              <a:stCxn id="94" idx="5"/>
              <a:endCxn id="96" idx="1"/>
            </p:cNvCxnSpPr>
            <p:nvPr/>
          </p:nvCxnSpPr>
          <p:spPr>
            <a:xfrm>
              <a:off x="2460331" y="4426646"/>
              <a:ext cx="586722" cy="5371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>
              <a:stCxn id="96" idx="7"/>
              <a:endCxn id="97" idx="3"/>
            </p:cNvCxnSpPr>
            <p:nvPr/>
          </p:nvCxnSpPr>
          <p:spPr>
            <a:xfrm flipV="1">
              <a:off x="3284131" y="4434204"/>
              <a:ext cx="616925" cy="52959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95" idx="6"/>
              <a:endCxn id="97" idx="1"/>
            </p:cNvCxnSpPr>
            <p:nvPr/>
          </p:nvCxnSpPr>
          <p:spPr>
            <a:xfrm>
              <a:off x="3333232" y="3633453"/>
              <a:ext cx="567824" cy="55648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97" idx="6"/>
              <a:endCxn id="98" idx="2"/>
            </p:cNvCxnSpPr>
            <p:nvPr/>
          </p:nvCxnSpPr>
          <p:spPr>
            <a:xfrm>
              <a:off x="4187235" y="4312073"/>
              <a:ext cx="587374" cy="44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 flipV="1">
              <a:off x="3500037" y="4611694"/>
              <a:ext cx="480892" cy="4288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>
              <a:off x="3531289" y="3597786"/>
              <a:ext cx="443844" cy="4275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105"/>
          <p:cNvGrpSpPr/>
          <p:nvPr/>
        </p:nvGrpSpPr>
        <p:grpSpPr>
          <a:xfrm>
            <a:off x="5701871" y="4026800"/>
            <a:ext cx="2935737" cy="1797914"/>
            <a:chOff x="6796129" y="3506620"/>
            <a:chExt cx="2935737" cy="1797914"/>
          </a:xfrm>
        </p:grpSpPr>
        <p:sp>
          <p:nvSpPr>
            <p:cNvPr id="107" name="椭圆 106"/>
            <p:cNvSpPr/>
            <p:nvPr/>
          </p:nvSpPr>
          <p:spPr>
            <a:xfrm>
              <a:off x="6796129" y="4177682"/>
              <a:ext cx="335280" cy="345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7619929" y="3506620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7619929" y="4959094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8473932" y="4185240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9396586" y="4189693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直接连接符 111"/>
            <p:cNvCxnSpPr>
              <a:stCxn id="107" idx="7"/>
              <a:endCxn id="108" idx="2"/>
            </p:cNvCxnSpPr>
            <p:nvPr/>
          </p:nvCxnSpPr>
          <p:spPr>
            <a:xfrm flipV="1">
              <a:off x="7082308" y="3679340"/>
              <a:ext cx="537621" cy="54893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07" idx="5"/>
              <a:endCxn id="109" idx="1"/>
            </p:cNvCxnSpPr>
            <p:nvPr/>
          </p:nvCxnSpPr>
          <p:spPr>
            <a:xfrm>
              <a:off x="7082308" y="4472533"/>
              <a:ext cx="586722" cy="5371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09" idx="7"/>
              <a:endCxn id="110" idx="3"/>
            </p:cNvCxnSpPr>
            <p:nvPr/>
          </p:nvCxnSpPr>
          <p:spPr>
            <a:xfrm flipV="1">
              <a:off x="7906108" y="4480091"/>
              <a:ext cx="616925" cy="52959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08" idx="6"/>
              <a:endCxn id="110" idx="1"/>
            </p:cNvCxnSpPr>
            <p:nvPr/>
          </p:nvCxnSpPr>
          <p:spPr>
            <a:xfrm>
              <a:off x="7955209" y="3679340"/>
              <a:ext cx="567824" cy="55648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10" idx="6"/>
              <a:endCxn id="111" idx="2"/>
            </p:cNvCxnSpPr>
            <p:nvPr/>
          </p:nvCxnSpPr>
          <p:spPr>
            <a:xfrm>
              <a:off x="8809212" y="4357960"/>
              <a:ext cx="587374" cy="44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/>
            <p:nvPr/>
          </p:nvCxnSpPr>
          <p:spPr>
            <a:xfrm>
              <a:off x="8858723" y="4571839"/>
              <a:ext cx="53786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: 圆角 2"/>
          <p:cNvSpPr/>
          <p:nvPr/>
        </p:nvSpPr>
        <p:spPr>
          <a:xfrm>
            <a:off x="1262720" y="6296508"/>
            <a:ext cx="6731779" cy="504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</a:rPr>
              <a:t>注意：该图与</a:t>
            </a:r>
            <a:r>
              <a:rPr lang="en-US" altLang="zh-CN" sz="2000" dirty="0">
                <a:solidFill>
                  <a:schemeClr val="tx1"/>
                </a:solidFill>
              </a:rPr>
              <a:t>P3</a:t>
            </a:r>
            <a:r>
              <a:rPr lang="zh-CN" altLang="en-US" sz="2000" dirty="0">
                <a:solidFill>
                  <a:schemeClr val="tx1"/>
                </a:solidFill>
              </a:rPr>
              <a:t>中拓扑无关，只有路由器会参与网络路由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 animBg="1"/>
      <p:bldP spid="78" grpId="0" animBg="1"/>
      <p:bldP spid="79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链路状态数据库：邻居发现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每个节点周期性（</a:t>
            </a:r>
            <a:r>
              <a:rPr lang="en-US" altLang="zh-CN" dirty="0"/>
              <a:t> hello-interval 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  <a:r>
              <a:rPr lang="zh-CN" altLang="en-US" dirty="0"/>
              <a:t>秒）宣告自己的存在</a:t>
            </a:r>
            <a:endParaRPr lang="en-US" altLang="zh-CN" dirty="0"/>
          </a:p>
          <a:p>
            <a:pPr lvl="1"/>
            <a:r>
              <a:rPr lang="zh-CN" altLang="en-US" dirty="0"/>
              <a:t>发送</a:t>
            </a:r>
            <a:r>
              <a:rPr lang="en-US" altLang="zh-CN" dirty="0"/>
              <a:t>mOSPF Hello</a:t>
            </a:r>
            <a:r>
              <a:rPr lang="zh-CN" altLang="en-US" dirty="0"/>
              <a:t>消息，包括节点</a:t>
            </a:r>
            <a:r>
              <a:rPr lang="en-US" altLang="zh-CN" dirty="0"/>
              <a:t>ID, </a:t>
            </a:r>
            <a:r>
              <a:rPr lang="zh-CN" altLang="en-US" dirty="0"/>
              <a:t>端口的子网掩码</a:t>
            </a:r>
            <a:endParaRPr lang="en-US" altLang="zh-CN" dirty="0"/>
          </a:p>
          <a:p>
            <a:pPr lvl="1"/>
            <a:r>
              <a:rPr lang="zh-CN" altLang="en-US" dirty="0"/>
              <a:t>目的</a:t>
            </a:r>
            <a:r>
              <a:rPr lang="en-US" altLang="zh-CN" dirty="0"/>
              <a:t>IP</a:t>
            </a:r>
            <a:r>
              <a:rPr lang="zh-CN" altLang="en-US" dirty="0"/>
              <a:t>地址为</a:t>
            </a:r>
            <a:r>
              <a:rPr lang="en-US" altLang="zh-CN" dirty="0"/>
              <a:t>224.0.0.5</a:t>
            </a:r>
            <a:r>
              <a:rPr lang="zh-CN" altLang="en-US" dirty="0"/>
              <a:t>，目的</a:t>
            </a:r>
            <a:r>
              <a:rPr lang="en-US" altLang="zh-CN" dirty="0"/>
              <a:t>MAC</a:t>
            </a:r>
            <a:r>
              <a:rPr lang="zh-CN" altLang="en-US" dirty="0"/>
              <a:t>地址为</a:t>
            </a:r>
            <a:r>
              <a:rPr lang="en-US" altLang="zh-CN" dirty="0"/>
              <a:t>01:00:5E:00:00:05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节点收到</a:t>
            </a:r>
            <a:r>
              <a:rPr lang="en-US" altLang="zh-CN" dirty="0"/>
              <a:t>mOSPF Hello</a:t>
            </a:r>
            <a:r>
              <a:rPr lang="zh-CN" altLang="en-US" dirty="0"/>
              <a:t>消息后</a:t>
            </a:r>
            <a:endParaRPr lang="en-US" altLang="zh-CN" dirty="0"/>
          </a:p>
          <a:p>
            <a:pPr lvl="1"/>
            <a:r>
              <a:rPr lang="zh-CN" altLang="en-US" dirty="0"/>
              <a:t>如果发送该消息的节点不在邻居列表中，添加至邻居列表</a:t>
            </a:r>
            <a:endParaRPr lang="en-US" altLang="zh-CN" dirty="0"/>
          </a:p>
          <a:p>
            <a:pPr lvl="1"/>
            <a:r>
              <a:rPr lang="zh-CN" altLang="en-US" dirty="0"/>
              <a:t>如果已存在，更新其达到时间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邻居列表老化操作（</a:t>
            </a:r>
            <a:r>
              <a:rPr lang="en-US" altLang="zh-CN" dirty="0"/>
              <a:t>Timeout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如果列表中的节点在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hello-interval</a:t>
            </a:r>
            <a:r>
              <a:rPr lang="zh-CN" altLang="en-US" dirty="0"/>
              <a:t>时间内未更新，则将其删除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513761" cy="811560"/>
          </a:xfrm>
        </p:spPr>
        <p:txBody>
          <a:bodyPr/>
          <a:lstStyle/>
          <a:p>
            <a:r>
              <a:rPr lang="zh-CN" altLang="en-US" dirty="0"/>
              <a:t>链路状态数据库：链路状态的扩散和更新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150" y="1444978"/>
            <a:ext cx="8513762" cy="5053978"/>
          </a:xfrm>
        </p:spPr>
        <p:txBody>
          <a:bodyPr/>
          <a:lstStyle/>
          <a:p>
            <a:r>
              <a:rPr lang="zh-CN" altLang="en-US" sz="1800" dirty="0"/>
              <a:t>生成并洪泛链路状态</a:t>
            </a:r>
            <a:endParaRPr lang="en-US" altLang="zh-CN" sz="1800" dirty="0"/>
          </a:p>
          <a:p>
            <a:pPr lvl="1"/>
            <a:r>
              <a:rPr lang="zh-CN" altLang="en-US" sz="1600" dirty="0"/>
              <a:t>当节点邻居列表发生变动时，或超过</a:t>
            </a:r>
            <a:r>
              <a:rPr lang="en-US" altLang="zh-CN" sz="1600" dirty="0" err="1"/>
              <a:t>lsu</a:t>
            </a:r>
            <a:r>
              <a:rPr lang="en-US" altLang="zh-CN" sz="1600" dirty="0"/>
              <a:t> interval (30</a:t>
            </a:r>
            <a:r>
              <a:rPr lang="zh-CN" altLang="en-US" sz="1600" dirty="0"/>
              <a:t>秒</a:t>
            </a:r>
            <a:r>
              <a:rPr lang="en-US" altLang="zh-CN" sz="1600" dirty="0"/>
              <a:t>)</a:t>
            </a:r>
            <a:r>
              <a:rPr lang="zh-CN" altLang="en-US" sz="1600" dirty="0"/>
              <a:t>未发送过链路状态信息时</a:t>
            </a:r>
            <a:endParaRPr lang="en-US" altLang="zh-CN" sz="1600" dirty="0"/>
          </a:p>
          <a:p>
            <a:pPr lvl="1"/>
            <a:r>
              <a:rPr lang="zh-CN" altLang="en-US" sz="1600" dirty="0"/>
              <a:t>向每个邻居节点发送链路状态信息</a:t>
            </a:r>
            <a:endParaRPr lang="en-US" altLang="zh-CN" sz="1600" dirty="0"/>
          </a:p>
          <a:p>
            <a:pPr lvl="2"/>
            <a:r>
              <a:rPr lang="zh-CN" altLang="en-US" sz="1400" dirty="0"/>
              <a:t>包含该节点</a:t>
            </a:r>
            <a:r>
              <a:rPr lang="en-US" altLang="zh-CN" sz="1400" dirty="0"/>
              <a:t>ID (mOSPF Header)</a:t>
            </a:r>
            <a:r>
              <a:rPr lang="zh-CN" altLang="en-US" sz="1400" dirty="0"/>
              <a:t>、邻居节点</a:t>
            </a:r>
            <a:r>
              <a:rPr lang="en-US" altLang="zh-CN" sz="1400" dirty="0"/>
              <a:t>ID</a:t>
            </a:r>
            <a:r>
              <a:rPr lang="zh-CN" altLang="en-US" sz="1400" dirty="0"/>
              <a:t>、网络和掩码 </a:t>
            </a:r>
            <a:r>
              <a:rPr lang="en-US" altLang="zh-CN" sz="1400" dirty="0"/>
              <a:t>(mOSPF LSU)</a:t>
            </a:r>
            <a:endParaRPr lang="en-US" altLang="zh-CN" sz="1400" dirty="0"/>
          </a:p>
          <a:p>
            <a:pPr lvl="3"/>
            <a:r>
              <a:rPr lang="zh-CN" altLang="en-US" sz="1400" dirty="0">
                <a:solidFill>
                  <a:srgbClr val="FF0000"/>
                </a:solidFill>
              </a:rPr>
              <a:t>当端口没有相邻路由器（例如</a:t>
            </a:r>
            <a:r>
              <a:rPr lang="en-US" altLang="zh-CN" sz="1400" dirty="0">
                <a:solidFill>
                  <a:srgbClr val="FF0000"/>
                </a:solidFill>
              </a:rPr>
              <a:t>r1-eth0, r4-eth2</a:t>
            </a:r>
            <a:r>
              <a:rPr lang="zh-CN" altLang="en-US" sz="1400" dirty="0">
                <a:solidFill>
                  <a:srgbClr val="FF0000"/>
                </a:solidFill>
              </a:rPr>
              <a:t>）时，也要表达该网络，邻居节点</a:t>
            </a:r>
            <a:r>
              <a:rPr lang="en-US" altLang="zh-CN" sz="1400" dirty="0">
                <a:solidFill>
                  <a:srgbClr val="FF0000"/>
                </a:solidFill>
              </a:rPr>
              <a:t>ID</a:t>
            </a:r>
            <a:r>
              <a:rPr lang="zh-CN" altLang="en-US" sz="1400" dirty="0">
                <a:solidFill>
                  <a:srgbClr val="FF0000"/>
                </a:solidFill>
              </a:rPr>
              <a:t>为</a:t>
            </a:r>
            <a:r>
              <a:rPr lang="en-US" altLang="zh-CN" sz="1400" dirty="0">
                <a:solidFill>
                  <a:srgbClr val="FF0000"/>
                </a:solidFill>
              </a:rPr>
              <a:t>0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2"/>
            <a:r>
              <a:rPr lang="zh-CN" altLang="en-US" sz="1400" dirty="0"/>
              <a:t>序列号</a:t>
            </a:r>
            <a:r>
              <a:rPr lang="en-US" altLang="zh-CN" sz="1400" dirty="0"/>
              <a:t>(sequence number)</a:t>
            </a:r>
            <a:r>
              <a:rPr lang="zh-CN" altLang="en-US" sz="1400" dirty="0"/>
              <a:t>，每次生成链路状态信息时加</a:t>
            </a:r>
            <a:r>
              <a:rPr lang="en-US" altLang="zh-CN" sz="1400" dirty="0"/>
              <a:t>1</a:t>
            </a:r>
            <a:endParaRPr lang="en-US" altLang="zh-CN" sz="1400" dirty="0"/>
          </a:p>
          <a:p>
            <a:pPr lvl="2"/>
            <a:r>
              <a:rPr lang="zh-CN" altLang="en-US" sz="1400" dirty="0"/>
              <a:t>目的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地址为邻居节点相应端口的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地址，目的</a:t>
            </a:r>
            <a:r>
              <a:rPr lang="en-US" altLang="zh-CN" sz="1400" dirty="0"/>
              <a:t>MAC</a:t>
            </a:r>
            <a:r>
              <a:rPr lang="zh-CN" altLang="en-US" sz="1400" dirty="0"/>
              <a:t>地址为该端口的</a:t>
            </a:r>
            <a:r>
              <a:rPr lang="en-US" altLang="zh-CN" sz="1400" dirty="0"/>
              <a:t>MAC</a:t>
            </a:r>
            <a:r>
              <a:rPr lang="zh-CN" altLang="en-US" sz="1400" dirty="0"/>
              <a:t>地址</a:t>
            </a:r>
            <a:endParaRPr lang="en-US" altLang="zh-CN" sz="1400" dirty="0"/>
          </a:p>
          <a:p>
            <a:r>
              <a:rPr lang="zh-CN" altLang="en-US" sz="1800" dirty="0"/>
              <a:t>收到链路状态信息后</a:t>
            </a:r>
            <a:endParaRPr lang="en-US" altLang="zh-CN" sz="1800" dirty="0"/>
          </a:p>
          <a:p>
            <a:pPr lvl="1"/>
            <a:r>
              <a:rPr lang="zh-CN" altLang="en-US" sz="1600" dirty="0"/>
              <a:t>如果之前未收到该节点的链路状态信息，或者该信息的序列号更大，则更新链路状态数据库</a:t>
            </a:r>
            <a:endParaRPr lang="en-US" altLang="zh-CN" sz="1600" dirty="0"/>
          </a:p>
          <a:p>
            <a:pPr lvl="1"/>
            <a:r>
              <a:rPr lang="en-US" altLang="zh-CN" sz="1600" dirty="0"/>
              <a:t>TTL</a:t>
            </a:r>
            <a:r>
              <a:rPr lang="zh-CN" altLang="en-US" sz="1600" dirty="0"/>
              <a:t>减</a:t>
            </a:r>
            <a:r>
              <a:rPr lang="en-US" altLang="zh-CN" sz="1600" dirty="0"/>
              <a:t>1</a:t>
            </a:r>
            <a:r>
              <a:rPr lang="zh-CN" altLang="en-US" sz="1600" dirty="0"/>
              <a:t>，如果</a:t>
            </a:r>
            <a:r>
              <a:rPr lang="en-US" altLang="zh-CN" sz="1600" dirty="0"/>
              <a:t>TTL</a:t>
            </a:r>
            <a:r>
              <a:rPr lang="zh-CN" altLang="en-US" sz="1600" dirty="0"/>
              <a:t>值大于</a:t>
            </a:r>
            <a:r>
              <a:rPr lang="en-US" altLang="zh-CN" sz="1600" dirty="0"/>
              <a:t>0</a:t>
            </a:r>
            <a:r>
              <a:rPr lang="zh-CN" altLang="en-US" sz="1600" dirty="0"/>
              <a:t>，则向除该端口以外的端口转发该消息</a:t>
            </a:r>
            <a:endParaRPr lang="en-US" altLang="zh-CN" sz="1600" dirty="0"/>
          </a:p>
          <a:p>
            <a:r>
              <a:rPr lang="zh-CN" altLang="en-US" sz="1800" dirty="0"/>
              <a:t>处理节点失效问题</a:t>
            </a:r>
            <a:endParaRPr lang="en-US" altLang="zh-CN" sz="1800" dirty="0"/>
          </a:p>
          <a:p>
            <a:pPr lvl="1"/>
            <a:r>
              <a:rPr lang="zh-CN" altLang="en-US" sz="1400" dirty="0"/>
              <a:t>当数据库中一个节点的链路状态超过</a:t>
            </a:r>
            <a:r>
              <a:rPr lang="en-US" altLang="zh-CN" sz="1400" dirty="0"/>
              <a:t>40</a:t>
            </a:r>
            <a:r>
              <a:rPr lang="zh-CN" altLang="en-US" sz="1400" dirty="0"/>
              <a:t>秒未更新时，表明该节点已失效，将对应条目删除</a:t>
            </a:r>
            <a:endParaRPr lang="en-US" altLang="zh-CN" sz="1400" dirty="0"/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相关数据结构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0981" y="1622181"/>
            <a:ext cx="83769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 …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area_id; 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set to 0.0.0.0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router_id;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set to the IP address of 1</a:t>
            </a:r>
            <a:r>
              <a:rPr lang="en-US" altLang="zh-CN" sz="16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interface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u16 sequence_num;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sequence number of LSU message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lsuint;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LSU interval, set to 30 seconds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ustack_t;</a:t>
            </a:r>
            <a:endParaRPr lang="en-US" altLang="zh-CN" sz="1600" dirty="0">
              <a:latin typeface="Courier New" panose="020703090202050204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extern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ustack_t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*instance;</a:t>
            </a:r>
            <a:endParaRPr lang="en-US" altLang="zh-CN" sz="1600" dirty="0">
              <a:latin typeface="Courier New" panose="020703090202050204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0981" y="4650327"/>
            <a:ext cx="85857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   … …</a:t>
            </a:r>
            <a:endParaRPr lang="en-US" altLang="zh-CN" sz="1600" dirty="0">
              <a:latin typeface="Courier New" panose="020703090202050204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hell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in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hello interval, 5 seconds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num_nbr;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number of neighbors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list_head nbr_list;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// list of neighbors -&gt;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mospf_nbr_t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iface_info_t;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456288dc-b983-4977-b9dc-ad7a44f324db}"/>
</p:tagLst>
</file>

<file path=ppt/tags/tag2.xml><?xml version="1.0" encoding="utf-8"?>
<p:tagLst xmlns:p="http://schemas.openxmlformats.org/presentationml/2006/main">
  <p:tag name="KSO_WPP_MARK_KEY" val="7c415d86-6eca-4be2-9405-f0ef47d53609"/>
  <p:tag name="COMMONDATA" val="eyJoZGlkIjoiNTM2NTZlNDJlY2JjODRiN2ExYmFlZWMyYWVkMDUzOWEifQ=="/>
  <p:tag name="commondata" val="eyJoZGlkIjoiZTAxYTRlZjUyOWI4NjdmNTMxNTQ0MTIwNWZjZmYwMGYifQ==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6398</Words>
  <Application>WPS 演示</Application>
  <PresentationFormat>全屏显示(4:3)</PresentationFormat>
  <Paragraphs>608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宋体</vt:lpstr>
      <vt:lpstr>Wingdings</vt:lpstr>
      <vt:lpstr>Arial Black</vt:lpstr>
      <vt:lpstr>Times New Roman</vt:lpstr>
      <vt:lpstr>黑体</vt:lpstr>
      <vt:lpstr>Calibri</vt:lpstr>
      <vt:lpstr>微软雅黑</vt:lpstr>
      <vt:lpstr>楷体</vt:lpstr>
      <vt:lpstr>Courier New</vt:lpstr>
      <vt:lpstr>DejaVu Sans Mono</vt:lpstr>
      <vt:lpstr>Arial Unicode MS</vt:lpstr>
      <vt:lpstr>Pixel</vt:lpstr>
      <vt:lpstr>自定义设计方案</vt:lpstr>
      <vt:lpstr>网络路由实验</vt:lpstr>
      <vt:lpstr>提纲</vt:lpstr>
      <vt:lpstr>网络转发与网络路由</vt:lpstr>
      <vt:lpstr>基于链路状态的路由机制</vt:lpstr>
      <vt:lpstr>一致性链路状态数据库</vt:lpstr>
      <vt:lpstr>一致性链路状态数据库的例子</vt:lpstr>
      <vt:lpstr>链路状态数据库：邻居发现</vt:lpstr>
      <vt:lpstr>链路状态数据库：链路状态的扩散和更新</vt:lpstr>
      <vt:lpstr>相关数据结构</vt:lpstr>
      <vt:lpstr>相关数据结构</vt:lpstr>
      <vt:lpstr>mOSPF协议格式</vt:lpstr>
      <vt:lpstr>mOSPF协议格式（续）</vt:lpstr>
      <vt:lpstr>mOSPF与OSPFv2的区别</vt:lpstr>
      <vt:lpstr>将mOSPF解析脚本加入Wireshark</vt:lpstr>
      <vt:lpstr>网络路由计算</vt:lpstr>
      <vt:lpstr>路由条目</vt:lpstr>
      <vt:lpstr>路由计算过程</vt:lpstr>
      <vt:lpstr>计算最短路径</vt:lpstr>
      <vt:lpstr>根据最短路径生成路由表</vt:lpstr>
      <vt:lpstr>实验内容一</vt:lpstr>
      <vt:lpstr>实验结果示例</vt:lpstr>
      <vt:lpstr>实验内容二</vt:lpstr>
      <vt:lpstr>实验结果示例</vt:lpstr>
      <vt:lpstr>实验注意事项</vt:lpstr>
      <vt:lpstr>附件文件列表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2330</cp:revision>
  <dcterms:created xsi:type="dcterms:W3CDTF">2017-02-15T05:09:00Z</dcterms:created>
  <dcterms:modified xsi:type="dcterms:W3CDTF">2024-10-30T09:29:47Z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3703E6D520F84247B45A9D9A6B87AD7B</vt:lpwstr>
  </property>
  <property fmtid="{D5CDD505-2E9C-101B-9397-08002B2CF9AE}" pid="3" name="KSOProductBuildVer">
    <vt:lpwstr>2052-12.1.0.18608</vt:lpwstr>
  </property>
</Properties>
</file>