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708775" cy="977392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5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  <a:srgbClr val="CCFFCC"/>
    <a:srgbClr val="FFCCFF"/>
    <a:srgbClr val="CCFFFF"/>
    <a:srgbClr val="CCECFF"/>
    <a:srgbClr val="66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900" autoAdjust="0"/>
  </p:normalViewPr>
  <p:slideViewPr>
    <p:cSldViewPr>
      <p:cViewPr varScale="1">
        <p:scale>
          <a:sx n="101" d="100"/>
          <a:sy n="101" d="100"/>
        </p:scale>
        <p:origin x="580" y="68"/>
      </p:cViewPr>
      <p:guideLst>
        <p:guide orient="horz" pos="144"/>
        <p:guide pos="5759"/>
      </p:guideLst>
    </p:cSldViewPr>
  </p:slideViewPr>
  <p:outlineViewPr>
    <p:cViewPr>
      <p:scale>
        <a:sx n="33" d="100"/>
        <a:sy n="33" d="100"/>
      </p:scale>
      <p:origin x="0" y="-201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2063" y="0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>
            <a:lvl1pPr algn="r"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  <p:txBody>
          <a:bodyPr/>
          <a:p/>
        </p:txBody>
      </p:sp>
      <p:sp>
        <p:nvSpPr>
          <p:cNvPr id="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3763" y="4641850"/>
            <a:ext cx="4921250" cy="4398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6713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defTabSz="91630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2063" y="9285288"/>
            <a:ext cx="2906712" cy="488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34" tIns="45768" rIns="91534" bIns="45768" numCol="1" anchor="b" anchorCtr="0" compatLnSpc="1"/>
          <a:lstStyle>
            <a:lvl1pPr algn="r" defTabSz="916305" eaLnBrk="0" hangingPunct="0">
              <a:defRPr sz="1200"/>
            </a:lvl1pPr>
          </a:lstStyle>
          <a:p>
            <a:pPr>
              <a:defRPr/>
            </a:pPr>
            <a:fld id="{A274B8ED-3803-4C8E-B5B0-93EBFA3759D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6672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3535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02080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70075" algn="l" defTabSz="9556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457200"/>
            <a:ext cx="1885950" cy="57150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457200"/>
            <a:ext cx="5505450" cy="57150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543800" cy="4495800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2000" b="1"/>
            </a:lvl1pPr>
            <a:lvl2pPr marL="800100" indent="-342900">
              <a:buFont typeface="+mj-lt"/>
              <a:buAutoNum type="arabicPeriod"/>
              <a:defRPr sz="1800" b="1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6957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1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2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3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eaLnBrk="0" hangingPunct="0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 eaLnBrk="0" hangingPunct="0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 eaLnBrk="0" hangingPunct="0">
              <a:defRPr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914400" y="457200"/>
            <a:ext cx="75438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body" idx="9"/>
          </p:nvPr>
        </p:nvSpPr>
        <p:spPr bwMode="auto">
          <a:xfrm>
            <a:off x="914400" y="1676400"/>
            <a:ext cx="7543800" cy="4495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288925" y="425450"/>
            <a:ext cx="8574088" cy="11731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191000" y="6477000"/>
            <a:ext cx="39052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hangingPunct="0">
              <a:defRPr/>
            </a:pPr>
            <a:fld id="{DB7B3039-5302-4A8A-872F-68F8A6D6B3FA}" type="slidenum">
              <a:rPr lang="zh-CN" altLang="en-US" sz="1400">
                <a:solidFill>
                  <a:schemeClr val="tx2"/>
                </a:solidFill>
                <a:ea typeface="宋体" panose="02010600030101010101" pitchFamily="2" charset="-122"/>
              </a:rPr>
            </a:fld>
            <a:endParaRPr lang="en-US" altLang="zh-CN" sz="12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" name="Picture 15" descr="ict1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152400" y="223838"/>
            <a:ext cx="3505200" cy="53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17"/>
          <p:cNvSpPr>
            <a:spLocks noChangeArrowheads="1"/>
          </p:cNvSpPr>
          <p:nvPr/>
        </p:nvSpPr>
        <p:spPr bwMode="gray">
          <a:xfrm>
            <a:off x="917575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kumimoji="1" lang="zh-CN" altLang="en-US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63DE8"/>
          </a:solidFill>
          <a:latin typeface="Book Antiqua" panose="0204060205030503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pitchFamily="2" charset="2"/>
        <a:buChar char="ä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70000"/>
        <a:buFont typeface="Monotype Sorts" pitchFamily="2" charset="2"/>
        <a:buChar char="ä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63DE8"/>
        </a:buClr>
        <a:buSzPct val="125000"/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八次作业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76400"/>
            <a:ext cx="7690048" cy="4495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>
                <a:ea typeface="宋体" panose="02010600030101010101" pitchFamily="2" charset="-122"/>
              </a:rPr>
              <a:t>练习</a:t>
            </a:r>
            <a:r>
              <a:rPr lang="en-US" altLang="zh-CN" b="1" dirty="0" smtClean="0">
                <a:ea typeface="宋体" panose="02010600030101010101" pitchFamily="2" charset="-122"/>
              </a:rPr>
              <a:t>6.1.1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zh-CN" altLang="en-US" b="1" dirty="0" smtClean="0"/>
              <a:t>为下列表达式构建 </a:t>
            </a:r>
            <a:r>
              <a:rPr lang="en-US" altLang="zh-CN" b="1" dirty="0"/>
              <a:t>DAG </a:t>
            </a:r>
            <a:r>
              <a:rPr lang="zh-CN" altLang="en-US" b="1" dirty="0"/>
              <a:t>并指出每个子表达式的值编码</a:t>
            </a:r>
            <a:endParaRPr lang="zh-CN" alt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	((x + y) - (x * (x - y))) + ((x + y) * (x - y))</a:t>
            </a:r>
            <a:endParaRPr lang="es-ES" altLang="zh-CN" b="1" dirty="0" smtClean="0"/>
          </a:p>
          <a:p>
            <a:endParaRPr lang="es-E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a typeface="宋体" panose="02010600030101010101" pitchFamily="2" charset="-122"/>
              </a:rPr>
              <a:t>练习</a:t>
            </a:r>
            <a:r>
              <a:rPr lang="en-US" altLang="zh-CN" b="1" dirty="0" smtClean="0">
                <a:ea typeface="宋体" panose="02010600030101010101" pitchFamily="2" charset="-122"/>
              </a:rPr>
              <a:t>6.1.2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zh-CN" altLang="en-US" b="1" dirty="0" smtClean="0"/>
              <a:t>将</a:t>
            </a:r>
            <a:r>
              <a:rPr lang="zh-CN" altLang="en-US" b="1" dirty="0"/>
              <a:t>语句</a:t>
            </a:r>
            <a:r>
              <a:rPr lang="en-US" altLang="zh-CN" b="1" dirty="0"/>
              <a:t> x = y - (y + z) </a:t>
            </a:r>
            <a:r>
              <a:rPr lang="zh-CN" altLang="en-US" b="1" dirty="0" smtClean="0"/>
              <a:t>翻译为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抽象</a:t>
            </a:r>
            <a:r>
              <a:rPr lang="zh-CN" altLang="en-US" b="1" dirty="0"/>
              <a:t>语法</a:t>
            </a:r>
            <a:r>
              <a:rPr lang="zh-CN" altLang="en-US" b="1" dirty="0" smtClean="0"/>
              <a:t>树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四</a:t>
            </a:r>
            <a:r>
              <a:rPr lang="zh-CN" altLang="en-US" b="1" dirty="0"/>
              <a:t>元式</a:t>
            </a:r>
            <a:r>
              <a:rPr lang="zh-CN" altLang="en-US" b="1" dirty="0" smtClean="0"/>
              <a:t>序列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三</a:t>
            </a:r>
            <a:r>
              <a:rPr lang="zh-CN" altLang="en-US" b="1" dirty="0"/>
              <a:t>元式</a:t>
            </a:r>
            <a:r>
              <a:rPr lang="zh-CN" altLang="en-US" b="1" dirty="0" smtClean="0"/>
              <a:t>序列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间接</a:t>
            </a:r>
            <a:r>
              <a:rPr lang="zh-CN" altLang="en-US" b="1" dirty="0"/>
              <a:t>三元式</a:t>
            </a:r>
            <a:r>
              <a:rPr lang="zh-CN" altLang="en-US" b="1" dirty="0" smtClean="0"/>
              <a:t>序列</a:t>
            </a:r>
            <a:endParaRPr lang="en-US" altLang="zh-CN" b="1" dirty="0" smtClean="0"/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5.</a:t>
            </a:r>
            <a:r>
              <a:rPr lang="zh-CN" altLang="en-US" sz="1800" b="1" dirty="0">
                <a:solidFill>
                  <a:srgbClr val="063DE8"/>
                </a:solidFill>
              </a:rPr>
              <a:t>0</a:t>
            </a:r>
            <a:r>
              <a:rPr lang="en-US" altLang="zh-CN" sz="1800" b="1" dirty="0">
                <a:solidFill>
                  <a:srgbClr val="063DE8"/>
                </a:solidFill>
              </a:rPr>
              <a:t>5.22</a:t>
            </a:r>
            <a:endParaRPr lang="zh-CN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第</a:t>
            </a:r>
            <a:r>
              <a:rPr lang="zh-CN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八次作业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a typeface="宋体" panose="02010600030101010101" pitchFamily="2" charset="-122"/>
              </a:rPr>
              <a:t>练习</a:t>
            </a:r>
            <a:r>
              <a:rPr lang="en-US" altLang="zh-CN" b="1" dirty="0" smtClean="0">
                <a:ea typeface="宋体" panose="02010600030101010101" pitchFamily="2" charset="-122"/>
              </a:rPr>
              <a:t>6.1.3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zh-CN" altLang="en-US" b="1" dirty="0" smtClean="0"/>
              <a:t>确定下列声明序列中各个标识符的类型和相对地址，这里我们使用龙书</a:t>
            </a:r>
            <a:r>
              <a:rPr lang="en-US" altLang="zh-CN" b="1" dirty="0" smtClean="0"/>
              <a:t> </a:t>
            </a:r>
            <a:r>
              <a:rPr lang="en-US" altLang="zh-CN" b="1" dirty="0"/>
              <a:t>6.3.2 </a:t>
            </a:r>
            <a:r>
              <a:rPr lang="zh-CN" altLang="en-US" b="1" dirty="0"/>
              <a:t>中提到的</a:t>
            </a:r>
            <a:r>
              <a:rPr lang="zh-CN" altLang="en-US" b="1" dirty="0" smtClean="0"/>
              <a:t>文法。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float x;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record { float x; float y; } p;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record {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record { int tag; float x; } m;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	record { int idx; </a:t>
            </a:r>
            <a:r>
              <a:rPr lang="zh-CN" altLang="en-US" dirty="0" smtClean="0"/>
              <a:t>float y;</a:t>
            </a:r>
            <a:r>
              <a:rPr lang="en-US" altLang="zh-CN" dirty="0" smtClean="0"/>
              <a:t>}  n;</a:t>
            </a:r>
            <a:endParaRPr lang="zh-CN" altLang="en-US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} q;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b="1" dirty="0" smtClean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ea typeface="宋体" panose="02010600030101010101" pitchFamily="2" charset="-122"/>
              </a:rPr>
              <a:t>练习</a:t>
            </a:r>
            <a:r>
              <a:rPr lang="en-US" altLang="zh-CN" b="1" dirty="0" smtClean="0">
                <a:ea typeface="宋体" panose="02010600030101010101" pitchFamily="2" charset="-122"/>
              </a:rPr>
              <a:t>6.1.4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zh-CN" altLang="en-US" b="1" dirty="0" smtClean="0"/>
              <a:t>考虑</a:t>
            </a:r>
            <a:r>
              <a:rPr lang="zh-CN" altLang="en-US" b="1" dirty="0"/>
              <a:t>龙书图</a:t>
            </a:r>
            <a:r>
              <a:rPr lang="en-US" altLang="zh-CN" b="1" dirty="0"/>
              <a:t> 6-22 </a:t>
            </a:r>
            <a:r>
              <a:rPr lang="zh-CN" altLang="en-US" b="1" dirty="0"/>
              <a:t>的翻译方案，翻译</a:t>
            </a:r>
            <a:r>
              <a:rPr lang="zh-CN" altLang="en-US" b="1" dirty="0"/>
              <a:t>下列赋值</a:t>
            </a:r>
            <a:r>
              <a:rPr lang="zh-CN" altLang="en-US" b="1" dirty="0" smtClean="0"/>
              <a:t>语句</a:t>
            </a:r>
            <a:endParaRPr lang="zh-CN" altLang="en-US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	1</a:t>
            </a:r>
            <a:r>
              <a:rPr lang="zh-CN" altLang="en-US" b="1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sym typeface="+mn-ea"/>
              </a:rPr>
              <a:t>x = a[i][j] + b[i][j];	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）</a:t>
            </a:r>
            <a:r>
              <a:rPr lang="en-US" altLang="zh-CN" b="1" dirty="0" smtClean="0"/>
              <a:t>x = a[b[i][j]][c[k]];</a:t>
            </a:r>
            <a:endParaRPr lang="en-US" altLang="zh-CN" b="1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1" dirty="0" smtClean="0"/>
              <a:t>       </a:t>
            </a:r>
            <a:r>
              <a:rPr lang="zh-CN" altLang="en-US" b="1" dirty="0" smtClean="0"/>
              <a:t>并</a:t>
            </a:r>
            <a:r>
              <a:rPr lang="zh-CN" altLang="en-US" b="1" dirty="0"/>
              <a:t>给出注释语法分析树</a:t>
            </a:r>
            <a:r>
              <a:rPr lang="zh-CN" altLang="en-US" b="1" dirty="0" smtClean="0"/>
              <a:t>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dirty="0" smtClean="0">
              <a:latin typeface="Consolas" panose="020B0609020204030204" pitchFamily="49" charset="0"/>
            </a:endParaRPr>
          </a:p>
          <a:p>
            <a:endParaRPr lang="zh-CN" altLang="en-US" b="1" dirty="0"/>
          </a:p>
        </p:txBody>
      </p:sp>
      <p:sp>
        <p:nvSpPr>
          <p:cNvPr id="4" name="文本框 10"/>
          <p:cNvSpPr txBox="1"/>
          <p:nvPr/>
        </p:nvSpPr>
        <p:spPr>
          <a:xfrm>
            <a:off x="6372200" y="950467"/>
            <a:ext cx="252028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1800" b="1" dirty="0">
                <a:solidFill>
                  <a:srgbClr val="063DE8"/>
                </a:solidFill>
              </a:rPr>
              <a:t>截止日期：202</a:t>
            </a:r>
            <a:r>
              <a:rPr lang="en-US" altLang="zh-CN" sz="1800" b="1" dirty="0">
                <a:solidFill>
                  <a:srgbClr val="063DE8"/>
                </a:solidFill>
              </a:rPr>
              <a:t>5.</a:t>
            </a:r>
            <a:r>
              <a:rPr lang="zh-CN" altLang="en-US" sz="1800" b="1" dirty="0">
                <a:solidFill>
                  <a:srgbClr val="063DE8"/>
                </a:solidFill>
              </a:rPr>
              <a:t>0</a:t>
            </a:r>
            <a:r>
              <a:rPr lang="en-US" altLang="zh-CN" sz="1800" b="1" dirty="0">
                <a:solidFill>
                  <a:srgbClr val="063DE8"/>
                </a:solidFill>
              </a:rPr>
              <a:t>5.22</a:t>
            </a:r>
            <a:endParaRPr lang="zh-CN" altLang="en-US" sz="1800" b="1" dirty="0">
              <a:solidFill>
                <a:srgbClr val="063DE8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ibm0325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bm0325">
      <a:majorFont>
        <a:latin typeface="Book Antiqu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/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Tahoma</vt:lpstr>
      <vt:lpstr>Book Antiqua</vt:lpstr>
      <vt:lpstr>Monotype Sorts</vt:lpstr>
      <vt:lpstr>Wingdings</vt:lpstr>
      <vt:lpstr>Consolas</vt:lpstr>
      <vt:lpstr>微软雅黑</vt:lpstr>
      <vt:lpstr>Arial Unicode MS</vt:lpstr>
      <vt:lpstr>ibm0325</vt:lpstr>
      <vt:lpstr>第十次作业</vt:lpstr>
      <vt:lpstr>第十次作业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第十次作业</dc:title>
  <dc:creator/>
  <cp:lastModifiedBy>滚地把子肉</cp:lastModifiedBy>
  <cp:revision>3</cp:revision>
  <dcterms:created xsi:type="dcterms:W3CDTF">2025-05-08T02:51:04Z</dcterms:created>
  <dcterms:modified xsi:type="dcterms:W3CDTF">2025-05-08T02:51:56Z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1C7B673C508D409EBDFA06DBE13CFF36_12</vt:lpwstr>
  </property>
  <property fmtid="{D5CDD505-2E9C-101B-9397-08002B2CF9AE}" pid="3" name="KSOProductBuildVer">
    <vt:lpwstr>2052-12.1.0.20784</vt:lpwstr>
  </property>
</Properties>
</file>