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lvl1pPr lvl="0" algn="l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1pPr>
    <a:lvl2pPr marL="457200" lvl="1" algn="l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2pPr>
    <a:lvl3pPr marL="914400" lvl="2" algn="l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3pPr>
    <a:lvl4pPr marL="1371600" lvl="3" algn="l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4pPr>
    <a:lvl5pPr marL="1828800" lvl="4" algn="l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5pPr>
    <a:lvl6pPr marL="2286000" lvl="5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6pPr>
    <a:lvl7pPr marL="2743200" lvl="6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7pPr>
    <a:lvl8pPr marL="3200400" lvl="7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8pPr>
    <a:lvl9pPr marL="3657600" lvl="8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lvl="0" indent="0" algn="ctr">
              <a:buNone/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  <a:lvl6pPr marL="2286000" lvl="5" indent="0" algn="ctr">
              <a:buNone/>
            </a:lvl6pPr>
            <a:lvl7pPr marL="2743200" lvl="6" indent="0" algn="ctr">
              <a:buNone/>
            </a:lvl7pPr>
            <a:lvl8pPr marL="3200400" lvl="7" indent="0" algn="ctr">
              <a:buNone/>
            </a:lvl8pPr>
            <a:lvl9pPr marL="3657600" lvl="8" indent="0" algn="ctr">
              <a:buNone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66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7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8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9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5" name="竖排文字占位符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495800"/>
          </a:xfrm>
        </p:spPr>
        <p:txBody>
          <a:bodyPr/>
          <a:lstStyle>
            <a:lvl1pPr marL="457200" lvl="0" indent="-457200">
              <a:buFont typeface="Book Antiqua" panose="02040602050305030304"/>
              <a:buAutoNum type="arabicPeriod"/>
              <a:defRPr sz="2000" b="0"/>
            </a:lvl1pPr>
            <a:lvl2pPr marL="800100" lvl="1" indent="-342900">
              <a:buFont typeface="Book Antiqua" panose="02040602050305030304"/>
              <a:buAutoNum type="arabicPeriod"/>
              <a:defRPr sz="1800"/>
            </a:lvl2pPr>
            <a:lvl3pPr lvl="2">
              <a:defRPr sz="1800"/>
            </a:lvl3pPr>
            <a:lvl4pPr lvl="3">
              <a:defRPr sz="1600"/>
            </a:lvl4pPr>
            <a:lvl5pPr lvl="4">
              <a:defRPr sz="14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8" name="内容占位符 3"/>
          <p:cNvSpPr>
            <a:spLocks noGrp="1"/>
          </p:cNvSpPr>
          <p:nvPr>
            <p:ph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0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5" name="内容占位符 3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7" name="内容占位符 5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9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0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8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9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lvl="0"/>
            <a:endParaRPr lang="zh-CN"/>
          </a:p>
        </p:txBody>
      </p:sp>
      <p:sp>
        <p:nvSpPr>
          <p:cNvPr id="60" name="文本占位符 3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2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3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2"/>
          </p:nvPr>
        </p:nvSpPr>
        <p:spPr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 algn="ctr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4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 algn="r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body" idx="9"/>
          </p:nvPr>
        </p:nvSpPr>
        <p:spPr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endParaRPr lang="zh-CN">
              <a:ea typeface="宋体" panose="02010600030101010101" pitchFamily="2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fld id="{09585952-19E2-4086-852E-A543E9857F3A}" type="slidenum"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‹#›</a:t>
            </a:fld>
            <a:endParaRPr lang="en-US" sz="1200">
              <a:solidFill>
                <a:schemeClr val="tx2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7"/>
          <p:cNvSpPr>
            <a:spLocks noChangeArrowheads="1"/>
          </p:cNvSpPr>
          <p:nvPr/>
        </p:nvSpPr>
        <p:spPr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pPr algn="ctr"/>
            <a:endParaRPr lang="zh-CN">
              <a:latin typeface="Tahoma" panose="020B060403050404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  <a:ea typeface="+mj-ea"/>
        </a:defRPr>
      </a:lvl1pPr>
      <a:lvl2pPr lvl="1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2pPr>
      <a:lvl3pPr lvl="2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3pPr>
      <a:lvl4pPr lvl="3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4pPr>
      <a:lvl5pPr lvl="4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5pPr>
      <a:lvl6pPr marL="457200" lvl="5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6pPr>
      <a:lvl7pPr marL="914400" lvl="6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7pPr>
      <a:lvl8pPr marL="1371600" lvl="7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8pPr>
      <a:lvl9pPr marL="1828800" lvl="8" algn="ctr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anose="02040602050305030304"/>
        </a:defRPr>
      </a:lvl9pPr>
    </p:titleStyle>
    <p:bodyStyle>
      <a:lvl1pPr marL="342900" lvl="0" indent="-342900" algn="l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Times New Roman" panose="02020603050405020304"/>
          <a:ea typeface="+mn-ea"/>
        </a:defRPr>
      </a:lvl1pPr>
      <a:lvl2pPr marL="742950" lvl="1" indent="-285750" algn="l">
        <a:spcBef>
          <a:spcPct val="20000"/>
        </a:spcBef>
        <a:spcAft>
          <a:spcPct val="1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Times New Roman" panose="02020603050405020304"/>
        </a:defRPr>
      </a:lvl2pPr>
      <a:lvl3pPr marL="1143000" lvl="2" indent="-228600" algn="l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 sz="2200">
          <a:solidFill>
            <a:schemeClr val="tx1"/>
          </a:solidFill>
          <a:latin typeface="Times New Roman" panose="02020603050405020304"/>
        </a:defRPr>
      </a:lvl3pPr>
      <a:lvl4pPr marL="1600200" lvl="3" indent="-228600" algn="l">
        <a:spcBef>
          <a:spcPct val="20000"/>
        </a:spcBef>
        <a:spcAft>
          <a:spcPct val="1"/>
        </a:spcAft>
        <a:buClr>
          <a:srgbClr val="063DE8"/>
        </a:buClr>
        <a:buSzPct val="70000"/>
        <a:buFont typeface="Monotype Sorts" charset="2"/>
        <a:buChar char="ä"/>
        <a:defRPr sz="2000">
          <a:solidFill>
            <a:schemeClr val="tx1"/>
          </a:solidFill>
          <a:latin typeface="Times New Roman" panose="02020603050405020304"/>
        </a:defRPr>
      </a:lvl4pPr>
      <a:lvl5pPr marL="2057400" lvl="4" indent="-228600" algn="l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5pPr>
      <a:lvl6pPr marL="2514600" lvl="5" indent="-228600" algn="l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6pPr>
      <a:lvl7pPr marL="2971800" lvl="6" indent="-228600" algn="l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7pPr>
      <a:lvl8pPr marL="3429000" lvl="7" indent="-228600" algn="l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8pPr>
      <a:lvl9pPr marL="3886200" lvl="8" indent="-228600" algn="l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五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次作业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12776"/>
            <a:ext cx="7543800" cy="511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 dirty="0">
                <a:ea typeface="宋体" panose="02010600030101010101" pitchFamily="2" charset="-122"/>
              </a:rPr>
              <a:t>练习</a:t>
            </a:r>
            <a:r>
              <a:rPr lang="en-US" b="1" dirty="0">
                <a:ea typeface="宋体" panose="02010600030101010101" pitchFamily="2" charset="-122"/>
              </a:rPr>
              <a:t>4.2.1</a:t>
            </a:r>
            <a:r>
              <a:rPr lang="zh-CN" b="1" dirty="0">
                <a:ea typeface="宋体" panose="02010600030101010101" pitchFamily="2" charset="-122"/>
              </a:rPr>
              <a:t>：使得文法的预测分析产生回溯的原因是什么？仅使用</a:t>
            </a:r>
            <a:r>
              <a:rPr lang="en-US" b="1" dirty="0">
                <a:ea typeface="宋体" panose="02010600030101010101" pitchFamily="2" charset="-122"/>
              </a:rPr>
              <a:t>FIRST</a:t>
            </a:r>
            <a:r>
              <a:rPr lang="zh-CN" b="1" dirty="0">
                <a:ea typeface="宋体" panose="02010600030101010101" pitchFamily="2" charset="-122"/>
              </a:rPr>
              <a:t>集合可以避免回溯吗？为什么？</a:t>
            </a:r>
            <a:endParaRPr lang="en-US" b="1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b="1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 dirty="0">
                <a:ea typeface="宋体" panose="02010600030101010101" pitchFamily="2" charset="-122"/>
              </a:rPr>
              <a:t>练习</a:t>
            </a:r>
            <a:r>
              <a:rPr lang="en-US" b="1" dirty="0">
                <a:ea typeface="宋体" panose="02010600030101010101" pitchFamily="2" charset="-122"/>
              </a:rPr>
              <a:t>4.2.2</a:t>
            </a:r>
            <a:r>
              <a:rPr lang="zh-CN" b="1" dirty="0">
                <a:ea typeface="宋体" panose="02010600030101010101" pitchFamily="2" charset="-122"/>
              </a:rPr>
              <a:t>：</a:t>
            </a:r>
            <a:r>
              <a:rPr lang="zh-CN" sz="2000" b="1" dirty="0">
                <a:ea typeface="宋体" panose="02010600030101010101" pitchFamily="2" charset="-122"/>
                <a:sym typeface="+mn-ea"/>
              </a:rPr>
              <a:t>考虑文法：</a:t>
            </a:r>
            <a:endParaRPr lang="en" altLang="zh-CN" b="0" i="0" dirty="0">
              <a:solidFill>
                <a:srgbClr val="000000"/>
              </a:solidFill>
              <a:effectLst/>
            </a:endParaRPr>
          </a:p>
          <a:p>
            <a:pPr marL="0" marR="0" indent="266700" algn="just">
              <a:buNone/>
            </a:pP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rexpr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rexpr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+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rterm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|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rterm</a:t>
            </a:r>
            <a:endParaRPr lang="en" altLang="zh-CN" sz="1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indent="266700" algn="just">
              <a:buNone/>
            </a:pP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rterm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rterm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rfactor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|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rfactor</a:t>
            </a:r>
            <a:endParaRPr lang="en" altLang="zh-CN" sz="1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indent="266700" algn="just">
              <a:buNone/>
            </a:pP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rfactor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rfactor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rprimary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|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rprimary</a:t>
            </a:r>
            <a:endParaRPr lang="en" altLang="zh-CN" sz="1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indent="0" algn="just">
              <a:buNone/>
            </a:pPr>
            <a:r>
              <a:rPr lang="en" altLang="zh-CN" sz="1800" i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" altLang="zh-CN" sz="1800" b="0" i="1" spc="0" dirty="0" err="1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rprimary</a:t>
            </a:r>
            <a:r>
              <a:rPr lang="en" altLang="zh-CN" sz="1800" b="0" i="1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en" altLang="zh-CN" sz="1800" b="1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 </a:t>
            </a:r>
            <a:r>
              <a:rPr lang="en" altLang="zh-CN" sz="1800" b="0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| </a:t>
            </a:r>
            <a:r>
              <a:rPr lang="en" altLang="zh-CN" sz="1800" b="1" i="0" spc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</a:t>
            </a:r>
            <a:endParaRPr lang="zh-CN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SzPct val="100000"/>
              <a:buFont typeface="Book Antiqua" panose="02040602050305030304"/>
              <a:buAutoNum type="alphaLcParenR"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消除左递归</a:t>
            </a:r>
            <a:endParaRPr lang="zh-CN" sz="2000" b="1" dirty="0">
              <a:ea typeface="宋体" panose="02010600030101010101" pitchFamily="2" charset="-122"/>
            </a:endParaRPr>
          </a:p>
          <a:p>
            <a:pPr lvl="1">
              <a:buSzPct val="100000"/>
              <a:buFont typeface="Book Antiqua" panose="02040602050305030304"/>
              <a:buAutoNum type="alphaLcParenR"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求得该文发的</a:t>
            </a:r>
            <a:r>
              <a:rPr lang="en-US" sz="2000" b="1" dirty="0">
                <a:ea typeface="宋体" panose="02010600030101010101" pitchFamily="2" charset="-122"/>
                <a:sym typeface="+mn-ea"/>
              </a:rPr>
              <a:t>FIRST</a:t>
            </a:r>
            <a:r>
              <a:rPr lang="zh-CN" sz="2000" b="1" dirty="0">
                <a:ea typeface="宋体" panose="02010600030101010101" pitchFamily="2" charset="-122"/>
                <a:sym typeface="+mn-ea"/>
              </a:rPr>
              <a:t>集合和</a:t>
            </a:r>
            <a:r>
              <a:rPr lang="en-US" sz="2000" b="1" dirty="0">
                <a:ea typeface="宋体" panose="02010600030101010101" pitchFamily="2" charset="-122"/>
                <a:sym typeface="+mn-ea"/>
              </a:rPr>
              <a:t>FOLLOW</a:t>
            </a:r>
            <a:r>
              <a:rPr lang="zh-CN" sz="2000" b="1" dirty="0">
                <a:ea typeface="宋体" panose="02010600030101010101" pitchFamily="2" charset="-122"/>
                <a:sym typeface="+mn-ea"/>
              </a:rPr>
              <a:t>集合</a:t>
            </a:r>
            <a:endParaRPr lang="zh-CN" sz="2000" b="1" dirty="0">
              <a:ea typeface="宋体" panose="02010600030101010101" pitchFamily="2" charset="-122"/>
            </a:endParaRPr>
          </a:p>
          <a:p>
            <a:pPr lvl="1">
              <a:buSzPct val="100000"/>
              <a:buFont typeface="Book Antiqua" panose="02040602050305030304"/>
              <a:buAutoNum type="alphaLcParenR"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说明所得的文法是</a:t>
            </a:r>
            <a:r>
              <a:rPr lang="en-US" sz="2000" b="1" dirty="0">
                <a:ea typeface="宋体" panose="02010600030101010101" pitchFamily="2" charset="-122"/>
                <a:sym typeface="+mn-ea"/>
              </a:rPr>
              <a:t>LL(1)</a:t>
            </a:r>
            <a:r>
              <a:rPr lang="zh-CN" sz="2000" b="1" dirty="0">
                <a:ea typeface="宋体" panose="02010600030101010101" pitchFamily="2" charset="-122"/>
                <a:sym typeface="+mn-ea"/>
              </a:rPr>
              <a:t>文法</a:t>
            </a:r>
            <a:endParaRPr lang="zh-CN" sz="2000" b="1" dirty="0">
              <a:ea typeface="宋体" panose="02010600030101010101" pitchFamily="2" charset="-122"/>
            </a:endParaRPr>
          </a:p>
          <a:p>
            <a:pPr lvl="1">
              <a:buSzPct val="100000"/>
              <a:buFont typeface="Book Antiqua" panose="02040602050305030304"/>
              <a:buAutoNum type="alphaLcParenR"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为所得的文法构造</a:t>
            </a:r>
            <a:r>
              <a:rPr lang="en-US" sz="2000" b="1" dirty="0">
                <a:ea typeface="宋体" panose="02010600030101010101" pitchFamily="2" charset="-122"/>
                <a:sym typeface="+mn-ea"/>
              </a:rPr>
              <a:t>LL(1)</a:t>
            </a:r>
            <a:r>
              <a:rPr lang="zh-CN" sz="2000" b="1" dirty="0">
                <a:ea typeface="宋体" panose="02010600030101010101" pitchFamily="2" charset="-122"/>
                <a:sym typeface="+mn-ea"/>
              </a:rPr>
              <a:t>分析表</a:t>
            </a:r>
            <a:endParaRPr lang="zh-CN" sz="2000" b="1" dirty="0">
              <a:ea typeface="宋体" panose="02010600030101010101" pitchFamily="2" charset="-122"/>
            </a:endParaRPr>
          </a:p>
          <a:p>
            <a:pPr lvl="1">
              <a:buSzPct val="100000"/>
              <a:buFont typeface="Book Antiqua" panose="02040602050305030304"/>
              <a:buAutoNum type="alphaLcParenR"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对输入串</a:t>
            </a:r>
            <a:r>
              <a:rPr lang="en-US" sz="2000" b="1" dirty="0">
                <a:ea typeface="宋体" panose="02010600030101010101" pitchFamily="2" charset="-122"/>
                <a:sym typeface="+mn-ea"/>
              </a:rPr>
              <a:t>a + a * b + b * b</a:t>
            </a:r>
            <a:r>
              <a:rPr lang="zh-CN" sz="2000" b="1" dirty="0">
                <a:ea typeface="宋体" panose="02010600030101010101" pitchFamily="2" charset="-122"/>
                <a:sym typeface="+mn-ea"/>
              </a:rPr>
              <a:t>给出相应得</a:t>
            </a:r>
            <a:r>
              <a:rPr lang="en-US" sz="2000" b="1" dirty="0">
                <a:ea typeface="宋体" panose="02010600030101010101" pitchFamily="2" charset="-122"/>
                <a:sym typeface="+mn-ea"/>
              </a:rPr>
              <a:t>LL(1)</a:t>
            </a:r>
            <a:r>
              <a:rPr lang="zh-CN" sz="2000" b="1" dirty="0">
                <a:ea typeface="宋体" panose="02010600030101010101" pitchFamily="2" charset="-122"/>
                <a:sym typeface="+mn-ea"/>
              </a:rPr>
              <a:t>分析程序的动作</a:t>
            </a:r>
            <a:endParaRPr lang="zh-CN" b="1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b="1" dirty="0"/>
          </a:p>
        </p:txBody>
      </p:sp>
      <p:sp>
        <p:nvSpPr>
          <p:cNvPr id="4" name="文本框 10"/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 dirty="0">
                <a:solidFill>
                  <a:srgbClr val="063DE8"/>
                </a:solidFill>
              </a:rPr>
              <a:t>截止日期：202</a:t>
            </a:r>
            <a:r>
              <a:rPr lang="en-US" altLang="zh-CN" sz="1800" b="1" dirty="0">
                <a:solidFill>
                  <a:srgbClr val="063DE8"/>
                </a:solidFill>
              </a:rPr>
              <a:t>5</a:t>
            </a:r>
            <a:r>
              <a:rPr lang="en-US" sz="1800" b="1" dirty="0">
                <a:solidFill>
                  <a:srgbClr val="063DE8"/>
                </a:solidFill>
              </a:rPr>
              <a:t>.</a:t>
            </a:r>
            <a:r>
              <a:rPr lang="zh-CN" sz="1800" b="1" dirty="0">
                <a:solidFill>
                  <a:srgbClr val="063DE8"/>
                </a:solidFill>
              </a:rPr>
              <a:t>0</a:t>
            </a:r>
            <a:r>
              <a:rPr lang="en-US" altLang="zh-CN" sz="1800" b="1" dirty="0">
                <a:solidFill>
                  <a:srgbClr val="063DE8"/>
                </a:solidFill>
              </a:rPr>
              <a:t>4</a:t>
            </a:r>
            <a:r>
              <a:rPr lang="en-US" sz="1800" b="1" dirty="0">
                <a:solidFill>
                  <a:srgbClr val="063DE8"/>
                </a:solidFill>
              </a:rPr>
              <a:t>.</a:t>
            </a:r>
            <a:r>
              <a:rPr lang="en-US" altLang="zh-CN" sz="1800" b="1" dirty="0">
                <a:solidFill>
                  <a:srgbClr val="063DE8"/>
                </a:solidFill>
              </a:rPr>
              <a:t>1</a:t>
            </a:r>
            <a:r>
              <a:rPr lang="en-US" sz="1800" b="1" dirty="0">
                <a:solidFill>
                  <a:srgbClr val="063DE8"/>
                </a:solidFill>
              </a:rPr>
              <a:t>4</a:t>
            </a:r>
            <a:endParaRPr lang="zh-CN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</Words>
  <Application>Microsoft Macintosh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SimSun</vt:lpstr>
      <vt:lpstr>SimSun</vt:lpstr>
      <vt:lpstr>Arial</vt:lpstr>
      <vt:lpstr>Book Antiqua</vt:lpstr>
      <vt:lpstr>Monotype Sorts</vt:lpstr>
      <vt:lpstr>Tahoma</vt:lpstr>
      <vt:lpstr>Times New Roman</vt:lpstr>
      <vt:lpstr>Office 主题​​</vt:lpstr>
      <vt:lpstr>第五次作业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Shengkai Li</cp:lastModifiedBy>
  <cp:revision>6</cp:revision>
  <dcterms:created xsi:type="dcterms:W3CDTF">2025-03-31T23:04:07Z</dcterms:created>
  <dcterms:modified xsi:type="dcterms:W3CDTF">2025-03-31T15:28:27Z</dcterms:modified>
</cp:coreProperties>
</file>