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708775" cy="9774238"/>
  <p:defaultTextStyle>
    <a:defPPr>
      <a:defRPr lang="en-US"/>
    </a:defPPr>
    <a:lvl1pPr algn="l" rtl="0" fontAlgn="base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1"/>
      </a:spcBef>
      <a:spcAft>
        <a:spcPct val="1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  <a:srgbClr val="CCFFCC"/>
    <a:srgbClr val="FFCCFF"/>
    <a:srgbClr val="CCFFFF"/>
    <a:srgbClr val="CCECFF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900" autoAdjust="0"/>
  </p:normalViewPr>
  <p:slideViewPr>
    <p:cSldViewPr>
      <p:cViewPr varScale="1">
        <p:scale>
          <a:sx n="128" d="100"/>
          <a:sy n="128" d="100"/>
        </p:scale>
        <p:origin x="1544" y="176"/>
      </p:cViewPr>
      <p:guideLst>
        <p:guide orient="horz" pos="144"/>
        <p:guide pos="5759"/>
      </p:guideLst>
    </p:cSldViewPr>
  </p:slideViewPr>
  <p:outlineViewPr>
    <p:cViewPr>
      <p:scale>
        <a:sx n="33" d="100"/>
        <a:sy n="33" d="100"/>
      </p:scale>
      <p:origin x="0" y="-201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defTabSz="91630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algn="r" defTabSz="91630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defTabSz="91630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algn="r" defTabSz="916305" eaLnBrk="0" hangingPunct="0">
              <a:defRPr sz="1200"/>
            </a:lvl1pPr>
          </a:lstStyle>
          <a:p>
            <a:pPr>
              <a:defRPr/>
            </a:pPr>
            <a:fld id="{A274B8ED-3803-4C8E-B5B0-93EBFA3759D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35355" algn="l" defTabSz="955675" rtl="0" eaLnBrk="0" fontAlgn="base" hangingPunct="0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02080" algn="l" defTabSz="955675" rtl="0" eaLnBrk="0" fontAlgn="base" hangingPunct="0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4958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000" b="1"/>
            </a:lvl1pPr>
            <a:lvl2pPr marL="800100" indent="-342900">
              <a:buFont typeface="+mj-lt"/>
              <a:buAutoNum type="arabicPeriod"/>
              <a:defRPr sz="1800" b="1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defRPr/>
            </a:pPr>
            <a:fld id="{DB7B3039-5302-4A8A-872F-68F8A6D6B3FA}" type="slidenum">
              <a:rPr lang="zh-CN" altLang="en-US" sz="1400">
                <a:solidFill>
                  <a:schemeClr val="tx2"/>
                </a:solidFill>
                <a:ea typeface="宋体" pitchFamily="2" charset="-122"/>
              </a:r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9" name="Picture 15" descr="ict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1"/>
              </a:spcBef>
              <a:spcAft>
                <a:spcPct val="1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kumimoji="1" lang="zh-CN" altLang="en-US">
              <a:latin typeface="Tahom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2pPr>
      <a:lvl3pPr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3pPr>
      <a:lvl4pPr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4pPr>
      <a:lvl5pPr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1"/>
        </a:spcBef>
        <a:spcAft>
          <a:spcPct val="1"/>
        </a:spcAft>
        <a:defRPr sz="3200" b="1">
          <a:solidFill>
            <a:srgbClr val="063DE8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70000"/>
        <a:buFont typeface="Monotype Sorts" pitchFamily="2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70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1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第六次作业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ea typeface="宋体" pitchFamily="2" charset="-122"/>
              </a:rPr>
              <a:t>练习</a:t>
            </a:r>
            <a:r>
              <a:rPr lang="en-US" altLang="zh-CN" b="1" dirty="0">
                <a:ea typeface="宋体" pitchFamily="2" charset="-122"/>
              </a:rPr>
              <a:t>4.3.1</a:t>
            </a:r>
            <a:r>
              <a:rPr lang="zh-CN" altLang="en-US" b="1" dirty="0">
                <a:ea typeface="宋体" pitchFamily="2" charset="-122"/>
              </a:rPr>
              <a:t>：对于文法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S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→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SS+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|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S</a:t>
            </a:r>
            <a:r>
              <a:rPr lang="en-US" altLang="zh-CN" b="1" dirty="0">
                <a:ea typeface="宋体" pitchFamily="2" charset="-122"/>
              </a:rPr>
              <a:t>* </a:t>
            </a:r>
            <a:r>
              <a:rPr lang="zh-CN" altLang="en-US" b="1" dirty="0">
                <a:ea typeface="宋体" pitchFamily="2" charset="-122"/>
              </a:rPr>
              <a:t>|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x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，</a:t>
            </a:r>
            <a:r>
              <a:rPr lang="zh-CN" altLang="en-US" b="1" dirty="0"/>
              <a:t>指出下列最右句型归约时使用的句柄：</a:t>
            </a:r>
          </a:p>
          <a:p>
            <a:pPr lvl="1"/>
            <a:r>
              <a:rPr lang="en-US" altLang="zh-CN" dirty="0">
                <a:ea typeface="宋体" pitchFamily="2" charset="-122"/>
                <a:cs typeface="+mn-cs"/>
                <a:sym typeface="+mn-ea"/>
              </a:rPr>
              <a:t>x*x+xx++</a:t>
            </a:r>
            <a:endParaRPr lang="en-US" altLang="zh-CN" b="1" dirty="0"/>
          </a:p>
          <a:p>
            <a:pPr lvl="1"/>
            <a:r>
              <a:rPr lang="en-US" altLang="zh-CN" dirty="0">
                <a:ea typeface="宋体" pitchFamily="2" charset="-122"/>
                <a:cs typeface="+mn-cs"/>
                <a:sym typeface="+mn-ea"/>
              </a:rPr>
              <a:t>SS+x*+</a:t>
            </a:r>
            <a:endParaRPr lang="en-US" altLang="zh-CN" b="1" dirty="0"/>
          </a:p>
          <a:p>
            <a:pPr lvl="1"/>
            <a:r>
              <a:rPr lang="en-US" altLang="zh-CN" dirty="0">
                <a:ea typeface="宋体" pitchFamily="2" charset="-122"/>
                <a:cs typeface="+mn-cs"/>
                <a:sym typeface="+mn-ea"/>
              </a:rPr>
              <a:t>SS*+</a:t>
            </a:r>
            <a:endParaRPr lang="zh-CN" alt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ea typeface="宋体" pitchFamily="2" charset="-122"/>
              </a:rPr>
              <a:t>练习</a:t>
            </a:r>
            <a:r>
              <a:rPr lang="en-US" altLang="zh-CN" b="1" dirty="0">
                <a:ea typeface="宋体" pitchFamily="2" charset="-122"/>
              </a:rPr>
              <a:t>4.3.2</a:t>
            </a:r>
            <a:r>
              <a:rPr lang="zh-CN" altLang="en-US" b="1" dirty="0">
                <a:ea typeface="宋体" pitchFamily="2" charset="-122"/>
              </a:rPr>
              <a:t>：</a:t>
            </a:r>
            <a:r>
              <a:rPr lang="zh-CN" altLang="en-US" b="1" dirty="0"/>
              <a:t>考虑文法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/>
              <a:t>		S </a:t>
            </a:r>
            <a:r>
              <a:rPr lang="zh-CN" altLang="en-US" dirty="0">
                <a:ea typeface="宋体" pitchFamily="2" charset="-122"/>
                <a:sym typeface="+mn-ea"/>
              </a:rPr>
              <a:t>→</a:t>
            </a:r>
            <a:r>
              <a:rPr lang="en-US" altLang="zh-CN" dirty="0">
                <a:ea typeface="宋体" pitchFamily="2" charset="-122"/>
                <a:sym typeface="+mn-ea"/>
              </a:rPr>
              <a:t> x = E | 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ea typeface="宋体" pitchFamily="2" charset="-122"/>
                <a:sym typeface="+mn-ea"/>
              </a:rPr>
              <a:t>		E </a:t>
            </a:r>
            <a:r>
              <a:rPr lang="zh-CN" altLang="en-US" dirty="0">
                <a:ea typeface="宋体" pitchFamily="2" charset="-122"/>
                <a:sym typeface="+mn-ea"/>
              </a:rPr>
              <a:t>→</a:t>
            </a:r>
            <a:r>
              <a:rPr lang="en-US" altLang="zh-CN" dirty="0">
                <a:ea typeface="宋体" pitchFamily="2" charset="-122"/>
                <a:sym typeface="+mn-ea"/>
              </a:rPr>
              <a:t> E + x | x</a:t>
            </a:r>
          </a:p>
          <a:p>
            <a:pPr lvl="1"/>
            <a:r>
              <a:rPr lang="zh-CN" altLang="en-US" b="1" dirty="0"/>
              <a:t>增广该文法，构造 </a:t>
            </a:r>
            <a:r>
              <a:rPr lang="en-US" altLang="zh-CN" b="1" dirty="0"/>
              <a:t>SLR </a:t>
            </a:r>
            <a:r>
              <a:rPr lang="zh-CN" altLang="en-US" b="1" dirty="0"/>
              <a:t>项目集和状态转化图</a:t>
            </a:r>
          </a:p>
          <a:p>
            <a:pPr lvl="1"/>
            <a:r>
              <a:rPr lang="zh-CN" altLang="en-US" b="1" dirty="0"/>
              <a:t>计算项目集的 </a:t>
            </a:r>
            <a:r>
              <a:rPr lang="en-US" altLang="zh-CN" b="1" dirty="0"/>
              <a:t>GOTO </a:t>
            </a:r>
            <a:r>
              <a:rPr lang="zh-CN" altLang="en-US" b="1" dirty="0"/>
              <a:t>函数和这个文法的语法分析表</a:t>
            </a:r>
          </a:p>
          <a:p>
            <a:pPr lvl="1"/>
            <a:r>
              <a:rPr lang="zh-CN" altLang="en-US" b="1" dirty="0"/>
              <a:t>这个文法是不是 </a:t>
            </a:r>
            <a:r>
              <a:rPr lang="en-US" altLang="zh-CN" b="1" dirty="0"/>
              <a:t>SLR </a:t>
            </a:r>
            <a:r>
              <a:rPr lang="zh-CN" altLang="en-US" b="1" dirty="0"/>
              <a:t>文法？为什么？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CE09DF61-5DC3-CAE0-FAB0-7DADF374A855}"/>
              </a:ext>
            </a:extLst>
          </p:cNvPr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 dirty="0">
                <a:solidFill>
                  <a:srgbClr val="063DE8"/>
                </a:solidFill>
              </a:rPr>
              <a:t>截止日期：202</a:t>
            </a:r>
            <a:r>
              <a:rPr lang="en-US" altLang="zh-CN" sz="1800" b="1" dirty="0">
                <a:solidFill>
                  <a:srgbClr val="063DE8"/>
                </a:solidFill>
              </a:rPr>
              <a:t>5</a:t>
            </a:r>
            <a:r>
              <a:rPr lang="en-US" sz="1800" b="1" dirty="0">
                <a:solidFill>
                  <a:srgbClr val="063DE8"/>
                </a:solidFill>
              </a:rPr>
              <a:t>.</a:t>
            </a:r>
            <a:r>
              <a:rPr lang="zh-CN" sz="1800" b="1" dirty="0">
                <a:solidFill>
                  <a:srgbClr val="063DE8"/>
                </a:solidFill>
              </a:rPr>
              <a:t>0</a:t>
            </a:r>
            <a:r>
              <a:rPr lang="en-US" altLang="zh-CN" sz="1800" b="1" dirty="0">
                <a:solidFill>
                  <a:srgbClr val="063DE8"/>
                </a:solidFill>
              </a:rPr>
              <a:t>4</a:t>
            </a:r>
            <a:r>
              <a:rPr lang="en-US" sz="1800" b="1" dirty="0">
                <a:solidFill>
                  <a:srgbClr val="063DE8"/>
                </a:solidFill>
              </a:rPr>
              <a:t>.</a:t>
            </a:r>
            <a:r>
              <a:rPr lang="en-US" altLang="zh-CN" sz="1800" b="1" dirty="0">
                <a:solidFill>
                  <a:srgbClr val="063DE8"/>
                </a:solidFill>
              </a:rPr>
              <a:t>1</a:t>
            </a:r>
            <a:r>
              <a:rPr lang="en-US" sz="1800" b="1" dirty="0">
                <a:solidFill>
                  <a:srgbClr val="063DE8"/>
                </a:solidFill>
              </a:rPr>
              <a:t>4</a:t>
            </a:r>
            <a:endParaRPr lang="zh-CN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  <a:sym typeface="+mn-ea"/>
              </a:rPr>
              <a:t>第六次作业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宋体" pitchFamily="2" charset="-122"/>
                <a:sym typeface="+mn-ea"/>
              </a:rPr>
              <a:t>练习</a:t>
            </a:r>
            <a:r>
              <a:rPr lang="en-US" altLang="zh-CN" sz="2000" dirty="0">
                <a:ea typeface="宋体" pitchFamily="2" charset="-122"/>
                <a:sym typeface="+mn-ea"/>
              </a:rPr>
              <a:t>4.3.3</a:t>
            </a:r>
            <a:r>
              <a:rPr lang="zh-CN" altLang="en-US" sz="2000" dirty="0">
                <a:ea typeface="宋体" pitchFamily="2" charset="-122"/>
                <a:sym typeface="+mn-ea"/>
              </a:rPr>
              <a:t>：</a:t>
            </a:r>
            <a:r>
              <a:rPr lang="zh-CN" altLang="en-US" sz="2000" dirty="0">
                <a:sym typeface="+mn-ea"/>
              </a:rPr>
              <a:t>对 </a:t>
            </a:r>
            <a:r>
              <a:rPr lang="en-US" altLang="zh-CN" sz="2000" dirty="0">
                <a:ea typeface="宋体" pitchFamily="2" charset="-122"/>
                <a:sym typeface="+mn-ea"/>
              </a:rPr>
              <a:t>4.3.2 </a:t>
            </a:r>
            <a:r>
              <a:rPr lang="zh-CN" altLang="en-US" sz="2000" dirty="0">
                <a:sym typeface="+mn-ea"/>
              </a:rPr>
              <a:t>中文法</a:t>
            </a:r>
            <a:endParaRPr lang="en-US" altLang="zh-CN" sz="2000" b="1" dirty="0"/>
          </a:p>
          <a:p>
            <a:pPr lvl="1"/>
            <a:r>
              <a:rPr lang="zh-CN" altLang="en-US" sz="2000" dirty="0">
                <a:sym typeface="+mn-ea"/>
              </a:rPr>
              <a:t>构造规范 </a:t>
            </a:r>
            <a:r>
              <a:rPr lang="en-US" altLang="zh-CN" sz="2000" dirty="0">
                <a:sym typeface="+mn-ea"/>
              </a:rPr>
              <a:t>LR </a:t>
            </a:r>
            <a:r>
              <a:rPr lang="zh-CN" altLang="en-US" sz="2000" dirty="0">
                <a:sym typeface="+mn-ea"/>
              </a:rPr>
              <a:t>项目集和状态转化图</a:t>
            </a:r>
            <a:endParaRPr lang="en-US" altLang="zh-CN" sz="2000" b="1" dirty="0"/>
          </a:p>
          <a:p>
            <a:pPr lvl="1"/>
            <a:r>
              <a:rPr lang="zh-CN" altLang="en-US" sz="2000" dirty="0">
                <a:sym typeface="+mn-ea"/>
              </a:rPr>
              <a:t>构建语法分析表 </a:t>
            </a:r>
            <a:endParaRPr lang="en-US" altLang="zh-CN" sz="2000" b="1" dirty="0"/>
          </a:p>
          <a:p>
            <a:pPr lvl="1"/>
            <a:r>
              <a:rPr lang="zh-CN" altLang="en-US" sz="2000" dirty="0">
                <a:sym typeface="+mn-ea"/>
              </a:rPr>
              <a:t>构建 </a:t>
            </a:r>
            <a:r>
              <a:rPr lang="en-US" altLang="zh-CN" sz="2000" dirty="0">
                <a:sym typeface="+mn-ea"/>
              </a:rPr>
              <a:t>LALR </a:t>
            </a:r>
            <a:r>
              <a:rPr lang="zh-CN" altLang="en-US" sz="2000" dirty="0">
                <a:sym typeface="+mn-ea"/>
              </a:rPr>
              <a:t>项目集族</a:t>
            </a:r>
            <a:endParaRPr lang="zh-CN" altLang="en-US" sz="2000" b="1" dirty="0"/>
          </a:p>
          <a:p>
            <a:endParaRPr lang="zh-CN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全屏显示(4:3)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Book Antiqua</vt:lpstr>
      <vt:lpstr>Monotype Sorts</vt:lpstr>
      <vt:lpstr>Tahoma</vt:lpstr>
      <vt:lpstr>Times New Roman</vt:lpstr>
      <vt:lpstr>ibm0325</vt:lpstr>
      <vt:lpstr>第六次作业</vt:lpstr>
      <vt:lpstr>第六次作业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Shengkai Li</cp:lastModifiedBy>
  <cp:revision>1</cp:revision>
  <dcterms:created xsi:type="dcterms:W3CDTF">2025-03-31T23:37:35Z</dcterms:created>
  <dcterms:modified xsi:type="dcterms:W3CDTF">2025-03-31T15:39:39Z</dcterms:modified>
</cp:coreProperties>
</file>