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7/20/2019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D531-9BFD-40F7-86FA-6DA168940AB8}"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FE5A-F5AC-45EC-A25F-8B245044964E}"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AA9CD-6940-4DAB-8DD1-BA41BFFA7FEF}"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6693F-4146-4677-92DD-AA3F50A5DD5F}"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96F4E-F3AE-4CC6-9AAB-102A2DD42320}" type="datetime1">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A71B3-2B05-4773-B503-7E92AAB97DC3}" type="datetime1">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D38C9-E2F2-4B31-A34A-D964BFDE3AB6}" type="datetime1">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7/20/2019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smtClean="0"/>
              <a:t>12/19/17  BOM Builder is a bill-of-materials “match-maker” program.  We use it as the central conductor of our BOM-centric flow with the </a:t>
            </a:r>
            <a:r>
              <a:rPr lang="en-US" sz="1400" dirty="0" err="1" smtClean="0"/>
              <a:t>Altium</a:t>
            </a:r>
            <a:r>
              <a:rPr lang="en-US" sz="1400" dirty="0" smtClean="0"/>
              <a:t> 18 board tools.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smtClean="0"/>
              <a:t>12/19/17  Of course, all of this moving of data between tool programs requires having the correct paths set up in the various tools.  Since we’re storing these various libraries, databases and board files on </a:t>
            </a:r>
            <a:r>
              <a:rPr lang="en-US" sz="1400" dirty="0" err="1" smtClean="0"/>
              <a:t>Git</a:t>
            </a:r>
            <a:r>
              <a:rPr lang="en-US" sz="1400" dirty="0" smtClean="0"/>
              <a:t>, we need a convention for setting up path names in each tool so the tool can find the needed file on your local Windows machine (yes, all tools for boards are Windows programs). </a:t>
            </a:r>
          </a:p>
          <a:p>
            <a:endParaRPr lang="en-US" sz="1400" dirty="0"/>
          </a:p>
          <a:p>
            <a:r>
              <a:rPr lang="en-US" sz="1400" dirty="0" smtClean="0"/>
              <a:t>The repo name is “</a:t>
            </a:r>
            <a:r>
              <a:rPr lang="en-US" sz="1400" dirty="0" err="1" smtClean="0"/>
              <a:t>AltiumGit</a:t>
            </a:r>
            <a:r>
              <a:rPr lang="en-US" sz="1400" dirty="0" smtClean="0"/>
              <a:t>”.  If you have a directory where you want to checkout this repo to, such as:</a:t>
            </a:r>
          </a:p>
          <a:p>
            <a:endParaRPr lang="en-US" sz="1400" dirty="0"/>
          </a:p>
          <a:p>
            <a:r>
              <a:rPr lang="en-US" sz="1400" dirty="0" smtClean="0"/>
              <a:t>C:\User\username\data</a:t>
            </a:r>
          </a:p>
          <a:p>
            <a:endParaRPr lang="en-US" sz="1400" dirty="0"/>
          </a:p>
          <a:p>
            <a:r>
              <a:rPr lang="en-US" sz="1400" dirty="0" smtClean="0"/>
              <a:t>… then you’ll have something similar to mine:</a:t>
            </a:r>
          </a:p>
          <a:p>
            <a:endParaRPr lang="en-US" sz="1400" dirty="0"/>
          </a:p>
          <a:p>
            <a:r>
              <a:rPr lang="en-US" sz="1400" dirty="0" smtClean="0"/>
              <a:t>C:\Users\aflynn\data\AltiumGit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/hurricane1-multiboard directory contains a </a:t>
            </a:r>
            <a:r>
              <a:rPr lang="en-US" sz="1400" dirty="0" err="1" smtClean="0"/>
              <a:t>bwrc</a:t>
            </a:r>
            <a:r>
              <a:rPr lang="en-US" sz="1400" dirty="0" smtClean="0"/>
              <a:t>-parts sub-directory and also a hurricane-motherboard sub-directory:</a:t>
            </a:r>
            <a:endParaRPr lang="en-US" sz="1400" dirty="0"/>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is stored in GitHub as a </a:t>
            </a:r>
            <a:r>
              <a:rPr lang="en-US" sz="1400" i="1" dirty="0" smtClean="0"/>
              <a:t>sub-module</a:t>
            </a:r>
            <a:r>
              <a:rPr lang="en-US" sz="1400" dirty="0" smtClean="0"/>
              <a:t>.</a:t>
            </a:r>
          </a:p>
          <a:p>
            <a:r>
              <a:rPr lang="en-US" sz="1400" dirty="0" smtClean="0"/>
              <a:t>In the same way, hurricane-motherboard is also stored as a </a:t>
            </a:r>
            <a:r>
              <a:rPr lang="en-US" sz="1400" dirty="0" err="1" smtClean="0"/>
              <a:t>Git</a:t>
            </a:r>
            <a:r>
              <a:rPr lang="en-US" sz="1400" dirty="0" smtClean="0"/>
              <a:t> </a:t>
            </a:r>
            <a:r>
              <a:rPr lang="en-US" sz="1400" i="1" dirty="0" smtClean="0"/>
              <a:t>sub-module</a:t>
            </a:r>
            <a:r>
              <a:rPr lang="en-US" sz="1400" dirty="0" smtClean="0"/>
              <a: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/hurricane2-multiboard directory contains the same </a:t>
            </a:r>
            <a:r>
              <a:rPr lang="en-US" sz="1400" dirty="0" err="1" smtClean="0"/>
              <a:t>bwrc</a:t>
            </a:r>
            <a:r>
              <a:rPr lang="en-US" sz="1400" dirty="0" smtClean="0"/>
              <a:t>-parts and hurricane-motherboard sub-directories:</a:t>
            </a:r>
            <a:endParaRPr lang="en-US" sz="1400" dirty="0"/>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looks the same, because it is:</a:t>
            </a:r>
            <a:endParaRPr lang="en-US" sz="1400" dirty="0"/>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PartSync_DB</a:t>
            </a:r>
            <a:r>
              <a:rPr lang="en-US" sz="1400" dirty="0" smtClean="0"/>
              <a:t> directory contains our database:  BWRC.mdb</a:t>
            </a:r>
            <a:endParaRPr lang="en-US" sz="1400" dirty="0"/>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PartSync_Decals</a:t>
            </a:r>
            <a:r>
              <a:rPr lang="en-US" sz="1400" dirty="0" smtClean="0"/>
              <a:t> directory contains is presently empty.  It will be a scratch directory where you can write out decals (i.e. footprints) from </a:t>
            </a:r>
            <a:r>
              <a:rPr lang="en-US" sz="1400" dirty="0" err="1" smtClean="0"/>
              <a:t>PartSync’s</a:t>
            </a:r>
            <a:r>
              <a:rPr lang="en-US" sz="1400" dirty="0" smtClean="0"/>
              <a:t> Package tab.</a:t>
            </a:r>
            <a:endParaRPr lang="en-US" sz="1400" dirty="0"/>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PartSync_DS</a:t>
            </a:r>
            <a:r>
              <a:rPr lang="en-US" sz="1400" dirty="0" smtClean="0"/>
              <a:t> directory contains is also presently empty.  It is a directory where you can store datasheets if you want and </a:t>
            </a:r>
            <a:r>
              <a:rPr lang="en-US" sz="1400" dirty="0" err="1" smtClean="0"/>
              <a:t>PartSync</a:t>
            </a:r>
            <a:r>
              <a:rPr lang="en-US" sz="1400" dirty="0" smtClean="0"/>
              <a:t> will know to look there for any datasheets you ask it for.</a:t>
            </a:r>
            <a:endParaRPr lang="en-US" sz="1400" dirty="0"/>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PartSyncBB_Jobs</a:t>
            </a:r>
            <a:r>
              <a:rPr lang="en-US" sz="1400" dirty="0" smtClean="0"/>
              <a:t> directory is a parallel tree named similarly to the different board designs.  This is an important directory, because </a:t>
            </a:r>
            <a:r>
              <a:rPr lang="en-US" sz="1400" dirty="0" err="1" smtClean="0"/>
              <a:t>PartSync</a:t>
            </a:r>
            <a:r>
              <a:rPr lang="en-US" sz="1400" dirty="0" smtClean="0"/>
              <a:t> needs a place to find .</a:t>
            </a:r>
            <a:r>
              <a:rPr lang="en-US" sz="1400" dirty="0" err="1" smtClean="0"/>
              <a:t>bmb</a:t>
            </a:r>
            <a:r>
              <a:rPr lang="en-US" sz="1400" dirty="0" smtClean="0"/>
              <a:t> files it will read in and a place to write out reports.  For every board where you’re going to store a part list for it in </a:t>
            </a:r>
            <a:r>
              <a:rPr lang="en-US" sz="1400" dirty="0" err="1" smtClean="0"/>
              <a:t>PartSync</a:t>
            </a:r>
            <a:r>
              <a:rPr lang="en-US" sz="1400" dirty="0" smtClean="0"/>
              <a:t>, you’ll need to create a sub-directory here.  Importantly, each sub-directory here will contain solely one .</a:t>
            </a:r>
            <a:r>
              <a:rPr lang="en-US" sz="1400" dirty="0" err="1" smtClean="0"/>
              <a:t>bmb</a:t>
            </a:r>
            <a:r>
              <a:rPr lang="en-US" sz="1400" dirty="0" smtClean="0"/>
              <a:t> file, as shown for the example of HurricaneMother_RevX2:</a:t>
            </a:r>
            <a:endParaRPr lang="en-US" sz="1400" dirty="0"/>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smtClean="0"/>
              <a:t>You must name this directory and the .</a:t>
            </a:r>
            <a:r>
              <a:rPr lang="en-US" sz="1400" dirty="0" err="1" smtClean="0"/>
              <a:t>bmb</a:t>
            </a:r>
            <a:r>
              <a:rPr lang="en-US" sz="1400" dirty="0" smtClean="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smtClean="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PartSyncBB_README</a:t>
            </a:r>
            <a:r>
              <a:rPr lang="en-US" sz="1400" dirty="0" smtClean="0"/>
              <a:t> directory contains this documentation (i.e. this file you’re presently reading) on how to convert the info you checkout from the </a:t>
            </a:r>
            <a:r>
              <a:rPr lang="en-US" sz="1400" dirty="0" err="1" smtClean="0"/>
              <a:t>GitLab</a:t>
            </a:r>
            <a:r>
              <a:rPr lang="en-US" sz="1400" dirty="0" smtClean="0"/>
              <a:t> </a:t>
            </a:r>
            <a:r>
              <a:rPr lang="en-US" sz="1400" dirty="0" err="1" smtClean="0"/>
              <a:t>AltiumGit</a:t>
            </a:r>
            <a:r>
              <a:rPr lang="en-US" sz="1400" dirty="0" smtClean="0"/>
              <a:t> repo to make all these pathnames in the local tools point to the right place (see the next few slides). </a:t>
            </a:r>
            <a:endParaRPr lang="en-US" sz="1400" dirty="0"/>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8649" y="2108886"/>
            <a:ext cx="2940908" cy="30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58896" y="3097427"/>
            <a:ext cx="4217773" cy="1384995"/>
          </a:xfrm>
          <a:prstGeom prst="rect">
            <a:avLst/>
          </a:prstGeom>
          <a:noFill/>
        </p:spPr>
        <p:txBody>
          <a:bodyPr wrap="square" rtlCol="0">
            <a:spAutoFit/>
          </a:bodyPr>
          <a:lstStyle/>
          <a:p>
            <a:r>
              <a:rPr lang="en-US" sz="1200" dirty="0" smtClean="0"/>
              <a:t>Note:  These other 2 sub-directories, </a:t>
            </a:r>
            <a:r>
              <a:rPr lang="en-US" sz="1200" dirty="0" err="1" smtClean="0"/>
              <a:t>BOMBuilder_README</a:t>
            </a:r>
            <a:r>
              <a:rPr lang="en-US" sz="1200" dirty="0" smtClean="0"/>
              <a:t> and </a:t>
            </a:r>
            <a:r>
              <a:rPr lang="en-US" sz="1200" dirty="0" err="1" smtClean="0"/>
              <a:t>PartSync_README</a:t>
            </a:r>
            <a:r>
              <a:rPr lang="en-US" sz="1200" dirty="0" smtClean="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smtClean="0"/>
              <a:t>12/19/17  When you open BOM Builder you get the pic at left below.  BOM Builder’s menu item Edit -&gt; System Options shows this dialog at right.  The field “Location and Name of PV4 Database” should really say “Location and Name of </a:t>
            </a:r>
            <a:r>
              <a:rPr lang="en-US" sz="1400" dirty="0" err="1" smtClean="0"/>
              <a:t>PartSync</a:t>
            </a:r>
            <a:r>
              <a:rPr lang="en-US" sz="1400" dirty="0" smtClean="0"/>
              <a:t> database”.  BOM Builder accesses the same database as </a:t>
            </a:r>
            <a:r>
              <a:rPr lang="en-US" sz="1400" dirty="0" err="1" smtClean="0"/>
              <a:t>PartSync</a:t>
            </a:r>
            <a:r>
              <a:rPr lang="en-US" sz="1400" dirty="0" smtClean="0"/>
              <a:t>, an .</a:t>
            </a:r>
            <a:r>
              <a:rPr lang="en-US" sz="1400" dirty="0" err="1" smtClean="0"/>
              <a:t>mdb</a:t>
            </a:r>
            <a:r>
              <a:rPr lang="en-US" sz="1400" dirty="0" smtClean="0"/>
              <a:t> file (a Microsoft Access database).  Our database is BWRC.mdb and so in this field (red arrow) I’ve typed in:</a:t>
            </a:r>
          </a:p>
          <a:p>
            <a:endParaRPr lang="en-US" sz="1400" dirty="0" smtClean="0"/>
          </a:p>
          <a:p>
            <a:r>
              <a:rPr lang="en-US" sz="1400" dirty="0" smtClean="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smtClean="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smtClean="0"/>
              <a:t>12/19/17  Next, look at BB’s Edit -&gt; BMB Options menu.  This window opens.  You need to set the correct .</a:t>
            </a:r>
            <a:r>
              <a:rPr lang="en-US" sz="1400" dirty="0" err="1" smtClean="0"/>
              <a:t>dll</a:t>
            </a:r>
            <a:r>
              <a:rPr lang="en-US" sz="1400" dirty="0" smtClean="0"/>
              <a:t> files so that BB can read the netlist or </a:t>
            </a:r>
            <a:r>
              <a:rPr lang="en-US" sz="1400" dirty="0" err="1" smtClean="0"/>
              <a:t>partlist</a:t>
            </a:r>
            <a:r>
              <a:rPr lang="en-US" sz="1400" dirty="0" smtClean="0"/>
              <a:t> or XYRS files that </a:t>
            </a:r>
            <a:r>
              <a:rPr lang="en-US" sz="1400" dirty="0" err="1" smtClean="0"/>
              <a:t>Altium</a:t>
            </a:r>
            <a:r>
              <a:rPr lang="en-US" sz="1400" dirty="0" smtClean="0"/>
              <a:t> can write out.  Basically, when you installed BB, it installed into:</a:t>
            </a:r>
          </a:p>
          <a:p>
            <a:r>
              <a:rPr lang="en-US" sz="1400" dirty="0" smtClean="0"/>
              <a:t>C:\BOM_Bldr</a:t>
            </a:r>
          </a:p>
          <a:p>
            <a:r>
              <a:rPr lang="en-US" sz="1400" dirty="0" smtClean="0"/>
              <a:t>…in there is a sub-directory of a number of interface .</a:t>
            </a:r>
            <a:r>
              <a:rPr lang="en-US" sz="1400" dirty="0" err="1" smtClean="0"/>
              <a:t>dlls</a:t>
            </a:r>
            <a:r>
              <a:rPr lang="en-US" sz="1400" dirty="0" smtClean="0"/>
              <a:t>.  These are stored in the C:\BOM_Bldr\IntfTools sub-directory.  Pick the correct .</a:t>
            </a:r>
            <a:r>
              <a:rPr lang="en-US" sz="1400" dirty="0" err="1" smtClean="0"/>
              <a:t>dlls</a:t>
            </a:r>
            <a:r>
              <a:rPr lang="en-US" sz="1400" dirty="0" smtClean="0"/>
              <a:t> for what you’ll be wanting to do.  We’ll be making </a:t>
            </a:r>
            <a:r>
              <a:rPr lang="en-US" sz="1400" dirty="0" err="1" smtClean="0"/>
              <a:t>Altium</a:t>
            </a:r>
            <a:r>
              <a:rPr lang="en-US" sz="1400" dirty="0" smtClean="0"/>
              <a:t> write out .csv files for netlist/</a:t>
            </a:r>
            <a:r>
              <a:rPr lang="en-US" sz="1400" dirty="0" err="1" smtClean="0"/>
              <a:t>partlinst</a:t>
            </a:r>
            <a:r>
              <a:rPr lang="en-US" sz="1400" dirty="0" smtClean="0"/>
              <a:t> and XYRS data, so fill in the fields of Input List Processor and XYRS Input Processor as shown here:</a:t>
            </a:r>
            <a:endParaRPr lang="en-US" sz="1400" dirty="0"/>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smtClean="0"/>
              <a:t>12/19/17  Specifically, we keep all info about parts in a database, rather than dragging it along with schematic symbols in an </a:t>
            </a:r>
            <a:r>
              <a:rPr lang="en-US" sz="1400" dirty="0" err="1" smtClean="0"/>
              <a:t>Altium</a:t>
            </a:r>
            <a:r>
              <a:rPr lang="en-US" sz="1400" dirty="0" smtClean="0"/>
              <a:t> schematic sheet.</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smtClean="0"/>
              <a:t>…reads/manipulates BWRC.mdb, PartSync.mdb and Sample.mdb</a:t>
            </a:r>
          </a:p>
          <a:p>
            <a:endParaRPr lang="en-US" sz="1200" dirty="0"/>
          </a:p>
          <a:p>
            <a:r>
              <a:rPr lang="en-US" sz="1200" dirty="0" smtClean="0"/>
              <a:t>…keeps info/URLs about individual parts and part lists</a:t>
            </a:r>
          </a:p>
          <a:p>
            <a:endParaRPr lang="en-US" sz="1200" dirty="0"/>
          </a:p>
          <a:p>
            <a:r>
              <a:rPr lang="en-US" sz="1200" dirty="0" smtClean="0"/>
              <a:t>… makes kits</a:t>
            </a:r>
          </a:p>
          <a:p>
            <a:endParaRPr lang="en-US" sz="1200" dirty="0" smtClean="0"/>
          </a:p>
          <a:p>
            <a:r>
              <a:rPr lang="en-US" sz="1200" dirty="0" smtClean="0"/>
              <a:t>…makes Purchasing BOM reports</a:t>
            </a:r>
          </a:p>
          <a:p>
            <a:r>
              <a:rPr lang="en-US" sz="1200" dirty="0" smtClean="0"/>
              <a:t>…makes Assembly BOM reports</a:t>
            </a:r>
          </a:p>
          <a:p>
            <a:endParaRPr lang="en-US" sz="1200" dirty="0"/>
          </a:p>
          <a:p>
            <a:r>
              <a:rPr lang="en-US" sz="1200" dirty="0" smtClean="0"/>
              <a:t>…saves a designer’s sanity(!)</a:t>
            </a:r>
            <a:endParaRPr lang="en-US" sz="1200" dirty="0"/>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smtClean="0"/>
                <a:t>…makes schematics for a board</a:t>
              </a:r>
            </a:p>
            <a:p>
              <a:endParaRPr lang="en-US" sz="1200" dirty="0"/>
            </a:p>
            <a:p>
              <a:r>
                <a:rPr lang="en-US" sz="1200" dirty="0" smtClean="0"/>
                <a:t>…makes a board layout</a:t>
              </a:r>
            </a:p>
            <a:p>
              <a:endParaRPr lang="en-US" sz="1200" dirty="0"/>
            </a:p>
            <a:p>
              <a:r>
                <a:rPr lang="en-US" sz="1200" dirty="0" smtClean="0"/>
                <a:t>…makes a multi-board schematic</a:t>
              </a:r>
            </a:p>
            <a:p>
              <a:endParaRPr lang="en-US" sz="1200" dirty="0" smtClean="0"/>
            </a:p>
            <a:p>
              <a:r>
                <a:rPr lang="en-US" sz="1200" dirty="0" smtClean="0"/>
                <a:t>… makes a multi-board assembly</a:t>
              </a:r>
            </a:p>
            <a:p>
              <a:endParaRPr lang="en-US" sz="1200" dirty="0"/>
            </a:p>
            <a:p>
              <a:r>
                <a:rPr lang="en-US" sz="1200" dirty="0" smtClean="0"/>
                <a:t>…makes a .</a:t>
              </a:r>
              <a:r>
                <a:rPr lang="en-US" sz="1200" dirty="0" err="1" smtClean="0"/>
                <a:t>BomDoc</a:t>
              </a:r>
              <a:r>
                <a:rPr lang="en-US" sz="1200" dirty="0" smtClean="0"/>
                <a:t> (that we won’t use)</a:t>
              </a:r>
              <a:endParaRPr lang="en-US" sz="1200" dirty="0"/>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smtClean="0"/>
              <a:t>…reads a netlist or </a:t>
            </a:r>
            <a:r>
              <a:rPr lang="en-US" sz="1200" dirty="0" err="1" smtClean="0"/>
              <a:t>partlist</a:t>
            </a:r>
            <a:r>
              <a:rPr lang="en-US" sz="1200" dirty="0" smtClean="0"/>
              <a:t> generated from an </a:t>
            </a:r>
            <a:r>
              <a:rPr lang="en-US" sz="1200" dirty="0" err="1" smtClean="0"/>
              <a:t>Altium</a:t>
            </a:r>
            <a:r>
              <a:rPr lang="en-US" sz="1200" dirty="0" smtClean="0"/>
              <a:t> (footprint-less) schematic</a:t>
            </a:r>
          </a:p>
          <a:p>
            <a:endParaRPr lang="en-US" sz="1200" dirty="0"/>
          </a:p>
          <a:p>
            <a:r>
              <a:rPr lang="en-US" sz="1200" dirty="0" smtClean="0"/>
              <a:t>…generates a list of un-matched line items</a:t>
            </a:r>
          </a:p>
          <a:p>
            <a:endParaRPr lang="en-US" sz="1200" dirty="0"/>
          </a:p>
          <a:p>
            <a:r>
              <a:rPr lang="en-US" sz="1200" dirty="0" smtClean="0"/>
              <a:t>…allows the designer to “match” each line item (an abstract part) to a real physical manufacturer’s part info saved in BWRC.mdb</a:t>
            </a:r>
            <a:endParaRPr lang="en-US" sz="1200" dirty="0"/>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smtClean="0"/>
              <a:t>12/19/17  When you open </a:t>
            </a:r>
            <a:r>
              <a:rPr lang="en-US" sz="1400" dirty="0" err="1" smtClean="0"/>
              <a:t>PartSync</a:t>
            </a:r>
            <a:r>
              <a:rPr lang="en-US" sz="1400" dirty="0" smtClean="0"/>
              <a:t>, at the top right, select the </a:t>
            </a:r>
            <a:r>
              <a:rPr lang="en-US" sz="1400" dirty="0" err="1" smtClean="0"/>
              <a:t>Config</a:t>
            </a:r>
            <a:r>
              <a:rPr lang="en-US" sz="1400" dirty="0" smtClean="0"/>
              <a:t> and set the various pathnames for your local files in your </a:t>
            </a:r>
            <a:r>
              <a:rPr lang="en-US" sz="1400" dirty="0" err="1" smtClean="0"/>
              <a:t>AltiumGit</a:t>
            </a:r>
            <a:r>
              <a:rPr lang="en-US" sz="1400" dirty="0" smtClean="0"/>
              <a:t> checked-out directory, in the Directory Setup area (red arrows).  Also, make sure the field for the BOM </a:t>
            </a:r>
            <a:r>
              <a:rPr lang="en-US" sz="1400" dirty="0" err="1" smtClean="0"/>
              <a:t>Bldr</a:t>
            </a:r>
            <a:r>
              <a:rPr lang="en-US" sz="1400" dirty="0" smtClean="0"/>
              <a:t> App is pointed at its installation directory (blue arrow), which should be:</a:t>
            </a:r>
          </a:p>
          <a:p>
            <a:r>
              <a:rPr lang="en-US" sz="1400" dirty="0" smtClean="0"/>
              <a:t>C:\Program Files (x86)\</a:t>
            </a:r>
            <a:r>
              <a:rPr lang="en-US" sz="1400" dirty="0" err="1" smtClean="0"/>
              <a:t>IndexDesigns</a:t>
            </a:r>
            <a:r>
              <a:rPr lang="en-US" sz="1400" dirty="0" smtClean="0"/>
              <a:t>\</a:t>
            </a:r>
            <a:r>
              <a:rPr lang="en-US" sz="1400" dirty="0" err="1" smtClean="0"/>
              <a:t>BOM_Bldr</a:t>
            </a:r>
            <a:r>
              <a:rPr lang="en-US" sz="1400" dirty="0" smtClean="0"/>
              <a:t>\BOM_Build.exe\</a:t>
            </a:r>
            <a:endParaRPr lang="en-US" sz="1400" dirty="0"/>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smtClean="0"/>
              <a:t>12/19/17  Close out both BOM Builder and </a:t>
            </a:r>
            <a:r>
              <a:rPr lang="en-US" sz="1400" dirty="0" err="1" smtClean="0"/>
              <a:t>PartSync</a:t>
            </a:r>
            <a:r>
              <a:rPr lang="en-US" sz="1400" dirty="0" smtClean="0"/>
              <a:t> and re-open them.  Double-check all those fields for correct pathnames.  In </a:t>
            </a:r>
            <a:r>
              <a:rPr lang="en-US" sz="1400" dirty="0" err="1" smtClean="0"/>
              <a:t>PartSync</a:t>
            </a:r>
            <a:r>
              <a:rPr lang="en-US" sz="1400" dirty="0" smtClean="0"/>
              <a:t>, on the grid on the left, you should see all your </a:t>
            </a:r>
            <a:r>
              <a:rPr lang="en-US" sz="1400" i="1" dirty="0" smtClean="0"/>
              <a:t>working database</a:t>
            </a:r>
            <a:r>
              <a:rPr lang="en-US" sz="1400" dirty="0" smtClean="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smtClean="0"/>
              <a:t>package</a:t>
            </a:r>
            <a:r>
              <a:rPr lang="en-US" sz="1400" dirty="0" smtClean="0"/>
              <a:t> database, which can be seen on the Package tab.  If you want to see those packages on the Package tab, this Ref DB tab must point to the PartSync.mdb database which comes with the installation.  You can use a reference database to copy parts into your working database.</a:t>
            </a:r>
            <a:endParaRPr lang="en-US" sz="1400" dirty="0"/>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smtClean="0"/>
              <a:t>12/19/17  Another database, Sample.mdb, also comes with the </a:t>
            </a:r>
            <a:r>
              <a:rPr lang="en-US" sz="1400" dirty="0" err="1" smtClean="0"/>
              <a:t>PartSync</a:t>
            </a:r>
            <a:r>
              <a:rPr lang="en-US" sz="1400" dirty="0" smtClean="0"/>
              <a:t> installation.  It has a sampling of other parts, but does not hold the packages.  </a:t>
            </a:r>
          </a:p>
          <a:p>
            <a:r>
              <a:rPr lang="en-US" sz="1400" dirty="0" smtClean="0"/>
              <a:t>Also, if you click on the button for Show Types, the parts grids will sort by type instead of by the randomly-assigned part number unique identifier.  </a:t>
            </a:r>
            <a:endParaRPr lang="en-US" sz="1400" dirty="0"/>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Also check that the Jobs directory has been set correctly.  Go the </a:t>
            </a:r>
            <a:r>
              <a:rPr lang="en-US" sz="1400" dirty="0" err="1" smtClean="0"/>
              <a:t>Eng</a:t>
            </a:r>
            <a:r>
              <a:rPr lang="en-US" sz="1400" dirty="0" smtClean="0"/>
              <a:t> &amp; CAD tab.  It should be pointing to:</a:t>
            </a:r>
          </a:p>
          <a:p>
            <a:r>
              <a:rPr lang="en-US" sz="1400" dirty="0" smtClean="0"/>
              <a:t>C:\Users\username\whatever\AltiumGit\PartSyncBB_Jobs</a:t>
            </a:r>
            <a:endParaRPr lang="en-US" sz="1400" dirty="0"/>
          </a:p>
        </p:txBody>
      </p:sp>
    </p:spTree>
    <p:extLst>
      <p:ext uri="{BB962C8B-B14F-4D97-AF65-F5344CB8AC3E}">
        <p14:creationId xmlns:p14="http://schemas.microsoft.com/office/powerpoint/2010/main" val="164311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Ensure the Packages tab is working.  Set the Ref DB tab back to pointing to PartSync.mdb.  Then on the Package tab, hit Show All.  You can look at all the packages that come with </a:t>
            </a:r>
            <a:r>
              <a:rPr lang="en-US" sz="1400" dirty="0" err="1" smtClean="0"/>
              <a:t>PartSync</a:t>
            </a:r>
            <a:r>
              <a:rPr lang="en-US" sz="1400" dirty="0" smtClean="0"/>
              <a:t>.  Packages represent where the feet of a component will touch down on a board.</a:t>
            </a:r>
            <a:endParaRPr lang="en-US" sz="1400" dirty="0"/>
          </a:p>
        </p:txBody>
      </p:sp>
    </p:spTree>
    <p:extLst>
      <p:ext uri="{BB962C8B-B14F-4D97-AF65-F5344CB8AC3E}">
        <p14:creationId xmlns:p14="http://schemas.microsoft.com/office/powerpoint/2010/main" val="5419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The Part Info tab is where you enter new parts or view parts currently in your working database, BWRC.mdb.  You create a new part by selecting some part on the left grid and then hitting the New Part Number button on the right.</a:t>
            </a:r>
            <a:endParaRPr lang="en-US" sz="1400" dirty="0"/>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smtClean="0"/>
              <a:t>12/19/17  Alternatively, you can go look on the Vendor tab for vendor </a:t>
            </a:r>
            <a:r>
              <a:rPr lang="en-US" sz="1400" smtClean="0"/>
              <a:t>and manufacturer </a:t>
            </a:r>
            <a:r>
              <a:rPr lang="en-US" sz="1400" dirty="0" smtClean="0"/>
              <a:t>info and links:</a:t>
            </a:r>
            <a:endParaRPr lang="en-US" sz="1400" dirty="0"/>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smtClean="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smtClean="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smtClean="0"/>
              <a:t>Second, update </a:t>
            </a:r>
            <a:r>
              <a:rPr lang="en-US" sz="1400" dirty="0" err="1" smtClean="0"/>
              <a:t>BWRC.SchLib</a:t>
            </a:r>
            <a:r>
              <a:rPr lang="en-US" sz="1400" dirty="0" smtClean="0"/>
              <a:t> with schematic library part info (just a </a:t>
            </a:r>
            <a:r>
              <a:rPr lang="en-US" sz="1400" dirty="0" err="1" smtClean="0"/>
              <a:t>refdes</a:t>
            </a:r>
            <a:r>
              <a:rPr lang="en-US" sz="1400" dirty="0" smtClean="0"/>
              <a:t> placeholder and graphic, no footprint info),  Update </a:t>
            </a:r>
            <a:r>
              <a:rPr lang="en-US" sz="1400" dirty="0" err="1" smtClean="0"/>
              <a:t>BWRC.PcbLib</a:t>
            </a:r>
            <a:r>
              <a:rPr lang="en-US" sz="1400" dirty="0" smtClean="0"/>
              <a:t> with footprint library part info.</a:t>
            </a:r>
          </a:p>
          <a:p>
            <a:endParaRPr lang="en-US" sz="1400" dirty="0"/>
          </a:p>
          <a:p>
            <a:r>
              <a:rPr lang="en-US" sz="1400" dirty="0" smtClean="0"/>
              <a:t>Create a project file for you design and a top-level schematic sheet.  Place (footprint-less) schematic library parts onto your schematic sheet.  Write out a netlist/</a:t>
            </a:r>
            <a:r>
              <a:rPr lang="en-US" sz="1400" dirty="0" err="1" smtClean="0"/>
              <a:t>partlist</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smtClean="0"/>
              <a:t>Third, set BB’s System Options and BMB Options to point to the correct places.  Read in the </a:t>
            </a:r>
            <a:r>
              <a:rPr lang="en-US" sz="1400" dirty="0" err="1" smtClean="0"/>
              <a:t>Altium</a:t>
            </a:r>
            <a:r>
              <a:rPr lang="en-US" sz="1400" dirty="0" smtClean="0"/>
              <a:t> netlist.  BB creates a “line-item list” where each line item is red.  Your goal is to make each line item turn white.</a:t>
            </a:r>
          </a:p>
          <a:p>
            <a:endParaRPr lang="en-US" sz="1400" dirty="0"/>
          </a:p>
          <a:p>
            <a:r>
              <a:rPr lang="en-US" sz="1400" dirty="0" smtClean="0"/>
              <a:t>By hand, match each BB line item to a real part in Part Sync.</a:t>
            </a:r>
          </a:p>
          <a:p>
            <a:r>
              <a:rPr lang="en-US" sz="1400" dirty="0" smtClean="0"/>
              <a:t>Save this .</a:t>
            </a:r>
            <a:r>
              <a:rPr lang="en-US" sz="1400" dirty="0" err="1" smtClean="0"/>
              <a:t>bmb</a:t>
            </a:r>
            <a:r>
              <a:rPr lang="en-US" sz="1400" dirty="0" smtClean="0"/>
              <a:t> file in the </a:t>
            </a:r>
            <a:r>
              <a:rPr lang="en-US" sz="1400" dirty="0" err="1" smtClean="0"/>
              <a:t>PartSyncBB_Jobs</a:t>
            </a:r>
            <a:r>
              <a:rPr lang="en-US" sz="1400" dirty="0" smtClean="0"/>
              <a:t> directory.  Write the footprint data back into your </a:t>
            </a:r>
            <a:r>
              <a:rPr lang="en-US" sz="1400" dirty="0" err="1" smtClean="0"/>
              <a:t>Altium</a:t>
            </a:r>
            <a:r>
              <a:rPr lang="en-US" sz="1400" dirty="0" smtClean="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smtClean="0"/>
              <a:t>Fourth, now that your schematic sheet has each part you put on it updated with a footprint name, compile your </a:t>
            </a:r>
            <a:r>
              <a:rPr lang="en-US" sz="1400" dirty="0" err="1" smtClean="0"/>
              <a:t>Altium</a:t>
            </a:r>
            <a:r>
              <a:rPr lang="en-US" sz="1400" dirty="0" smtClean="0"/>
              <a:t> project.  Add a .</a:t>
            </a:r>
            <a:r>
              <a:rPr lang="en-US" sz="1400" dirty="0" err="1" smtClean="0"/>
              <a:t>PcbDoc</a:t>
            </a:r>
            <a:r>
              <a:rPr lang="en-US" sz="1400" dirty="0" smtClean="0"/>
              <a:t> sheet to your </a:t>
            </a:r>
            <a:r>
              <a:rPr lang="en-US" sz="1400" dirty="0" err="1" smtClean="0"/>
              <a:t>Altium</a:t>
            </a:r>
            <a:r>
              <a:rPr lang="en-US" sz="1400" dirty="0" smtClean="0"/>
              <a:t> project and from that .</a:t>
            </a:r>
            <a:r>
              <a:rPr lang="en-US" sz="1400" dirty="0" err="1" smtClean="0"/>
              <a:t>PcbDoc</a:t>
            </a:r>
            <a:r>
              <a:rPr lang="en-US" sz="1400" dirty="0" smtClean="0"/>
              <a:t> editor window, do an “Update from Schematic” and start doing layout.  Do a DRC and then write out </a:t>
            </a:r>
            <a:r>
              <a:rPr lang="en-US" sz="1400" dirty="0" err="1" smtClean="0"/>
              <a:t>gerbers</a:t>
            </a:r>
            <a:r>
              <a:rPr lang="en-US" sz="1400" dirty="0" smtClean="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smtClean="0"/>
              <a:t>Fifth, read in </a:t>
            </a:r>
            <a:r>
              <a:rPr lang="en-US" sz="1400" dirty="0" err="1" smtClean="0"/>
              <a:t>gerbers</a:t>
            </a:r>
            <a:r>
              <a:rPr lang="en-US" sz="1400" dirty="0" smtClean="0"/>
              <a:t> for just the Top and Bottom layers (just copper, silkscreen and </a:t>
            </a:r>
            <a:r>
              <a:rPr lang="en-US" sz="1400" dirty="0" err="1" smtClean="0"/>
              <a:t>pastemask</a:t>
            </a:r>
            <a:r>
              <a:rPr lang="en-US" sz="1400" dirty="0" smtClean="0"/>
              <a:t> </a:t>
            </a:r>
            <a:r>
              <a:rPr lang="en-US" sz="1400" dirty="0" err="1" smtClean="0"/>
              <a:t>gerbers</a:t>
            </a:r>
            <a:r>
              <a:rPr lang="en-US" sz="1400" dirty="0" smtClean="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smtClean="0"/>
              <a:t>bmb</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smtClean="0"/>
              <a:t>Sixth, from </a:t>
            </a:r>
            <a:r>
              <a:rPr lang="en-US" sz="1400" dirty="0" err="1" smtClean="0"/>
              <a:t>PartSync</a:t>
            </a:r>
            <a:r>
              <a:rPr lang="en-US" sz="1400" dirty="0" smtClean="0"/>
              <a:t>, read the .</a:t>
            </a:r>
            <a:r>
              <a:rPr lang="en-US" sz="1400" dirty="0" err="1" smtClean="0"/>
              <a:t>bmb</a:t>
            </a:r>
            <a:r>
              <a:rPr lang="en-US" sz="1400" dirty="0" smtClean="0"/>
              <a:t> into </a:t>
            </a:r>
            <a:r>
              <a:rPr lang="en-US" sz="1400" dirty="0" err="1" smtClean="0"/>
              <a:t>PartSync</a:t>
            </a:r>
            <a:r>
              <a:rPr lang="en-US" sz="1400" dirty="0" smtClean="0"/>
              <a:t> as a “part list” entry.  This part list item will contain all the parts needed to assemble one copy of your board design.</a:t>
            </a:r>
          </a:p>
          <a:p>
            <a:endParaRPr lang="en-US" sz="1400" dirty="0"/>
          </a:p>
          <a:p>
            <a:r>
              <a:rPr lang="en-US" sz="1400" dirty="0" smtClean="0"/>
              <a:t>Go to PS’s “</a:t>
            </a:r>
            <a:r>
              <a:rPr lang="en-US" sz="1400" dirty="0" err="1" smtClean="0"/>
              <a:t>Eng</a:t>
            </a:r>
            <a:r>
              <a:rPr lang="en-US" sz="1400" dirty="0" smtClean="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smtClean="0"/>
              <a:t>12/19/17  Now you can commit all these files to </a:t>
            </a:r>
            <a:r>
              <a:rPr lang="en-US" sz="1400" dirty="0" err="1" smtClean="0"/>
              <a:t>Git</a:t>
            </a:r>
            <a:r>
              <a:rPr lang="en-US" sz="1400" dirty="0"/>
              <a:t> </a:t>
            </a:r>
            <a:r>
              <a:rPr lang="en-US" sz="1400" dirty="0" smtClean="0"/>
              <a:t>and add a tag since this is a “Release”.</a:t>
            </a:r>
          </a:p>
          <a:p>
            <a:r>
              <a:rPr lang="en-US" sz="1400" dirty="0" smtClean="0"/>
              <a:t>Then you can send the various files off to the vendors:  Streamline, Beam On, </a:t>
            </a:r>
            <a:r>
              <a:rPr lang="en-US" sz="1400" dirty="0" err="1" smtClean="0"/>
              <a:t>Quik</a:t>
            </a:r>
            <a:r>
              <a:rPr lang="en-US" sz="1400" dirty="0" smtClean="0"/>
              <a:t>-Pak and </a:t>
            </a:r>
            <a:r>
              <a:rPr lang="en-US" sz="1400" dirty="0" err="1" smtClean="0"/>
              <a:t>Digicom</a:t>
            </a:r>
            <a:r>
              <a:rPr lang="en-US" sz="1400" dirty="0" smtClean="0"/>
              <a:t> to get your boards </a:t>
            </a:r>
            <a:r>
              <a:rPr lang="en-US" sz="1400" dirty="0" err="1" smtClean="0"/>
              <a:t>fabbed</a:t>
            </a:r>
            <a:r>
              <a:rPr lang="en-US" sz="1400" dirty="0" smtClean="0"/>
              <a:t>, </a:t>
            </a:r>
            <a:r>
              <a:rPr lang="en-US" sz="1400" dirty="0" err="1" smtClean="0"/>
              <a:t>pastemask</a:t>
            </a:r>
            <a:r>
              <a:rPr lang="en-US" sz="1400" dirty="0" smtClean="0"/>
              <a:t> stencils cut, dies </a:t>
            </a:r>
            <a:r>
              <a:rPr lang="en-US" sz="1400" dirty="0" err="1" smtClean="0"/>
              <a:t>wirebonded</a:t>
            </a:r>
            <a:r>
              <a:rPr lang="en-US" sz="1400" dirty="0" smtClean="0"/>
              <a:t>, parts purchased, boards stuffed, etc.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2038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23</cp:revision>
  <dcterms:created xsi:type="dcterms:W3CDTF">2017-12-19T23:45:44Z</dcterms:created>
  <dcterms:modified xsi:type="dcterms:W3CDTF">2019-07-20T21:32:17Z</dcterms:modified>
</cp:coreProperties>
</file>