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7A702AB-0318-427E-81A4-69C61B4C03D6}">
  <a:tblStyle styleId="{67A702AB-0318-427E-81A4-69C61B4C03D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1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9700" y="1417637"/>
            <a:ext cx="8729661" cy="2011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82563" y="528637"/>
            <a:ext cx="7769225" cy="5302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6512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0637" lvl="2" marL="8556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4625" lvl="3" marL="1203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4925" lvl="4" marL="15398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82560" y="593725"/>
            <a:ext cx="868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2544760" y="6599235"/>
            <a:ext cx="3884611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63587" y="6599235"/>
            <a:ext cx="1004887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0162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6512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0637" lvl="2" marL="8556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4625" lvl="3" marL="1203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4925" lvl="4" marL="15398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3" type="body"/>
          </p:nvPr>
        </p:nvSpPr>
        <p:spPr>
          <a:xfrm>
            <a:off x="4629150" y="1681163"/>
            <a:ext cx="38877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4" type="body"/>
          </p:nvPr>
        </p:nvSpPr>
        <p:spPr>
          <a:xfrm>
            <a:off x="4629150" y="2505075"/>
            <a:ext cx="38877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0162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6512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0637" lvl="2" marL="8556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4625" lvl="3" marL="1203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4925" lvl="4" marL="15398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2544760" y="6599235"/>
            <a:ext cx="3884611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763587" y="6599235"/>
            <a:ext cx="1004887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6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2544760" y="6599235"/>
            <a:ext cx="3884611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63587" y="6599235"/>
            <a:ext cx="1004887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82560" y="593725"/>
            <a:ext cx="868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82560" y="1874835"/>
            <a:ext cx="8686800" cy="44799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0162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6512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0637" lvl="2" marL="8556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4625" lvl="3" marL="1203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4925" lvl="4" marL="15398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544760" y="6599235"/>
            <a:ext cx="3884611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63587" y="6599235"/>
            <a:ext cx="1004887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bl">
  <p:cSld name="Title and Tab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82563" y="593725"/>
            <a:ext cx="868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2544760" y="6599235"/>
            <a:ext cx="3884611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763587" y="6599235"/>
            <a:ext cx="1004887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82560" y="593725"/>
            <a:ext cx="868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82563" y="1874838"/>
            <a:ext cx="4267198" cy="44799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0162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6512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0637" lvl="2" marL="8556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4625" lvl="3" marL="1203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4925" lvl="4" marL="15398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02162" y="1874838"/>
            <a:ext cx="4267198" cy="44799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0162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6512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0637" lvl="2" marL="8556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4625" lvl="3" marL="1203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4925" lvl="4" marL="15398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544760" y="6599235"/>
            <a:ext cx="3884611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63587" y="6599235"/>
            <a:ext cx="1004887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 rot="5400000">
            <a:off x="4902994" y="2388394"/>
            <a:ext cx="5761038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 rot="5400000">
            <a:off x="483392" y="292894"/>
            <a:ext cx="5761038" cy="636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0162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6512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0637" lvl="2" marL="8556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4625" lvl="3" marL="1203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4925" lvl="4" marL="15398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2544760" y="6599235"/>
            <a:ext cx="3884611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763587" y="6599235"/>
            <a:ext cx="1004887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82560" y="593725"/>
            <a:ext cx="868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 rot="5400000">
            <a:off x="2285998" y="-228600"/>
            <a:ext cx="4479923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0162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6512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0637" lvl="2" marL="8556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4625" lvl="3" marL="1203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4925" lvl="4" marL="15398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544760" y="6599235"/>
            <a:ext cx="3884611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763587" y="6599235"/>
            <a:ext cx="1004887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30237" y="457200"/>
            <a:ext cx="2949575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3887787" y="987425"/>
            <a:ext cx="4629150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2544760" y="6599235"/>
            <a:ext cx="3884611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63587" y="6599235"/>
            <a:ext cx="1004887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30237" y="457200"/>
            <a:ext cx="2949575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87787" y="987425"/>
            <a:ext cx="4629150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233362" lvl="0" marL="173038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88912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22237" lvl="2" marL="8556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4625" lvl="3" marL="1203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5725" lvl="4" marL="15398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2544760" y="6599235"/>
            <a:ext cx="3884611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63587" y="6599235"/>
            <a:ext cx="1004887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2544760" y="6599235"/>
            <a:ext cx="3884611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763587" y="6599235"/>
            <a:ext cx="1004887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g-data-ppt2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8925" y="3671887"/>
            <a:ext cx="8570910" cy="2217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11"/>
          <p:cNvCxnSpPr/>
          <p:nvPr/>
        </p:nvCxnSpPr>
        <p:spPr>
          <a:xfrm>
            <a:off x="274637" y="1050925"/>
            <a:ext cx="859472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274637" y="3665535"/>
            <a:ext cx="8594725" cy="2233612"/>
            <a:chOff x="254000" y="3663950"/>
            <a:chExt cx="8631237" cy="2220912"/>
          </a:xfrm>
        </p:grpSpPr>
        <p:sp>
          <p:nvSpPr>
            <p:cNvPr id="13" name="Shape 13"/>
            <p:cNvSpPr txBox="1"/>
            <p:nvPr/>
          </p:nvSpPr>
          <p:spPr>
            <a:xfrm>
              <a:off x="254000" y="3663950"/>
              <a:ext cx="1362075" cy="457200"/>
            </a:xfrm>
            <a:prstGeom prst="rect">
              <a:avLst/>
            </a:prstGeom>
            <a:solidFill>
              <a:srgbClr val="FEFFFE">
                <a:alpha val="4823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254000" y="4543425"/>
              <a:ext cx="1362075" cy="458785"/>
            </a:xfrm>
            <a:prstGeom prst="rect">
              <a:avLst/>
            </a:prstGeom>
            <a:solidFill>
              <a:srgbClr val="FEFFFE">
                <a:alpha val="4823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254000" y="5427662"/>
              <a:ext cx="427037" cy="457200"/>
            </a:xfrm>
            <a:prstGeom prst="rect">
              <a:avLst/>
            </a:prstGeom>
            <a:solidFill>
              <a:srgbClr val="FEFFFE">
                <a:alpha val="4823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523160" y="3663950"/>
              <a:ext cx="1362075" cy="457200"/>
            </a:xfrm>
            <a:prstGeom prst="rect">
              <a:avLst/>
            </a:prstGeom>
            <a:solidFill>
              <a:srgbClr val="FEFFFE">
                <a:alpha val="4823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7523160" y="4543425"/>
              <a:ext cx="1362075" cy="458785"/>
            </a:xfrm>
            <a:prstGeom prst="rect">
              <a:avLst/>
            </a:prstGeom>
            <a:solidFill>
              <a:srgbClr val="FEFFFE">
                <a:alpha val="4823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8458200" y="5427662"/>
              <a:ext cx="427037" cy="457200"/>
            </a:xfrm>
            <a:prstGeom prst="rect">
              <a:avLst/>
            </a:prstGeom>
            <a:solidFill>
              <a:srgbClr val="FEFFFE">
                <a:alpha val="4823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2071685" y="3663950"/>
              <a:ext cx="4543423" cy="457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18250" y="106666"/>
                  </a:lnTo>
                  <a:cubicBezTo>
                    <a:pt x="118250" y="106666"/>
                    <a:pt x="113666" y="70416"/>
                    <a:pt x="110833" y="55833"/>
                  </a:cubicBezTo>
                  <a:cubicBezTo>
                    <a:pt x="108000" y="41250"/>
                    <a:pt x="104250" y="27916"/>
                    <a:pt x="101250" y="19166"/>
                  </a:cubicBezTo>
                  <a:cubicBezTo>
                    <a:pt x="98250" y="10416"/>
                    <a:pt x="95125" y="7500"/>
                    <a:pt x="92916" y="4166"/>
                  </a:cubicBezTo>
                  <a:lnTo>
                    <a:pt x="88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823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1685" y="4543425"/>
              <a:ext cx="5038723" cy="4619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172"/>
                  </a:lnTo>
                  <a:lnTo>
                    <a:pt x="120000" y="120000"/>
                  </a:lnTo>
                  <a:lnTo>
                    <a:pt x="119774" y="105931"/>
                  </a:lnTo>
                  <a:cubicBezTo>
                    <a:pt x="119549" y="96000"/>
                    <a:pt x="119173" y="75724"/>
                    <a:pt x="118722" y="60413"/>
                  </a:cubicBezTo>
                  <a:cubicBezTo>
                    <a:pt x="118196" y="42620"/>
                    <a:pt x="117520" y="24000"/>
                    <a:pt x="117144" y="14068"/>
                  </a:cubicBezTo>
                  <a:lnTo>
                    <a:pt x="116543" y="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823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5707062" y="5424487"/>
              <a:ext cx="1454148" cy="460373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0" y="827"/>
                  </a:lnTo>
                  <a:lnTo>
                    <a:pt x="120000" y="0"/>
                  </a:lnTo>
                  <a:lnTo>
                    <a:pt x="119323" y="64551"/>
                  </a:lnTo>
                  <a:cubicBezTo>
                    <a:pt x="119060" y="81931"/>
                    <a:pt x="118797" y="96000"/>
                    <a:pt x="118346" y="105103"/>
                  </a:cubicBezTo>
                  <a:lnTo>
                    <a:pt x="117971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EFFFE">
                <a:alpha val="4823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2979735" y="5427662"/>
              <a:ext cx="1362075" cy="457200"/>
            </a:xfrm>
            <a:prstGeom prst="rect">
              <a:avLst/>
            </a:prstGeom>
            <a:solidFill>
              <a:srgbClr val="FEFFFE">
                <a:alpha val="48235"/>
              </a:srgbClr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/>
          <p:nvPr>
            <p:ph idx="1" type="body"/>
          </p:nvPr>
        </p:nvSpPr>
        <p:spPr>
          <a:xfrm>
            <a:off x="182560" y="1874835"/>
            <a:ext cx="8686800" cy="44799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0162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6512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0637" lvl="2" marL="8556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4625" lvl="3" marL="1203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4925" lvl="4" marL="15398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182560" y="593725"/>
            <a:ext cx="868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g-data-ppt-pg3" id="29" name="Shape 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48412"/>
            <a:ext cx="4408485" cy="5095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" type="body"/>
          </p:nvPr>
        </p:nvSpPr>
        <p:spPr>
          <a:xfrm>
            <a:off x="182560" y="1874835"/>
            <a:ext cx="8686800" cy="44799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0162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6512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0637" lvl="2" marL="8556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4625" lvl="3" marL="1203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4925" lvl="4" marL="15398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" name="Shape 31"/>
          <p:cNvCxnSpPr/>
          <p:nvPr/>
        </p:nvCxnSpPr>
        <p:spPr>
          <a:xfrm>
            <a:off x="274637" y="549275"/>
            <a:ext cx="859472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idx="12" type="sldNum"/>
          </p:nvPr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2544760" y="6599235"/>
            <a:ext cx="3884611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763587" y="6599235"/>
            <a:ext cx="1004887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1" i="0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182560" y="593725"/>
            <a:ext cx="868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  <a:defRPr b="0" i="0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/>
        </p:nvSpPr>
        <p:spPr>
          <a:xfrm>
            <a:off x="184150" y="136525"/>
            <a:ext cx="6435725" cy="366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IDS-scaling-up/coursework" TargetMode="External"/><Relationship Id="rId4" Type="http://schemas.openxmlformats.org/officeDocument/2006/relationships/hyperlink" Target="https://groups.google.com/forum/#!forum/mids-scaling-up" TargetMode="External"/><Relationship Id="rId5" Type="http://schemas.openxmlformats.org/officeDocument/2006/relationships/hyperlink" Target="https://ucbischool.slack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tephTruong/W251-MillionSong" TargetMode="External"/><Relationship Id="rId4" Type="http://schemas.openxmlformats.org/officeDocument/2006/relationships/hyperlink" Target="https://github.com/jameslamb/bigforecas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136525" y="1416050"/>
            <a:ext cx="8766175" cy="2011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1 - notes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182560" y="528637"/>
            <a:ext cx="7769225" cy="5302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 up – really big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182560" y="593725"/>
            <a:ext cx="86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 class exercise – genomic assembly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82560" y="1874835"/>
            <a:ext cx="8686800" cy="4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are given a USB HD with 2 TB of data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software is included, it requires RHEL 6.3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Runtime will be 10,000 – 20,000 core-hours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an embarrassingly parallel problem, for the most part but it requires a shared filesystem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Cumulative I/O speed to shared storage required is 1,000 MB/s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have 1 week to complete the PoC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have </a:t>
            </a:r>
            <a:r>
              <a:rPr lang="en-US"/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minutes to draft your approach, including the tooling…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81000" y="1143000"/>
            <a:ext cx="58674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Genomic assembly PoC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9685" y="6599235"/>
            <a:ext cx="366600" cy="184200"/>
          </a:xfrm>
          <a:prstGeom prst="rect">
            <a:avLst/>
          </a:prstGeom>
        </p:spPr>
        <p:txBody>
          <a:bodyPr anchorCtr="0" anchor="t" bIns="46025" lIns="92075" rIns="92075" wrap="square" tIns="460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82560" y="593725"/>
            <a:ext cx="86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BACKUP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82560" y="1874835"/>
            <a:ext cx="8686800" cy="447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39685" y="6599235"/>
            <a:ext cx="366600" cy="184200"/>
          </a:xfrm>
          <a:prstGeom prst="rect">
            <a:avLst/>
          </a:prstGeom>
        </p:spPr>
        <p:txBody>
          <a:bodyPr anchorCtr="0" anchor="t" bIns="46025" lIns="92075" rIns="92075" wrap="square" tIns="460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182560" y="593725"/>
            <a:ext cx="86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Genomic Assembly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82560" y="1874835"/>
            <a:ext cx="8686800" cy="4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genome is about 3 bn base pairs long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DNA is long (2 meters) but very thin (nanometers) and easily breaks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shred it randomly into many small fragments (30-200 base pairs), sequence those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there’s many more of these fragments than 1 molecule (typically, 30-60x)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 already sequenced genome as a reference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people are very similar (hopefully!)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fragment, find best location on the reference genome (aka Alignment)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identify the best probable base pair for every location on the genome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Finally, identify the differences between the reference and this individual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39685" y="6599235"/>
            <a:ext cx="366600" cy="184200"/>
          </a:xfrm>
          <a:prstGeom prst="rect">
            <a:avLst/>
          </a:prstGeom>
        </p:spPr>
        <p:txBody>
          <a:bodyPr anchorCtr="0" anchor="t" bIns="46025" lIns="92075" rIns="92075" wrap="square" tIns="460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182560" y="593725"/>
            <a:ext cx="868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Genomic Assembly: a computational challenge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82560" y="1874835"/>
            <a:ext cx="8686800" cy="4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human genome at 30x coverage: 200 GB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time: 1,000 – 2,000 core-hours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output, including stats: 300 GB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kind of a computation farm you need to process 1 million people a year?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Novo processing (severely different genomes, new organisms) much more demanding</a:t>
            </a:r>
          </a:p>
          <a:p>
            <a:pPr indent="-166687" lvl="1" marL="509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that you stitch overlapping fragments together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1000" y="1143000"/>
            <a:ext cx="58674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becoming a computational, not a chemistry problem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9685" y="6599235"/>
            <a:ext cx="366600" cy="184200"/>
          </a:xfrm>
          <a:prstGeom prst="rect">
            <a:avLst/>
          </a:prstGeom>
        </p:spPr>
        <p:txBody>
          <a:bodyPr anchorCtr="0" anchor="t" bIns="46025" lIns="92075" rIns="92075" wrap="square" tIns="460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152400" y="609600"/>
            <a:ext cx="8245475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Overview of Sample Sequencing Workflow (mammal)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581400" y="556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4114800" y="556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4648200" y="556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8610600" y="556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8229600" y="5562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762000" y="5181600"/>
            <a:ext cx="2057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AutoNum type="arabicPeriod"/>
            </a:pPr>
            <a:r>
              <a:rPr b="0" i="0" lang="en-US" sz="12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Load Output of sequencer.. e.g.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51,200 k files, 4 meg each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953000" y="31242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5486400" y="31242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6019800" y="31242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7543800" y="31242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6781800" y="3124200"/>
            <a:ext cx="457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4876800" y="35433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5486400" y="35433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7467600" y="3543300"/>
            <a:ext cx="609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715000" y="175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6248400" y="175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953000" y="2133600"/>
            <a:ext cx="609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019800" y="2133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048000" y="556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6781800" y="556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7315200" y="556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7848600" y="556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5181600" y="556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5715000" y="556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248400" y="556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3581400" y="4267200"/>
            <a:ext cx="381000" cy="6857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4114800" y="4267200"/>
            <a:ext cx="381000" cy="6857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4648200" y="4267200"/>
            <a:ext cx="381000" cy="6857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8610600" y="4267200"/>
            <a:ext cx="381000" cy="6857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8229600" y="45720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762000" y="4191000"/>
            <a:ext cx="2057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2. Decompress  files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072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3048000" y="4267200"/>
            <a:ext cx="381000" cy="6857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6781800" y="4267200"/>
            <a:ext cx="381000" cy="6857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7315200" y="4267200"/>
            <a:ext cx="381000" cy="6857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7848600" y="4267200"/>
            <a:ext cx="381000" cy="6857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5181600" y="4267200"/>
            <a:ext cx="381000" cy="6857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5715000" y="4267200"/>
            <a:ext cx="381000" cy="6857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6248400" y="4267200"/>
            <a:ext cx="381000" cy="6857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762000" y="2590800"/>
            <a:ext cx="2057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3. Apply algorithms and sort fragments sorted into bins (QSEQ)</a:t>
            </a:r>
          </a:p>
        </p:txBody>
      </p:sp>
      <p:cxnSp>
        <p:nvCxnSpPr>
          <p:cNvPr id="253" name="Shape 253"/>
          <p:cNvCxnSpPr/>
          <p:nvPr/>
        </p:nvCxnSpPr>
        <p:spPr>
          <a:xfrm rot="10800000">
            <a:off x="3200400" y="5029198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54" name="Shape 254"/>
          <p:cNvCxnSpPr/>
          <p:nvPr/>
        </p:nvCxnSpPr>
        <p:spPr>
          <a:xfrm rot="10800000">
            <a:off x="3733800" y="5029198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55" name="Shape 255"/>
          <p:cNvCxnSpPr/>
          <p:nvPr/>
        </p:nvCxnSpPr>
        <p:spPr>
          <a:xfrm rot="10800000">
            <a:off x="4267200" y="5029198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56" name="Shape 256"/>
          <p:cNvCxnSpPr/>
          <p:nvPr/>
        </p:nvCxnSpPr>
        <p:spPr>
          <a:xfrm rot="10800000">
            <a:off x="4876800" y="5029198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57" name="Shape 257"/>
          <p:cNvCxnSpPr/>
          <p:nvPr/>
        </p:nvCxnSpPr>
        <p:spPr>
          <a:xfrm rot="10800000">
            <a:off x="5334000" y="5029198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58" name="Shape 258"/>
          <p:cNvCxnSpPr/>
          <p:nvPr/>
        </p:nvCxnSpPr>
        <p:spPr>
          <a:xfrm rot="10800000">
            <a:off x="5867400" y="5029198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6400800" y="5029198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60" name="Shape 260"/>
          <p:cNvCxnSpPr/>
          <p:nvPr/>
        </p:nvCxnSpPr>
        <p:spPr>
          <a:xfrm rot="10800000">
            <a:off x="6934200" y="5029198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7543800" y="5029198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8001000" y="5029198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63" name="Shape 263"/>
          <p:cNvCxnSpPr/>
          <p:nvPr/>
        </p:nvCxnSpPr>
        <p:spPr>
          <a:xfrm rot="10800000">
            <a:off x="8839200" y="5029198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64" name="Shape 264"/>
          <p:cNvCxnSpPr/>
          <p:nvPr/>
        </p:nvCxnSpPr>
        <p:spPr>
          <a:xfrm flipH="1" rot="10800000">
            <a:off x="5715000" y="3581398"/>
            <a:ext cx="304798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65" name="Shape 265"/>
          <p:cNvCxnSpPr/>
          <p:nvPr/>
        </p:nvCxnSpPr>
        <p:spPr>
          <a:xfrm rot="10800000">
            <a:off x="5181598" y="3581398"/>
            <a:ext cx="3810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66" name="Shape 266"/>
          <p:cNvCxnSpPr/>
          <p:nvPr/>
        </p:nvCxnSpPr>
        <p:spPr>
          <a:xfrm rot="10800000">
            <a:off x="5791198" y="3581398"/>
            <a:ext cx="3810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67" name="Shape 267"/>
          <p:cNvCxnSpPr/>
          <p:nvPr/>
        </p:nvCxnSpPr>
        <p:spPr>
          <a:xfrm flipH="1" rot="10800000">
            <a:off x="6096000" y="3581398"/>
            <a:ext cx="152399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68" name="Shape 268"/>
          <p:cNvCxnSpPr/>
          <p:nvPr/>
        </p:nvCxnSpPr>
        <p:spPr>
          <a:xfrm rot="10800000">
            <a:off x="5638800" y="3505199"/>
            <a:ext cx="0" cy="5333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69" name="Shape 269"/>
          <p:cNvSpPr txBox="1"/>
          <p:nvPr/>
        </p:nvSpPr>
        <p:spPr>
          <a:xfrm>
            <a:off x="762000" y="1295400"/>
            <a:ext cx="2666998" cy="60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4. Process bins to compute result and summary information (BAM, QSEQ and export files)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5257800" y="175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4800600" y="175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Shape 272"/>
          <p:cNvCxnSpPr/>
          <p:nvPr/>
        </p:nvCxnSpPr>
        <p:spPr>
          <a:xfrm rot="10800000">
            <a:off x="5486400" y="2438400"/>
            <a:ext cx="0" cy="5333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6096000" y="2438400"/>
            <a:ext cx="0" cy="5333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274" name="Shape 274"/>
          <p:cNvSpPr/>
          <p:nvPr/>
        </p:nvSpPr>
        <p:spPr>
          <a:xfrm>
            <a:off x="685800" y="2667000"/>
            <a:ext cx="76198" cy="190499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0" y="3352800"/>
            <a:ext cx="83819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1" lang="en-US" sz="10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4 terabytes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1" lang="en-US" sz="10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1,000 cpu hours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0" y="1447800"/>
            <a:ext cx="83819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1" lang="en-US" sz="10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700 gig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1" lang="en-US" sz="10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200 cpu hours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0" y="5257800"/>
            <a:ext cx="83819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1" lang="en-US" sz="10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210 gig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1" lang="en-US" sz="10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Over 8 days</a:t>
            </a:r>
          </a:p>
        </p:txBody>
      </p:sp>
      <p:grpSp>
        <p:nvGrpSpPr>
          <p:cNvPr id="278" name="Shape 278"/>
          <p:cNvGrpSpPr/>
          <p:nvPr/>
        </p:nvGrpSpPr>
        <p:grpSpPr>
          <a:xfrm>
            <a:off x="2438399" y="1904999"/>
            <a:ext cx="2209799" cy="685799"/>
            <a:chOff x="5562600" y="3733800"/>
            <a:chExt cx="2743199" cy="533399"/>
          </a:xfrm>
        </p:grpSpPr>
        <p:sp>
          <p:nvSpPr>
            <p:cNvPr id="279" name="Shape 279"/>
            <p:cNvSpPr/>
            <p:nvPr/>
          </p:nvSpPr>
          <p:spPr>
            <a:xfrm>
              <a:off x="5562600" y="3733800"/>
              <a:ext cx="2743199" cy="533399"/>
            </a:xfrm>
            <a:prstGeom prst="wedgeRectCallout">
              <a:avLst>
                <a:gd fmla="val -3700" name="adj1"/>
                <a:gd fmla="val 6557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Key driver to aggressively move existing Illumina codebase to Hadoop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5562600" y="3733800"/>
              <a:ext cx="2743199" cy="533399"/>
            </a:xfrm>
            <a:prstGeom prst="wedgeRectCallout">
              <a:avLst>
                <a:gd fmla="val -3313" name="adj1"/>
                <a:gd fmla="val 2288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ct val="25000"/>
                <a:buFont typeface="Arial"/>
                <a:buNone/>
              </a:pPr>
              <a:r>
                <a:rPr b="0" i="1" lang="en-US" sz="12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These steps are particularly well suited to Map/Reduce framework</a:t>
              </a:r>
            </a:p>
          </p:txBody>
        </p:sp>
      </p:grpSp>
      <p:sp>
        <p:nvSpPr>
          <p:cNvPr id="281" name="Shape 281"/>
          <p:cNvSpPr/>
          <p:nvPr/>
        </p:nvSpPr>
        <p:spPr>
          <a:xfrm>
            <a:off x="1828800" y="3429000"/>
            <a:ext cx="2057400" cy="533399"/>
          </a:xfrm>
          <a:prstGeom prst="wedgeRectCallout">
            <a:avLst>
              <a:gd fmla="val -2867" name="adj1"/>
              <a:gd fmla="val 31564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25000"/>
              <a:buFont typeface="Arial"/>
              <a:buNone/>
            </a:pPr>
            <a:r>
              <a:rPr b="0" i="1" lang="en-US" sz="12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Accepted as semi-standard format for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7" name="Shape 287"/>
          <p:cNvSpPr txBox="1"/>
          <p:nvPr>
            <p:ph type="title"/>
          </p:nvPr>
        </p:nvSpPr>
        <p:spPr>
          <a:xfrm>
            <a:off x="152400" y="533400"/>
            <a:ext cx="82454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Sample Sequencing Workflow</a:t>
            </a:r>
            <a:br>
              <a:rPr b="0" i="0" lang="en-US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Align sequenced genome to reference genome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715000" y="175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6248400" y="175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6781800" y="175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8305800" y="17526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7543800" y="1752600"/>
            <a:ext cx="457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638800" y="2171700"/>
            <a:ext cx="457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248400" y="2171700"/>
            <a:ext cx="457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8229600" y="2171700"/>
            <a:ext cx="609599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51,200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52400" y="1524000"/>
            <a:ext cx="462915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output of sequencer</a:t>
            </a: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51,200 files,  4 meg each, proprietary compressed format ~ 210 gig</a:t>
            </a: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file contains many clusters of DNA fragments</a:t>
            </a: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format describes luminosity of sample and quality measures</a:t>
            </a: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Decompress files </a:t>
            </a: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# of files, ~11 meg(?) Semi-standard (QSEQ) format ~ 600 gig</a:t>
            </a: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 fragment to reference genome</a:t>
            </a: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genome has an index with entries (pattern, coordinate)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5715000" y="2743200"/>
            <a:ext cx="381000" cy="83819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6248400" y="2743200"/>
            <a:ext cx="381000" cy="83819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781800" y="2743200"/>
            <a:ext cx="381000" cy="83819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8305800" y="2743200"/>
            <a:ext cx="381000" cy="83819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7543800" y="2743200"/>
            <a:ext cx="457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5181600" y="6019800"/>
            <a:ext cx="1981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1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each fragment in each file, find best match in reference genome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248400" y="3657600"/>
            <a:ext cx="457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8229600" y="3657600"/>
            <a:ext cx="609599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51,200</a:t>
            </a:r>
          </a:p>
        </p:txBody>
      </p:sp>
      <p:cxnSp>
        <p:nvCxnSpPr>
          <p:cNvPr id="305" name="Shape 305"/>
          <p:cNvCxnSpPr/>
          <p:nvPr/>
        </p:nvCxnSpPr>
        <p:spPr>
          <a:xfrm>
            <a:off x="5829300" y="5638800"/>
            <a:ext cx="0" cy="1523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06" name="Shape 306"/>
          <p:cNvCxnSpPr/>
          <p:nvPr/>
        </p:nvCxnSpPr>
        <p:spPr>
          <a:xfrm>
            <a:off x="5829300" y="5638800"/>
            <a:ext cx="0" cy="1523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graphicFrame>
        <p:nvGraphicFramePr>
          <p:cNvPr id="307" name="Shape 307"/>
          <p:cNvGraphicFramePr/>
          <p:nvPr/>
        </p:nvGraphicFramePr>
        <p:xfrm>
          <a:off x="7239000" y="43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{67A702AB-0318-427E-81A4-69C61B4C03D6}</a:tableStyleId>
              </a:tblPr>
              <a:tblGrid>
                <a:gridCol w="1020750"/>
                <a:gridCol w="658800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Pattern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AAATGCCAAA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ACCGTAAGTA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10,456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CCTAAGTACA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198.765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08" name="Shape 308"/>
          <p:cNvSpPr txBox="1"/>
          <p:nvPr/>
        </p:nvSpPr>
        <p:spPr>
          <a:xfrm>
            <a:off x="7543800" y="5867400"/>
            <a:ext cx="10667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 genome index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5295900" y="4419600"/>
            <a:ext cx="1066799" cy="381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Fragment: 213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ACCGTAAGTA</a:t>
            </a:r>
          </a:p>
        </p:txBody>
      </p:sp>
      <p:cxnSp>
        <p:nvCxnSpPr>
          <p:cNvPr id="310" name="Shape 310"/>
          <p:cNvCxnSpPr/>
          <p:nvPr/>
        </p:nvCxnSpPr>
        <p:spPr>
          <a:xfrm flipH="1" rot="10800000">
            <a:off x="6362700" y="4343398"/>
            <a:ext cx="876300" cy="266699"/>
          </a:xfrm>
          <a:prstGeom prst="curvedConnector4">
            <a:avLst>
              <a:gd fmla="val 10800" name="adj1"/>
              <a:gd fmla="val 40114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311" name="Shape 311"/>
          <p:cNvSpPr txBox="1"/>
          <p:nvPr/>
        </p:nvSpPr>
        <p:spPr>
          <a:xfrm>
            <a:off x="5181600" y="4267200"/>
            <a:ext cx="1295400" cy="16763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5295900" y="4876800"/>
            <a:ext cx="1066799" cy="381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Fragment: 40987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GCCAATGCAA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562600" y="5181600"/>
            <a:ext cx="457200" cy="15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5295900" y="5410200"/>
            <a:ext cx="1066799" cy="3810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Fragment: 190834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AAAGTCAGGT</a:t>
            </a:r>
          </a:p>
        </p:txBody>
      </p:sp>
      <p:sp>
        <p:nvSpPr>
          <p:cNvPr id="315" name="Shape 315"/>
          <p:cNvSpPr txBox="1"/>
          <p:nvPr/>
        </p:nvSpPr>
        <p:spPr>
          <a:xfrm rot="-1680000">
            <a:off x="6248400" y="4419599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Lookup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5638800" y="1295400"/>
            <a:ext cx="16763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Output put of sequencer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5638800" y="2438400"/>
            <a:ext cx="16763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2FA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6072FA"/>
                </a:solidFill>
                <a:latin typeface="Arial"/>
                <a:ea typeface="Arial"/>
                <a:cs typeface="Arial"/>
                <a:sym typeface="Arial"/>
              </a:rPr>
              <a:t>Decompressed files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3" name="Shape 323"/>
          <p:cNvSpPr txBox="1"/>
          <p:nvPr>
            <p:ph type="title"/>
          </p:nvPr>
        </p:nvSpPr>
        <p:spPr>
          <a:xfrm>
            <a:off x="182560" y="593725"/>
            <a:ext cx="868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Sample Sequencing Workflow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791200" y="23622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6324600" y="23622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6858000" y="23622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8382000" y="23622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7620000" y="2362200"/>
            <a:ext cx="457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5715000" y="2781300"/>
            <a:ext cx="457200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1-10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6324600" y="2781300"/>
            <a:ext cx="533399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11-20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8305800" y="2781300"/>
            <a:ext cx="609599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..3.3 bil 51,200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52400" y="1524000"/>
            <a:ext cx="50291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0960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AutoNum type="arabicPeriod" startAt="4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 sequenced genome on reference genome</a:t>
            </a: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reference genome into bins of size n base pairs</a:t>
            </a: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each fragment to (frag size)/n bins </a:t>
            </a: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AutoNum type="arabicPeriod" startAt="4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alignment: pick best match for each coordinate</a:t>
            </a: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bin, align fragments according to reference genome </a:t>
            </a: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coordinate in a bin use statistics (e.g. avg) pick the best match</a:t>
            </a:r>
          </a:p>
          <a:p>
            <a:pPr indent="-609600" lvl="0" marL="6096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AutoNum type="arabicPeriod" startAt="4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Assemble pairs for each coordinate to compute the output</a:t>
            </a: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Sequenced genome (BAM format w/index for visualization)</a:t>
            </a: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Delta from reference</a:t>
            </a: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Bins (e.g. by chromosome)</a:t>
            </a: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</a:p>
          <a:p>
            <a:pPr indent="-541337" lvl="1" marL="9985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 700 gig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5410200" y="4343400"/>
            <a:ext cx="33527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334" name="Shape 334"/>
          <p:cNvSpPr txBox="1"/>
          <p:nvPr/>
        </p:nvSpPr>
        <p:spPr>
          <a:xfrm>
            <a:off x="5638800" y="43434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8077200" y="4343400"/>
            <a:ext cx="83819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3.3 billion</a:t>
            </a:r>
          </a:p>
        </p:txBody>
      </p:sp>
      <p:cxnSp>
        <p:nvCxnSpPr>
          <p:cNvPr id="336" name="Shape 336"/>
          <p:cNvCxnSpPr/>
          <p:nvPr/>
        </p:nvCxnSpPr>
        <p:spPr>
          <a:xfrm>
            <a:off x="5867400" y="4267200"/>
            <a:ext cx="0" cy="1523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37" name="Shape 337"/>
          <p:cNvCxnSpPr/>
          <p:nvPr/>
        </p:nvCxnSpPr>
        <p:spPr>
          <a:xfrm>
            <a:off x="8534400" y="4267200"/>
            <a:ext cx="0" cy="1523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cxnSp>
      <p:graphicFrame>
        <p:nvGraphicFramePr>
          <p:cNvPr id="338" name="Shape 338"/>
          <p:cNvGraphicFramePr/>
          <p:nvPr/>
        </p:nvGraphicFramePr>
        <p:xfrm>
          <a:off x="58674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{67A702AB-0318-427E-81A4-69C61B4C03D6}</a:tableStyleId>
              </a:tblPr>
              <a:tblGrid>
                <a:gridCol w="1020750"/>
                <a:gridCol w="658800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Fragment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30,958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10,456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4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210,498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198.765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39" name="Shape 339"/>
          <p:cNvCxnSpPr/>
          <p:nvPr/>
        </p:nvCxnSpPr>
        <p:spPr>
          <a:xfrm rot="5400000">
            <a:off x="6468924" y="1284299"/>
            <a:ext cx="1124100" cy="10320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lg" w="lg" type="triangle"/>
          </a:ln>
        </p:spPr>
      </p:cxnSp>
      <p:sp>
        <p:nvSpPr>
          <p:cNvPr id="340" name="Shape 340"/>
          <p:cNvSpPr txBox="1"/>
          <p:nvPr/>
        </p:nvSpPr>
        <p:spPr>
          <a:xfrm>
            <a:off x="5486400" y="4038600"/>
            <a:ext cx="1104898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ACCGTAAGTA                         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486400" y="3810000"/>
            <a:ext cx="1104898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ACAGTATGTA                        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5486400" y="3581400"/>
            <a:ext cx="1104898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AAAGCCTGTA                     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5791200" y="3429000"/>
            <a:ext cx="152399" cy="8381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5715000" y="3429000"/>
            <a:ext cx="1104898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GACCAATGTA                     </a:t>
            </a:r>
          </a:p>
        </p:txBody>
      </p:sp>
      <p:graphicFrame>
        <p:nvGraphicFramePr>
          <p:cNvPr id="345" name="Shape 345"/>
          <p:cNvGraphicFramePr/>
          <p:nvPr/>
        </p:nvGraphicFramePr>
        <p:xfrm>
          <a:off x="6248400" y="50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{67A702AB-0318-427E-81A4-69C61B4C03D6}</a:tableStyleId>
              </a:tblPr>
              <a:tblGrid>
                <a:gridCol w="766750"/>
                <a:gridCol w="681025"/>
                <a:gridCol w="681025"/>
              </a:tblGrid>
              <a:tr h="225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Coordinate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 pair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Delta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8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5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3.3 bill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en-US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46" name="Shape 346"/>
          <p:cNvSpPr txBox="1"/>
          <p:nvPr/>
        </p:nvSpPr>
        <p:spPr>
          <a:xfrm>
            <a:off x="6172200" y="4648200"/>
            <a:ext cx="1676399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Sequenced genome (BAM)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82560" y="593725"/>
            <a:ext cx="868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82560" y="1874835"/>
            <a:ext cx="8686800" cy="4479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Introductions</a:t>
            </a:r>
            <a:r>
              <a:rPr lang="en-US"/>
              <a:t> - Instructors and Students: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30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min</a:t>
            </a:r>
          </a:p>
          <a:p>
            <a:pPr indent="0" lvl="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Cloud accounts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overview – </a:t>
            </a:r>
            <a:r>
              <a:rPr lang="en-US"/>
              <a:t>3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min</a:t>
            </a:r>
          </a:p>
          <a:p>
            <a:pPr indent="-166687" lvl="1" marL="509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hands on component</a:t>
            </a:r>
          </a:p>
          <a:p>
            <a:pPr indent="-166687" lvl="1" marL="509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</a:t>
            </a:r>
          </a:p>
          <a:p>
            <a:pPr indent="-166687" lvl="1" marL="509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grading policy</a:t>
            </a:r>
          </a:p>
          <a:p>
            <a:pPr indent="-166687" lvl="1" marL="509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homeworks</a:t>
            </a:r>
          </a:p>
          <a:p>
            <a:pPr indent="-166687" lvl="1" marL="509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project</a:t>
            </a:r>
          </a:p>
          <a:p>
            <a:pPr indent="-166687" lvl="1" marL="509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loud news </a:t>
            </a:r>
            <a:r>
              <a:rPr lang="en-US"/>
              <a:t>signups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Desired topics to be covered in class – discussion </a:t>
            </a:r>
            <a:r>
              <a:rPr lang="en-US"/>
              <a:t>5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min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SoftLayer CLI: 10-20 min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if there is time: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genomic assembly 10 min</a:t>
            </a:r>
          </a:p>
          <a:p>
            <a:pPr indent="-173038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9685" y="6599235"/>
            <a:ext cx="366600" cy="184200"/>
          </a:xfrm>
          <a:prstGeom prst="rect">
            <a:avLst/>
          </a:prstGeom>
        </p:spPr>
        <p:txBody>
          <a:bodyPr anchorCtr="0" anchor="t" bIns="46025" lIns="92075" rIns="92075" wrap="square" tIns="460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82560" y="593725"/>
            <a:ext cx="86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Important Links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82560" y="1874835"/>
            <a:ext cx="8686800" cy="4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 for all of the labs and homeworks: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https://github.com/MIDS-scaling-up/coursework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Group for discussions: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https://groups.google.com/forum/#!forum/mids-scaling-up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Slack: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https://ucbischool.slack.com</a:t>
            </a:r>
            <a:r>
              <a:rPr lang="en-US"/>
              <a:t>   channel: #w251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9685" y="6599235"/>
            <a:ext cx="366599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82560" y="593725"/>
            <a:ext cx="868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Class Objectives and approach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2560" y="1874835"/>
            <a:ext cx="8686800" cy="4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71438" lvl="0" marL="173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how to process data at [a large] scale</a:t>
            </a:r>
          </a:p>
          <a:p>
            <a:pPr indent="-71438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hands-on class aligned with elastic Cloud application implementations</a:t>
            </a:r>
            <a:r>
              <a:rPr lang="en-US" sz="1400"/>
              <a:t> with a lean towards Deep Learning and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Edge Comput</a:t>
            </a:r>
            <a:r>
              <a:rPr lang="en-US" sz="1400"/>
              <a:t>e</a:t>
            </a:r>
          </a:p>
          <a:p>
            <a:pPr indent="-65087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learn to work with clusters of machines</a:t>
            </a:r>
          </a:p>
          <a:p>
            <a:pPr indent="-65087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week, there is a hands-on homework</a:t>
            </a:r>
          </a:p>
          <a:p>
            <a:pPr indent="-65087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are credit / no credit [not graded] , but are highly recommended</a:t>
            </a:r>
          </a:p>
          <a:p>
            <a:pPr indent="-65087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homework assignments are graded</a:t>
            </a:r>
          </a:p>
          <a:p>
            <a:pPr indent="-65087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week, there’s a hands-on in class lab [in groups]</a:t>
            </a:r>
          </a:p>
          <a:p>
            <a:pPr indent="-71438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how to maximize the # of bytes processed for the least amount of money</a:t>
            </a:r>
          </a:p>
          <a:p>
            <a:pPr indent="-65087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Today, this means a cloud of some sort</a:t>
            </a:r>
          </a:p>
          <a:p>
            <a:pPr indent="-65087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spend some time learning about clouds</a:t>
            </a:r>
          </a:p>
          <a:p>
            <a:pPr indent="-65087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learn about elasticity in the cloud</a:t>
            </a:r>
          </a:p>
          <a:p>
            <a:pPr indent="-71438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 costs Big Money</a:t>
            </a:r>
          </a:p>
          <a:p>
            <a:pPr indent="-65087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be using the SoftLayer Cloud for this class</a:t>
            </a:r>
          </a:p>
          <a:p>
            <a:pPr indent="-65087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student will get a credit for $2,000 / month – please be careful not to exceed</a:t>
            </a:r>
          </a:p>
          <a:p>
            <a:pPr indent="-71438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how to work with Deep L</a:t>
            </a:r>
            <a:r>
              <a:rPr lang="en-US" sz="1400"/>
              <a:t>earning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at the Edge / IoT</a:t>
            </a:r>
          </a:p>
          <a:p>
            <a:pPr indent="-71438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OpenSource software</a:t>
            </a:r>
          </a:p>
          <a:p>
            <a:pPr indent="-65087" lvl="1" marL="509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Complement with commercial in some cases for comparison purposes</a:t>
            </a:r>
          </a:p>
          <a:p>
            <a:pPr indent="-71438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39685" y="6599235"/>
            <a:ext cx="3666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82560" y="593725"/>
            <a:ext cx="868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The sessions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82560" y="1504660"/>
            <a:ext cx="8686800" cy="4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101: the constructs and underpinnings of the cloud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OpenStack [rolling out an opensource cloud]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b="0" i="0" lang="en-U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of Things 101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Storage – graded homework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– graded homework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Store and transferring huge amounts of data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with NoSQL data sources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Velocity Data processing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Elasticity: scaling your data processing farm up and down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b="0" i="0" lang="en-U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Introduction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Big Compute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Image Processing with Deep Learning and Nvidia DIGITS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– graded homework =&gt; </a:t>
            </a:r>
            <a:r>
              <a:rPr b="1" lang="en-US"/>
              <a:t>Recurrent Neural Networks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Genomics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Watson &amp; Final Project Presentations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9685" y="6599235"/>
            <a:ext cx="3666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82560" y="593725"/>
            <a:ext cx="868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Grading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82560" y="1874835"/>
            <a:ext cx="8686800" cy="4479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Homeworks: 4 * 10% = 	40%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7" lvl="0" marL="17303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Class Project: 		40%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7" lvl="0" marL="17303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Participation		20%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7" lvl="0" marL="17303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/ no credit homeworks are part of class participation (~half)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9685" y="6599235"/>
            <a:ext cx="366600" cy="184200"/>
          </a:xfrm>
          <a:prstGeom prst="rect">
            <a:avLst/>
          </a:prstGeom>
        </p:spPr>
        <p:txBody>
          <a:bodyPr anchorCtr="0" anchor="t" bIns="46025" lIns="92075" rIns="92075" wrap="square" tIns="460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82560" y="593725"/>
            <a:ext cx="868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Final Projects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82560" y="1874835"/>
            <a:ext cx="8686800" cy="4479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large part of your grade – 40%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teams of 2-4 people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Big Big Data </a:t>
            </a:r>
            <a:r>
              <a:rPr lang="en-US"/>
              <a:t>&amp; Deep Learning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defined loosely – e.g. the four Vs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something you can do on your laptop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be using the Softlayer cloud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need additional credits (in addition to $2,000 / month) , please ask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semester presentations are posted in LMS for your reference</a:t>
            </a:r>
          </a:p>
          <a:p>
            <a:pPr indent="-173037" lvl="0" marL="1730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Sample p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roject reference </a:t>
            </a:r>
          </a:p>
          <a:p>
            <a: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b="0" i="1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https://github.com/StephTruong/W251-MillionSong</a:t>
            </a:r>
          </a:p>
          <a:p>
            <a: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i="1" lang="en-US" u="sng">
                <a:solidFill>
                  <a:schemeClr val="hlink"/>
                </a:solidFill>
                <a:hlinkClick r:id="rId4"/>
              </a:rPr>
              <a:t>https://github.com/jameslamb/bigforecast</a:t>
            </a:r>
          </a:p>
          <a:p>
            <a:pPr indent="-173038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9685" y="6599235"/>
            <a:ext cx="366600" cy="184200"/>
          </a:xfrm>
          <a:prstGeom prst="rect">
            <a:avLst/>
          </a:prstGeom>
        </p:spPr>
        <p:txBody>
          <a:bodyPr anchorCtr="0" anchor="t" bIns="46025" lIns="92075" rIns="92075" wrap="square" tIns="460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82560" y="593725"/>
            <a:ext cx="868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Final projects: details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82560" y="1874835"/>
            <a:ext cx="8686800" cy="4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5- to 10-page white paper which is due on the day of the last live session #14 , discussing the following: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the project do? What problem does it solve?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big data tools are used to accomplish this?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was it built? Please provide complete directions so that it can be replicated.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sample data or pointers to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the challenges and the alternative ways that this problem could be solved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presentation of roughly 15 minutes and 5 minutes follow up questions from the audience. The final presentation is during the last live session.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Please start forming the teams now!</a:t>
            </a:r>
          </a:p>
          <a:p>
            <a:pPr indent="-173038" lvl="0" marL="17303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39685" y="6599235"/>
            <a:ext cx="366710" cy="18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9685" y="6599235"/>
            <a:ext cx="366600" cy="184200"/>
          </a:xfrm>
          <a:prstGeom prst="rect">
            <a:avLst/>
          </a:prstGeom>
        </p:spPr>
        <p:txBody>
          <a:bodyPr anchorCtr="0" anchor="t" bIns="46025" lIns="92075" rIns="92075" wrap="square" tIns="460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82560" y="593725"/>
            <a:ext cx="8686800" cy="63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Lab: Cloud CLI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82560" y="1874835"/>
            <a:ext cx="8686800" cy="447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https://github.com/MIDS-scaling-up/coursework/tree/master/week1/labs/softlayer_provisioning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9685" y="6599235"/>
            <a:ext cx="366600" cy="184200"/>
          </a:xfrm>
          <a:prstGeom prst="rect">
            <a:avLst/>
          </a:prstGeom>
        </p:spPr>
        <p:txBody>
          <a:bodyPr anchorCtr="0" anchor="t" bIns="46025" lIns="92075" rIns="92075" wrap="square" tIns="460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10 September 2009">
  <a:themeElements>
    <a:clrScheme name="1_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10 September 2009">
  <a:themeElements>
    <a:clrScheme name="1_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