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4" r:id="rId8"/>
    <p:sldId id="265" r:id="rId9"/>
    <p:sldId id="270" r:id="rId10"/>
    <p:sldId id="271" r:id="rId11"/>
    <p:sldId id="272" r:id="rId12"/>
    <p:sldId id="266" r:id="rId13"/>
    <p:sldId id="268" r:id="rId14"/>
    <p:sldId id="267" r:id="rId15"/>
    <p:sldId id="273" r:id="rId16"/>
    <p:sldId id="274" r:id="rId17"/>
    <p:sldId id="275" r:id="rId18"/>
    <p:sldId id="276" r:id="rId19"/>
    <p:sldId id="263" r:id="rId20"/>
    <p:sldId id="2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7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626F-5484-0649-AD85-140255684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7DC21-C41F-9A4E-9B17-D686A4AD1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499-3A0D-6F4A-87BE-B0E9E5DE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E500-615E-9C4C-AB55-C53B06AF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C213-1BA0-1641-848C-3006B4D0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1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B82B-9F27-F049-976D-3C1F0996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94AB-150D-E742-AC88-81035515D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A215-8CA9-7D48-AE2D-339A8E7E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D99F-EC1A-B544-8351-06577101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2F75-412C-EF41-97D3-4B7521DD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1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905B-77FE-874F-8CC3-F3358ED5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5714-0612-6F48-9F8E-8EDE08DE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9835-6AF7-FA45-9D5A-21013B7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4681-31A6-6342-9168-0005E53A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CF55-0CDF-A143-AE5E-773AA84C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47D3-0087-BA49-8D01-B27DD30F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D214-EACE-A94B-9BA3-D3AF116F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171B-DB28-8949-950C-B519A93C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7AC5-CEE6-7B41-86EF-6311D3E4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DC14-80FD-4A47-84B4-F53C4AC1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C994-87C1-6B4F-9CE5-62FD2FAD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DB574-B6EF-EC4B-86DC-387B9438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DFBA-5C01-2F4A-9739-CCB9AA11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81C3-ABEA-4748-B951-C3214C88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F82D-559B-3C40-9DCA-CAC96CA4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8547-F7D4-FD4A-8EDD-831B7497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B7F2-F574-4646-A5FB-C6E6E08A9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55F1-4A5C-EA4F-9F86-10C23E66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FE3F-C174-2545-87B7-7C5C0960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5A3A-F0BA-D242-93A8-975DD6A8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1816-9D02-8B4C-A63B-E325AAB7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CF15-0AAE-8148-B5CF-5966AEC5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91BB-CA54-1F4F-9DE6-269480E5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C7CAB-203E-C24F-B23A-68447439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170B7-87BD-7A40-BBBD-7510BB0FC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15FFB-20D7-8F43-9363-08305266B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1BCB3-2252-104D-9A63-EA6E70FF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9AA8E-128F-D44E-B1FC-580DD87B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6A268-806E-084E-885A-C925C82F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C7BE-423B-714A-B66A-875BA66B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4C733-231F-1A4E-8410-A12A5F99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932CD-A1E7-674F-84C4-504B69C1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5C503-DBA6-0B4E-91D8-B457AF31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EAF3F-F282-E841-B195-2239647E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93B1-29F2-2D47-AF04-9AB5D75E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0BE1D-EA2C-9846-BB5A-7428FFF3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26EE-FCE1-D843-AB0B-AEAA6B64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B239-A3DE-4541-81C0-BC4FAE53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BF837-25AD-114D-B85F-59623D92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FB1CA-CD82-8343-BD8B-3E7CE6B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DFD00-5C64-2443-B2DE-AE5B9D8F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D56BC-3E95-B440-ABF5-EA267899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BF68-04AF-454A-808C-DAA72F90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9BE17-D116-FD40-985D-5C5EAF416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7C1CA-10B8-B542-836A-A4B8AA329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BA1D-630C-6E4A-B5B5-970C68DF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F47D4-EDCA-E74A-AEBC-F8EF90B6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84093-AF5C-CB42-809F-6858A02B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D45C5-C758-EE4F-ACD9-966F9963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913F8-6693-684B-AD97-7565E5651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62C8-726C-BF41-AF6B-547C69DB0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5D4-CCD1-B54E-8968-5B937B0E167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29834-4E84-EF45-A5C9-38819D0F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7C2B-E996-E041-A010-FDBB909D4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BAC1-AD40-4545-9221-12E9DBC6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BB11-AA45-F146-8B36-5A957B761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yes/no classification:</a:t>
            </a:r>
            <a:b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7D2FF-A024-9644-827D-11934EA94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MCB288 Spring 2022</a:t>
            </a:r>
          </a:p>
          <a:p>
            <a:r>
              <a:rPr lang="en-US" dirty="0"/>
              <a:t>Lecture 4</a:t>
            </a:r>
          </a:p>
          <a:p>
            <a:r>
              <a:rPr lang="en-US" dirty="0"/>
              <a:t>31 January 2022</a:t>
            </a:r>
          </a:p>
        </p:txBody>
      </p:sp>
    </p:spTree>
    <p:extLst>
      <p:ext uri="{BB962C8B-B14F-4D97-AF65-F5344CB8AC3E}">
        <p14:creationId xmlns:p14="http://schemas.microsoft.com/office/powerpoint/2010/main" val="202335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A4BC-79B9-D640-8612-B48E2B71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22" y="365125"/>
            <a:ext cx="793819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sigmoid </a:t>
            </a:r>
            <a:br>
              <a:rPr lang="en-US" dirty="0"/>
            </a:br>
            <a:r>
              <a:rPr lang="en-US" sz="3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we want a function that has that shape, but whose </a:t>
            </a:r>
            <a:r>
              <a:rPr lang="en-US" sz="31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midpoint</a:t>
            </a:r>
            <a:r>
              <a:rPr lang="en-US" sz="3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1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range </a:t>
            </a:r>
            <a:r>
              <a:rPr lang="en-US" sz="3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depends on data.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6ECA1-2439-8446-B929-C32B77BDC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45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Limiting cases: </a:t>
                </a:r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≪0</m:t>
                    </m:r>
                  </m:oMath>
                </a14:m>
                <a:r>
                  <a:rPr lang="en-US" dirty="0"/>
                  <a:t> 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dirty="0"/>
                  <a:t>  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≪0</m:t>
                    </m:r>
                  </m:oMath>
                </a14:m>
                <a:r>
                  <a:rPr lang="en-US" dirty="0"/>
                  <a:t> 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Most of the action happens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Which works out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sets the “sharpness” of the switch from 0 to 1.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6ECA1-2439-8446-B929-C32B77BDC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4588"/>
                <a:ext cx="10515600" cy="4351338"/>
              </a:xfrm>
              <a:blipFill>
                <a:blip r:embed="rId2"/>
                <a:stretch>
                  <a:fillRect l="-108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97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B17A-C8C1-1141-A0D3-B249E3BD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90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convenient symmetry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5D705-9CCB-E74B-87B7-5EE13ABB9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𝑚𝑖𝑑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5D705-9CCB-E74B-87B7-5EE13ABB9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19B00D-4868-634B-B94C-C1797A177E3C}"/>
              </a:ext>
            </a:extLst>
          </p:cNvPr>
          <p:cNvSpPr txBox="1"/>
          <p:nvPr/>
        </p:nvSpPr>
        <p:spPr>
          <a:xfrm>
            <a:off x="5734878" y="2773019"/>
            <a:ext cx="321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Kind of like a z-score: measure distance of x from midpoint, and divide by active range.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8B0B8A-25E0-4C47-A430-CB9262E0F2B2}"/>
                  </a:ext>
                </a:extLst>
              </p:cNvPr>
              <p:cNvSpPr txBox="1"/>
              <p:nvPr/>
            </p:nvSpPr>
            <p:spPr>
              <a:xfrm>
                <a:off x="735495" y="4253948"/>
                <a:ext cx="10515599" cy="1774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a convenient symmetry: if we instead wanted the probability that Y=0 instead of Y=1, that’s 1-p(x) which is also a sigmoid, just with negative m.  So it doesn’t matter if we decide to model YES/NO or NO/YES, etc.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8B0B8A-25E0-4C47-A430-CB9262E0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5" y="4253948"/>
                <a:ext cx="10515599" cy="1774588"/>
              </a:xfrm>
              <a:prstGeom prst="rect">
                <a:avLst/>
              </a:prstGeom>
              <a:blipFill>
                <a:blip r:embed="rId3"/>
                <a:stretch>
                  <a:fillRect l="-603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18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2F05-0D19-C441-84A6-8AAEFF0D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thinking (</a:t>
            </a: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countbayesie.com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57F1F-D5C9-C448-AD5E-2B3211E5F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897" y="3443489"/>
                <a:ext cx="10515600" cy="89286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57F1F-D5C9-C448-AD5E-2B3211E5F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897" y="3443489"/>
                <a:ext cx="10515600" cy="892861"/>
              </a:xfrm>
              <a:blipFill>
                <a:blip r:embed="rId2"/>
                <a:stretch>
                  <a:fillRect t="-7042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4620F7-8EC1-6144-A45C-01FCBD2B576E}"/>
              </a:ext>
            </a:extLst>
          </p:cNvPr>
          <p:cNvSpPr txBox="1"/>
          <p:nvPr/>
        </p:nvSpPr>
        <p:spPr>
          <a:xfrm>
            <a:off x="3709772" y="4160520"/>
            <a:ext cx="2211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“posterior probability”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(prob of hypothesis after new data D has been considered)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CFC16-4826-AC49-BE9F-0D49B3147D65}"/>
              </a:ext>
            </a:extLst>
          </p:cNvPr>
          <p:cNvSpPr txBox="1"/>
          <p:nvPr/>
        </p:nvSpPr>
        <p:spPr>
          <a:xfrm>
            <a:off x="4671677" y="2720006"/>
            <a:ext cx="215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Likelihood of data given the 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31B15-287F-8B46-A0D3-C9EC50131AD6}"/>
              </a:ext>
            </a:extLst>
          </p:cNvPr>
          <p:cNvSpPr txBox="1"/>
          <p:nvPr/>
        </p:nvSpPr>
        <p:spPr>
          <a:xfrm>
            <a:off x="7512633" y="2422208"/>
            <a:ext cx="215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Prior probability of hypothesis without new data (i.e., bias)</a:t>
            </a:r>
          </a:p>
        </p:txBody>
      </p:sp>
    </p:spTree>
    <p:extLst>
      <p:ext uri="{BB962C8B-B14F-4D97-AF65-F5344CB8AC3E}">
        <p14:creationId xmlns:p14="http://schemas.microsoft.com/office/powerpoint/2010/main" val="113702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7905-02BF-D941-8648-974BC016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do this all the time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4CD8-8752-954F-993E-40BEDB28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5" y="1500918"/>
            <a:ext cx="10921721" cy="5227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a disease with prevalence 1/1000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This is the “prior” P(sick) that a randomly sampled person has the disease  = 0.1%</a:t>
            </a:r>
          </a:p>
          <a:p>
            <a:r>
              <a:rPr lang="en-US" dirty="0"/>
              <a:t>Now we perform a diagnostic test that has a 90% rate of correctly diagnosing a sick person (true positive), and a 1% false positive rate (diagnose sick when person is well).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These are the likelihoods of sickness, given data = P(</a:t>
            </a:r>
            <a:r>
              <a:rPr lang="en-US" dirty="0" err="1">
                <a:solidFill>
                  <a:srgbClr val="7030A0"/>
                </a:solidFill>
              </a:rPr>
              <a:t>sick|pos</a:t>
            </a:r>
            <a:r>
              <a:rPr lang="en-US" dirty="0">
                <a:solidFill>
                  <a:srgbClr val="7030A0"/>
                </a:solidFill>
              </a:rPr>
              <a:t> test), P(</a:t>
            </a:r>
            <a:r>
              <a:rPr lang="en-US" dirty="0" err="1">
                <a:solidFill>
                  <a:srgbClr val="7030A0"/>
                </a:solidFill>
              </a:rPr>
              <a:t>sick|neg</a:t>
            </a:r>
            <a:r>
              <a:rPr lang="en-US" dirty="0">
                <a:solidFill>
                  <a:srgbClr val="7030A0"/>
                </a:solidFill>
              </a:rPr>
              <a:t> test)</a:t>
            </a:r>
          </a:p>
          <a:p>
            <a:r>
              <a:rPr lang="en-US" dirty="0"/>
              <a:t>Out of 10,000 people, 10 will be sick.</a:t>
            </a:r>
          </a:p>
          <a:p>
            <a:pPr lvl="1"/>
            <a:r>
              <a:rPr lang="en-US" dirty="0"/>
              <a:t>Diagnostic test will find 90% = 9 of them, missing 1. </a:t>
            </a:r>
          </a:p>
          <a:p>
            <a:r>
              <a:rPr lang="en-US" dirty="0"/>
              <a:t>Out of 10,000 people, 9,990 will be healthy.</a:t>
            </a:r>
          </a:p>
          <a:p>
            <a:pPr lvl="1"/>
            <a:r>
              <a:rPr lang="en-US" dirty="0"/>
              <a:t>Diagnostic test incorrectly call 1% of them = 100 as sick even though they are not. </a:t>
            </a:r>
          </a:p>
          <a:p>
            <a:r>
              <a:rPr lang="en-US" dirty="0"/>
              <a:t>So after the test, our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“posterior probabilities” P(sick | diagnosis) </a:t>
            </a:r>
            <a:r>
              <a:rPr lang="en-US" dirty="0"/>
              <a:t>change:</a:t>
            </a:r>
          </a:p>
          <a:p>
            <a:pPr lvl="1"/>
            <a:r>
              <a:rPr lang="en-US" dirty="0"/>
              <a:t>Of those 109 who are diagnosed, 9 will actually be sick = 8.3% =&gt; 91.7% false positive!</a:t>
            </a:r>
          </a:p>
          <a:p>
            <a:pPr lvl="1"/>
            <a:r>
              <a:rPr lang="en-US" dirty="0"/>
              <a:t>Of those 9,991 who are cleared by the test, one will be sick = 0.01% (false negative)</a:t>
            </a:r>
          </a:p>
        </p:txBody>
      </p:sp>
    </p:spTree>
    <p:extLst>
      <p:ext uri="{BB962C8B-B14F-4D97-AF65-F5344CB8AC3E}">
        <p14:creationId xmlns:p14="http://schemas.microsoft.com/office/powerpoint/2010/main" val="237901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B5CD-261B-D043-A64D-AA5AF85E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79CCB-36B1-C840-9EAD-CDD3B7ACE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Here, Y = 0 or 1 is the hypothesis, and X is the data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=1)∗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ratio of posterior probabilities is then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𝑂𝑑𝑑𝑠𝑅𝑎𝑡𝑖𝑜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79CCB-36B1-C840-9EAD-CDD3B7ACE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06" t="-3198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2586B2-3E24-A041-AF1C-9FD4954126E3}"/>
              </a:ext>
            </a:extLst>
          </p:cNvPr>
          <p:cNvSpPr txBox="1"/>
          <p:nvPr/>
        </p:nvSpPr>
        <p:spPr>
          <a:xfrm>
            <a:off x="8637104" y="6176963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Prior odds ratio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32B1F-9C1F-7849-B885-2850642EF3A5}"/>
              </a:ext>
            </a:extLst>
          </p:cNvPr>
          <p:cNvSpPr txBox="1"/>
          <p:nvPr/>
        </p:nvSpPr>
        <p:spPr>
          <a:xfrm>
            <a:off x="6364356" y="6176963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Likelihood ratio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37E5A-05DA-1140-9B0D-6C0BC8F4A5D3}"/>
              </a:ext>
            </a:extLst>
          </p:cNvPr>
          <p:cNvSpPr txBox="1"/>
          <p:nvPr/>
        </p:nvSpPr>
        <p:spPr>
          <a:xfrm>
            <a:off x="4088296" y="6176963"/>
            <a:ext cx="20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Posterior odd ratio</a:t>
            </a:r>
          </a:p>
        </p:txBody>
      </p:sp>
    </p:spTree>
    <p:extLst>
      <p:ext uri="{BB962C8B-B14F-4D97-AF65-F5344CB8AC3E}">
        <p14:creationId xmlns:p14="http://schemas.microsoft.com/office/powerpoint/2010/main" val="77089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CCCE-D38C-8D4A-8DEB-016BC88D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Odds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C693C-1127-DA44-9404-A0FB348C0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6335"/>
              </a:xfrm>
            </p:spPr>
            <p:txBody>
              <a:bodyPr/>
              <a:lstStyle/>
              <a:p>
                <a:r>
                  <a:rPr lang="en-US" sz="2000" dirty="0"/>
                  <a:t>Odds ratio 1:1 (even odds) =&gt; P(1) = P(0) = 50%</a:t>
                </a:r>
              </a:p>
              <a:p>
                <a:r>
                  <a:rPr lang="en-US" sz="2000" dirty="0"/>
                  <a:t>Odds ratio of 2:1 =&gt; P(1) = 67%, P(0) = 33% 	Odds ratio of 1:2 =&gt; P(1) = 33%, P(0) = 67%</a:t>
                </a:r>
              </a:p>
              <a:p>
                <a:r>
                  <a:rPr lang="en-US" sz="2000" dirty="0"/>
                  <a:t>Odds ratio of 3:2 =&gt; P(1) = 60%, P(0) = 40%	Odds ratio of 2:3 =&gt; P(1) = 40%, P(0) = 60%</a:t>
                </a:r>
              </a:p>
              <a:p>
                <a:r>
                  <a:rPr lang="en-US" sz="2000" dirty="0"/>
                  <a:t>Odds ratio of 10:1 =&gt; P(1) = 91%, P(0) = 9%	Odds ratio of 10:1 =&gt; P(1) = 9%, P(0) = 91%</a:t>
                </a:r>
              </a:p>
              <a:p>
                <a:r>
                  <a:rPr lang="en-US" dirty="0"/>
                  <a:t>Can become arbitrarily large or small 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𝑂𝑅</m:t>
                    </m:r>
                  </m:oMath>
                </a14:m>
                <a:r>
                  <a:rPr lang="en-US" dirty="0"/>
                  <a:t>     or equivalently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this to the sigmoid function: we are modeling the odds ratio as an exponential function of the measured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C693C-1127-DA44-9404-A0FB348C0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6335"/>
              </a:xfrm>
              <a:blipFill>
                <a:blip r:embed="rId2"/>
                <a:stretch>
                  <a:fillRect l="-1086" t="-1312" r="-1327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1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BF0-2BE5-9A44-A7D5-CFB76E55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5"/>
            <a:ext cx="1092131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 a sigmoidal curve through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CAA5B1-8CC8-E747-8CD6-BD232254865C}"/>
              </a:ext>
            </a:extLst>
          </p:cNvPr>
          <p:cNvCxnSpPr/>
          <p:nvPr/>
        </p:nvCxnSpPr>
        <p:spPr>
          <a:xfrm>
            <a:off x="2947481" y="5294735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CD44C-10DB-1042-908D-05E0510C590E}"/>
              </a:ext>
            </a:extLst>
          </p:cNvPr>
          <p:cNvCxnSpPr/>
          <p:nvPr/>
        </p:nvCxnSpPr>
        <p:spPr>
          <a:xfrm>
            <a:off x="2997740" y="3102503"/>
            <a:ext cx="6196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6D6BB54-FD2B-7B45-A60D-067471829AE9}"/>
              </a:ext>
            </a:extLst>
          </p:cNvPr>
          <p:cNvSpPr/>
          <p:nvPr/>
        </p:nvSpPr>
        <p:spPr>
          <a:xfrm>
            <a:off x="3249037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35176A-05AF-2644-937D-3263E63B60B3}"/>
              </a:ext>
            </a:extLst>
          </p:cNvPr>
          <p:cNvCxnSpPr/>
          <p:nvPr/>
        </p:nvCxnSpPr>
        <p:spPr>
          <a:xfrm>
            <a:off x="2947481" y="3102503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28ADFD-90AA-1D40-A10E-5BDDF0BBE2A7}"/>
              </a:ext>
            </a:extLst>
          </p:cNvPr>
          <p:cNvSpPr/>
          <p:nvPr/>
        </p:nvSpPr>
        <p:spPr>
          <a:xfrm>
            <a:off x="3404680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8FE8C-7BFF-8B47-A8A8-55C7D6DD5CE7}"/>
              </a:ext>
            </a:extLst>
          </p:cNvPr>
          <p:cNvSpPr/>
          <p:nvPr/>
        </p:nvSpPr>
        <p:spPr>
          <a:xfrm>
            <a:off x="3560323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39E7D-357C-8F47-8BEC-B640E304EF32}"/>
              </a:ext>
            </a:extLst>
          </p:cNvPr>
          <p:cNvSpPr/>
          <p:nvPr/>
        </p:nvSpPr>
        <p:spPr>
          <a:xfrm>
            <a:off x="3715966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9C19F9-A846-284F-A179-5E3DBE2A8229}"/>
              </a:ext>
            </a:extLst>
          </p:cNvPr>
          <p:cNvSpPr/>
          <p:nvPr/>
        </p:nvSpPr>
        <p:spPr>
          <a:xfrm>
            <a:off x="3870994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F0BBF3-3862-B943-BFAF-59F277112208}"/>
              </a:ext>
            </a:extLst>
          </p:cNvPr>
          <p:cNvSpPr/>
          <p:nvPr/>
        </p:nvSpPr>
        <p:spPr>
          <a:xfrm>
            <a:off x="4026637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248C64-5361-D645-9D93-61C7B818AD89}"/>
              </a:ext>
            </a:extLst>
          </p:cNvPr>
          <p:cNvSpPr/>
          <p:nvPr/>
        </p:nvSpPr>
        <p:spPr>
          <a:xfrm>
            <a:off x="4182280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87B2F8-7C61-C749-9D7B-1B732956D346}"/>
              </a:ext>
            </a:extLst>
          </p:cNvPr>
          <p:cNvSpPr/>
          <p:nvPr/>
        </p:nvSpPr>
        <p:spPr>
          <a:xfrm>
            <a:off x="4337923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F656B1-F62C-6247-A80E-A263E3B2AB91}"/>
              </a:ext>
            </a:extLst>
          </p:cNvPr>
          <p:cNvSpPr/>
          <p:nvPr/>
        </p:nvSpPr>
        <p:spPr>
          <a:xfrm>
            <a:off x="6762474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A9968-CD58-DA46-8D65-400DA6CC3AB5}"/>
              </a:ext>
            </a:extLst>
          </p:cNvPr>
          <p:cNvSpPr/>
          <p:nvPr/>
        </p:nvSpPr>
        <p:spPr>
          <a:xfrm>
            <a:off x="6918117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59C6D7-F1DE-8944-9CA7-5488D83D7FD8}"/>
              </a:ext>
            </a:extLst>
          </p:cNvPr>
          <p:cNvSpPr/>
          <p:nvPr/>
        </p:nvSpPr>
        <p:spPr>
          <a:xfrm>
            <a:off x="7073760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A869CD-807A-344D-9156-64D96A0BCDA2}"/>
              </a:ext>
            </a:extLst>
          </p:cNvPr>
          <p:cNvSpPr/>
          <p:nvPr/>
        </p:nvSpPr>
        <p:spPr>
          <a:xfrm>
            <a:off x="7229403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817892-4D2B-9B42-A01E-B271E030D0B4}"/>
              </a:ext>
            </a:extLst>
          </p:cNvPr>
          <p:cNvSpPr/>
          <p:nvPr/>
        </p:nvSpPr>
        <p:spPr>
          <a:xfrm>
            <a:off x="7384431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8C376-A1EA-854A-AFEF-587D63A37EB7}"/>
              </a:ext>
            </a:extLst>
          </p:cNvPr>
          <p:cNvSpPr/>
          <p:nvPr/>
        </p:nvSpPr>
        <p:spPr>
          <a:xfrm>
            <a:off x="7540074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4164B5-E7AB-0E4D-A559-B95FCE10FAD2}"/>
              </a:ext>
            </a:extLst>
          </p:cNvPr>
          <p:cNvSpPr/>
          <p:nvPr/>
        </p:nvSpPr>
        <p:spPr>
          <a:xfrm>
            <a:off x="7695717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201DFC-A289-CC45-88CE-1E9A63282B2C}"/>
              </a:ext>
            </a:extLst>
          </p:cNvPr>
          <p:cNvSpPr/>
          <p:nvPr/>
        </p:nvSpPr>
        <p:spPr>
          <a:xfrm>
            <a:off x="7851360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9A1253-7352-2744-BEBB-7FA8DF93075C}"/>
              </a:ext>
            </a:extLst>
          </p:cNvPr>
          <p:cNvSpPr/>
          <p:nvPr/>
        </p:nvSpPr>
        <p:spPr>
          <a:xfrm>
            <a:off x="4649209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AD911C-BFCA-E04A-B515-F6C72A7E992A}"/>
              </a:ext>
            </a:extLst>
          </p:cNvPr>
          <p:cNvSpPr/>
          <p:nvPr/>
        </p:nvSpPr>
        <p:spPr>
          <a:xfrm>
            <a:off x="5042566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1B72D-6198-954A-9C0A-90B27B79EF49}"/>
              </a:ext>
            </a:extLst>
          </p:cNvPr>
          <p:cNvSpPr/>
          <p:nvPr/>
        </p:nvSpPr>
        <p:spPr>
          <a:xfrm>
            <a:off x="5582452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9559A9-D726-0346-B8D8-2F0D6FA95EF9}"/>
              </a:ext>
            </a:extLst>
          </p:cNvPr>
          <p:cNvSpPr/>
          <p:nvPr/>
        </p:nvSpPr>
        <p:spPr>
          <a:xfrm>
            <a:off x="6273357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13085C-764B-6649-8696-DD3204BDF014}"/>
              </a:ext>
            </a:extLst>
          </p:cNvPr>
          <p:cNvSpPr/>
          <p:nvPr/>
        </p:nvSpPr>
        <p:spPr>
          <a:xfrm>
            <a:off x="6442208" y="29967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CC0696-3327-1441-8666-49589540F228}"/>
              </a:ext>
            </a:extLst>
          </p:cNvPr>
          <p:cNvSpPr/>
          <p:nvPr/>
        </p:nvSpPr>
        <p:spPr>
          <a:xfrm>
            <a:off x="6021487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3907E1-012F-0C4B-9A75-F665D6C4E334}"/>
              </a:ext>
            </a:extLst>
          </p:cNvPr>
          <p:cNvSpPr/>
          <p:nvPr/>
        </p:nvSpPr>
        <p:spPr>
          <a:xfrm>
            <a:off x="5596209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311183-858D-0C49-BBFE-DAA8D33CAEA4}"/>
              </a:ext>
            </a:extLst>
          </p:cNvPr>
          <p:cNvSpPr/>
          <p:nvPr/>
        </p:nvSpPr>
        <p:spPr>
          <a:xfrm>
            <a:off x="5033594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/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DC786C9-1C1F-A94A-9228-56D9A702B024}"/>
              </a:ext>
            </a:extLst>
          </p:cNvPr>
          <p:cNvSpPr txBox="1"/>
          <p:nvPr/>
        </p:nvSpPr>
        <p:spPr>
          <a:xfrm>
            <a:off x="9229244" y="2850310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YES!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3BDF5-334C-B645-9B58-FC85176765FF}"/>
              </a:ext>
            </a:extLst>
          </p:cNvPr>
          <p:cNvSpPr txBox="1"/>
          <p:nvPr/>
        </p:nvSpPr>
        <p:spPr>
          <a:xfrm>
            <a:off x="9215820" y="5016287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D8E2306-0E7C-CB4E-8FF0-B0B70A83EAD5}"/>
              </a:ext>
            </a:extLst>
          </p:cNvPr>
          <p:cNvSpPr/>
          <p:nvPr/>
        </p:nvSpPr>
        <p:spPr>
          <a:xfrm>
            <a:off x="3126259" y="3174059"/>
            <a:ext cx="5301049" cy="2011917"/>
          </a:xfrm>
          <a:custGeom>
            <a:avLst/>
            <a:gdLst>
              <a:gd name="connsiteX0" fmla="*/ 0 w 5301049"/>
              <a:gd name="connsiteY0" fmla="*/ 2003422 h 2011917"/>
              <a:gd name="connsiteX1" fmla="*/ 840260 w 5301049"/>
              <a:gd name="connsiteY1" fmla="*/ 1991065 h 2011917"/>
              <a:gd name="connsiteX2" fmla="*/ 1359244 w 5301049"/>
              <a:gd name="connsiteY2" fmla="*/ 2003422 h 2011917"/>
              <a:gd name="connsiteX3" fmla="*/ 1804087 w 5301049"/>
              <a:gd name="connsiteY3" fmla="*/ 1842784 h 2011917"/>
              <a:gd name="connsiteX4" fmla="*/ 2286000 w 5301049"/>
              <a:gd name="connsiteY4" fmla="*/ 1385584 h 2011917"/>
              <a:gd name="connsiteX5" fmla="*/ 2669060 w 5301049"/>
              <a:gd name="connsiteY5" fmla="*/ 829530 h 2011917"/>
              <a:gd name="connsiteX6" fmla="*/ 3052119 w 5301049"/>
              <a:gd name="connsiteY6" fmla="*/ 397044 h 2011917"/>
              <a:gd name="connsiteX7" fmla="*/ 3620530 w 5301049"/>
              <a:gd name="connsiteY7" fmla="*/ 125195 h 2011917"/>
              <a:gd name="connsiteX8" fmla="*/ 4448433 w 5301049"/>
              <a:gd name="connsiteY8" fmla="*/ 13984 h 2011917"/>
              <a:gd name="connsiteX9" fmla="*/ 5301049 w 5301049"/>
              <a:gd name="connsiteY9" fmla="*/ 1627 h 2011917"/>
              <a:gd name="connsiteX10" fmla="*/ 5301049 w 5301049"/>
              <a:gd name="connsiteY10" fmla="*/ 1627 h 201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01049" h="2011917">
                <a:moveTo>
                  <a:pt x="0" y="2003422"/>
                </a:moveTo>
                <a:lnTo>
                  <a:pt x="840260" y="1991065"/>
                </a:lnTo>
                <a:cubicBezTo>
                  <a:pt x="1066801" y="1991065"/>
                  <a:pt x="1198606" y="2028136"/>
                  <a:pt x="1359244" y="2003422"/>
                </a:cubicBezTo>
                <a:cubicBezTo>
                  <a:pt x="1519882" y="1978708"/>
                  <a:pt x="1649628" y="1945757"/>
                  <a:pt x="1804087" y="1842784"/>
                </a:cubicBezTo>
                <a:cubicBezTo>
                  <a:pt x="1958546" y="1739811"/>
                  <a:pt x="2141838" y="1554460"/>
                  <a:pt x="2286000" y="1385584"/>
                </a:cubicBezTo>
                <a:cubicBezTo>
                  <a:pt x="2430162" y="1216708"/>
                  <a:pt x="2541374" y="994287"/>
                  <a:pt x="2669060" y="829530"/>
                </a:cubicBezTo>
                <a:cubicBezTo>
                  <a:pt x="2796746" y="664773"/>
                  <a:pt x="2893541" y="514433"/>
                  <a:pt x="3052119" y="397044"/>
                </a:cubicBezTo>
                <a:cubicBezTo>
                  <a:pt x="3210697" y="279655"/>
                  <a:pt x="3387811" y="189038"/>
                  <a:pt x="3620530" y="125195"/>
                </a:cubicBezTo>
                <a:cubicBezTo>
                  <a:pt x="3853249" y="61352"/>
                  <a:pt x="4168347" y="34579"/>
                  <a:pt x="4448433" y="13984"/>
                </a:cubicBezTo>
                <a:cubicBezTo>
                  <a:pt x="4728519" y="-6611"/>
                  <a:pt x="5301049" y="1627"/>
                  <a:pt x="5301049" y="1627"/>
                </a:cubicBezTo>
                <a:lnTo>
                  <a:pt x="5301049" y="1627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155F8-006A-0940-83E9-BC4A71811AB4}"/>
              </a:ext>
            </a:extLst>
          </p:cNvPr>
          <p:cNvSpPr txBox="1"/>
          <p:nvPr/>
        </p:nvSpPr>
        <p:spPr>
          <a:xfrm>
            <a:off x="2445026" y="4562061"/>
            <a:ext cx="181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ratio near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4E3AF6-594A-3C40-8751-E7429D32A4C2}"/>
              </a:ext>
            </a:extLst>
          </p:cNvPr>
          <p:cNvSpPr txBox="1"/>
          <p:nvPr/>
        </p:nvSpPr>
        <p:spPr>
          <a:xfrm>
            <a:off x="7032417" y="3381767"/>
            <a:ext cx="303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ratio approaches infinity </a:t>
            </a:r>
          </a:p>
        </p:txBody>
      </p:sp>
    </p:spTree>
    <p:extLst>
      <p:ext uri="{BB962C8B-B14F-4D97-AF65-F5344CB8AC3E}">
        <p14:creationId xmlns:p14="http://schemas.microsoft.com/office/powerpoint/2010/main" val="321918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F292-669F-FC4C-8C5E-B56B81B5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Odds ratio goes from 0 to infinity</a:t>
            </a:r>
            <a:b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(“even odds” means OR =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9B13-3412-5143-A4D6-E315DB76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3"/>
            <a:ext cx="10515600" cy="4159320"/>
          </a:xfrm>
        </p:spPr>
        <p:txBody>
          <a:bodyPr/>
          <a:lstStyle/>
          <a:p>
            <a:r>
              <a:rPr lang="en-US" dirty="0"/>
              <a:t>So it is natural to use a log transform to make things symmetric</a:t>
            </a:r>
          </a:p>
          <a:p>
            <a:endParaRPr lang="en-US" dirty="0"/>
          </a:p>
          <a:p>
            <a:r>
              <a:rPr lang="en-US" dirty="0"/>
              <a:t>Log(number near zero) = - (large number)</a:t>
            </a:r>
          </a:p>
          <a:p>
            <a:r>
              <a:rPr lang="en-US" dirty="0"/>
              <a:t>Log(1) = 0</a:t>
            </a:r>
          </a:p>
          <a:p>
            <a:r>
              <a:rPr lang="en-US" dirty="0"/>
              <a:t>Log(very large number) = +(large number)</a:t>
            </a:r>
          </a:p>
        </p:txBody>
      </p:sp>
    </p:spTree>
    <p:extLst>
      <p:ext uri="{BB962C8B-B14F-4D97-AF65-F5344CB8AC3E}">
        <p14:creationId xmlns:p14="http://schemas.microsoft.com/office/powerpoint/2010/main" val="136720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BF0-2BE5-9A44-A7D5-CFB76E55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05" y="285633"/>
            <a:ext cx="11364030" cy="9219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 a </a:t>
            </a:r>
            <a:r>
              <a:rPr lang="en-US" sz="3600" b="1" strike="sngStrik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sigmoidal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linear curve through </a:t>
            </a:r>
            <a:r>
              <a:rPr lang="en-US" sz="3600" b="1" strike="sngStrik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log(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OddsRatio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CAA5B1-8CC8-E747-8CD6-BD232254865C}"/>
              </a:ext>
            </a:extLst>
          </p:cNvPr>
          <p:cNvCxnSpPr/>
          <p:nvPr/>
        </p:nvCxnSpPr>
        <p:spPr>
          <a:xfrm>
            <a:off x="2947481" y="5294735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CD44C-10DB-1042-908D-05E0510C590E}"/>
              </a:ext>
            </a:extLst>
          </p:cNvPr>
          <p:cNvCxnSpPr/>
          <p:nvPr/>
        </p:nvCxnSpPr>
        <p:spPr>
          <a:xfrm>
            <a:off x="2997740" y="3102503"/>
            <a:ext cx="6196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6D6BB54-FD2B-7B45-A60D-067471829AE9}"/>
              </a:ext>
            </a:extLst>
          </p:cNvPr>
          <p:cNvSpPr/>
          <p:nvPr/>
        </p:nvSpPr>
        <p:spPr>
          <a:xfrm>
            <a:off x="3249037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35176A-05AF-2644-937D-3263E63B60B3}"/>
              </a:ext>
            </a:extLst>
          </p:cNvPr>
          <p:cNvCxnSpPr/>
          <p:nvPr/>
        </p:nvCxnSpPr>
        <p:spPr>
          <a:xfrm>
            <a:off x="2947481" y="3102503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28ADFD-90AA-1D40-A10E-5BDDF0BBE2A7}"/>
              </a:ext>
            </a:extLst>
          </p:cNvPr>
          <p:cNvSpPr/>
          <p:nvPr/>
        </p:nvSpPr>
        <p:spPr>
          <a:xfrm>
            <a:off x="3404680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8FE8C-7BFF-8B47-A8A8-55C7D6DD5CE7}"/>
              </a:ext>
            </a:extLst>
          </p:cNvPr>
          <p:cNvSpPr/>
          <p:nvPr/>
        </p:nvSpPr>
        <p:spPr>
          <a:xfrm>
            <a:off x="3560323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39E7D-357C-8F47-8BEC-B640E304EF32}"/>
              </a:ext>
            </a:extLst>
          </p:cNvPr>
          <p:cNvSpPr/>
          <p:nvPr/>
        </p:nvSpPr>
        <p:spPr>
          <a:xfrm>
            <a:off x="3715966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9C19F9-A846-284F-A179-5E3DBE2A8229}"/>
              </a:ext>
            </a:extLst>
          </p:cNvPr>
          <p:cNvSpPr/>
          <p:nvPr/>
        </p:nvSpPr>
        <p:spPr>
          <a:xfrm>
            <a:off x="3870994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F0BBF3-3862-B943-BFAF-59F277112208}"/>
              </a:ext>
            </a:extLst>
          </p:cNvPr>
          <p:cNvSpPr/>
          <p:nvPr/>
        </p:nvSpPr>
        <p:spPr>
          <a:xfrm>
            <a:off x="4026637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248C64-5361-D645-9D93-61C7B818AD89}"/>
              </a:ext>
            </a:extLst>
          </p:cNvPr>
          <p:cNvSpPr/>
          <p:nvPr/>
        </p:nvSpPr>
        <p:spPr>
          <a:xfrm>
            <a:off x="4182280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87B2F8-7C61-C749-9D7B-1B732956D346}"/>
              </a:ext>
            </a:extLst>
          </p:cNvPr>
          <p:cNvSpPr/>
          <p:nvPr/>
        </p:nvSpPr>
        <p:spPr>
          <a:xfrm>
            <a:off x="4337923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F656B1-F62C-6247-A80E-A263E3B2AB91}"/>
              </a:ext>
            </a:extLst>
          </p:cNvPr>
          <p:cNvSpPr/>
          <p:nvPr/>
        </p:nvSpPr>
        <p:spPr>
          <a:xfrm>
            <a:off x="6762474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A9968-CD58-DA46-8D65-400DA6CC3AB5}"/>
              </a:ext>
            </a:extLst>
          </p:cNvPr>
          <p:cNvSpPr/>
          <p:nvPr/>
        </p:nvSpPr>
        <p:spPr>
          <a:xfrm>
            <a:off x="6918117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59C6D7-F1DE-8944-9CA7-5488D83D7FD8}"/>
              </a:ext>
            </a:extLst>
          </p:cNvPr>
          <p:cNvSpPr/>
          <p:nvPr/>
        </p:nvSpPr>
        <p:spPr>
          <a:xfrm>
            <a:off x="7073760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A869CD-807A-344D-9156-64D96A0BCDA2}"/>
              </a:ext>
            </a:extLst>
          </p:cNvPr>
          <p:cNvSpPr/>
          <p:nvPr/>
        </p:nvSpPr>
        <p:spPr>
          <a:xfrm>
            <a:off x="7229403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817892-4D2B-9B42-A01E-B271E030D0B4}"/>
              </a:ext>
            </a:extLst>
          </p:cNvPr>
          <p:cNvSpPr/>
          <p:nvPr/>
        </p:nvSpPr>
        <p:spPr>
          <a:xfrm>
            <a:off x="7384431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8C376-A1EA-854A-AFEF-587D63A37EB7}"/>
              </a:ext>
            </a:extLst>
          </p:cNvPr>
          <p:cNvSpPr/>
          <p:nvPr/>
        </p:nvSpPr>
        <p:spPr>
          <a:xfrm>
            <a:off x="7540074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4164B5-E7AB-0E4D-A559-B95FCE10FAD2}"/>
              </a:ext>
            </a:extLst>
          </p:cNvPr>
          <p:cNvSpPr/>
          <p:nvPr/>
        </p:nvSpPr>
        <p:spPr>
          <a:xfrm>
            <a:off x="7695717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201DFC-A289-CC45-88CE-1E9A63282B2C}"/>
              </a:ext>
            </a:extLst>
          </p:cNvPr>
          <p:cNvSpPr/>
          <p:nvPr/>
        </p:nvSpPr>
        <p:spPr>
          <a:xfrm>
            <a:off x="7851360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9A1253-7352-2744-BEBB-7FA8DF93075C}"/>
              </a:ext>
            </a:extLst>
          </p:cNvPr>
          <p:cNvSpPr/>
          <p:nvPr/>
        </p:nvSpPr>
        <p:spPr>
          <a:xfrm>
            <a:off x="4649209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AD911C-BFCA-E04A-B515-F6C72A7E992A}"/>
              </a:ext>
            </a:extLst>
          </p:cNvPr>
          <p:cNvSpPr/>
          <p:nvPr/>
        </p:nvSpPr>
        <p:spPr>
          <a:xfrm>
            <a:off x="5042566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1B72D-6198-954A-9C0A-90B27B79EF49}"/>
              </a:ext>
            </a:extLst>
          </p:cNvPr>
          <p:cNvSpPr/>
          <p:nvPr/>
        </p:nvSpPr>
        <p:spPr>
          <a:xfrm>
            <a:off x="5582452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9559A9-D726-0346-B8D8-2F0D6FA95EF9}"/>
              </a:ext>
            </a:extLst>
          </p:cNvPr>
          <p:cNvSpPr/>
          <p:nvPr/>
        </p:nvSpPr>
        <p:spPr>
          <a:xfrm>
            <a:off x="6273357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13085C-764B-6649-8696-DD3204BDF014}"/>
              </a:ext>
            </a:extLst>
          </p:cNvPr>
          <p:cNvSpPr/>
          <p:nvPr/>
        </p:nvSpPr>
        <p:spPr>
          <a:xfrm>
            <a:off x="6442208" y="29967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CC0696-3327-1441-8666-49589540F228}"/>
              </a:ext>
            </a:extLst>
          </p:cNvPr>
          <p:cNvSpPr/>
          <p:nvPr/>
        </p:nvSpPr>
        <p:spPr>
          <a:xfrm>
            <a:off x="6021487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3907E1-012F-0C4B-9A75-F665D6C4E334}"/>
              </a:ext>
            </a:extLst>
          </p:cNvPr>
          <p:cNvSpPr/>
          <p:nvPr/>
        </p:nvSpPr>
        <p:spPr>
          <a:xfrm>
            <a:off x="5596209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311183-858D-0C49-BBFE-DAA8D33CAEA4}"/>
              </a:ext>
            </a:extLst>
          </p:cNvPr>
          <p:cNvSpPr/>
          <p:nvPr/>
        </p:nvSpPr>
        <p:spPr>
          <a:xfrm>
            <a:off x="5033594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/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DC786C9-1C1F-A94A-9228-56D9A702B024}"/>
              </a:ext>
            </a:extLst>
          </p:cNvPr>
          <p:cNvSpPr txBox="1"/>
          <p:nvPr/>
        </p:nvSpPr>
        <p:spPr>
          <a:xfrm>
            <a:off x="9229244" y="2850310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YES!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3BDF5-334C-B645-9B58-FC85176765FF}"/>
              </a:ext>
            </a:extLst>
          </p:cNvPr>
          <p:cNvSpPr txBox="1"/>
          <p:nvPr/>
        </p:nvSpPr>
        <p:spPr>
          <a:xfrm>
            <a:off x="9215820" y="5016287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D8E2306-0E7C-CB4E-8FF0-B0B70A83EAD5}"/>
              </a:ext>
            </a:extLst>
          </p:cNvPr>
          <p:cNvSpPr/>
          <p:nvPr/>
        </p:nvSpPr>
        <p:spPr>
          <a:xfrm>
            <a:off x="3126259" y="3174059"/>
            <a:ext cx="5301049" cy="2011917"/>
          </a:xfrm>
          <a:custGeom>
            <a:avLst/>
            <a:gdLst>
              <a:gd name="connsiteX0" fmla="*/ 0 w 5301049"/>
              <a:gd name="connsiteY0" fmla="*/ 2003422 h 2011917"/>
              <a:gd name="connsiteX1" fmla="*/ 840260 w 5301049"/>
              <a:gd name="connsiteY1" fmla="*/ 1991065 h 2011917"/>
              <a:gd name="connsiteX2" fmla="*/ 1359244 w 5301049"/>
              <a:gd name="connsiteY2" fmla="*/ 2003422 h 2011917"/>
              <a:gd name="connsiteX3" fmla="*/ 1804087 w 5301049"/>
              <a:gd name="connsiteY3" fmla="*/ 1842784 h 2011917"/>
              <a:gd name="connsiteX4" fmla="*/ 2286000 w 5301049"/>
              <a:gd name="connsiteY4" fmla="*/ 1385584 h 2011917"/>
              <a:gd name="connsiteX5" fmla="*/ 2669060 w 5301049"/>
              <a:gd name="connsiteY5" fmla="*/ 829530 h 2011917"/>
              <a:gd name="connsiteX6" fmla="*/ 3052119 w 5301049"/>
              <a:gd name="connsiteY6" fmla="*/ 397044 h 2011917"/>
              <a:gd name="connsiteX7" fmla="*/ 3620530 w 5301049"/>
              <a:gd name="connsiteY7" fmla="*/ 125195 h 2011917"/>
              <a:gd name="connsiteX8" fmla="*/ 4448433 w 5301049"/>
              <a:gd name="connsiteY8" fmla="*/ 13984 h 2011917"/>
              <a:gd name="connsiteX9" fmla="*/ 5301049 w 5301049"/>
              <a:gd name="connsiteY9" fmla="*/ 1627 h 2011917"/>
              <a:gd name="connsiteX10" fmla="*/ 5301049 w 5301049"/>
              <a:gd name="connsiteY10" fmla="*/ 1627 h 201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01049" h="2011917">
                <a:moveTo>
                  <a:pt x="0" y="2003422"/>
                </a:moveTo>
                <a:lnTo>
                  <a:pt x="840260" y="1991065"/>
                </a:lnTo>
                <a:cubicBezTo>
                  <a:pt x="1066801" y="1991065"/>
                  <a:pt x="1198606" y="2028136"/>
                  <a:pt x="1359244" y="2003422"/>
                </a:cubicBezTo>
                <a:cubicBezTo>
                  <a:pt x="1519882" y="1978708"/>
                  <a:pt x="1649628" y="1945757"/>
                  <a:pt x="1804087" y="1842784"/>
                </a:cubicBezTo>
                <a:cubicBezTo>
                  <a:pt x="1958546" y="1739811"/>
                  <a:pt x="2141838" y="1554460"/>
                  <a:pt x="2286000" y="1385584"/>
                </a:cubicBezTo>
                <a:cubicBezTo>
                  <a:pt x="2430162" y="1216708"/>
                  <a:pt x="2541374" y="994287"/>
                  <a:pt x="2669060" y="829530"/>
                </a:cubicBezTo>
                <a:cubicBezTo>
                  <a:pt x="2796746" y="664773"/>
                  <a:pt x="2893541" y="514433"/>
                  <a:pt x="3052119" y="397044"/>
                </a:cubicBezTo>
                <a:cubicBezTo>
                  <a:pt x="3210697" y="279655"/>
                  <a:pt x="3387811" y="189038"/>
                  <a:pt x="3620530" y="125195"/>
                </a:cubicBezTo>
                <a:cubicBezTo>
                  <a:pt x="3853249" y="61352"/>
                  <a:pt x="4168347" y="34579"/>
                  <a:pt x="4448433" y="13984"/>
                </a:cubicBezTo>
                <a:cubicBezTo>
                  <a:pt x="4728519" y="-6611"/>
                  <a:pt x="5301049" y="1627"/>
                  <a:pt x="5301049" y="1627"/>
                </a:cubicBezTo>
                <a:lnTo>
                  <a:pt x="5301049" y="1627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155F8-006A-0940-83E9-BC4A71811AB4}"/>
              </a:ext>
            </a:extLst>
          </p:cNvPr>
          <p:cNvSpPr txBox="1"/>
          <p:nvPr/>
        </p:nvSpPr>
        <p:spPr>
          <a:xfrm>
            <a:off x="2445026" y="4562061"/>
            <a:ext cx="181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ratio near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4E3AF6-594A-3C40-8751-E7429D32A4C2}"/>
              </a:ext>
            </a:extLst>
          </p:cNvPr>
          <p:cNvSpPr txBox="1"/>
          <p:nvPr/>
        </p:nvSpPr>
        <p:spPr>
          <a:xfrm>
            <a:off x="7032417" y="3381767"/>
            <a:ext cx="303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ratio approaches infinity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015686-2BB1-F347-AA48-D6A1E597A91D}"/>
              </a:ext>
            </a:extLst>
          </p:cNvPr>
          <p:cNvCxnSpPr>
            <a:cxnSpLocks/>
          </p:cNvCxnSpPr>
          <p:nvPr/>
        </p:nvCxnSpPr>
        <p:spPr>
          <a:xfrm flipH="1">
            <a:off x="3679592" y="1113183"/>
            <a:ext cx="4291036" cy="574481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278229-1ACF-EB41-86FB-A53A5908D262}"/>
              </a:ext>
            </a:extLst>
          </p:cNvPr>
          <p:cNvSpPr txBox="1"/>
          <p:nvPr/>
        </p:nvSpPr>
        <p:spPr>
          <a:xfrm>
            <a:off x="7768674" y="1453374"/>
            <a:ext cx="2468630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 of odds ratio (LOD)</a:t>
            </a:r>
          </a:p>
        </p:txBody>
      </p:sp>
    </p:spTree>
    <p:extLst>
      <p:ext uri="{BB962C8B-B14F-4D97-AF65-F5344CB8AC3E}">
        <p14:creationId xmlns:p14="http://schemas.microsoft.com/office/powerpoint/2010/main" val="105469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33BF-9FD4-674D-823B-815D176E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little bit of algebra shows that this is the same as our sigmoidal fit = “Logistic regression”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9238-C1EC-D641-B218-B9963E8D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Linear regression minimized ”sum of squares”</a:t>
            </a:r>
          </a:p>
        </p:txBody>
      </p:sp>
    </p:spTree>
    <p:extLst>
      <p:ext uri="{BB962C8B-B14F-4D97-AF65-F5344CB8AC3E}">
        <p14:creationId xmlns:p14="http://schemas.microsoft.com/office/powerpoint/2010/main" val="187813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E12E-53C4-ED42-8639-AF501E51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4108-072D-BD43-84A1-9A1B0007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data point (as last time, perhaps specified by many measurements), assign it to a discrete class (with a measure of confidence?)</a:t>
            </a:r>
          </a:p>
          <a:p>
            <a:pPr lvl="1"/>
            <a:r>
              <a:rPr lang="en-US" dirty="0"/>
              <a:t>Study habits =&gt; grade</a:t>
            </a:r>
          </a:p>
          <a:p>
            <a:pPr lvl="1"/>
            <a:r>
              <a:rPr lang="en-US" dirty="0"/>
              <a:t>Protein-sequence =&gt; domain</a:t>
            </a:r>
          </a:p>
          <a:p>
            <a:pPr lvl="1"/>
            <a:r>
              <a:rPr lang="en-US" dirty="0"/>
              <a:t>DNA sequence =&gt; exon/intron/….</a:t>
            </a:r>
          </a:p>
          <a:p>
            <a:pPr lvl="1"/>
            <a:r>
              <a:rPr lang="en-US" dirty="0"/>
              <a:t>Genotype =&gt; ancestry</a:t>
            </a:r>
          </a:p>
          <a:p>
            <a:pPr lvl="1"/>
            <a:r>
              <a:rPr lang="en-US" dirty="0"/>
              <a:t>Clinical data =&gt; benign/malignant</a:t>
            </a:r>
          </a:p>
          <a:p>
            <a:pPr lvl="1"/>
            <a:r>
              <a:rPr lang="en-US" dirty="0"/>
              <a:t>Image of a hand-drawn digit =&gt; 0, 1, 2, 3, … or 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Logistic regression is the simplest kind of “supervised” learning</a:t>
            </a:r>
          </a:p>
        </p:txBody>
      </p:sp>
    </p:spTree>
    <p:extLst>
      <p:ext uri="{BB962C8B-B14F-4D97-AF65-F5344CB8AC3E}">
        <p14:creationId xmlns:p14="http://schemas.microsoft.com/office/powerpoint/2010/main" val="291417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A4AE-C2A4-DC4D-B393-24C83CBE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operationally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1FBD-94F5-9C4E-A901-B0611881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=&gt; find the line </a:t>
            </a:r>
            <a:r>
              <a:rPr lang="en-US" i="1" dirty="0"/>
              <a:t>y=</a:t>
            </a:r>
            <a:r>
              <a:rPr lang="en-US" i="1" dirty="0" err="1"/>
              <a:t>mx+b</a:t>
            </a:r>
            <a:r>
              <a:rPr lang="en-US" i="1" dirty="0"/>
              <a:t> </a:t>
            </a:r>
            <a:r>
              <a:rPr lang="en-US" dirty="0"/>
              <a:t>that minimizes sum of squares of errors</a:t>
            </a:r>
          </a:p>
          <a:p>
            <a:r>
              <a:rPr lang="en-US" dirty="0"/>
              <a:t>Logistic regression =&gt; find the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that maximizes the probability of the entire dataset (where p(x) = sigmoid(</a:t>
            </a:r>
            <a:r>
              <a:rPr lang="en-US" dirty="0" err="1"/>
              <a:t>mx+b</a:t>
            </a:r>
            <a:r>
              <a:rPr lang="en-US" dirty="0"/>
              <a:t>) )</a:t>
            </a:r>
          </a:p>
          <a:p>
            <a:pPr lvl="1"/>
            <a:r>
              <a:rPr lang="en-US" dirty="0"/>
              <a:t>Cost function = -log(likelihood of dataset given model parameters m and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3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A9A4-07A0-C14E-8948-E46549D3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6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Generalize to multiple descriptive variables</a:t>
            </a:r>
            <a:b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(e.g., pixels, principal components, etc.)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DA5B6-7452-9D42-B2A1-5C0B2E252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248"/>
                <a:ext cx="10515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accent6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accent6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accent6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accent6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accent6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accent6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b="1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chemeClr val="accent6"/>
                                  </a:solidFill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Latent hidden variable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DA5B6-7452-9D42-B2A1-5C0B2E252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24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E524AB-C58D-5D46-8DF7-92FCB39CE06D}"/>
              </a:ext>
            </a:extLst>
          </p:cNvPr>
          <p:cNvSpPr txBox="1"/>
          <p:nvPr/>
        </p:nvSpPr>
        <p:spPr>
          <a:xfrm>
            <a:off x="2611120" y="2094664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Log(odds ratio)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E6E6F-5799-2347-86B0-E3CDBB44FBD0}"/>
              </a:ext>
            </a:extLst>
          </p:cNvPr>
          <p:cNvSpPr txBox="1"/>
          <p:nvPr/>
        </p:nvSpPr>
        <p:spPr>
          <a:xfrm>
            <a:off x="182880" y="3997957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“binary logistic regression”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9A3D7-0256-5249-AC96-FAD500E5E336}"/>
              </a:ext>
            </a:extLst>
          </p:cNvPr>
          <p:cNvSpPr txBox="1"/>
          <p:nvPr/>
        </p:nvSpPr>
        <p:spPr>
          <a:xfrm>
            <a:off x="4328160" y="3218527"/>
            <a:ext cx="13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Same as “m”</a:t>
            </a:r>
          </a:p>
        </p:txBody>
      </p:sp>
    </p:spTree>
    <p:extLst>
      <p:ext uri="{BB962C8B-B14F-4D97-AF65-F5344CB8AC3E}">
        <p14:creationId xmlns:p14="http://schemas.microsoft.com/office/powerpoint/2010/main" val="30471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D4F3-C53D-D643-988C-05550771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 is clearly not applicable…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B1AF0-B231-2741-BAB9-2F36397A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3066" y="2281640"/>
            <a:ext cx="7480300" cy="3205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24A81-7CB2-024B-B0EB-AE85A7F6F12F}"/>
              </a:ext>
            </a:extLst>
          </p:cNvPr>
          <p:cNvSpPr txBox="1"/>
          <p:nvPr/>
        </p:nvSpPr>
        <p:spPr>
          <a:xfrm>
            <a:off x="1383219" y="6123543"/>
            <a:ext cx="84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www.analyticsvidhya.com</a:t>
            </a:r>
            <a:r>
              <a:rPr lang="en-US" dirty="0"/>
              <a:t>/blog/2020/10/demystification-of-logistic-regression/</a:t>
            </a:r>
          </a:p>
        </p:txBody>
      </p:sp>
    </p:spTree>
    <p:extLst>
      <p:ext uri="{BB962C8B-B14F-4D97-AF65-F5344CB8AC3E}">
        <p14:creationId xmlns:p14="http://schemas.microsoft.com/office/powerpoint/2010/main" val="80165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88D4F3-C53D-D643-988C-05550771D4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6737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Framework: lets develop a model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measure of the </a:t>
                </a:r>
                <a:r>
                  <a:rPr lang="en-US" b="1" i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probability</a:t>
                </a:r>
                <a:r>
                  <a:rPr lang="en-US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in class 1.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88D4F3-C53D-D643-988C-05550771D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673740"/>
              </a:xfrm>
              <a:blipFill>
                <a:blip r:embed="rId2"/>
                <a:stretch>
                  <a:fillRect l="-2171" r="-156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B1AF0-B231-2741-BAB9-2F36397AF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3065" y="2281640"/>
            <a:ext cx="8112087" cy="3476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24A81-7CB2-024B-B0EB-AE85A7F6F12F}"/>
              </a:ext>
            </a:extLst>
          </p:cNvPr>
          <p:cNvSpPr txBox="1"/>
          <p:nvPr/>
        </p:nvSpPr>
        <p:spPr>
          <a:xfrm>
            <a:off x="2103065" y="6123543"/>
            <a:ext cx="840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www.analyticsvidhya.com</a:t>
            </a:r>
            <a:r>
              <a:rPr lang="en-US" dirty="0"/>
              <a:t>/blog/2020/10/demystification-of-logistic-regression/</a:t>
            </a:r>
          </a:p>
        </p:txBody>
      </p:sp>
    </p:spTree>
    <p:extLst>
      <p:ext uri="{BB962C8B-B14F-4D97-AF65-F5344CB8AC3E}">
        <p14:creationId xmlns:p14="http://schemas.microsoft.com/office/powerpoint/2010/main" val="123585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BF0-2BE5-9A44-A7D5-CFB76E55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ranges of known ”yes” and “no” are distinct, then this is a relatively easy problem.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CAA5B1-8CC8-E747-8CD6-BD232254865C}"/>
              </a:ext>
            </a:extLst>
          </p:cNvPr>
          <p:cNvCxnSpPr/>
          <p:nvPr/>
        </p:nvCxnSpPr>
        <p:spPr>
          <a:xfrm>
            <a:off x="2947481" y="5294735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CD44C-10DB-1042-908D-05E0510C590E}"/>
              </a:ext>
            </a:extLst>
          </p:cNvPr>
          <p:cNvCxnSpPr/>
          <p:nvPr/>
        </p:nvCxnSpPr>
        <p:spPr>
          <a:xfrm>
            <a:off x="2997740" y="3102503"/>
            <a:ext cx="6196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6D6BB54-FD2B-7B45-A60D-067471829AE9}"/>
              </a:ext>
            </a:extLst>
          </p:cNvPr>
          <p:cNvSpPr/>
          <p:nvPr/>
        </p:nvSpPr>
        <p:spPr>
          <a:xfrm>
            <a:off x="3249037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35176A-05AF-2644-937D-3263E63B60B3}"/>
              </a:ext>
            </a:extLst>
          </p:cNvPr>
          <p:cNvCxnSpPr/>
          <p:nvPr/>
        </p:nvCxnSpPr>
        <p:spPr>
          <a:xfrm>
            <a:off x="2947481" y="3102503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28ADFD-90AA-1D40-A10E-5BDDF0BBE2A7}"/>
              </a:ext>
            </a:extLst>
          </p:cNvPr>
          <p:cNvSpPr/>
          <p:nvPr/>
        </p:nvSpPr>
        <p:spPr>
          <a:xfrm>
            <a:off x="3404680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8FE8C-7BFF-8B47-A8A8-55C7D6DD5CE7}"/>
              </a:ext>
            </a:extLst>
          </p:cNvPr>
          <p:cNvSpPr/>
          <p:nvPr/>
        </p:nvSpPr>
        <p:spPr>
          <a:xfrm>
            <a:off x="3560323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39E7D-357C-8F47-8BEC-B640E304EF32}"/>
              </a:ext>
            </a:extLst>
          </p:cNvPr>
          <p:cNvSpPr/>
          <p:nvPr/>
        </p:nvSpPr>
        <p:spPr>
          <a:xfrm>
            <a:off x="3715966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9C19F9-A846-284F-A179-5E3DBE2A8229}"/>
              </a:ext>
            </a:extLst>
          </p:cNvPr>
          <p:cNvSpPr/>
          <p:nvPr/>
        </p:nvSpPr>
        <p:spPr>
          <a:xfrm>
            <a:off x="3870994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F0BBF3-3862-B943-BFAF-59F277112208}"/>
              </a:ext>
            </a:extLst>
          </p:cNvPr>
          <p:cNvSpPr/>
          <p:nvPr/>
        </p:nvSpPr>
        <p:spPr>
          <a:xfrm>
            <a:off x="4026637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248C64-5361-D645-9D93-61C7B818AD89}"/>
              </a:ext>
            </a:extLst>
          </p:cNvPr>
          <p:cNvSpPr/>
          <p:nvPr/>
        </p:nvSpPr>
        <p:spPr>
          <a:xfrm>
            <a:off x="4182280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87B2F8-7C61-C749-9D7B-1B732956D346}"/>
              </a:ext>
            </a:extLst>
          </p:cNvPr>
          <p:cNvSpPr/>
          <p:nvPr/>
        </p:nvSpPr>
        <p:spPr>
          <a:xfrm>
            <a:off x="4337923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F656B1-F62C-6247-A80E-A263E3B2AB91}"/>
              </a:ext>
            </a:extLst>
          </p:cNvPr>
          <p:cNvSpPr/>
          <p:nvPr/>
        </p:nvSpPr>
        <p:spPr>
          <a:xfrm>
            <a:off x="6762474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A9968-CD58-DA46-8D65-400DA6CC3AB5}"/>
              </a:ext>
            </a:extLst>
          </p:cNvPr>
          <p:cNvSpPr/>
          <p:nvPr/>
        </p:nvSpPr>
        <p:spPr>
          <a:xfrm>
            <a:off x="6918117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59C6D7-F1DE-8944-9CA7-5488D83D7FD8}"/>
              </a:ext>
            </a:extLst>
          </p:cNvPr>
          <p:cNvSpPr/>
          <p:nvPr/>
        </p:nvSpPr>
        <p:spPr>
          <a:xfrm>
            <a:off x="7073760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A869CD-807A-344D-9156-64D96A0BCDA2}"/>
              </a:ext>
            </a:extLst>
          </p:cNvPr>
          <p:cNvSpPr/>
          <p:nvPr/>
        </p:nvSpPr>
        <p:spPr>
          <a:xfrm>
            <a:off x="7229403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817892-4D2B-9B42-A01E-B271E030D0B4}"/>
              </a:ext>
            </a:extLst>
          </p:cNvPr>
          <p:cNvSpPr/>
          <p:nvPr/>
        </p:nvSpPr>
        <p:spPr>
          <a:xfrm>
            <a:off x="7384431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8C376-A1EA-854A-AFEF-587D63A37EB7}"/>
              </a:ext>
            </a:extLst>
          </p:cNvPr>
          <p:cNvSpPr/>
          <p:nvPr/>
        </p:nvSpPr>
        <p:spPr>
          <a:xfrm>
            <a:off x="7540074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4164B5-E7AB-0E4D-A559-B95FCE10FAD2}"/>
              </a:ext>
            </a:extLst>
          </p:cNvPr>
          <p:cNvSpPr/>
          <p:nvPr/>
        </p:nvSpPr>
        <p:spPr>
          <a:xfrm>
            <a:off x="7695717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201DFC-A289-CC45-88CE-1E9A63282B2C}"/>
              </a:ext>
            </a:extLst>
          </p:cNvPr>
          <p:cNvSpPr/>
          <p:nvPr/>
        </p:nvSpPr>
        <p:spPr>
          <a:xfrm>
            <a:off x="7851360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9A1253-7352-2744-BEBB-7FA8DF93075C}"/>
              </a:ext>
            </a:extLst>
          </p:cNvPr>
          <p:cNvSpPr/>
          <p:nvPr/>
        </p:nvSpPr>
        <p:spPr>
          <a:xfrm>
            <a:off x="4649209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AD911C-BFCA-E04A-B515-F6C72A7E992A}"/>
              </a:ext>
            </a:extLst>
          </p:cNvPr>
          <p:cNvSpPr/>
          <p:nvPr/>
        </p:nvSpPr>
        <p:spPr>
          <a:xfrm>
            <a:off x="5042566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13085C-764B-6649-8696-DD3204BDF014}"/>
              </a:ext>
            </a:extLst>
          </p:cNvPr>
          <p:cNvSpPr/>
          <p:nvPr/>
        </p:nvSpPr>
        <p:spPr>
          <a:xfrm>
            <a:off x="6442208" y="29967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CC0696-3327-1441-8666-49589540F228}"/>
              </a:ext>
            </a:extLst>
          </p:cNvPr>
          <p:cNvSpPr/>
          <p:nvPr/>
        </p:nvSpPr>
        <p:spPr>
          <a:xfrm>
            <a:off x="6021487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/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7B018-085F-094D-85A2-87EF3CD2C87F}"/>
              </a:ext>
            </a:extLst>
          </p:cNvPr>
          <p:cNvCxnSpPr/>
          <p:nvPr/>
        </p:nvCxnSpPr>
        <p:spPr>
          <a:xfrm>
            <a:off x="5582452" y="2817341"/>
            <a:ext cx="13757" cy="281734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C786C9-1C1F-A94A-9228-56D9A702B024}"/>
              </a:ext>
            </a:extLst>
          </p:cNvPr>
          <p:cNvSpPr txBox="1"/>
          <p:nvPr/>
        </p:nvSpPr>
        <p:spPr>
          <a:xfrm>
            <a:off x="9229244" y="2850310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YES!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3BDF5-334C-B645-9B58-FC85176765FF}"/>
              </a:ext>
            </a:extLst>
          </p:cNvPr>
          <p:cNvSpPr txBox="1"/>
          <p:nvPr/>
        </p:nvSpPr>
        <p:spPr>
          <a:xfrm>
            <a:off x="9215820" y="5016287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F1BE7-CAF1-1547-8D48-1B9BC2A37B7F}"/>
              </a:ext>
            </a:extLst>
          </p:cNvPr>
          <p:cNvSpPr txBox="1"/>
          <p:nvPr/>
        </p:nvSpPr>
        <p:spPr>
          <a:xfrm>
            <a:off x="3257387" y="4369956"/>
            <a:ext cx="202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Clearly NO to left of dashed line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52667-C08E-A14D-8ADE-09447594761C}"/>
              </a:ext>
            </a:extLst>
          </p:cNvPr>
          <p:cNvSpPr txBox="1"/>
          <p:nvPr/>
        </p:nvSpPr>
        <p:spPr>
          <a:xfrm>
            <a:off x="5746545" y="3397412"/>
            <a:ext cx="202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Clearly YES to right of dashed line</a:t>
            </a:r>
          </a:p>
        </p:txBody>
      </p:sp>
    </p:spTree>
    <p:extLst>
      <p:ext uri="{BB962C8B-B14F-4D97-AF65-F5344CB8AC3E}">
        <p14:creationId xmlns:p14="http://schemas.microsoft.com/office/powerpoint/2010/main" val="423888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BF0-2BE5-9A44-A7D5-CFB76E55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892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ranges of known ”yes” and “no” overlap, </a:t>
            </a:r>
            <a:b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only give a probabilistic answer anyway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CAA5B1-8CC8-E747-8CD6-BD232254865C}"/>
              </a:ext>
            </a:extLst>
          </p:cNvPr>
          <p:cNvCxnSpPr/>
          <p:nvPr/>
        </p:nvCxnSpPr>
        <p:spPr>
          <a:xfrm>
            <a:off x="2947481" y="5294735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CD44C-10DB-1042-908D-05E0510C590E}"/>
              </a:ext>
            </a:extLst>
          </p:cNvPr>
          <p:cNvCxnSpPr/>
          <p:nvPr/>
        </p:nvCxnSpPr>
        <p:spPr>
          <a:xfrm>
            <a:off x="2997740" y="3102503"/>
            <a:ext cx="6196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6D6BB54-FD2B-7B45-A60D-067471829AE9}"/>
              </a:ext>
            </a:extLst>
          </p:cNvPr>
          <p:cNvSpPr/>
          <p:nvPr/>
        </p:nvSpPr>
        <p:spPr>
          <a:xfrm>
            <a:off x="3249037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35176A-05AF-2644-937D-3263E63B60B3}"/>
              </a:ext>
            </a:extLst>
          </p:cNvPr>
          <p:cNvCxnSpPr/>
          <p:nvPr/>
        </p:nvCxnSpPr>
        <p:spPr>
          <a:xfrm>
            <a:off x="2947481" y="3102503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28ADFD-90AA-1D40-A10E-5BDDF0BBE2A7}"/>
              </a:ext>
            </a:extLst>
          </p:cNvPr>
          <p:cNvSpPr/>
          <p:nvPr/>
        </p:nvSpPr>
        <p:spPr>
          <a:xfrm>
            <a:off x="3404680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8FE8C-7BFF-8B47-A8A8-55C7D6DD5CE7}"/>
              </a:ext>
            </a:extLst>
          </p:cNvPr>
          <p:cNvSpPr/>
          <p:nvPr/>
        </p:nvSpPr>
        <p:spPr>
          <a:xfrm>
            <a:off x="3560323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39E7D-357C-8F47-8BEC-B640E304EF32}"/>
              </a:ext>
            </a:extLst>
          </p:cNvPr>
          <p:cNvSpPr/>
          <p:nvPr/>
        </p:nvSpPr>
        <p:spPr>
          <a:xfrm>
            <a:off x="3715966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9C19F9-A846-284F-A179-5E3DBE2A8229}"/>
              </a:ext>
            </a:extLst>
          </p:cNvPr>
          <p:cNvSpPr/>
          <p:nvPr/>
        </p:nvSpPr>
        <p:spPr>
          <a:xfrm>
            <a:off x="3870994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F0BBF3-3862-B943-BFAF-59F277112208}"/>
              </a:ext>
            </a:extLst>
          </p:cNvPr>
          <p:cNvSpPr/>
          <p:nvPr/>
        </p:nvSpPr>
        <p:spPr>
          <a:xfrm>
            <a:off x="4026637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248C64-5361-D645-9D93-61C7B818AD89}"/>
              </a:ext>
            </a:extLst>
          </p:cNvPr>
          <p:cNvSpPr/>
          <p:nvPr/>
        </p:nvSpPr>
        <p:spPr>
          <a:xfrm>
            <a:off x="4182280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87B2F8-7C61-C749-9D7B-1B732956D346}"/>
              </a:ext>
            </a:extLst>
          </p:cNvPr>
          <p:cNvSpPr/>
          <p:nvPr/>
        </p:nvSpPr>
        <p:spPr>
          <a:xfrm>
            <a:off x="4337923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F656B1-F62C-6247-A80E-A263E3B2AB91}"/>
              </a:ext>
            </a:extLst>
          </p:cNvPr>
          <p:cNvSpPr/>
          <p:nvPr/>
        </p:nvSpPr>
        <p:spPr>
          <a:xfrm>
            <a:off x="6762474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A9968-CD58-DA46-8D65-400DA6CC3AB5}"/>
              </a:ext>
            </a:extLst>
          </p:cNvPr>
          <p:cNvSpPr/>
          <p:nvPr/>
        </p:nvSpPr>
        <p:spPr>
          <a:xfrm>
            <a:off x="6918117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59C6D7-F1DE-8944-9CA7-5488D83D7FD8}"/>
              </a:ext>
            </a:extLst>
          </p:cNvPr>
          <p:cNvSpPr/>
          <p:nvPr/>
        </p:nvSpPr>
        <p:spPr>
          <a:xfrm>
            <a:off x="7073760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A869CD-807A-344D-9156-64D96A0BCDA2}"/>
              </a:ext>
            </a:extLst>
          </p:cNvPr>
          <p:cNvSpPr/>
          <p:nvPr/>
        </p:nvSpPr>
        <p:spPr>
          <a:xfrm>
            <a:off x="7229403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817892-4D2B-9B42-A01E-B271E030D0B4}"/>
              </a:ext>
            </a:extLst>
          </p:cNvPr>
          <p:cNvSpPr/>
          <p:nvPr/>
        </p:nvSpPr>
        <p:spPr>
          <a:xfrm>
            <a:off x="7384431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8C376-A1EA-854A-AFEF-587D63A37EB7}"/>
              </a:ext>
            </a:extLst>
          </p:cNvPr>
          <p:cNvSpPr/>
          <p:nvPr/>
        </p:nvSpPr>
        <p:spPr>
          <a:xfrm>
            <a:off x="7540074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4164B5-E7AB-0E4D-A559-B95FCE10FAD2}"/>
              </a:ext>
            </a:extLst>
          </p:cNvPr>
          <p:cNvSpPr/>
          <p:nvPr/>
        </p:nvSpPr>
        <p:spPr>
          <a:xfrm>
            <a:off x="7695717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201DFC-A289-CC45-88CE-1E9A63282B2C}"/>
              </a:ext>
            </a:extLst>
          </p:cNvPr>
          <p:cNvSpPr/>
          <p:nvPr/>
        </p:nvSpPr>
        <p:spPr>
          <a:xfrm>
            <a:off x="7851360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9A1253-7352-2744-BEBB-7FA8DF93075C}"/>
              </a:ext>
            </a:extLst>
          </p:cNvPr>
          <p:cNvSpPr/>
          <p:nvPr/>
        </p:nvSpPr>
        <p:spPr>
          <a:xfrm>
            <a:off x="4649209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AD911C-BFCA-E04A-B515-F6C72A7E992A}"/>
              </a:ext>
            </a:extLst>
          </p:cNvPr>
          <p:cNvSpPr/>
          <p:nvPr/>
        </p:nvSpPr>
        <p:spPr>
          <a:xfrm>
            <a:off x="5042566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1B72D-6198-954A-9C0A-90B27B79EF49}"/>
              </a:ext>
            </a:extLst>
          </p:cNvPr>
          <p:cNvSpPr/>
          <p:nvPr/>
        </p:nvSpPr>
        <p:spPr>
          <a:xfrm>
            <a:off x="5582452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9559A9-D726-0346-B8D8-2F0D6FA95EF9}"/>
              </a:ext>
            </a:extLst>
          </p:cNvPr>
          <p:cNvSpPr/>
          <p:nvPr/>
        </p:nvSpPr>
        <p:spPr>
          <a:xfrm>
            <a:off x="6273357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13085C-764B-6649-8696-DD3204BDF014}"/>
              </a:ext>
            </a:extLst>
          </p:cNvPr>
          <p:cNvSpPr/>
          <p:nvPr/>
        </p:nvSpPr>
        <p:spPr>
          <a:xfrm>
            <a:off x="6442208" y="29967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CC0696-3327-1441-8666-49589540F228}"/>
              </a:ext>
            </a:extLst>
          </p:cNvPr>
          <p:cNvSpPr/>
          <p:nvPr/>
        </p:nvSpPr>
        <p:spPr>
          <a:xfrm>
            <a:off x="6021487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3907E1-012F-0C4B-9A75-F665D6C4E334}"/>
              </a:ext>
            </a:extLst>
          </p:cNvPr>
          <p:cNvSpPr/>
          <p:nvPr/>
        </p:nvSpPr>
        <p:spPr>
          <a:xfrm>
            <a:off x="5596209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311183-858D-0C49-BBFE-DAA8D33CAEA4}"/>
              </a:ext>
            </a:extLst>
          </p:cNvPr>
          <p:cNvSpPr/>
          <p:nvPr/>
        </p:nvSpPr>
        <p:spPr>
          <a:xfrm>
            <a:off x="5033594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/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7B018-085F-094D-85A2-87EF3CD2C87F}"/>
              </a:ext>
            </a:extLst>
          </p:cNvPr>
          <p:cNvCxnSpPr/>
          <p:nvPr/>
        </p:nvCxnSpPr>
        <p:spPr>
          <a:xfrm>
            <a:off x="5582452" y="2817341"/>
            <a:ext cx="13757" cy="281734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C786C9-1C1F-A94A-9228-56D9A702B024}"/>
              </a:ext>
            </a:extLst>
          </p:cNvPr>
          <p:cNvSpPr txBox="1"/>
          <p:nvPr/>
        </p:nvSpPr>
        <p:spPr>
          <a:xfrm>
            <a:off x="9229244" y="2850310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YES!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3BDF5-334C-B645-9B58-FC85176765FF}"/>
              </a:ext>
            </a:extLst>
          </p:cNvPr>
          <p:cNvSpPr txBox="1"/>
          <p:nvPr/>
        </p:nvSpPr>
        <p:spPr>
          <a:xfrm>
            <a:off x="9215820" y="5016287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694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BF0-2BE5-9A44-A7D5-CFB76E55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5"/>
            <a:ext cx="10921314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the probability from data by sliding bin</a:t>
            </a:r>
            <a:b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(need lots of data)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CAA5B1-8CC8-E747-8CD6-BD232254865C}"/>
              </a:ext>
            </a:extLst>
          </p:cNvPr>
          <p:cNvCxnSpPr/>
          <p:nvPr/>
        </p:nvCxnSpPr>
        <p:spPr>
          <a:xfrm>
            <a:off x="2947481" y="5294735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CD44C-10DB-1042-908D-05E0510C590E}"/>
              </a:ext>
            </a:extLst>
          </p:cNvPr>
          <p:cNvCxnSpPr/>
          <p:nvPr/>
        </p:nvCxnSpPr>
        <p:spPr>
          <a:xfrm>
            <a:off x="2997740" y="3102503"/>
            <a:ext cx="6196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6D6BB54-FD2B-7B45-A60D-067471829AE9}"/>
              </a:ext>
            </a:extLst>
          </p:cNvPr>
          <p:cNvSpPr/>
          <p:nvPr/>
        </p:nvSpPr>
        <p:spPr>
          <a:xfrm>
            <a:off x="3249037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35176A-05AF-2644-937D-3263E63B60B3}"/>
              </a:ext>
            </a:extLst>
          </p:cNvPr>
          <p:cNvCxnSpPr/>
          <p:nvPr/>
        </p:nvCxnSpPr>
        <p:spPr>
          <a:xfrm>
            <a:off x="2947481" y="3102503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28ADFD-90AA-1D40-A10E-5BDDF0BBE2A7}"/>
              </a:ext>
            </a:extLst>
          </p:cNvPr>
          <p:cNvSpPr/>
          <p:nvPr/>
        </p:nvSpPr>
        <p:spPr>
          <a:xfrm>
            <a:off x="3404680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8FE8C-7BFF-8B47-A8A8-55C7D6DD5CE7}"/>
              </a:ext>
            </a:extLst>
          </p:cNvPr>
          <p:cNvSpPr/>
          <p:nvPr/>
        </p:nvSpPr>
        <p:spPr>
          <a:xfrm>
            <a:off x="3560323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39E7D-357C-8F47-8BEC-B640E304EF32}"/>
              </a:ext>
            </a:extLst>
          </p:cNvPr>
          <p:cNvSpPr/>
          <p:nvPr/>
        </p:nvSpPr>
        <p:spPr>
          <a:xfrm>
            <a:off x="3715966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9C19F9-A846-284F-A179-5E3DBE2A8229}"/>
              </a:ext>
            </a:extLst>
          </p:cNvPr>
          <p:cNvSpPr/>
          <p:nvPr/>
        </p:nvSpPr>
        <p:spPr>
          <a:xfrm>
            <a:off x="3870994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F0BBF3-3862-B943-BFAF-59F277112208}"/>
              </a:ext>
            </a:extLst>
          </p:cNvPr>
          <p:cNvSpPr/>
          <p:nvPr/>
        </p:nvSpPr>
        <p:spPr>
          <a:xfrm>
            <a:off x="4026637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248C64-5361-D645-9D93-61C7B818AD89}"/>
              </a:ext>
            </a:extLst>
          </p:cNvPr>
          <p:cNvSpPr/>
          <p:nvPr/>
        </p:nvSpPr>
        <p:spPr>
          <a:xfrm>
            <a:off x="4182280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87B2F8-7C61-C749-9D7B-1B732956D346}"/>
              </a:ext>
            </a:extLst>
          </p:cNvPr>
          <p:cNvSpPr/>
          <p:nvPr/>
        </p:nvSpPr>
        <p:spPr>
          <a:xfrm>
            <a:off x="4337923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F656B1-F62C-6247-A80E-A263E3B2AB91}"/>
              </a:ext>
            </a:extLst>
          </p:cNvPr>
          <p:cNvSpPr/>
          <p:nvPr/>
        </p:nvSpPr>
        <p:spPr>
          <a:xfrm>
            <a:off x="6762474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A9968-CD58-DA46-8D65-400DA6CC3AB5}"/>
              </a:ext>
            </a:extLst>
          </p:cNvPr>
          <p:cNvSpPr/>
          <p:nvPr/>
        </p:nvSpPr>
        <p:spPr>
          <a:xfrm>
            <a:off x="6918117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59C6D7-F1DE-8944-9CA7-5488D83D7FD8}"/>
              </a:ext>
            </a:extLst>
          </p:cNvPr>
          <p:cNvSpPr/>
          <p:nvPr/>
        </p:nvSpPr>
        <p:spPr>
          <a:xfrm>
            <a:off x="7073760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A869CD-807A-344D-9156-64D96A0BCDA2}"/>
              </a:ext>
            </a:extLst>
          </p:cNvPr>
          <p:cNvSpPr/>
          <p:nvPr/>
        </p:nvSpPr>
        <p:spPr>
          <a:xfrm>
            <a:off x="7229403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817892-4D2B-9B42-A01E-B271E030D0B4}"/>
              </a:ext>
            </a:extLst>
          </p:cNvPr>
          <p:cNvSpPr/>
          <p:nvPr/>
        </p:nvSpPr>
        <p:spPr>
          <a:xfrm>
            <a:off x="7384431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8C376-A1EA-854A-AFEF-587D63A37EB7}"/>
              </a:ext>
            </a:extLst>
          </p:cNvPr>
          <p:cNvSpPr/>
          <p:nvPr/>
        </p:nvSpPr>
        <p:spPr>
          <a:xfrm>
            <a:off x="7540074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4164B5-E7AB-0E4D-A559-B95FCE10FAD2}"/>
              </a:ext>
            </a:extLst>
          </p:cNvPr>
          <p:cNvSpPr/>
          <p:nvPr/>
        </p:nvSpPr>
        <p:spPr>
          <a:xfrm>
            <a:off x="7695717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201DFC-A289-CC45-88CE-1E9A63282B2C}"/>
              </a:ext>
            </a:extLst>
          </p:cNvPr>
          <p:cNvSpPr/>
          <p:nvPr/>
        </p:nvSpPr>
        <p:spPr>
          <a:xfrm>
            <a:off x="7851360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9A1253-7352-2744-BEBB-7FA8DF93075C}"/>
              </a:ext>
            </a:extLst>
          </p:cNvPr>
          <p:cNvSpPr/>
          <p:nvPr/>
        </p:nvSpPr>
        <p:spPr>
          <a:xfrm>
            <a:off x="4649209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AD911C-BFCA-E04A-B515-F6C72A7E992A}"/>
              </a:ext>
            </a:extLst>
          </p:cNvPr>
          <p:cNvSpPr/>
          <p:nvPr/>
        </p:nvSpPr>
        <p:spPr>
          <a:xfrm>
            <a:off x="5042566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1B72D-6198-954A-9C0A-90B27B79EF49}"/>
              </a:ext>
            </a:extLst>
          </p:cNvPr>
          <p:cNvSpPr/>
          <p:nvPr/>
        </p:nvSpPr>
        <p:spPr>
          <a:xfrm>
            <a:off x="5582452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9559A9-D726-0346-B8D8-2F0D6FA95EF9}"/>
              </a:ext>
            </a:extLst>
          </p:cNvPr>
          <p:cNvSpPr/>
          <p:nvPr/>
        </p:nvSpPr>
        <p:spPr>
          <a:xfrm>
            <a:off x="6273357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13085C-764B-6649-8696-DD3204BDF014}"/>
              </a:ext>
            </a:extLst>
          </p:cNvPr>
          <p:cNvSpPr/>
          <p:nvPr/>
        </p:nvSpPr>
        <p:spPr>
          <a:xfrm>
            <a:off x="6442208" y="29967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CC0696-3327-1441-8666-49589540F228}"/>
              </a:ext>
            </a:extLst>
          </p:cNvPr>
          <p:cNvSpPr/>
          <p:nvPr/>
        </p:nvSpPr>
        <p:spPr>
          <a:xfrm>
            <a:off x="6021487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3907E1-012F-0C4B-9A75-F665D6C4E334}"/>
              </a:ext>
            </a:extLst>
          </p:cNvPr>
          <p:cNvSpPr/>
          <p:nvPr/>
        </p:nvSpPr>
        <p:spPr>
          <a:xfrm>
            <a:off x="5596209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311183-858D-0C49-BBFE-DAA8D33CAEA4}"/>
              </a:ext>
            </a:extLst>
          </p:cNvPr>
          <p:cNvSpPr/>
          <p:nvPr/>
        </p:nvSpPr>
        <p:spPr>
          <a:xfrm>
            <a:off x="5033594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/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DC786C9-1C1F-A94A-9228-56D9A702B024}"/>
              </a:ext>
            </a:extLst>
          </p:cNvPr>
          <p:cNvSpPr txBox="1"/>
          <p:nvPr/>
        </p:nvSpPr>
        <p:spPr>
          <a:xfrm>
            <a:off x="9229244" y="2850310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YES!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3BDF5-334C-B645-9B58-FC85176765FF}"/>
              </a:ext>
            </a:extLst>
          </p:cNvPr>
          <p:cNvSpPr txBox="1"/>
          <p:nvPr/>
        </p:nvSpPr>
        <p:spPr>
          <a:xfrm>
            <a:off x="9215820" y="5016287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5039E-038A-BA45-80FB-7E3BC5AC9310}"/>
              </a:ext>
            </a:extLst>
          </p:cNvPr>
          <p:cNvSpPr/>
          <p:nvPr/>
        </p:nvSpPr>
        <p:spPr>
          <a:xfrm>
            <a:off x="7540074" y="2631989"/>
            <a:ext cx="384243" cy="32768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76C80D-7637-2543-8CA2-3484B09E3858}"/>
              </a:ext>
            </a:extLst>
          </p:cNvPr>
          <p:cNvSpPr/>
          <p:nvPr/>
        </p:nvSpPr>
        <p:spPr>
          <a:xfrm>
            <a:off x="3650543" y="2631989"/>
            <a:ext cx="384243" cy="32768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53353F-6243-9242-BC99-F18E9C0C8BA2}"/>
              </a:ext>
            </a:extLst>
          </p:cNvPr>
          <p:cNvSpPr/>
          <p:nvPr/>
        </p:nvSpPr>
        <p:spPr>
          <a:xfrm>
            <a:off x="5559730" y="2607411"/>
            <a:ext cx="384243" cy="32768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3F40C-1FD4-D84B-8EEA-0EA157C5760C}"/>
              </a:ext>
            </a:extLst>
          </p:cNvPr>
          <p:cNvSpPr txBox="1"/>
          <p:nvPr/>
        </p:nvSpPr>
        <p:spPr>
          <a:xfrm>
            <a:off x="7464839" y="2220428"/>
            <a:ext cx="87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EA64AA-85CF-5F4E-AA90-8A662D90A036}"/>
              </a:ext>
            </a:extLst>
          </p:cNvPr>
          <p:cNvSpPr txBox="1"/>
          <p:nvPr/>
        </p:nvSpPr>
        <p:spPr>
          <a:xfrm>
            <a:off x="3630827" y="2211929"/>
            <a:ext cx="66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2871D3-0E34-B548-A8B1-1CB0E62B9A87}"/>
              </a:ext>
            </a:extLst>
          </p:cNvPr>
          <p:cNvSpPr txBox="1"/>
          <p:nvPr/>
        </p:nvSpPr>
        <p:spPr>
          <a:xfrm>
            <a:off x="5424263" y="2213274"/>
            <a:ext cx="66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84652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BF0-2BE5-9A44-A7D5-CFB76E55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5"/>
            <a:ext cx="1092131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Or, fit a sigmoidal curve through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CAA5B1-8CC8-E747-8CD6-BD232254865C}"/>
              </a:ext>
            </a:extLst>
          </p:cNvPr>
          <p:cNvCxnSpPr/>
          <p:nvPr/>
        </p:nvCxnSpPr>
        <p:spPr>
          <a:xfrm>
            <a:off x="2947481" y="5294735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CD44C-10DB-1042-908D-05E0510C590E}"/>
              </a:ext>
            </a:extLst>
          </p:cNvPr>
          <p:cNvCxnSpPr/>
          <p:nvPr/>
        </p:nvCxnSpPr>
        <p:spPr>
          <a:xfrm>
            <a:off x="2997740" y="3102503"/>
            <a:ext cx="6196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6D6BB54-FD2B-7B45-A60D-067471829AE9}"/>
              </a:ext>
            </a:extLst>
          </p:cNvPr>
          <p:cNvSpPr/>
          <p:nvPr/>
        </p:nvSpPr>
        <p:spPr>
          <a:xfrm>
            <a:off x="3249037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35176A-05AF-2644-937D-3263E63B60B3}"/>
              </a:ext>
            </a:extLst>
          </p:cNvPr>
          <p:cNvCxnSpPr/>
          <p:nvPr/>
        </p:nvCxnSpPr>
        <p:spPr>
          <a:xfrm>
            <a:off x="2947481" y="3102503"/>
            <a:ext cx="619651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28ADFD-90AA-1D40-A10E-5BDDF0BBE2A7}"/>
              </a:ext>
            </a:extLst>
          </p:cNvPr>
          <p:cNvSpPr/>
          <p:nvPr/>
        </p:nvSpPr>
        <p:spPr>
          <a:xfrm>
            <a:off x="3404680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B8FE8C-7BFF-8B47-A8A8-55C7D6DD5CE7}"/>
              </a:ext>
            </a:extLst>
          </p:cNvPr>
          <p:cNvSpPr/>
          <p:nvPr/>
        </p:nvSpPr>
        <p:spPr>
          <a:xfrm>
            <a:off x="3560323" y="5192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39E7D-357C-8F47-8BEC-B640E304EF32}"/>
              </a:ext>
            </a:extLst>
          </p:cNvPr>
          <p:cNvSpPr/>
          <p:nvPr/>
        </p:nvSpPr>
        <p:spPr>
          <a:xfrm>
            <a:off x="3715966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9C19F9-A846-284F-A179-5E3DBE2A8229}"/>
              </a:ext>
            </a:extLst>
          </p:cNvPr>
          <p:cNvSpPr/>
          <p:nvPr/>
        </p:nvSpPr>
        <p:spPr>
          <a:xfrm>
            <a:off x="3870994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F0BBF3-3862-B943-BFAF-59F277112208}"/>
              </a:ext>
            </a:extLst>
          </p:cNvPr>
          <p:cNvSpPr/>
          <p:nvPr/>
        </p:nvSpPr>
        <p:spPr>
          <a:xfrm>
            <a:off x="4026637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248C64-5361-D645-9D93-61C7B818AD89}"/>
              </a:ext>
            </a:extLst>
          </p:cNvPr>
          <p:cNvSpPr/>
          <p:nvPr/>
        </p:nvSpPr>
        <p:spPr>
          <a:xfrm>
            <a:off x="4182280" y="51839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87B2F8-7C61-C749-9D7B-1B732956D346}"/>
              </a:ext>
            </a:extLst>
          </p:cNvPr>
          <p:cNvSpPr/>
          <p:nvPr/>
        </p:nvSpPr>
        <p:spPr>
          <a:xfrm>
            <a:off x="4337923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F656B1-F62C-6247-A80E-A263E3B2AB91}"/>
              </a:ext>
            </a:extLst>
          </p:cNvPr>
          <p:cNvSpPr/>
          <p:nvPr/>
        </p:nvSpPr>
        <p:spPr>
          <a:xfrm>
            <a:off x="6762474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A9968-CD58-DA46-8D65-400DA6CC3AB5}"/>
              </a:ext>
            </a:extLst>
          </p:cNvPr>
          <p:cNvSpPr/>
          <p:nvPr/>
        </p:nvSpPr>
        <p:spPr>
          <a:xfrm>
            <a:off x="6918117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59C6D7-F1DE-8944-9CA7-5488D83D7FD8}"/>
              </a:ext>
            </a:extLst>
          </p:cNvPr>
          <p:cNvSpPr/>
          <p:nvPr/>
        </p:nvSpPr>
        <p:spPr>
          <a:xfrm>
            <a:off x="7073760" y="29964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A869CD-807A-344D-9156-64D96A0BCDA2}"/>
              </a:ext>
            </a:extLst>
          </p:cNvPr>
          <p:cNvSpPr/>
          <p:nvPr/>
        </p:nvSpPr>
        <p:spPr>
          <a:xfrm>
            <a:off x="7229403" y="2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817892-4D2B-9B42-A01E-B271E030D0B4}"/>
              </a:ext>
            </a:extLst>
          </p:cNvPr>
          <p:cNvSpPr/>
          <p:nvPr/>
        </p:nvSpPr>
        <p:spPr>
          <a:xfrm>
            <a:off x="7384431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8C376-A1EA-854A-AFEF-587D63A37EB7}"/>
              </a:ext>
            </a:extLst>
          </p:cNvPr>
          <p:cNvSpPr/>
          <p:nvPr/>
        </p:nvSpPr>
        <p:spPr>
          <a:xfrm>
            <a:off x="7540074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4164B5-E7AB-0E4D-A559-B95FCE10FAD2}"/>
              </a:ext>
            </a:extLst>
          </p:cNvPr>
          <p:cNvSpPr/>
          <p:nvPr/>
        </p:nvSpPr>
        <p:spPr>
          <a:xfrm>
            <a:off x="7695717" y="298820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201DFC-A289-CC45-88CE-1E9A63282B2C}"/>
              </a:ext>
            </a:extLst>
          </p:cNvPr>
          <p:cNvSpPr/>
          <p:nvPr/>
        </p:nvSpPr>
        <p:spPr>
          <a:xfrm>
            <a:off x="7851360" y="29882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9A1253-7352-2744-BEBB-7FA8DF93075C}"/>
              </a:ext>
            </a:extLst>
          </p:cNvPr>
          <p:cNvSpPr/>
          <p:nvPr/>
        </p:nvSpPr>
        <p:spPr>
          <a:xfrm>
            <a:off x="4649209" y="5192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AD911C-BFCA-E04A-B515-F6C72A7E992A}"/>
              </a:ext>
            </a:extLst>
          </p:cNvPr>
          <p:cNvSpPr/>
          <p:nvPr/>
        </p:nvSpPr>
        <p:spPr>
          <a:xfrm>
            <a:off x="5042566" y="51839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1B72D-6198-954A-9C0A-90B27B79EF49}"/>
              </a:ext>
            </a:extLst>
          </p:cNvPr>
          <p:cNvSpPr/>
          <p:nvPr/>
        </p:nvSpPr>
        <p:spPr>
          <a:xfrm>
            <a:off x="5582452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9559A9-D726-0346-B8D8-2F0D6FA95EF9}"/>
              </a:ext>
            </a:extLst>
          </p:cNvPr>
          <p:cNvSpPr/>
          <p:nvPr/>
        </p:nvSpPr>
        <p:spPr>
          <a:xfrm>
            <a:off x="6273357" y="51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13085C-764B-6649-8696-DD3204BDF014}"/>
              </a:ext>
            </a:extLst>
          </p:cNvPr>
          <p:cNvSpPr/>
          <p:nvPr/>
        </p:nvSpPr>
        <p:spPr>
          <a:xfrm>
            <a:off x="6442208" y="29967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CC0696-3327-1441-8666-49589540F228}"/>
              </a:ext>
            </a:extLst>
          </p:cNvPr>
          <p:cNvSpPr/>
          <p:nvPr/>
        </p:nvSpPr>
        <p:spPr>
          <a:xfrm>
            <a:off x="6021487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3907E1-012F-0C4B-9A75-F665D6C4E334}"/>
              </a:ext>
            </a:extLst>
          </p:cNvPr>
          <p:cNvSpPr/>
          <p:nvPr/>
        </p:nvSpPr>
        <p:spPr>
          <a:xfrm>
            <a:off x="5596209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311183-858D-0C49-BBFE-DAA8D33CAEA4}"/>
              </a:ext>
            </a:extLst>
          </p:cNvPr>
          <p:cNvSpPr/>
          <p:nvPr/>
        </p:nvSpPr>
        <p:spPr>
          <a:xfrm>
            <a:off x="5033594" y="298246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/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34AFD1-560D-F84B-A628-475BAF17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09" y="5539507"/>
                <a:ext cx="17929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DC786C9-1C1F-A94A-9228-56D9A702B024}"/>
              </a:ext>
            </a:extLst>
          </p:cNvPr>
          <p:cNvSpPr txBox="1"/>
          <p:nvPr/>
        </p:nvSpPr>
        <p:spPr>
          <a:xfrm>
            <a:off x="9229244" y="2850310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YES!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3BDF5-334C-B645-9B58-FC85176765FF}"/>
              </a:ext>
            </a:extLst>
          </p:cNvPr>
          <p:cNvSpPr txBox="1"/>
          <p:nvPr/>
        </p:nvSpPr>
        <p:spPr>
          <a:xfrm>
            <a:off x="9215820" y="5016287"/>
            <a:ext cx="109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D8E2306-0E7C-CB4E-8FF0-B0B70A83EAD5}"/>
              </a:ext>
            </a:extLst>
          </p:cNvPr>
          <p:cNvSpPr/>
          <p:nvPr/>
        </p:nvSpPr>
        <p:spPr>
          <a:xfrm>
            <a:off x="3126259" y="3174059"/>
            <a:ext cx="5301049" cy="2011917"/>
          </a:xfrm>
          <a:custGeom>
            <a:avLst/>
            <a:gdLst>
              <a:gd name="connsiteX0" fmla="*/ 0 w 5301049"/>
              <a:gd name="connsiteY0" fmla="*/ 2003422 h 2011917"/>
              <a:gd name="connsiteX1" fmla="*/ 840260 w 5301049"/>
              <a:gd name="connsiteY1" fmla="*/ 1991065 h 2011917"/>
              <a:gd name="connsiteX2" fmla="*/ 1359244 w 5301049"/>
              <a:gd name="connsiteY2" fmla="*/ 2003422 h 2011917"/>
              <a:gd name="connsiteX3" fmla="*/ 1804087 w 5301049"/>
              <a:gd name="connsiteY3" fmla="*/ 1842784 h 2011917"/>
              <a:gd name="connsiteX4" fmla="*/ 2286000 w 5301049"/>
              <a:gd name="connsiteY4" fmla="*/ 1385584 h 2011917"/>
              <a:gd name="connsiteX5" fmla="*/ 2669060 w 5301049"/>
              <a:gd name="connsiteY5" fmla="*/ 829530 h 2011917"/>
              <a:gd name="connsiteX6" fmla="*/ 3052119 w 5301049"/>
              <a:gd name="connsiteY6" fmla="*/ 397044 h 2011917"/>
              <a:gd name="connsiteX7" fmla="*/ 3620530 w 5301049"/>
              <a:gd name="connsiteY7" fmla="*/ 125195 h 2011917"/>
              <a:gd name="connsiteX8" fmla="*/ 4448433 w 5301049"/>
              <a:gd name="connsiteY8" fmla="*/ 13984 h 2011917"/>
              <a:gd name="connsiteX9" fmla="*/ 5301049 w 5301049"/>
              <a:gd name="connsiteY9" fmla="*/ 1627 h 2011917"/>
              <a:gd name="connsiteX10" fmla="*/ 5301049 w 5301049"/>
              <a:gd name="connsiteY10" fmla="*/ 1627 h 201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01049" h="2011917">
                <a:moveTo>
                  <a:pt x="0" y="2003422"/>
                </a:moveTo>
                <a:lnTo>
                  <a:pt x="840260" y="1991065"/>
                </a:lnTo>
                <a:cubicBezTo>
                  <a:pt x="1066801" y="1991065"/>
                  <a:pt x="1198606" y="2028136"/>
                  <a:pt x="1359244" y="2003422"/>
                </a:cubicBezTo>
                <a:cubicBezTo>
                  <a:pt x="1519882" y="1978708"/>
                  <a:pt x="1649628" y="1945757"/>
                  <a:pt x="1804087" y="1842784"/>
                </a:cubicBezTo>
                <a:cubicBezTo>
                  <a:pt x="1958546" y="1739811"/>
                  <a:pt x="2141838" y="1554460"/>
                  <a:pt x="2286000" y="1385584"/>
                </a:cubicBezTo>
                <a:cubicBezTo>
                  <a:pt x="2430162" y="1216708"/>
                  <a:pt x="2541374" y="994287"/>
                  <a:pt x="2669060" y="829530"/>
                </a:cubicBezTo>
                <a:cubicBezTo>
                  <a:pt x="2796746" y="664773"/>
                  <a:pt x="2893541" y="514433"/>
                  <a:pt x="3052119" y="397044"/>
                </a:cubicBezTo>
                <a:cubicBezTo>
                  <a:pt x="3210697" y="279655"/>
                  <a:pt x="3387811" y="189038"/>
                  <a:pt x="3620530" y="125195"/>
                </a:cubicBezTo>
                <a:cubicBezTo>
                  <a:pt x="3853249" y="61352"/>
                  <a:pt x="4168347" y="34579"/>
                  <a:pt x="4448433" y="13984"/>
                </a:cubicBezTo>
                <a:cubicBezTo>
                  <a:pt x="4728519" y="-6611"/>
                  <a:pt x="5301049" y="1627"/>
                  <a:pt x="5301049" y="1627"/>
                </a:cubicBezTo>
                <a:lnTo>
                  <a:pt x="5301049" y="1627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40C7-578B-BD44-B107-E8E00113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useful sigmoid (s-shaped)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EECFB-C39F-2E49-8594-F6E69F2B7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Limiting cases: </a:t>
                </a:r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≪0</m:t>
                    </m:r>
                  </m:oMath>
                </a14:m>
                <a:r>
                  <a:rPr lang="en-US" dirty="0"/>
                  <a:t>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close to zero</a:t>
                </a:r>
              </a:p>
              <a:p>
                <a:pPr marL="0" indent="0">
                  <a:buNone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close to one</a:t>
                </a:r>
              </a:p>
              <a:p>
                <a:pPr marL="0" indent="0">
                  <a:buNone/>
                </a:pPr>
                <a:r>
                  <a:rPr lang="en-US" dirty="0"/>
                  <a:t>Most of the action happens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 since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sigmoid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sigmoid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EECFB-C39F-2E49-8594-F6E69F2B7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206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85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1316</Words>
  <Application>Microsoft Macintosh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yes/no classification: logistic regression</vt:lpstr>
      <vt:lpstr>Classification problems</vt:lpstr>
      <vt:lpstr>Linear regression is clearly not applicable…</vt:lpstr>
      <vt:lpstr>Framework: lets develop a model where y(xi) is a measure of the probability that xi is in class 1.</vt:lpstr>
      <vt:lpstr>If ranges of known ”yes” and “no” are distinct, then this is a relatively easy problem.</vt:lpstr>
      <vt:lpstr>If ranges of known ”yes” and “no” overlap,  we can only give a probabilistic answer anyway</vt:lpstr>
      <vt:lpstr>Estimate the probability from data by sliding bin (need lots of data)</vt:lpstr>
      <vt:lpstr>Or, fit a sigmoidal curve through data</vt:lpstr>
      <vt:lpstr>A useful sigmoid (s-shaped) function</vt:lpstr>
      <vt:lpstr>Using the sigmoid  – we want a function that has that shape, but whose midpoint and active range depends on data.</vt:lpstr>
      <vt:lpstr>A convenient symmetry</vt:lpstr>
      <vt:lpstr>Bayesian thinking (countbayesie.com)</vt:lpstr>
      <vt:lpstr>We do this all the time …</vt:lpstr>
      <vt:lpstr>Odds ratio</vt:lpstr>
      <vt:lpstr>Odds ratio</vt:lpstr>
      <vt:lpstr>Fit a sigmoidal curve through data</vt:lpstr>
      <vt:lpstr>Odds ratio goes from 0 to infinity (“even odds” means OR = 1)</vt:lpstr>
      <vt:lpstr>Fit a sigmoidal linear curve through data log(OddsRatio)</vt:lpstr>
      <vt:lpstr>A little bit of algebra shows that this is the same as our sigmoidal fit = “Logistic regression”</vt:lpstr>
      <vt:lpstr>How do we operationally do this?</vt:lpstr>
      <vt:lpstr>Generalize to multiple descriptive variables (e.g., pixels, principal components, etc.)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yes or no: logistic regression</dc:title>
  <dc:creator>Daniel Rokhsar</dc:creator>
  <cp:lastModifiedBy>Daniel Rokhsar</cp:lastModifiedBy>
  <cp:revision>19</cp:revision>
  <dcterms:created xsi:type="dcterms:W3CDTF">2021-02-01T18:08:07Z</dcterms:created>
  <dcterms:modified xsi:type="dcterms:W3CDTF">2022-01-31T18:27:20Z</dcterms:modified>
</cp:coreProperties>
</file>