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0" r:id="rId5"/>
    <p:sldMasterId id="214748371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Aldrich"/>
      <p:regular r:id="rId31"/>
    </p:embeddedFont>
    <p:embeddedFont>
      <p:font typeface="Bai Jamjure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7CAD93-2EBE-4D92-94D7-D2867794500F}">
  <a:tblStyle styleId="{407CAD93-2EBE-4D92-94D7-D2867794500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ldrich-regular.fntdata"/><Relationship Id="rId30" Type="http://schemas.openxmlformats.org/officeDocument/2006/relationships/slide" Target="slides/slide23.xml"/><Relationship Id="rId33" Type="http://schemas.openxmlformats.org/officeDocument/2006/relationships/font" Target="fonts/BaiJamjuree-bold.fntdata"/><Relationship Id="rId32" Type="http://schemas.openxmlformats.org/officeDocument/2006/relationships/font" Target="fonts/BaiJamjuree-regular.fntdata"/><Relationship Id="rId35" Type="http://schemas.openxmlformats.org/officeDocument/2006/relationships/font" Target="fonts/BaiJamjuree-boldItalic.fntdata"/><Relationship Id="rId34" Type="http://schemas.openxmlformats.org/officeDocument/2006/relationships/font" Target="fonts/BaiJamjuree-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2" name="Shape 2622"/>
        <p:cNvGrpSpPr/>
        <p:nvPr/>
      </p:nvGrpSpPr>
      <p:grpSpPr>
        <a:xfrm>
          <a:off x="0" y="0"/>
          <a:ext cx="0" cy="0"/>
          <a:chOff x="0" y="0"/>
          <a:chExt cx="0" cy="0"/>
        </a:xfrm>
      </p:grpSpPr>
      <p:sp>
        <p:nvSpPr>
          <p:cNvPr id="2623" name="Google Shape;2623;g31f476112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4" name="Google Shape;2624;g31f476112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0" name="Shape 2700"/>
        <p:cNvGrpSpPr/>
        <p:nvPr/>
      </p:nvGrpSpPr>
      <p:grpSpPr>
        <a:xfrm>
          <a:off x="0" y="0"/>
          <a:ext cx="0" cy="0"/>
          <a:chOff x="0" y="0"/>
          <a:chExt cx="0" cy="0"/>
        </a:xfrm>
      </p:grpSpPr>
      <p:sp>
        <p:nvSpPr>
          <p:cNvPr id="2701" name="Google Shape;2701;g31f1e9e249e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2" name="Google Shape;2702;g31f1e9e249e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first main model, we implemented a Random Forest ensemble classifier using the sklearn library. </a:t>
            </a:r>
            <a:endParaRPr/>
          </a:p>
          <a:p>
            <a:pPr indent="0" lvl="0" marL="0" rtl="0" algn="l">
              <a:spcBef>
                <a:spcPts val="0"/>
              </a:spcBef>
              <a:spcAft>
                <a:spcPts val="0"/>
              </a:spcAft>
              <a:buNone/>
            </a:pPr>
            <a:r>
              <a:rPr lang="en"/>
              <a:t>This model builds upon our baseline majority class classifier that again got an f1 score of 0.36.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training and evaluating the Random Forest model, we achieved a weighted F1 score of 0.78, representing a 117% improvement over the baseline.</a:t>
            </a:r>
            <a:endParaRPr/>
          </a:p>
          <a:p>
            <a:pPr indent="0" lvl="0" marL="0" rtl="0" algn="l">
              <a:spcBef>
                <a:spcPts val="0"/>
              </a:spcBef>
              <a:spcAft>
                <a:spcPts val="0"/>
              </a:spcAft>
              <a:buNone/>
            </a:pPr>
            <a:r>
              <a:rPr lang="en"/>
              <a:t>To optimize performance, we focused on tuning several key hyperparameters: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max_depth</a:t>
            </a:r>
            <a:r>
              <a:rPr lang="en"/>
              <a:t>, which controls the depth and complexity of each decision tree.</a:t>
            </a:r>
            <a:endParaRPr/>
          </a:p>
          <a:p>
            <a:pPr indent="-298450" lvl="0" marL="457200" rtl="0" algn="l">
              <a:spcBef>
                <a:spcPts val="0"/>
              </a:spcBef>
              <a:spcAft>
                <a:spcPts val="0"/>
              </a:spcAft>
              <a:buSzPts val="1100"/>
              <a:buChar char="●"/>
            </a:pPr>
            <a:r>
              <a:rPr lang="en"/>
              <a:t>Max_features, which is the maximum number of features considered for splitting at each node, helping balance accuracy and randomness.</a:t>
            </a:r>
            <a:endParaRPr/>
          </a:p>
          <a:p>
            <a:pPr indent="-298450" lvl="0" marL="457200" rtl="0" algn="l">
              <a:spcBef>
                <a:spcPts val="0"/>
              </a:spcBef>
              <a:spcAft>
                <a:spcPts val="0"/>
              </a:spcAft>
              <a:buSzPts val="1100"/>
              <a:buChar char="●"/>
            </a:pPr>
            <a:r>
              <a:rPr lang="en"/>
              <a:t>N_estimators, or the number of estimators or trees in the ensemble, which influences stability and generalization.</a:t>
            </a:r>
            <a:endParaRPr/>
          </a:p>
          <a:p>
            <a:pPr indent="-298450" lvl="0" marL="457200" rtl="0" algn="l">
              <a:spcBef>
                <a:spcPts val="0"/>
              </a:spcBef>
              <a:spcAft>
                <a:spcPts val="0"/>
              </a:spcAft>
              <a:buSzPts val="1100"/>
              <a:buChar char="●"/>
            </a:pPr>
            <a:r>
              <a:rPr lang="en"/>
              <a:t>Bootstrap, deciding whether to bootstrap the data for sampling or use the entire dataset for training each tree.</a:t>
            </a:r>
            <a:endParaRPr/>
          </a:p>
          <a:p>
            <a:pPr indent="-298450" lvl="0" marL="457200" rtl="0" algn="l">
              <a:spcBef>
                <a:spcPts val="0"/>
              </a:spcBef>
              <a:spcAft>
                <a:spcPts val="0"/>
              </a:spcAft>
              <a:buSzPts val="1100"/>
              <a:buChar char="●"/>
            </a:pPr>
            <a:r>
              <a:rPr lang="en"/>
              <a:t>And class_weight, which decides whether to balance classes using inverse weights.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hyperparameters allowed us to fine-tune the model, striking a balance between overfitting and generalization. </a:t>
            </a:r>
            <a:endParaRPr/>
          </a:p>
          <a:p>
            <a:pPr indent="0" lvl="0" marL="0" rtl="0" algn="l">
              <a:spcBef>
                <a:spcPts val="0"/>
              </a:spcBef>
              <a:spcAft>
                <a:spcPts val="0"/>
              </a:spcAft>
              <a:buNone/>
            </a:pPr>
            <a:r>
              <a:rPr lang="en"/>
              <a:t>The results clearly demonstrate the value of Random Forests as a robust and flexible modeling approach for our dataset.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320d3f5ef2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320d3f5ef2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help evaluate our Random Forest model, we also analyzed the </a:t>
            </a:r>
            <a:r>
              <a:rPr b="1" lang="en">
                <a:solidFill>
                  <a:schemeClr val="dk1"/>
                </a:solidFill>
              </a:rPr>
              <a:t>confusion matrix</a:t>
            </a:r>
            <a:r>
              <a:rPr lang="en">
                <a:solidFill>
                  <a:schemeClr val="dk1"/>
                </a:solidFill>
              </a:rPr>
              <a:t> and </a:t>
            </a:r>
            <a:r>
              <a:rPr b="1" lang="en">
                <a:solidFill>
                  <a:schemeClr val="dk1"/>
                </a:solidFill>
              </a:rPr>
              <a:t>ROC AUC scores</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From the confusion matrix, we observe that: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Class 1</a:t>
            </a:r>
            <a:r>
              <a:rPr lang="en">
                <a:solidFill>
                  <a:schemeClr val="dk1"/>
                </a:solidFill>
              </a:rPr>
              <a:t> has the highest number of correct predictions but also the highest misclassification rate, with </a:t>
            </a:r>
            <a:r>
              <a:rPr b="1" lang="en">
                <a:solidFill>
                  <a:schemeClr val="dk1"/>
                </a:solidFill>
              </a:rPr>
              <a:t>34% of samples misclassified.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Class 0</a:t>
            </a:r>
            <a:r>
              <a:rPr lang="en">
                <a:solidFill>
                  <a:schemeClr val="dk1"/>
                </a:solidFill>
              </a:rPr>
              <a:t> seemed to have better accuracy than Class 1 with </a:t>
            </a:r>
            <a:r>
              <a:rPr b="1" lang="en">
                <a:solidFill>
                  <a:schemeClr val="dk1"/>
                </a:solidFill>
              </a:rPr>
              <a:t>32%</a:t>
            </a:r>
            <a:r>
              <a:rPr lang="en">
                <a:solidFill>
                  <a:schemeClr val="dk1"/>
                </a:solidFill>
              </a:rPr>
              <a:t> misclassifications and </a:t>
            </a:r>
            <a:r>
              <a:rPr b="1" lang="en">
                <a:solidFill>
                  <a:schemeClr val="dk1"/>
                </a:solidFill>
              </a:rPr>
              <a:t>Class 2</a:t>
            </a:r>
            <a:r>
              <a:rPr lang="en">
                <a:solidFill>
                  <a:schemeClr val="dk1"/>
                </a:solidFill>
              </a:rPr>
              <a:t> achieved the lowest rate of misclassifications at 19%.</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Looking at the </a:t>
            </a:r>
            <a:r>
              <a:rPr b="1" lang="en">
                <a:solidFill>
                  <a:schemeClr val="dk1"/>
                </a:solidFill>
              </a:rPr>
              <a:t>ROC AUC scores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Class 0</a:t>
            </a:r>
            <a:r>
              <a:rPr lang="en">
                <a:solidFill>
                  <a:schemeClr val="dk1"/>
                </a:solidFill>
              </a:rPr>
              <a:t> and </a:t>
            </a:r>
            <a:r>
              <a:rPr b="1" lang="en">
                <a:solidFill>
                  <a:schemeClr val="dk1"/>
                </a:solidFill>
              </a:rPr>
              <a:t>Class 2</a:t>
            </a:r>
            <a:r>
              <a:rPr lang="en">
                <a:solidFill>
                  <a:schemeClr val="dk1"/>
                </a:solidFill>
              </a:rPr>
              <a:t> performed more strongly than Class 1, with AUCs of </a:t>
            </a:r>
            <a:r>
              <a:rPr b="1" lang="en">
                <a:solidFill>
                  <a:schemeClr val="dk1"/>
                </a:solidFill>
              </a:rPr>
              <a:t>0.89</a:t>
            </a:r>
            <a:r>
              <a:rPr lang="en">
                <a:solidFill>
                  <a:schemeClr val="dk1"/>
                </a:solidFill>
              </a:rPr>
              <a:t> and </a:t>
            </a:r>
            <a:r>
              <a:rPr b="1" lang="en">
                <a:solidFill>
                  <a:schemeClr val="dk1"/>
                </a:solidFill>
              </a:rPr>
              <a:t>0.88</a:t>
            </a:r>
            <a:r>
              <a:rPr lang="en">
                <a:solidFill>
                  <a:schemeClr val="dk1"/>
                </a:solidFill>
              </a:rPr>
              <a:t>, respectively.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Class 1</a:t>
            </a:r>
            <a:r>
              <a:rPr lang="en">
                <a:solidFill>
                  <a:schemeClr val="dk1"/>
                </a:solidFill>
              </a:rPr>
              <a:t> showed the weakest performance with an AUC of </a:t>
            </a:r>
            <a:r>
              <a:rPr b="1" lang="en">
                <a:solidFill>
                  <a:schemeClr val="dk1"/>
                </a:solidFill>
              </a:rPr>
              <a:t>0.79</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results highlight the model's overall strong performance but suggest a need for optimization especially in handling Class 1.</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5" name="Shape 2715"/>
        <p:cNvGrpSpPr/>
        <p:nvPr/>
      </p:nvGrpSpPr>
      <p:grpSpPr>
        <a:xfrm>
          <a:off x="0" y="0"/>
          <a:ext cx="0" cy="0"/>
          <a:chOff x="0" y="0"/>
          <a:chExt cx="0" cy="0"/>
        </a:xfrm>
      </p:grpSpPr>
      <p:sp>
        <p:nvSpPr>
          <p:cNvPr id="2716" name="Google Shape;2716;g31f1e9e249e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7" name="Google Shape;2717;g31f1e9e249e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Our second main model was a </a:t>
            </a:r>
            <a:r>
              <a:rPr b="1" lang="en">
                <a:solidFill>
                  <a:schemeClr val="dk1"/>
                </a:solidFill>
              </a:rPr>
              <a:t>neural network for multiclass classification</a:t>
            </a:r>
            <a:r>
              <a:rPr lang="en">
                <a:solidFill>
                  <a:schemeClr val="dk1"/>
                </a:solidFill>
              </a:rPr>
              <a:t>, designed and trained using Keras.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best-performing model was tuned using the </a:t>
            </a:r>
            <a:r>
              <a:rPr b="1" lang="en">
                <a:solidFill>
                  <a:schemeClr val="dk1"/>
                </a:solidFill>
              </a:rPr>
              <a:t>Keras Tuner library</a:t>
            </a:r>
            <a:r>
              <a:rPr lang="en">
                <a:solidFill>
                  <a:schemeClr val="dk1"/>
                </a:solidFill>
              </a:rPr>
              <a:t>, enabling us to systematically explore hyperparameter combinations for optimal performance. </a:t>
            </a:r>
            <a:endParaRPr>
              <a:solidFill>
                <a:schemeClr val="dk1"/>
              </a:solidFill>
            </a:endParaRPr>
          </a:p>
          <a:p>
            <a:pPr indent="0" lvl="0" marL="0" rtl="0" algn="l">
              <a:lnSpc>
                <a:spcPct val="115000"/>
              </a:lnSpc>
              <a:spcBef>
                <a:spcPts val="0"/>
              </a:spcBef>
              <a:spcAft>
                <a:spcPts val="0"/>
              </a:spcAft>
              <a:buNone/>
            </a:pPr>
            <a:r>
              <a:rPr lang="en">
                <a:solidFill>
                  <a:schemeClr val="dk1"/>
                </a:solidFill>
              </a:rPr>
              <a:t>Using keras_tuner, we focused on varying the number of hidden layers, the number of units and activation function for each densely connected hidden layer, the dropout rate for hidden dropout layers to prevent overfitting, and the choice of optimizer.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tuned hyperparameters of our best neural network model can be seen in the lower left image.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Compared with our baseline, which again had a </a:t>
            </a:r>
            <a:r>
              <a:rPr b="1" lang="en">
                <a:solidFill>
                  <a:schemeClr val="dk1"/>
                </a:solidFill>
              </a:rPr>
              <a:t>weighted F1 score of 0.36</a:t>
            </a:r>
            <a:r>
              <a:rPr lang="en">
                <a:solidFill>
                  <a:schemeClr val="dk1"/>
                </a:solidFill>
              </a:rPr>
              <a:t>, the neural network model showed significant performance improvement, achieving a </a:t>
            </a:r>
            <a:r>
              <a:rPr b="1" lang="en">
                <a:solidFill>
                  <a:schemeClr val="dk1"/>
                </a:solidFill>
              </a:rPr>
              <a:t>weighted F1 score of 0.66</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represents an f1 score increase of </a:t>
            </a:r>
            <a:r>
              <a:rPr b="1" lang="en">
                <a:solidFill>
                  <a:schemeClr val="dk1"/>
                </a:solidFill>
              </a:rPr>
              <a:t>0.30</a:t>
            </a:r>
            <a:r>
              <a:rPr lang="en">
                <a:solidFill>
                  <a:schemeClr val="dk1"/>
                </a:solidFill>
              </a:rPr>
              <a:t>, or approximately </a:t>
            </a:r>
            <a:r>
              <a:rPr b="1" lang="en">
                <a:solidFill>
                  <a:schemeClr val="dk1"/>
                </a:solidFill>
              </a:rPr>
              <a:t>83% over the baseline</a:t>
            </a:r>
            <a:r>
              <a:rPr lang="en">
                <a:solidFill>
                  <a:schemeClr val="dk1"/>
                </a:solidFill>
              </a:rPr>
              <a:t>.</a:t>
            </a:r>
            <a:endParaRPr>
              <a:solidFill>
                <a:schemeClr val="dk1"/>
              </a:solidFill>
            </a:endParaRPr>
          </a:p>
          <a:p>
            <a:pPr indent="0" lvl="0" marL="0" rtl="0" algn="l">
              <a:lnSpc>
                <a:spcPct val="115000"/>
              </a:lnSpc>
              <a:spcBef>
                <a:spcPts val="0"/>
              </a:spcBef>
              <a:spcAft>
                <a:spcPts val="0"/>
              </a:spcAft>
              <a:buNone/>
            </a:pPr>
            <a:r>
              <a:rPr lang="en">
                <a:solidFill>
                  <a:schemeClr val="dk1"/>
                </a:solidFill>
              </a:rPr>
              <a:t>This result highlights the neural network’s ability to capture more complex patterns in the data compared to simpler models, though it still underperformed relative to the Random Forest model.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g320d3f5ef28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320d3f5ef28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training and validation loss values over 100 epochs for the tuned neural network. </a:t>
            </a:r>
            <a:endParaRPr/>
          </a:p>
          <a:p>
            <a:pPr indent="0" lvl="0" marL="0" rtl="0" algn="l">
              <a:spcBef>
                <a:spcPts val="0"/>
              </a:spcBef>
              <a:spcAft>
                <a:spcPts val="0"/>
              </a:spcAft>
              <a:buNone/>
            </a:pPr>
            <a:r>
              <a:rPr lang="en"/>
              <a:t>They both show </a:t>
            </a:r>
            <a:r>
              <a:rPr lang="en"/>
              <a:t>continuously</a:t>
            </a:r>
            <a:r>
              <a:rPr lang="en"/>
              <a:t> decreasing loss values in general until they level out.</a:t>
            </a:r>
            <a:endParaRPr/>
          </a:p>
          <a:p>
            <a:pPr indent="0" lvl="0" marL="0" rtl="0" algn="l">
              <a:spcBef>
                <a:spcPts val="0"/>
              </a:spcBef>
              <a:spcAft>
                <a:spcPts val="0"/>
              </a:spcAft>
              <a:buNone/>
            </a:pPr>
            <a:r>
              <a:rPr lang="en"/>
              <a:t>This primarily indicates that our model is not overfitting to the training data and that increasing the number of epochs would likely not lead to significant performance improvements.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5" name="Shape 2735"/>
        <p:cNvGrpSpPr/>
        <p:nvPr/>
      </p:nvGrpSpPr>
      <p:grpSpPr>
        <a:xfrm>
          <a:off x="0" y="0"/>
          <a:ext cx="0" cy="0"/>
          <a:chOff x="0" y="0"/>
          <a:chExt cx="0" cy="0"/>
        </a:xfrm>
      </p:grpSpPr>
      <p:sp>
        <p:nvSpPr>
          <p:cNvPr id="2736" name="Google Shape;2736;g320d3f5ef28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7" name="Google Shape;2737;g320d3f5ef28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also analyzed the confusion matrix and ROC AUC scores for our neural network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confusion matrix, we observe that Class 1 has the most number of correct predictions and the </a:t>
            </a:r>
            <a:r>
              <a:rPr lang="en"/>
              <a:t>overall</a:t>
            </a:r>
            <a:r>
              <a:rPr lang="en"/>
              <a:t> lowest rate of </a:t>
            </a:r>
            <a:r>
              <a:rPr lang="en"/>
              <a:t>misclassifications at 25%</a:t>
            </a:r>
            <a:r>
              <a:rPr lang="en"/>
              <a:t>. </a:t>
            </a:r>
            <a:endParaRPr/>
          </a:p>
          <a:p>
            <a:pPr indent="0" lvl="0" marL="0" rtl="0" algn="l">
              <a:spcBef>
                <a:spcPts val="0"/>
              </a:spcBef>
              <a:spcAft>
                <a:spcPts val="0"/>
              </a:spcAft>
              <a:buNone/>
            </a:pPr>
            <a:r>
              <a:rPr lang="en"/>
              <a:t>Class 0 and Class 2 had higher misclassification rates at about 35% and 49% of instances respectively.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terms of the ROC AUC scores however, the model demonstrates stronger performance for Class 0 and Class 2 with AUCs of 0.84 and 0.85 respectively.</a:t>
            </a:r>
            <a:endParaRPr/>
          </a:p>
          <a:p>
            <a:pPr indent="0" lvl="0" marL="0" rtl="0" algn="l">
              <a:spcBef>
                <a:spcPts val="0"/>
              </a:spcBef>
              <a:spcAft>
                <a:spcPts val="0"/>
              </a:spcAft>
              <a:buNone/>
            </a:pPr>
            <a:r>
              <a:rPr lang="en"/>
              <a:t>The model performed weakest for Class 1 with AUC 0.75, suggesting potential issues due to class imbalance in the data.</a:t>
            </a:r>
            <a:endParaRPr/>
          </a:p>
          <a:p>
            <a:pPr indent="0" lvl="0" marL="0" rtl="0" algn="l">
              <a:spcBef>
                <a:spcPts val="0"/>
              </a:spcBef>
              <a:spcAft>
                <a:spcPts val="0"/>
              </a:spcAft>
              <a:buNone/>
            </a:pPr>
            <a:r>
              <a:rPr lang="en"/>
              <a:t>Overall, the neural network shows promising results, particularly for Class 0 and Class 2, but efforts to improve Class 1 predictions in </a:t>
            </a:r>
            <a:r>
              <a:rPr lang="en"/>
              <a:t>particular </a:t>
            </a:r>
            <a:r>
              <a:rPr lang="en"/>
              <a:t>would enhance the model's overall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Between our two main models, the </a:t>
            </a:r>
            <a:r>
              <a:rPr lang="en"/>
              <a:t>randomforest</a:t>
            </a:r>
            <a:r>
              <a:rPr lang="en"/>
              <a:t> was our best performing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2" name="Shape 2742"/>
        <p:cNvGrpSpPr/>
        <p:nvPr/>
      </p:nvGrpSpPr>
      <p:grpSpPr>
        <a:xfrm>
          <a:off x="0" y="0"/>
          <a:ext cx="0" cy="0"/>
          <a:chOff x="0" y="0"/>
          <a:chExt cx="0" cy="0"/>
        </a:xfrm>
      </p:grpSpPr>
      <p:sp>
        <p:nvSpPr>
          <p:cNvPr id="2743" name="Google Shape;2743;g31f1e9e249e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4" name="Google Shape;2744;g31f1e9e249e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began the experiment with feature selection. Using the exploratory data analysis (EDA) results presented in the </a:t>
            </a:r>
            <a:r>
              <a:rPr b="1" lang="en">
                <a:solidFill>
                  <a:schemeClr val="dk1"/>
                </a:solidFill>
              </a:rPr>
              <a:t>Data</a:t>
            </a:r>
            <a:r>
              <a:rPr lang="en">
                <a:solidFill>
                  <a:schemeClr val="dk1"/>
                </a:solidFill>
              </a:rPr>
              <a:t> section as a foundation, we conducted two feature selection analyses.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first method involved using feature weights value in a neural network model. We trained a single-layer model on the sample dataset and calculated the contribution of each feature to the final classification result based on its weights. Features with the highest weights were selected. However, this method did not yield satisfactory results. The single-layer model performed poorly, achieving only an F1 score of 0.45, which negatively impacted the reliability of the feature selection process.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Given these limitations, we moved on to our second method: calculating the mutual information score between each feature and the target variable. The table in the slides presents the mutual information scores for all features. Based on these results, our team decided to proceed with the top 12 features as input. </a:t>
            </a:r>
            <a:r>
              <a:rPr b="1" lang="en">
                <a:solidFill>
                  <a:schemeClr val="dk1"/>
                </a:solidFill>
              </a:rPr>
              <a:t>Credit Utilization Ratio</a:t>
            </a:r>
            <a:r>
              <a:rPr lang="en">
                <a:solidFill>
                  <a:schemeClr val="dk1"/>
                </a:solidFill>
              </a:rPr>
              <a:t>, </a:t>
            </a:r>
            <a:r>
              <a:rPr b="1" lang="en">
                <a:solidFill>
                  <a:schemeClr val="dk1"/>
                </a:solidFill>
              </a:rPr>
              <a:t>Payment Behavior</a:t>
            </a:r>
            <a:r>
              <a:rPr lang="en">
                <a:solidFill>
                  <a:schemeClr val="dk1"/>
                </a:solidFill>
              </a:rPr>
              <a:t>, and </a:t>
            </a:r>
            <a:r>
              <a:rPr b="1" lang="en">
                <a:solidFill>
                  <a:schemeClr val="dk1"/>
                </a:solidFill>
              </a:rPr>
              <a:t>Monthly Balance</a:t>
            </a:r>
            <a:r>
              <a:rPr lang="en">
                <a:solidFill>
                  <a:schemeClr val="dk1"/>
                </a:solidFill>
              </a:rPr>
              <a:t> were excluded from model training due to their low information scores, indicating weak dependency with the target variable.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0" name="Shape 2750"/>
        <p:cNvGrpSpPr/>
        <p:nvPr/>
      </p:nvGrpSpPr>
      <p:grpSpPr>
        <a:xfrm>
          <a:off x="0" y="0"/>
          <a:ext cx="0" cy="0"/>
          <a:chOff x="0" y="0"/>
          <a:chExt cx="0" cy="0"/>
        </a:xfrm>
      </p:grpSpPr>
      <p:sp>
        <p:nvSpPr>
          <p:cNvPr id="2751" name="Google Shape;2751;g320d3f5ef28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2" name="Google Shape;2752;g320d3f5ef28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After feature selection, we proceeded with hyperparameter tuning to enhance model performance, as mentioned in the </a:t>
            </a:r>
            <a:r>
              <a:rPr b="1" lang="en">
                <a:solidFill>
                  <a:schemeClr val="dk1"/>
                </a:solidFill>
              </a:rPr>
              <a:t>Model</a:t>
            </a:r>
            <a:r>
              <a:rPr lang="en">
                <a:solidFill>
                  <a:schemeClr val="dk1"/>
                </a:solidFill>
              </a:rPr>
              <a:t> section. We experimented with two different models: a Neural Network Classifier and a Random Forest Classifier.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the Neural Network Classifier, we began by manually tuning hyperparameters such as the learning rate, activation function, and number of epochs. Additionally, we tested the impact of adding hidden layers and adjusting their size to improve model accuracy. Once we developed a better understanding of the effect of each hyperparameter, we used </a:t>
            </a:r>
            <a:r>
              <a:rPr b="1" lang="en">
                <a:solidFill>
                  <a:schemeClr val="dk1"/>
                </a:solidFill>
              </a:rPr>
              <a:t>Keras Tuner</a:t>
            </a:r>
            <a:r>
              <a:rPr lang="en">
                <a:solidFill>
                  <a:schemeClr val="dk1"/>
                </a:solidFill>
              </a:rPr>
              <a:t> to identify the best-performing hyperparameter.</a:t>
            </a:r>
            <a:r>
              <a:rPr b="1" lang="en">
                <a:solidFill>
                  <a:schemeClr val="dk1"/>
                </a:solidFill>
              </a:rPr>
              <a:t> The optimal model featured a learning rate of 0.01, one hidden layer with a size of 20, the ReLU activation function, and 150 epochs. This hyperparameter achieved an F1 score of 0.657.</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320d3f5ef28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320d3f5ef2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During the tuning process, we analyzed the relationship between the learning rate, number of epochs, and the F1 score (a measure of model performance) to guide our hyperparameter tuning.</a:t>
            </a:r>
            <a:endParaRPr/>
          </a:p>
          <a:p>
            <a:pPr indent="0" lvl="0" marL="0" rtl="0" algn="l">
              <a:lnSpc>
                <a:spcPct val="115000"/>
              </a:lnSpc>
              <a:spcBef>
                <a:spcPts val="1200"/>
              </a:spcBef>
              <a:spcAft>
                <a:spcPts val="0"/>
              </a:spcAft>
              <a:buClr>
                <a:schemeClr val="dk1"/>
              </a:buClr>
              <a:buSzPts val="1100"/>
              <a:buFont typeface="Arial"/>
              <a:buNone/>
            </a:pPr>
            <a:r>
              <a:rPr lang="en"/>
              <a:t>From the top visualization, we tuned the learning rate within a range of 0.005 to 0.1, using increments of 0.005. The F1 score initially showed an increasing trend, suggesting that a learning rate of 0.005 or lower might result in steps that are too small for effective model training. Starting at 0.03, the F1 score began to fluctuate, indicating that the learning rate might be too large to effectively converge on the optimal solution.</a:t>
            </a:r>
            <a:endParaRPr/>
          </a:p>
          <a:p>
            <a:pPr indent="0" lvl="0" marL="0" rtl="0" algn="l">
              <a:lnSpc>
                <a:spcPct val="115000"/>
              </a:lnSpc>
              <a:spcBef>
                <a:spcPts val="1200"/>
              </a:spcBef>
              <a:spcAft>
                <a:spcPts val="0"/>
              </a:spcAft>
              <a:buClr>
                <a:schemeClr val="dk1"/>
              </a:buClr>
              <a:buSzPts val="1100"/>
              <a:buFont typeface="Arial"/>
              <a:buNone/>
            </a:pPr>
            <a:r>
              <a:rPr lang="en"/>
              <a:t>From the bottom visualization, we tuned the number of epochs within a range of 10 to 100, using increments of 10. The F1 score exhibited an overall increasing trend before plateauing, suggesting that the number of epochs should exceed 100. Based on these insights, we ultimately selected 150 epochs as the optimal hyperparameter for our final model.</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3" name="Shape 2763"/>
        <p:cNvGrpSpPr/>
        <p:nvPr/>
      </p:nvGrpSpPr>
      <p:grpSpPr>
        <a:xfrm>
          <a:off x="0" y="0"/>
          <a:ext cx="0" cy="0"/>
          <a:chOff x="0" y="0"/>
          <a:chExt cx="0" cy="0"/>
        </a:xfrm>
      </p:grpSpPr>
      <p:sp>
        <p:nvSpPr>
          <p:cNvPr id="2764" name="Google Shape;2764;g320d3f5ef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5" name="Google Shape;2765;g320d3f5ef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our second main model—the Random Forest Ensemble Classifier—we focused on tuning several hyperparameters, including the maximum tree depth (to control model complexity), the maximum number of features considered for splitting at each node, the number of estimators, whether to balance class weights, and whether to bootstrap the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From our observations, we found that enabling bootstrapping and increasing the number of estimators significantly improved model performance. Ultimately, we achieved a weighted F1 score o</a:t>
            </a:r>
            <a:r>
              <a:rPr b="1" lang="en">
                <a:solidFill>
                  <a:schemeClr val="dk1"/>
                </a:solidFill>
              </a:rPr>
              <a:t>f 0.782</a:t>
            </a:r>
            <a:r>
              <a:rPr lang="en">
                <a:solidFill>
                  <a:schemeClr val="dk1"/>
                </a:solidFill>
              </a:rPr>
              <a:t> using 200 estimators and the square root method for selecting features at each node. This represents </a:t>
            </a:r>
            <a:r>
              <a:rPr b="1" lang="en">
                <a:solidFill>
                  <a:schemeClr val="dk1"/>
                </a:solidFill>
              </a:rPr>
              <a:t>a 117% improvement</a:t>
            </a:r>
            <a:r>
              <a:rPr lang="en">
                <a:solidFill>
                  <a:schemeClr val="dk1"/>
                </a:solidFill>
              </a:rPr>
              <a:t> over the baseline.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9" name="Shape 2769"/>
        <p:cNvGrpSpPr/>
        <p:nvPr/>
      </p:nvGrpSpPr>
      <p:grpSpPr>
        <a:xfrm>
          <a:off x="0" y="0"/>
          <a:ext cx="0" cy="0"/>
          <a:chOff x="0" y="0"/>
          <a:chExt cx="0" cy="0"/>
        </a:xfrm>
      </p:grpSpPr>
      <p:sp>
        <p:nvSpPr>
          <p:cNvPr id="2770" name="Google Shape;2770;g31f1e9e249e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1" name="Google Shape;2771;g31f1e9e249e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g31f476112f2_5_2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31f476112f2_5_2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7" name="Shape 2777"/>
        <p:cNvGrpSpPr/>
        <p:nvPr/>
      </p:nvGrpSpPr>
      <p:grpSpPr>
        <a:xfrm>
          <a:off x="0" y="0"/>
          <a:ext cx="0" cy="0"/>
          <a:chOff x="0" y="0"/>
          <a:chExt cx="0" cy="0"/>
        </a:xfrm>
      </p:grpSpPr>
      <p:sp>
        <p:nvSpPr>
          <p:cNvPr id="2778" name="Google Shape;2778;g320d3f5ef2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9" name="Google Shape;2779;g320d3f5ef2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4" name="Shape 2784"/>
        <p:cNvGrpSpPr/>
        <p:nvPr/>
      </p:nvGrpSpPr>
      <p:grpSpPr>
        <a:xfrm>
          <a:off x="0" y="0"/>
          <a:ext cx="0" cy="0"/>
          <a:chOff x="0" y="0"/>
          <a:chExt cx="0" cy="0"/>
        </a:xfrm>
      </p:grpSpPr>
      <p:sp>
        <p:nvSpPr>
          <p:cNvPr id="2785" name="Google Shape;2785;g320d3f5ef2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6" name="Google Shape;2786;g320d3f5ef2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1" name="Shape 2791"/>
        <p:cNvGrpSpPr/>
        <p:nvPr/>
      </p:nvGrpSpPr>
      <p:grpSpPr>
        <a:xfrm>
          <a:off x="0" y="0"/>
          <a:ext cx="0" cy="0"/>
          <a:chOff x="0" y="0"/>
          <a:chExt cx="0" cy="0"/>
        </a:xfrm>
      </p:grpSpPr>
      <p:sp>
        <p:nvSpPr>
          <p:cNvPr id="2792" name="Google Shape;2792;g31f476112f2_5_2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3" name="Google Shape;2793;g31f476112f2_5_2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1" name="Shape 2801"/>
        <p:cNvGrpSpPr/>
        <p:nvPr/>
      </p:nvGrpSpPr>
      <p:grpSpPr>
        <a:xfrm>
          <a:off x="0" y="0"/>
          <a:ext cx="0" cy="0"/>
          <a:chOff x="0" y="0"/>
          <a:chExt cx="0" cy="0"/>
        </a:xfrm>
      </p:grpSpPr>
      <p:sp>
        <p:nvSpPr>
          <p:cNvPr id="2802" name="Google Shape;2802;g31f1e9e249e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3" name="Google Shape;2803;g31f1e9e249e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4" name="Shape 2634"/>
        <p:cNvGrpSpPr/>
        <p:nvPr/>
      </p:nvGrpSpPr>
      <p:grpSpPr>
        <a:xfrm>
          <a:off x="0" y="0"/>
          <a:ext cx="0" cy="0"/>
          <a:chOff x="0" y="0"/>
          <a:chExt cx="0" cy="0"/>
        </a:xfrm>
      </p:grpSpPr>
      <p:sp>
        <p:nvSpPr>
          <p:cNvPr id="2635" name="Google Shape;2635;g31f476112f2_5_2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6" name="Google Shape;2636;g31f476112f2_5_2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7" name="Shape 2657"/>
        <p:cNvGrpSpPr/>
        <p:nvPr/>
      </p:nvGrpSpPr>
      <p:grpSpPr>
        <a:xfrm>
          <a:off x="0" y="0"/>
          <a:ext cx="0" cy="0"/>
          <a:chOff x="0" y="0"/>
          <a:chExt cx="0" cy="0"/>
        </a:xfrm>
      </p:grpSpPr>
      <p:sp>
        <p:nvSpPr>
          <p:cNvPr id="2658" name="Google Shape;2658;g31f1e9e249e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9" name="Google Shape;2659;g31f1e9e249e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4" name="Shape 2664"/>
        <p:cNvGrpSpPr/>
        <p:nvPr/>
      </p:nvGrpSpPr>
      <p:grpSpPr>
        <a:xfrm>
          <a:off x="0" y="0"/>
          <a:ext cx="0" cy="0"/>
          <a:chOff x="0" y="0"/>
          <a:chExt cx="0" cy="0"/>
        </a:xfrm>
      </p:grpSpPr>
      <p:sp>
        <p:nvSpPr>
          <p:cNvPr id="2665" name="Google Shape;2665;g320d3f5ef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6" name="Google Shape;2666;g320d3f5ef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1" name="Shape 2671"/>
        <p:cNvGrpSpPr/>
        <p:nvPr/>
      </p:nvGrpSpPr>
      <p:grpSpPr>
        <a:xfrm>
          <a:off x="0" y="0"/>
          <a:ext cx="0" cy="0"/>
          <a:chOff x="0" y="0"/>
          <a:chExt cx="0" cy="0"/>
        </a:xfrm>
      </p:grpSpPr>
      <p:sp>
        <p:nvSpPr>
          <p:cNvPr id="2672" name="Google Shape;2672;g31d34a4fde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3" name="Google Shape;2673;g31d34a4fd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dataset on credit scores available from Kaggle. </a:t>
            </a:r>
            <a:endParaRPr/>
          </a:p>
          <a:p>
            <a:pPr indent="0" lvl="0" marL="0" rtl="0" algn="l">
              <a:spcBef>
                <a:spcPts val="0"/>
              </a:spcBef>
              <a:spcAft>
                <a:spcPts val="0"/>
              </a:spcAft>
              <a:buNone/>
            </a:pPr>
            <a:r>
              <a:rPr lang="en"/>
              <a:t>Only the training set included our target variable credit score so we did not use the test set.</a:t>
            </a:r>
            <a:endParaRPr/>
          </a:p>
          <a:p>
            <a:pPr indent="0" lvl="0" marL="0" rtl="0" algn="l">
              <a:spcBef>
                <a:spcPts val="0"/>
              </a:spcBef>
              <a:spcAft>
                <a:spcPts val="0"/>
              </a:spcAft>
              <a:buNone/>
            </a:pPr>
            <a:r>
              <a:rPr lang="en"/>
              <a:t>The data set had 100,000 </a:t>
            </a:r>
            <a:r>
              <a:rPr lang="en"/>
              <a:t>observations</a:t>
            </a:r>
            <a:r>
              <a:rPr lang="en"/>
              <a:t> with 28 features, including credit score.</a:t>
            </a:r>
            <a:endParaRPr/>
          </a:p>
          <a:p>
            <a:pPr indent="0" lvl="0" marL="0" rtl="0" algn="l">
              <a:spcBef>
                <a:spcPts val="0"/>
              </a:spcBef>
              <a:spcAft>
                <a:spcPts val="0"/>
              </a:spcAft>
              <a:buNone/>
            </a:pPr>
            <a:r>
              <a:rPr lang="en"/>
              <a:t>After cleaning the dataset, we were left with 72,553 observations. </a:t>
            </a:r>
            <a:endParaRPr/>
          </a:p>
          <a:p>
            <a:pPr indent="0" lvl="0" marL="0" rtl="0" algn="l">
              <a:spcBef>
                <a:spcPts val="0"/>
              </a:spcBef>
              <a:spcAft>
                <a:spcPts val="0"/>
              </a:spcAft>
              <a:buNone/>
            </a:pPr>
            <a:r>
              <a:rPr lang="en"/>
              <a:t>The remaining data was split into 60% training, 20% validation, and 20% test set.</a:t>
            </a:r>
            <a:endParaRPr/>
          </a:p>
          <a:p>
            <a:pPr indent="0" lvl="0" marL="0" rtl="0" algn="l">
              <a:spcBef>
                <a:spcPts val="0"/>
              </a:spcBef>
              <a:spcAft>
                <a:spcPts val="0"/>
              </a:spcAft>
              <a:buNone/>
            </a:pPr>
            <a:r>
              <a:rPr lang="en"/>
              <a:t>The target variable credit score has 3 categories: Poor, Standard, and Good with Standard being the majority class.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8" name="Shape 2678"/>
        <p:cNvGrpSpPr/>
        <p:nvPr/>
      </p:nvGrpSpPr>
      <p:grpSpPr>
        <a:xfrm>
          <a:off x="0" y="0"/>
          <a:ext cx="0" cy="0"/>
          <a:chOff x="0" y="0"/>
          <a:chExt cx="0" cy="0"/>
        </a:xfrm>
      </p:grpSpPr>
      <p:sp>
        <p:nvSpPr>
          <p:cNvPr id="2679" name="Google Shape;2679;g31d34a4fde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0" name="Google Shape;2680;g31d34a4fde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exploratory data analysis, we visually checked the relationship between features and credit scores. </a:t>
            </a:r>
            <a:endParaRPr/>
          </a:p>
          <a:p>
            <a:pPr indent="0" lvl="0" marL="0" rtl="0" algn="l">
              <a:spcBef>
                <a:spcPts val="0"/>
              </a:spcBef>
              <a:spcAft>
                <a:spcPts val="0"/>
              </a:spcAft>
              <a:buNone/>
            </a:pPr>
            <a:r>
              <a:rPr lang="en"/>
              <a:t>Correlation matrix was also helpful in identifying features that helped explain an </a:t>
            </a:r>
            <a:r>
              <a:rPr lang="en"/>
              <a:t>individual's credit score.</a:t>
            </a:r>
            <a:endParaRPr/>
          </a:p>
          <a:p>
            <a:pPr indent="0" lvl="0" marL="0" rtl="0" algn="l">
              <a:spcBef>
                <a:spcPts val="0"/>
              </a:spcBef>
              <a:spcAft>
                <a:spcPts val="0"/>
              </a:spcAft>
              <a:buNone/>
            </a:pPr>
            <a:r>
              <a:rPr lang="en"/>
              <a:t>After calculating mutual information between features and credit score, we were able to select 12 salient features out of 27 possible variables. </a:t>
            </a:r>
            <a:r>
              <a:rPr lang="en"/>
              <a:t> </a:t>
            </a:r>
            <a:endParaRPr/>
          </a:p>
          <a:p>
            <a:pPr indent="0" lvl="0" marL="0" rtl="0" algn="l">
              <a:spcBef>
                <a:spcPts val="0"/>
              </a:spcBef>
              <a:spcAft>
                <a:spcPts val="0"/>
              </a:spcAft>
              <a:buNone/>
            </a:pPr>
            <a:r>
              <a:rPr lang="en"/>
              <a:t>Since every feature were on a different scale, we normalized all features to fall between 0 and 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7" name="Shape 2687"/>
        <p:cNvGrpSpPr/>
        <p:nvPr/>
      </p:nvGrpSpPr>
      <p:grpSpPr>
        <a:xfrm>
          <a:off x="0" y="0"/>
          <a:ext cx="0" cy="0"/>
          <a:chOff x="0" y="0"/>
          <a:chExt cx="0" cy="0"/>
        </a:xfrm>
      </p:grpSpPr>
      <p:sp>
        <p:nvSpPr>
          <p:cNvPr id="2688" name="Google Shape;2688;g31d34a4fd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9" name="Google Shape;2689;g31d34a4fd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12 features we included in the final model.</a:t>
            </a:r>
            <a:endParaRPr/>
          </a:p>
          <a:p>
            <a:pPr indent="0" lvl="0" marL="0" rtl="0" algn="l">
              <a:spcBef>
                <a:spcPts val="0"/>
              </a:spcBef>
              <a:spcAft>
                <a:spcPts val="0"/>
              </a:spcAft>
              <a:buNone/>
            </a:pPr>
            <a:r>
              <a:rPr lang="en"/>
              <a:t>We analyzed each variable for it’s possible impact on credit score.</a:t>
            </a:r>
            <a:endParaRPr/>
          </a:p>
          <a:p>
            <a:pPr indent="0" lvl="0" marL="0" rtl="0" algn="l">
              <a:spcBef>
                <a:spcPts val="0"/>
              </a:spcBef>
              <a:spcAft>
                <a:spcPts val="0"/>
              </a:spcAft>
              <a:buNone/>
            </a:pPr>
            <a:r>
              <a:rPr lang="en"/>
              <a:t>For example, a longer credit history will have a positive impact on the person’s credit score.</a:t>
            </a:r>
            <a:endParaRPr/>
          </a:p>
          <a:p>
            <a:pPr indent="0" lvl="0" marL="0" rtl="0" algn="l">
              <a:spcBef>
                <a:spcPts val="0"/>
              </a:spcBef>
              <a:spcAft>
                <a:spcPts val="0"/>
              </a:spcAft>
              <a:buNone/>
            </a:pPr>
            <a:r>
              <a:rPr lang="en"/>
              <a:t>And since it is highly correlated with someone’s age, there is no reason to include both in the model.</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31f1e9e249e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31f1e9e249e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To establish a baseline for our project, we used a </a:t>
            </a:r>
            <a:r>
              <a:rPr b="1" lang="en">
                <a:solidFill>
                  <a:schemeClr val="dk1"/>
                </a:solidFill>
              </a:rPr>
              <a:t>majority class classifier</a:t>
            </a:r>
            <a:r>
              <a:rPr lang="en">
                <a:solidFill>
                  <a:schemeClr val="dk1"/>
                </a:solidFill>
              </a:rPr>
              <a:t>. </a:t>
            </a:r>
            <a:endParaRPr>
              <a:solidFill>
                <a:schemeClr val="dk1"/>
              </a:solidFill>
            </a:endParaRPr>
          </a:p>
          <a:p>
            <a:pPr indent="0" lvl="0" marL="0" rtl="0" algn="l">
              <a:lnSpc>
                <a:spcPct val="100000"/>
              </a:lnSpc>
              <a:spcBef>
                <a:spcPts val="0"/>
              </a:spcBef>
              <a:spcAft>
                <a:spcPts val="0"/>
              </a:spcAft>
              <a:buNone/>
            </a:pPr>
            <a:r>
              <a:rPr lang="en">
                <a:solidFill>
                  <a:schemeClr val="dk1"/>
                </a:solidFill>
              </a:rPr>
              <a:t>As mentioned earlier, our dataset consists of three label classes for categorizing credit scores: 'poor', 'standard', and 'good'.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For computational convenience, these labels were </a:t>
            </a:r>
            <a:r>
              <a:rPr b="1" lang="en">
                <a:solidFill>
                  <a:schemeClr val="dk1"/>
                </a:solidFill>
              </a:rPr>
              <a:t>integer-encoded</a:t>
            </a:r>
            <a:r>
              <a:rPr lang="en">
                <a:solidFill>
                  <a:schemeClr val="dk1"/>
                </a:solidFill>
              </a:rPr>
              <a:t> into 0, 1, and 2, respectively.</a:t>
            </a:r>
            <a:endParaRPr>
              <a:solidFill>
                <a:schemeClr val="dk1"/>
              </a:solidFill>
            </a:endParaRPr>
          </a:p>
          <a:p>
            <a:pPr indent="0" lvl="0" marL="0" rtl="0" algn="l">
              <a:lnSpc>
                <a:spcPct val="100000"/>
              </a:lnSpc>
              <a:spcBef>
                <a:spcPts val="0"/>
              </a:spcBef>
              <a:spcAft>
                <a:spcPts val="0"/>
              </a:spcAft>
              <a:buNone/>
            </a:pPr>
            <a:r>
              <a:rPr lang="en">
                <a:solidFill>
                  <a:schemeClr val="dk1"/>
                </a:solidFill>
              </a:rPr>
              <a:t>The majority class in the training set, representing </a:t>
            </a:r>
            <a:r>
              <a:rPr b="1" lang="en">
                <a:solidFill>
                  <a:schemeClr val="dk1"/>
                </a:solidFill>
              </a:rPr>
              <a:t>'standard' and encoded as 1</a:t>
            </a:r>
            <a:r>
              <a:rPr lang="en">
                <a:solidFill>
                  <a:schemeClr val="dk1"/>
                </a:solidFill>
              </a:rPr>
              <a:t>, accounted for approximately </a:t>
            </a:r>
            <a:r>
              <a:rPr b="1" lang="en">
                <a:solidFill>
                  <a:schemeClr val="dk1"/>
                </a:solidFill>
              </a:rPr>
              <a:t>53% of the total labels</a:t>
            </a:r>
            <a:r>
              <a:rPr lang="en">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As expected, the baseline model predicted class 1 for all test samples.</a:t>
            </a:r>
            <a:endParaRPr>
              <a:solidFill>
                <a:schemeClr val="dk1"/>
              </a:solidFill>
            </a:endParaRPr>
          </a:p>
          <a:p>
            <a:pPr indent="0" lvl="0" marL="0" rtl="0" algn="l">
              <a:lnSpc>
                <a:spcPct val="100000"/>
              </a:lnSpc>
              <a:spcBef>
                <a:spcPts val="0"/>
              </a:spcBef>
              <a:spcAft>
                <a:spcPts val="0"/>
              </a:spcAft>
              <a:buNone/>
            </a:pPr>
            <a:r>
              <a:rPr lang="en">
                <a:solidFill>
                  <a:schemeClr val="dk1"/>
                </a:solidFill>
              </a:rPr>
              <a:t>When evaluated on the test dataset, the baseline model achieved a </a:t>
            </a:r>
            <a:r>
              <a:rPr b="1" lang="en">
                <a:solidFill>
                  <a:schemeClr val="dk1"/>
                </a:solidFill>
              </a:rPr>
              <a:t>weighted F1 score of 0.36</a:t>
            </a:r>
            <a:r>
              <a:rPr lang="en">
                <a:solidFill>
                  <a:schemeClr val="dk1"/>
                </a:solidFill>
              </a:rPr>
              <a:t>. </a:t>
            </a:r>
            <a:endParaRPr>
              <a:solidFill>
                <a:schemeClr val="dk1"/>
              </a:solidFill>
            </a:endParaRPr>
          </a:p>
          <a:p>
            <a:pPr indent="0" lvl="0" marL="0" rtl="0" algn="l">
              <a:lnSpc>
                <a:spcPct val="100000"/>
              </a:lnSpc>
              <a:spcBef>
                <a:spcPts val="0"/>
              </a:spcBef>
              <a:spcAft>
                <a:spcPts val="0"/>
              </a:spcAft>
              <a:buNone/>
            </a:pPr>
            <a:r>
              <a:rPr lang="en">
                <a:solidFill>
                  <a:schemeClr val="dk1"/>
                </a:solidFill>
              </a:rPr>
              <a:t>This low score reflects the inherent limitations of a majority class classifier and provides a reference point for assessing the improvements achieved with more sophisticated models.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2.png"/><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15.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5.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55" name="Google Shape;55;p14"/>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57" name="Google Shape;57;p14"/>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58" name="Google Shape;58;p14"/>
          <p:cNvGrpSpPr/>
          <p:nvPr/>
        </p:nvGrpSpPr>
        <p:grpSpPr>
          <a:xfrm>
            <a:off x="391864" y="3545270"/>
            <a:ext cx="289170" cy="284718"/>
            <a:chOff x="426000" y="3302025"/>
            <a:chExt cx="220875" cy="217475"/>
          </a:xfrm>
        </p:grpSpPr>
        <p:sp>
          <p:nvSpPr>
            <p:cNvPr id="59" name="Google Shape;5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14"/>
          <p:cNvGrpSpPr/>
          <p:nvPr/>
        </p:nvGrpSpPr>
        <p:grpSpPr>
          <a:xfrm>
            <a:off x="357713" y="905775"/>
            <a:ext cx="357454" cy="956304"/>
            <a:chOff x="357713" y="600975"/>
            <a:chExt cx="357454" cy="956304"/>
          </a:xfrm>
        </p:grpSpPr>
        <p:sp>
          <p:nvSpPr>
            <p:cNvPr id="62" name="Google Shape;62;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14"/>
          <p:cNvGrpSpPr/>
          <p:nvPr/>
        </p:nvGrpSpPr>
        <p:grpSpPr>
          <a:xfrm>
            <a:off x="5258308" y="722871"/>
            <a:ext cx="793256" cy="182899"/>
            <a:chOff x="2685575" y="2835950"/>
            <a:chExt cx="433000" cy="99825"/>
          </a:xfrm>
        </p:grpSpPr>
        <p:sp>
          <p:nvSpPr>
            <p:cNvPr id="67" name="Google Shape;67;p1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1409864" y="-1010428"/>
            <a:ext cx="2019176" cy="2019176"/>
            <a:chOff x="1943325" y="-220375"/>
            <a:chExt cx="1298672" cy="1298672"/>
          </a:xfrm>
        </p:grpSpPr>
        <p:sp>
          <p:nvSpPr>
            <p:cNvPr id="72" name="Google Shape;72;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14"/>
          <p:cNvGrpSpPr/>
          <p:nvPr/>
        </p:nvGrpSpPr>
        <p:grpSpPr>
          <a:xfrm>
            <a:off x="8366565" y="3429220"/>
            <a:ext cx="1965289" cy="517060"/>
            <a:chOff x="3539975" y="3523525"/>
            <a:chExt cx="745925" cy="196250"/>
          </a:xfrm>
        </p:grpSpPr>
        <p:sp>
          <p:nvSpPr>
            <p:cNvPr id="121" name="Google Shape;121;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4"/>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14"/>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9" name="Shape 139"/>
        <p:cNvGrpSpPr/>
        <p:nvPr/>
      </p:nvGrpSpPr>
      <p:grpSpPr>
        <a:xfrm>
          <a:off x="0" y="0"/>
          <a:ext cx="0" cy="0"/>
          <a:chOff x="0" y="0"/>
          <a:chExt cx="0" cy="0"/>
        </a:xfrm>
      </p:grpSpPr>
      <p:pic>
        <p:nvPicPr>
          <p:cNvPr id="140" name="Google Shape;140;p1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41" name="Google Shape;141;p15"/>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15"/>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3" name="Google Shape;143;p15"/>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44" name="Google Shape;144;p15"/>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145" name="Google Shape;145;p15"/>
          <p:cNvGrpSpPr/>
          <p:nvPr/>
        </p:nvGrpSpPr>
        <p:grpSpPr>
          <a:xfrm flipH="1">
            <a:off x="8483181" y="4016070"/>
            <a:ext cx="283332" cy="284718"/>
            <a:chOff x="423709" y="3302025"/>
            <a:chExt cx="216416" cy="217475"/>
          </a:xfrm>
        </p:grpSpPr>
        <p:sp>
          <p:nvSpPr>
            <p:cNvPr id="146" name="Google Shape;146;p1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5"/>
          <p:cNvGrpSpPr/>
          <p:nvPr/>
        </p:nvGrpSpPr>
        <p:grpSpPr>
          <a:xfrm flipH="1">
            <a:off x="8175513" y="140497"/>
            <a:ext cx="2019176" cy="2019176"/>
            <a:chOff x="1943325" y="-220375"/>
            <a:chExt cx="1298672" cy="1298672"/>
          </a:xfrm>
        </p:grpSpPr>
        <p:sp>
          <p:nvSpPr>
            <p:cNvPr id="149" name="Google Shape;149;p1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7" name="Google Shape;197;p15"/>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98" name="Google Shape;198;p15"/>
          <p:cNvGrpSpPr/>
          <p:nvPr/>
        </p:nvGrpSpPr>
        <p:grpSpPr>
          <a:xfrm flipH="1">
            <a:off x="-467701" y="3429220"/>
            <a:ext cx="1965289" cy="517060"/>
            <a:chOff x="3539975" y="3523525"/>
            <a:chExt cx="745925" cy="196250"/>
          </a:xfrm>
        </p:grpSpPr>
        <p:sp>
          <p:nvSpPr>
            <p:cNvPr id="199" name="Google Shape;199;p1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5" name="Shape 215"/>
        <p:cNvGrpSpPr/>
        <p:nvPr/>
      </p:nvGrpSpPr>
      <p:grpSpPr>
        <a:xfrm>
          <a:off x="0" y="0"/>
          <a:ext cx="0" cy="0"/>
          <a:chOff x="0" y="0"/>
          <a:chExt cx="0" cy="0"/>
        </a:xfrm>
      </p:grpSpPr>
      <p:pic>
        <p:nvPicPr>
          <p:cNvPr id="216" name="Google Shape;216;p1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7" name="Google Shape;217;p16"/>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218" name="Google Shape;218;p1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9" name="Google Shape;219;p16"/>
          <p:cNvGrpSpPr/>
          <p:nvPr/>
        </p:nvGrpSpPr>
        <p:grpSpPr>
          <a:xfrm>
            <a:off x="391864" y="4078670"/>
            <a:ext cx="289170" cy="284718"/>
            <a:chOff x="426000" y="3302025"/>
            <a:chExt cx="220875" cy="217475"/>
          </a:xfrm>
        </p:grpSpPr>
        <p:sp>
          <p:nvSpPr>
            <p:cNvPr id="220" name="Google Shape;220;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6"/>
          <p:cNvGrpSpPr/>
          <p:nvPr/>
        </p:nvGrpSpPr>
        <p:grpSpPr>
          <a:xfrm>
            <a:off x="357713" y="1439175"/>
            <a:ext cx="357454" cy="956304"/>
            <a:chOff x="357713" y="600975"/>
            <a:chExt cx="357454" cy="956304"/>
          </a:xfrm>
        </p:grpSpPr>
        <p:sp>
          <p:nvSpPr>
            <p:cNvPr id="223" name="Google Shape;223;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7" name="Shape 227"/>
        <p:cNvGrpSpPr/>
        <p:nvPr/>
      </p:nvGrpSpPr>
      <p:grpSpPr>
        <a:xfrm>
          <a:off x="0" y="0"/>
          <a:ext cx="0" cy="0"/>
          <a:chOff x="0" y="0"/>
          <a:chExt cx="0" cy="0"/>
        </a:xfrm>
      </p:grpSpPr>
      <p:pic>
        <p:nvPicPr>
          <p:cNvPr id="228" name="Google Shape;228;p17"/>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29" name="Google Shape;229;p17"/>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0" name="Google Shape;230;p17"/>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17"/>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2" name="Google Shape;232;p17"/>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 name="Google Shape;233;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34" name="Google Shape;234;p17"/>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235" name="Google Shape;235;p17"/>
          <p:cNvGrpSpPr/>
          <p:nvPr/>
        </p:nvGrpSpPr>
        <p:grpSpPr>
          <a:xfrm flipH="1" rot="10800000">
            <a:off x="400702" y="1439175"/>
            <a:ext cx="283332" cy="284718"/>
            <a:chOff x="432750" y="3302025"/>
            <a:chExt cx="216416" cy="217475"/>
          </a:xfrm>
        </p:grpSpPr>
        <p:sp>
          <p:nvSpPr>
            <p:cNvPr id="236" name="Google Shape;236;p17"/>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7"/>
          <p:cNvGrpSpPr/>
          <p:nvPr/>
        </p:nvGrpSpPr>
        <p:grpSpPr>
          <a:xfrm flipH="1" rot="10800000">
            <a:off x="357713" y="2873685"/>
            <a:ext cx="357454" cy="956304"/>
            <a:chOff x="357713" y="600975"/>
            <a:chExt cx="357454" cy="956304"/>
          </a:xfrm>
        </p:grpSpPr>
        <p:sp>
          <p:nvSpPr>
            <p:cNvPr id="239" name="Google Shape;239;p1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7"/>
          <p:cNvGrpSpPr/>
          <p:nvPr/>
        </p:nvGrpSpPr>
        <p:grpSpPr>
          <a:xfrm>
            <a:off x="8013814" y="-799203"/>
            <a:ext cx="2019176" cy="2019176"/>
            <a:chOff x="1943325" y="-220375"/>
            <a:chExt cx="1298672" cy="1298672"/>
          </a:xfrm>
        </p:grpSpPr>
        <p:sp>
          <p:nvSpPr>
            <p:cNvPr id="244" name="Google Shape;244;p1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7"/>
          <p:cNvGrpSpPr/>
          <p:nvPr/>
        </p:nvGrpSpPr>
        <p:grpSpPr>
          <a:xfrm>
            <a:off x="8366565" y="3429220"/>
            <a:ext cx="1965289" cy="517060"/>
            <a:chOff x="3539975" y="3523525"/>
            <a:chExt cx="745925" cy="196250"/>
          </a:xfrm>
        </p:grpSpPr>
        <p:sp>
          <p:nvSpPr>
            <p:cNvPr id="293" name="Google Shape;293;p1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9" name="Shape 309"/>
        <p:cNvGrpSpPr/>
        <p:nvPr/>
      </p:nvGrpSpPr>
      <p:grpSpPr>
        <a:xfrm>
          <a:off x="0" y="0"/>
          <a:ext cx="0" cy="0"/>
          <a:chOff x="0" y="0"/>
          <a:chExt cx="0" cy="0"/>
        </a:xfrm>
      </p:grpSpPr>
      <p:pic>
        <p:nvPicPr>
          <p:cNvPr id="310" name="Google Shape;310;p1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11" name="Google Shape;311;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312" name="Google Shape;312;p18"/>
          <p:cNvGrpSpPr/>
          <p:nvPr/>
        </p:nvGrpSpPr>
        <p:grpSpPr>
          <a:xfrm flipH="1">
            <a:off x="-99423" y="4189150"/>
            <a:ext cx="1039906" cy="679800"/>
            <a:chOff x="4082325" y="3790650"/>
            <a:chExt cx="1039906" cy="679800"/>
          </a:xfrm>
        </p:grpSpPr>
        <p:sp>
          <p:nvSpPr>
            <p:cNvPr id="313" name="Google Shape;313;p18"/>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18"/>
          <p:cNvGrpSpPr/>
          <p:nvPr/>
        </p:nvGrpSpPr>
        <p:grpSpPr>
          <a:xfrm rot="5400000">
            <a:off x="8405096" y="2480296"/>
            <a:ext cx="793256" cy="182899"/>
            <a:chOff x="2685575" y="2835950"/>
            <a:chExt cx="433000" cy="99825"/>
          </a:xfrm>
        </p:grpSpPr>
        <p:sp>
          <p:nvSpPr>
            <p:cNvPr id="317" name="Google Shape;317;p1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18"/>
          <p:cNvGrpSpPr/>
          <p:nvPr/>
        </p:nvGrpSpPr>
        <p:grpSpPr>
          <a:xfrm flipH="1">
            <a:off x="8194575" y="4265345"/>
            <a:ext cx="1965289" cy="517060"/>
            <a:chOff x="3539975" y="3523525"/>
            <a:chExt cx="745925" cy="196250"/>
          </a:xfrm>
        </p:grpSpPr>
        <p:sp>
          <p:nvSpPr>
            <p:cNvPr id="322" name="Google Shape;322;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pic>
        <p:nvPicPr>
          <p:cNvPr id="339" name="Google Shape;339;p1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40" name="Google Shape;340;p19"/>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341" name="Google Shape;341;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342" name="Google Shape;342;p19"/>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343" name="Google Shape;343;p19"/>
          <p:cNvGrpSpPr/>
          <p:nvPr/>
        </p:nvGrpSpPr>
        <p:grpSpPr>
          <a:xfrm>
            <a:off x="391864" y="3545270"/>
            <a:ext cx="289170" cy="284718"/>
            <a:chOff x="426000" y="3302025"/>
            <a:chExt cx="220875" cy="217475"/>
          </a:xfrm>
        </p:grpSpPr>
        <p:sp>
          <p:nvSpPr>
            <p:cNvPr id="344" name="Google Shape;344;p1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19"/>
          <p:cNvGrpSpPr/>
          <p:nvPr/>
        </p:nvGrpSpPr>
        <p:grpSpPr>
          <a:xfrm>
            <a:off x="357713" y="1210575"/>
            <a:ext cx="357454" cy="956304"/>
            <a:chOff x="357713" y="600975"/>
            <a:chExt cx="357454" cy="956304"/>
          </a:xfrm>
        </p:grpSpPr>
        <p:sp>
          <p:nvSpPr>
            <p:cNvPr id="347" name="Google Shape;347;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9"/>
          <p:cNvGrpSpPr/>
          <p:nvPr/>
        </p:nvGrpSpPr>
        <p:grpSpPr>
          <a:xfrm>
            <a:off x="8209964" y="1045747"/>
            <a:ext cx="2019176" cy="2019176"/>
            <a:chOff x="1943325" y="-220375"/>
            <a:chExt cx="1298672" cy="1298672"/>
          </a:xfrm>
        </p:grpSpPr>
        <p:sp>
          <p:nvSpPr>
            <p:cNvPr id="352" name="Google Shape;352;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19"/>
          <p:cNvGrpSpPr/>
          <p:nvPr/>
        </p:nvGrpSpPr>
        <p:grpSpPr>
          <a:xfrm>
            <a:off x="-1031260" y="2597545"/>
            <a:ext cx="1965289" cy="517060"/>
            <a:chOff x="3539975" y="3523525"/>
            <a:chExt cx="745925" cy="196250"/>
          </a:xfrm>
        </p:grpSpPr>
        <p:sp>
          <p:nvSpPr>
            <p:cNvPr id="401" name="Google Shape;401;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19"/>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8" name="Shape 418"/>
        <p:cNvGrpSpPr/>
        <p:nvPr/>
      </p:nvGrpSpPr>
      <p:grpSpPr>
        <a:xfrm>
          <a:off x="0" y="0"/>
          <a:ext cx="0" cy="0"/>
          <a:chOff x="0" y="0"/>
          <a:chExt cx="0" cy="0"/>
        </a:xfrm>
      </p:grpSpPr>
      <p:pic>
        <p:nvPicPr>
          <p:cNvPr id="419" name="Google Shape;419;p20"/>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420" name="Google Shape;420;p20"/>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21" name="Google Shape;421;p20"/>
          <p:cNvGrpSpPr/>
          <p:nvPr/>
        </p:nvGrpSpPr>
        <p:grpSpPr>
          <a:xfrm rot="-5400000">
            <a:off x="2819427" y="4284163"/>
            <a:ext cx="289170" cy="284718"/>
            <a:chOff x="426000" y="3302025"/>
            <a:chExt cx="220875" cy="217475"/>
          </a:xfrm>
        </p:grpSpPr>
        <p:sp>
          <p:nvSpPr>
            <p:cNvPr id="422" name="Google Shape;422;p2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20"/>
          <p:cNvGrpSpPr/>
          <p:nvPr/>
        </p:nvGrpSpPr>
        <p:grpSpPr>
          <a:xfrm rot="-5400000">
            <a:off x="1014983" y="3948380"/>
            <a:ext cx="357454" cy="956304"/>
            <a:chOff x="357713" y="600975"/>
            <a:chExt cx="357454" cy="956304"/>
          </a:xfrm>
        </p:grpSpPr>
        <p:sp>
          <p:nvSpPr>
            <p:cNvPr id="425" name="Google Shape;425;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20"/>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0" name="Shape 430"/>
        <p:cNvGrpSpPr/>
        <p:nvPr/>
      </p:nvGrpSpPr>
      <p:grpSpPr>
        <a:xfrm>
          <a:off x="0" y="0"/>
          <a:ext cx="0" cy="0"/>
          <a:chOff x="0" y="0"/>
          <a:chExt cx="0" cy="0"/>
        </a:xfrm>
      </p:grpSpPr>
      <p:pic>
        <p:nvPicPr>
          <p:cNvPr id="431" name="Google Shape;431;p2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432" name="Google Shape;432;p21"/>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3" name="Google Shape;433;p21"/>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434" name="Google Shape;434;p21"/>
          <p:cNvGrpSpPr/>
          <p:nvPr/>
        </p:nvGrpSpPr>
        <p:grpSpPr>
          <a:xfrm>
            <a:off x="391864" y="4307270"/>
            <a:ext cx="289170" cy="284718"/>
            <a:chOff x="426000" y="3302025"/>
            <a:chExt cx="220875" cy="217475"/>
          </a:xfrm>
        </p:grpSpPr>
        <p:sp>
          <p:nvSpPr>
            <p:cNvPr id="435" name="Google Shape;435;p2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21"/>
          <p:cNvGrpSpPr/>
          <p:nvPr/>
        </p:nvGrpSpPr>
        <p:grpSpPr>
          <a:xfrm>
            <a:off x="4724908" y="599573"/>
            <a:ext cx="793256" cy="182899"/>
            <a:chOff x="2685575" y="2835950"/>
            <a:chExt cx="433000" cy="99825"/>
          </a:xfrm>
        </p:grpSpPr>
        <p:sp>
          <p:nvSpPr>
            <p:cNvPr id="438" name="Google Shape;438;p2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1"/>
          <p:cNvGrpSpPr/>
          <p:nvPr/>
        </p:nvGrpSpPr>
        <p:grpSpPr>
          <a:xfrm>
            <a:off x="3091076" y="4281547"/>
            <a:ext cx="2019176" cy="2019176"/>
            <a:chOff x="1943325" y="-220375"/>
            <a:chExt cx="1298672" cy="1298672"/>
          </a:xfrm>
        </p:grpSpPr>
        <p:sp>
          <p:nvSpPr>
            <p:cNvPr id="443" name="Google Shape;443;p21"/>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21"/>
          <p:cNvGrpSpPr/>
          <p:nvPr/>
        </p:nvGrpSpPr>
        <p:grpSpPr>
          <a:xfrm>
            <a:off x="8513377" y="4281545"/>
            <a:ext cx="1965289" cy="517060"/>
            <a:chOff x="3539975" y="3523525"/>
            <a:chExt cx="745925" cy="196250"/>
          </a:xfrm>
        </p:grpSpPr>
        <p:sp>
          <p:nvSpPr>
            <p:cNvPr id="492" name="Google Shape;492;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21"/>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9" name="Shape 509"/>
        <p:cNvGrpSpPr/>
        <p:nvPr/>
      </p:nvGrpSpPr>
      <p:grpSpPr>
        <a:xfrm>
          <a:off x="0" y="0"/>
          <a:ext cx="0" cy="0"/>
          <a:chOff x="0" y="0"/>
          <a:chExt cx="0" cy="0"/>
        </a:xfrm>
      </p:grpSpPr>
      <p:sp>
        <p:nvSpPr>
          <p:cNvPr id="510" name="Google Shape;510;p22"/>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511" name="Google Shape;511;p22"/>
          <p:cNvGrpSpPr/>
          <p:nvPr/>
        </p:nvGrpSpPr>
        <p:grpSpPr>
          <a:xfrm>
            <a:off x="391864" y="4307270"/>
            <a:ext cx="289170" cy="284718"/>
            <a:chOff x="426000" y="3302025"/>
            <a:chExt cx="220875" cy="217475"/>
          </a:xfrm>
        </p:grpSpPr>
        <p:sp>
          <p:nvSpPr>
            <p:cNvPr id="512" name="Google Shape;512;p2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22"/>
          <p:cNvGrpSpPr/>
          <p:nvPr/>
        </p:nvGrpSpPr>
        <p:grpSpPr>
          <a:xfrm>
            <a:off x="357713" y="1416050"/>
            <a:ext cx="357454" cy="956304"/>
            <a:chOff x="357713" y="600975"/>
            <a:chExt cx="357454" cy="956304"/>
          </a:xfrm>
        </p:grpSpPr>
        <p:sp>
          <p:nvSpPr>
            <p:cNvPr id="515" name="Google Shape;515;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22"/>
          <p:cNvGrpSpPr/>
          <p:nvPr/>
        </p:nvGrpSpPr>
        <p:grpSpPr>
          <a:xfrm>
            <a:off x="1409864" y="-1010428"/>
            <a:ext cx="2019176" cy="2019176"/>
            <a:chOff x="1943325" y="-220375"/>
            <a:chExt cx="1298672" cy="1298672"/>
          </a:xfrm>
        </p:grpSpPr>
        <p:sp>
          <p:nvSpPr>
            <p:cNvPr id="520" name="Google Shape;520;p2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68" name="Google Shape;568;p22"/>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9" name="Shape 569"/>
        <p:cNvGrpSpPr/>
        <p:nvPr/>
      </p:nvGrpSpPr>
      <p:grpSpPr>
        <a:xfrm>
          <a:off x="0" y="0"/>
          <a:ext cx="0" cy="0"/>
          <a:chOff x="0" y="0"/>
          <a:chExt cx="0" cy="0"/>
        </a:xfrm>
      </p:grpSpPr>
      <p:pic>
        <p:nvPicPr>
          <p:cNvPr id="570" name="Google Shape;570;p23"/>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71" name="Google Shape;571;p23"/>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2" name="Google Shape;572;p23"/>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73" name="Google Shape;573;p23"/>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74" name="Google Shape;574;p23"/>
          <p:cNvGrpSpPr/>
          <p:nvPr/>
        </p:nvGrpSpPr>
        <p:grpSpPr>
          <a:xfrm flipH="1">
            <a:off x="8442483" y="3580345"/>
            <a:ext cx="284143" cy="284718"/>
            <a:chOff x="432750" y="3302025"/>
            <a:chExt cx="217035" cy="217475"/>
          </a:xfrm>
        </p:grpSpPr>
        <p:sp>
          <p:nvSpPr>
            <p:cNvPr id="575" name="Google Shape;575;p23"/>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3"/>
          <p:cNvGrpSpPr/>
          <p:nvPr/>
        </p:nvGrpSpPr>
        <p:grpSpPr>
          <a:xfrm flipH="1">
            <a:off x="8412161" y="940850"/>
            <a:ext cx="357454" cy="956304"/>
            <a:chOff x="357713" y="600975"/>
            <a:chExt cx="357454" cy="956304"/>
          </a:xfrm>
        </p:grpSpPr>
        <p:sp>
          <p:nvSpPr>
            <p:cNvPr id="578" name="Google Shape;578;p2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3"/>
          <p:cNvGrpSpPr/>
          <p:nvPr/>
        </p:nvGrpSpPr>
        <p:grpSpPr>
          <a:xfrm flipH="1">
            <a:off x="-1204526" y="3464295"/>
            <a:ext cx="1965289" cy="517060"/>
            <a:chOff x="3539975" y="3523525"/>
            <a:chExt cx="745925" cy="196250"/>
          </a:xfrm>
        </p:grpSpPr>
        <p:sp>
          <p:nvSpPr>
            <p:cNvPr id="583" name="Google Shape;583;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99" name="Shape 59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00" name="Shape 600"/>
        <p:cNvGrpSpPr/>
        <p:nvPr/>
      </p:nvGrpSpPr>
      <p:grpSpPr>
        <a:xfrm>
          <a:off x="0" y="0"/>
          <a:ext cx="0" cy="0"/>
          <a:chOff x="0" y="0"/>
          <a:chExt cx="0" cy="0"/>
        </a:xfrm>
      </p:grpSpPr>
      <p:pic>
        <p:nvPicPr>
          <p:cNvPr id="601" name="Google Shape;601;p2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602" name="Google Shape;602;p25"/>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3" name="Google Shape;603;p25"/>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4" name="Google Shape;604;p25"/>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25"/>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6" name="Google Shape;606;p25"/>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7" name="Google Shape;607;p25"/>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25"/>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9" name="Google Shape;609;p25"/>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0" name="Google Shape;610;p25"/>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1" name="Google Shape;611;p25"/>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2" name="Google Shape;612;p25"/>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3" name="Google Shape;613;p25"/>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25"/>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5" name="Google Shape;615;p25"/>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6" name="Google Shape;616;p25"/>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7" name="Google Shape;617;p25"/>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8" name="Google Shape;618;p25"/>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9" name="Google Shape;619;p25"/>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0" name="Google Shape;620;p25"/>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21" name="Google Shape;621;p25"/>
          <p:cNvGrpSpPr/>
          <p:nvPr/>
        </p:nvGrpSpPr>
        <p:grpSpPr>
          <a:xfrm>
            <a:off x="8246982" y="3524700"/>
            <a:ext cx="1039906" cy="679800"/>
            <a:chOff x="4082325" y="3790650"/>
            <a:chExt cx="1039906" cy="679800"/>
          </a:xfrm>
        </p:grpSpPr>
        <p:sp>
          <p:nvSpPr>
            <p:cNvPr id="622" name="Google Shape;622;p25"/>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5"/>
          <p:cNvGrpSpPr/>
          <p:nvPr/>
        </p:nvGrpSpPr>
        <p:grpSpPr>
          <a:xfrm>
            <a:off x="-846423" y="4392645"/>
            <a:ext cx="1965289" cy="517060"/>
            <a:chOff x="3539975" y="3523525"/>
            <a:chExt cx="745925" cy="196250"/>
          </a:xfrm>
        </p:grpSpPr>
        <p:sp>
          <p:nvSpPr>
            <p:cNvPr id="626" name="Google Shape;626;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25"/>
          <p:cNvGrpSpPr/>
          <p:nvPr/>
        </p:nvGrpSpPr>
        <p:grpSpPr>
          <a:xfrm flipH="1">
            <a:off x="-3594575" y="-199329"/>
            <a:ext cx="4000413" cy="3175881"/>
            <a:chOff x="5207925" y="-1994879"/>
            <a:chExt cx="4000413" cy="3175881"/>
          </a:xfrm>
        </p:grpSpPr>
        <p:sp>
          <p:nvSpPr>
            <p:cNvPr id="643" name="Google Shape;643;p25"/>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646" name="Shape 646"/>
        <p:cNvGrpSpPr/>
        <p:nvPr/>
      </p:nvGrpSpPr>
      <p:grpSpPr>
        <a:xfrm>
          <a:off x="0" y="0"/>
          <a:ext cx="0" cy="0"/>
          <a:chOff x="0" y="0"/>
          <a:chExt cx="0" cy="0"/>
        </a:xfrm>
      </p:grpSpPr>
      <p:pic>
        <p:nvPicPr>
          <p:cNvPr id="647" name="Google Shape;647;p2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48" name="Google Shape;648;p26"/>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49" name="Google Shape;649;p26"/>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0" name="Google Shape;650;p26"/>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1" name="Google Shape;651;p26"/>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52" name="Google Shape;652;p26"/>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3" name="Google Shape;653;p26"/>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4" name="Google Shape;654;p26"/>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55" name="Google Shape;655;p26"/>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6" name="Google Shape;656;p26"/>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7" name="Google Shape;657;p26"/>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58" name="Google Shape;658;p26"/>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9" name="Google Shape;659;p26"/>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0" name="Google Shape;660;p26"/>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61" name="Google Shape;661;p26"/>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62" name="Google Shape;662;p26"/>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63" name="Google Shape;663;p26"/>
          <p:cNvGrpSpPr/>
          <p:nvPr/>
        </p:nvGrpSpPr>
        <p:grpSpPr>
          <a:xfrm>
            <a:off x="391864" y="3545270"/>
            <a:ext cx="289170" cy="284718"/>
            <a:chOff x="426000" y="3302025"/>
            <a:chExt cx="220875" cy="217475"/>
          </a:xfrm>
        </p:grpSpPr>
        <p:sp>
          <p:nvSpPr>
            <p:cNvPr id="664" name="Google Shape;664;p2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6"/>
          <p:cNvGrpSpPr/>
          <p:nvPr/>
        </p:nvGrpSpPr>
        <p:grpSpPr>
          <a:xfrm>
            <a:off x="357713" y="1210575"/>
            <a:ext cx="357454" cy="956304"/>
            <a:chOff x="357713" y="600975"/>
            <a:chExt cx="357454" cy="956304"/>
          </a:xfrm>
        </p:grpSpPr>
        <p:sp>
          <p:nvSpPr>
            <p:cNvPr id="667" name="Google Shape;667;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26"/>
          <p:cNvGrpSpPr/>
          <p:nvPr/>
        </p:nvGrpSpPr>
        <p:grpSpPr>
          <a:xfrm>
            <a:off x="163264" y="4378897"/>
            <a:ext cx="2019176" cy="2019176"/>
            <a:chOff x="1943325" y="-220375"/>
            <a:chExt cx="1298672" cy="1298672"/>
          </a:xfrm>
        </p:grpSpPr>
        <p:sp>
          <p:nvSpPr>
            <p:cNvPr id="672" name="Google Shape;672;p2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26"/>
          <p:cNvGrpSpPr/>
          <p:nvPr/>
        </p:nvGrpSpPr>
        <p:grpSpPr>
          <a:xfrm>
            <a:off x="8354090" y="2590370"/>
            <a:ext cx="1965289" cy="517060"/>
            <a:chOff x="3539975" y="3523525"/>
            <a:chExt cx="745925" cy="196250"/>
          </a:xfrm>
        </p:grpSpPr>
        <p:sp>
          <p:nvSpPr>
            <p:cNvPr id="721" name="Google Shape;721;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737" name="Shape 737"/>
        <p:cNvGrpSpPr/>
        <p:nvPr/>
      </p:nvGrpSpPr>
      <p:grpSpPr>
        <a:xfrm>
          <a:off x="0" y="0"/>
          <a:ext cx="0" cy="0"/>
          <a:chOff x="0" y="0"/>
          <a:chExt cx="0" cy="0"/>
        </a:xfrm>
      </p:grpSpPr>
      <p:grpSp>
        <p:nvGrpSpPr>
          <p:cNvPr id="738" name="Google Shape;738;p27"/>
          <p:cNvGrpSpPr/>
          <p:nvPr/>
        </p:nvGrpSpPr>
        <p:grpSpPr>
          <a:xfrm>
            <a:off x="357713" y="2863850"/>
            <a:ext cx="357454" cy="956304"/>
            <a:chOff x="357713" y="600975"/>
            <a:chExt cx="357454" cy="956304"/>
          </a:xfrm>
        </p:grpSpPr>
        <p:sp>
          <p:nvSpPr>
            <p:cNvPr id="739" name="Google Shape;739;p2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43" name="Google Shape;743;p27"/>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744" name="Google Shape;744;p27"/>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745" name="Shape 745"/>
        <p:cNvGrpSpPr/>
        <p:nvPr/>
      </p:nvGrpSpPr>
      <p:grpSpPr>
        <a:xfrm>
          <a:off x="0" y="0"/>
          <a:ext cx="0" cy="0"/>
          <a:chOff x="0" y="0"/>
          <a:chExt cx="0" cy="0"/>
        </a:xfrm>
      </p:grpSpPr>
      <p:pic>
        <p:nvPicPr>
          <p:cNvPr id="746" name="Google Shape;746;p2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47" name="Google Shape;747;p28"/>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48" name="Google Shape;748;p28"/>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49" name="Google Shape;749;p28"/>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50" name="Google Shape;750;p28"/>
          <p:cNvGrpSpPr/>
          <p:nvPr/>
        </p:nvGrpSpPr>
        <p:grpSpPr>
          <a:xfrm>
            <a:off x="8428538" y="2148684"/>
            <a:ext cx="357454" cy="956304"/>
            <a:chOff x="357713" y="600975"/>
            <a:chExt cx="357454" cy="956304"/>
          </a:xfrm>
        </p:grpSpPr>
        <p:sp>
          <p:nvSpPr>
            <p:cNvPr id="751" name="Google Shape;751;p2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5" name="Google Shape;755;p28"/>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6" name="Google Shape;756;p28"/>
          <p:cNvGrpSpPr/>
          <p:nvPr/>
        </p:nvGrpSpPr>
        <p:grpSpPr>
          <a:xfrm flipH="1" rot="10800000">
            <a:off x="5556872" y="4363371"/>
            <a:ext cx="3952129" cy="3175881"/>
            <a:chOff x="5256209" y="-1994879"/>
            <a:chExt cx="3952129" cy="3175881"/>
          </a:xfrm>
        </p:grpSpPr>
        <p:sp>
          <p:nvSpPr>
            <p:cNvPr id="757" name="Google Shape;757;p2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28"/>
          <p:cNvGrpSpPr/>
          <p:nvPr/>
        </p:nvGrpSpPr>
        <p:grpSpPr>
          <a:xfrm flipH="1">
            <a:off x="2974550" y="4422286"/>
            <a:ext cx="793256" cy="182899"/>
            <a:chOff x="2685575" y="2835950"/>
            <a:chExt cx="433000" cy="99825"/>
          </a:xfrm>
        </p:grpSpPr>
        <p:sp>
          <p:nvSpPr>
            <p:cNvPr id="760" name="Google Shape;760;p2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28"/>
          <p:cNvGrpSpPr/>
          <p:nvPr/>
        </p:nvGrpSpPr>
        <p:grpSpPr>
          <a:xfrm flipH="1">
            <a:off x="896693" y="1036495"/>
            <a:ext cx="283332" cy="284718"/>
            <a:chOff x="423709" y="3302025"/>
            <a:chExt cx="216416" cy="217475"/>
          </a:xfrm>
        </p:grpSpPr>
        <p:sp>
          <p:nvSpPr>
            <p:cNvPr id="765" name="Google Shape;765;p2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28"/>
          <p:cNvGrpSpPr/>
          <p:nvPr/>
        </p:nvGrpSpPr>
        <p:grpSpPr>
          <a:xfrm flipH="1">
            <a:off x="2106901" y="-974958"/>
            <a:ext cx="2019176" cy="2019176"/>
            <a:chOff x="1943325" y="-220375"/>
            <a:chExt cx="1298672" cy="1298672"/>
          </a:xfrm>
        </p:grpSpPr>
        <p:sp>
          <p:nvSpPr>
            <p:cNvPr id="768" name="Google Shape;768;p2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816" name="Shape 816"/>
        <p:cNvGrpSpPr/>
        <p:nvPr/>
      </p:nvGrpSpPr>
      <p:grpSpPr>
        <a:xfrm>
          <a:off x="0" y="0"/>
          <a:ext cx="0" cy="0"/>
          <a:chOff x="0" y="0"/>
          <a:chExt cx="0" cy="0"/>
        </a:xfrm>
      </p:grpSpPr>
      <p:pic>
        <p:nvPicPr>
          <p:cNvPr id="817" name="Google Shape;817;p2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818" name="Google Shape;818;p29"/>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819" name="Google Shape;819;p29"/>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820" name="Google Shape;820;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821" name="Google Shape;821;p29"/>
          <p:cNvGrpSpPr/>
          <p:nvPr/>
        </p:nvGrpSpPr>
        <p:grpSpPr>
          <a:xfrm>
            <a:off x="391864" y="4078670"/>
            <a:ext cx="289170" cy="284718"/>
            <a:chOff x="426000" y="3302025"/>
            <a:chExt cx="220875" cy="217475"/>
          </a:xfrm>
        </p:grpSpPr>
        <p:sp>
          <p:nvSpPr>
            <p:cNvPr id="822" name="Google Shape;822;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824" name="Shape 824"/>
        <p:cNvGrpSpPr/>
        <p:nvPr/>
      </p:nvGrpSpPr>
      <p:grpSpPr>
        <a:xfrm>
          <a:off x="0" y="0"/>
          <a:ext cx="0" cy="0"/>
          <a:chOff x="0" y="0"/>
          <a:chExt cx="0" cy="0"/>
        </a:xfrm>
      </p:grpSpPr>
      <p:pic>
        <p:nvPicPr>
          <p:cNvPr id="825" name="Google Shape;825;p30"/>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826" name="Google Shape;826;p30"/>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30"/>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8" name="Google Shape;828;p30"/>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p30"/>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0" name="Google Shape;830;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831" name="Google Shape;831;p30"/>
          <p:cNvGrpSpPr/>
          <p:nvPr/>
        </p:nvGrpSpPr>
        <p:grpSpPr>
          <a:xfrm>
            <a:off x="391864" y="4078670"/>
            <a:ext cx="289170" cy="284718"/>
            <a:chOff x="426000" y="3302025"/>
            <a:chExt cx="220875" cy="217475"/>
          </a:xfrm>
        </p:grpSpPr>
        <p:sp>
          <p:nvSpPr>
            <p:cNvPr id="832" name="Google Shape;832;p3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30"/>
          <p:cNvGrpSpPr/>
          <p:nvPr/>
        </p:nvGrpSpPr>
        <p:grpSpPr>
          <a:xfrm>
            <a:off x="357713" y="1439175"/>
            <a:ext cx="357454" cy="956304"/>
            <a:chOff x="357713" y="600975"/>
            <a:chExt cx="357454" cy="956304"/>
          </a:xfrm>
        </p:grpSpPr>
        <p:sp>
          <p:nvSpPr>
            <p:cNvPr id="835" name="Google Shape;835;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30"/>
          <p:cNvGrpSpPr/>
          <p:nvPr/>
        </p:nvGrpSpPr>
        <p:grpSpPr>
          <a:xfrm>
            <a:off x="4216658" y="4528371"/>
            <a:ext cx="793256" cy="182899"/>
            <a:chOff x="2685575" y="2835950"/>
            <a:chExt cx="433000" cy="99825"/>
          </a:xfrm>
        </p:grpSpPr>
        <p:sp>
          <p:nvSpPr>
            <p:cNvPr id="840" name="Google Shape;840;p3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30"/>
          <p:cNvGrpSpPr/>
          <p:nvPr/>
        </p:nvGrpSpPr>
        <p:grpSpPr>
          <a:xfrm>
            <a:off x="8323390" y="3373645"/>
            <a:ext cx="1965289" cy="517060"/>
            <a:chOff x="3539975" y="3523525"/>
            <a:chExt cx="745925" cy="196250"/>
          </a:xfrm>
        </p:grpSpPr>
        <p:sp>
          <p:nvSpPr>
            <p:cNvPr id="845" name="Google Shape;845;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1" name="Google Shape;861;p30"/>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862" name="Google Shape;862;p30"/>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3" name="Google Shape;863;p30"/>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4" name="Google Shape;864;p30"/>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5" name="Google Shape;865;p30"/>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866" name="Shape 866"/>
        <p:cNvGrpSpPr/>
        <p:nvPr/>
      </p:nvGrpSpPr>
      <p:grpSpPr>
        <a:xfrm>
          <a:off x="0" y="0"/>
          <a:ext cx="0" cy="0"/>
          <a:chOff x="0" y="0"/>
          <a:chExt cx="0" cy="0"/>
        </a:xfrm>
      </p:grpSpPr>
      <p:pic>
        <p:nvPicPr>
          <p:cNvPr id="867" name="Google Shape;867;p31"/>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868" name="Google Shape;868;p31"/>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9" name="Google Shape;869;p31"/>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0" name="Google Shape;870;p31"/>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1" name="Google Shape;871;p31"/>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2" name="Google Shape;872;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73" name="Google Shape;873;p31"/>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4" name="Google Shape;874;p31"/>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5" name="Google Shape;875;p31"/>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6" name="Google Shape;876;p31"/>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77" name="Google Shape;877;p31"/>
          <p:cNvGrpSpPr/>
          <p:nvPr/>
        </p:nvGrpSpPr>
        <p:grpSpPr>
          <a:xfrm>
            <a:off x="398750" y="1564070"/>
            <a:ext cx="282284" cy="284718"/>
            <a:chOff x="431259" y="3302025"/>
            <a:chExt cx="215616" cy="217475"/>
          </a:xfrm>
        </p:grpSpPr>
        <p:sp>
          <p:nvSpPr>
            <p:cNvPr id="878" name="Google Shape;878;p31"/>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31"/>
          <p:cNvGrpSpPr/>
          <p:nvPr/>
        </p:nvGrpSpPr>
        <p:grpSpPr>
          <a:xfrm>
            <a:off x="357713" y="3191775"/>
            <a:ext cx="357454" cy="956304"/>
            <a:chOff x="357713" y="600975"/>
            <a:chExt cx="357454" cy="956304"/>
          </a:xfrm>
        </p:grpSpPr>
        <p:sp>
          <p:nvSpPr>
            <p:cNvPr id="881" name="Google Shape;881;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31"/>
          <p:cNvGrpSpPr/>
          <p:nvPr/>
        </p:nvGrpSpPr>
        <p:grpSpPr>
          <a:xfrm>
            <a:off x="239464" y="4378897"/>
            <a:ext cx="2019176" cy="2019176"/>
            <a:chOff x="1943325" y="-220375"/>
            <a:chExt cx="1298672" cy="1298672"/>
          </a:xfrm>
        </p:grpSpPr>
        <p:sp>
          <p:nvSpPr>
            <p:cNvPr id="886" name="Google Shape;886;p3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31"/>
          <p:cNvGrpSpPr/>
          <p:nvPr/>
        </p:nvGrpSpPr>
        <p:grpSpPr>
          <a:xfrm>
            <a:off x="7985565" y="3429220"/>
            <a:ext cx="1965289" cy="517060"/>
            <a:chOff x="3539975" y="3523525"/>
            <a:chExt cx="745925" cy="196250"/>
          </a:xfrm>
        </p:grpSpPr>
        <p:sp>
          <p:nvSpPr>
            <p:cNvPr id="935" name="Google Shape;935;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31"/>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952" name="Shape 952"/>
        <p:cNvGrpSpPr/>
        <p:nvPr/>
      </p:nvGrpSpPr>
      <p:grpSpPr>
        <a:xfrm>
          <a:off x="0" y="0"/>
          <a:ext cx="0" cy="0"/>
          <a:chOff x="0" y="0"/>
          <a:chExt cx="0" cy="0"/>
        </a:xfrm>
      </p:grpSpPr>
      <p:pic>
        <p:nvPicPr>
          <p:cNvPr id="953" name="Google Shape;953;p3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954" name="Google Shape;954;p32"/>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5" name="Google Shape;955;p32"/>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6" name="Google Shape;956;p32"/>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7" name="Google Shape;957;p32"/>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8" name="Google Shape;958;p3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59" name="Google Shape;959;p32"/>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60" name="Google Shape;960;p32"/>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61" name="Google Shape;961;p32"/>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62" name="Google Shape;962;p32"/>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963" name="Google Shape;963;p32"/>
          <p:cNvGrpSpPr/>
          <p:nvPr/>
        </p:nvGrpSpPr>
        <p:grpSpPr>
          <a:xfrm>
            <a:off x="398750" y="1564070"/>
            <a:ext cx="282284" cy="284718"/>
            <a:chOff x="431259" y="3302025"/>
            <a:chExt cx="215616" cy="217475"/>
          </a:xfrm>
        </p:grpSpPr>
        <p:sp>
          <p:nvSpPr>
            <p:cNvPr id="964" name="Google Shape;964;p32"/>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32"/>
          <p:cNvGrpSpPr/>
          <p:nvPr/>
        </p:nvGrpSpPr>
        <p:grpSpPr>
          <a:xfrm>
            <a:off x="357713" y="3191775"/>
            <a:ext cx="357454" cy="956304"/>
            <a:chOff x="357713" y="600975"/>
            <a:chExt cx="357454" cy="956304"/>
          </a:xfrm>
        </p:grpSpPr>
        <p:sp>
          <p:nvSpPr>
            <p:cNvPr id="967" name="Google Shape;967;p3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32"/>
          <p:cNvGrpSpPr/>
          <p:nvPr/>
        </p:nvGrpSpPr>
        <p:grpSpPr>
          <a:xfrm>
            <a:off x="239464" y="4378897"/>
            <a:ext cx="2019176" cy="2019176"/>
            <a:chOff x="1943325" y="-220375"/>
            <a:chExt cx="1298672" cy="1298672"/>
          </a:xfrm>
        </p:grpSpPr>
        <p:sp>
          <p:nvSpPr>
            <p:cNvPr id="972" name="Google Shape;972;p3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32"/>
          <p:cNvGrpSpPr/>
          <p:nvPr/>
        </p:nvGrpSpPr>
        <p:grpSpPr>
          <a:xfrm>
            <a:off x="7987940" y="1294445"/>
            <a:ext cx="1965289" cy="517060"/>
            <a:chOff x="3539975" y="3523525"/>
            <a:chExt cx="745925" cy="196250"/>
          </a:xfrm>
        </p:grpSpPr>
        <p:sp>
          <p:nvSpPr>
            <p:cNvPr id="1021" name="Google Shape;1021;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1037" name="Shape 1037"/>
        <p:cNvGrpSpPr/>
        <p:nvPr/>
      </p:nvGrpSpPr>
      <p:grpSpPr>
        <a:xfrm>
          <a:off x="0" y="0"/>
          <a:ext cx="0" cy="0"/>
          <a:chOff x="0" y="0"/>
          <a:chExt cx="0" cy="0"/>
        </a:xfrm>
      </p:grpSpPr>
      <p:pic>
        <p:nvPicPr>
          <p:cNvPr id="1038" name="Google Shape;1038;p3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039" name="Google Shape;1039;p33"/>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40" name="Google Shape;1040;p33"/>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41" name="Google Shape;1041;p33"/>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42" name="Google Shape;1042;p33"/>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43" name="Google Shape;1043;p3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044" name="Google Shape;1044;p33"/>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45" name="Google Shape;1045;p33"/>
          <p:cNvGrpSpPr/>
          <p:nvPr/>
        </p:nvGrpSpPr>
        <p:grpSpPr>
          <a:xfrm flipH="1" rot="10800000">
            <a:off x="400702" y="1439175"/>
            <a:ext cx="283332" cy="284718"/>
            <a:chOff x="432750" y="3302025"/>
            <a:chExt cx="216416" cy="217475"/>
          </a:xfrm>
        </p:grpSpPr>
        <p:sp>
          <p:nvSpPr>
            <p:cNvPr id="1046" name="Google Shape;1046;p33"/>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33"/>
          <p:cNvGrpSpPr/>
          <p:nvPr/>
        </p:nvGrpSpPr>
        <p:grpSpPr>
          <a:xfrm flipH="1" rot="10800000">
            <a:off x="357713" y="2873685"/>
            <a:ext cx="357454" cy="956304"/>
            <a:chOff x="357713" y="600975"/>
            <a:chExt cx="357454" cy="956304"/>
          </a:xfrm>
        </p:grpSpPr>
        <p:sp>
          <p:nvSpPr>
            <p:cNvPr id="1049" name="Google Shape;1049;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33"/>
          <p:cNvGrpSpPr/>
          <p:nvPr/>
        </p:nvGrpSpPr>
        <p:grpSpPr>
          <a:xfrm>
            <a:off x="8079415" y="2873670"/>
            <a:ext cx="1965289" cy="517060"/>
            <a:chOff x="3539975" y="3523525"/>
            <a:chExt cx="745925" cy="196250"/>
          </a:xfrm>
        </p:grpSpPr>
        <p:sp>
          <p:nvSpPr>
            <p:cNvPr id="1054" name="Google Shape;1054;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0" name="Google Shape;1070;p33"/>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1" name="Google Shape;1071;p33"/>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2" name="Google Shape;1072;p33"/>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3" name="Google Shape;1073;p33"/>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74" name="Shape 1074"/>
        <p:cNvGrpSpPr/>
        <p:nvPr/>
      </p:nvGrpSpPr>
      <p:grpSpPr>
        <a:xfrm>
          <a:off x="0" y="0"/>
          <a:ext cx="0" cy="0"/>
          <a:chOff x="0" y="0"/>
          <a:chExt cx="0" cy="0"/>
        </a:xfrm>
      </p:grpSpPr>
      <p:pic>
        <p:nvPicPr>
          <p:cNvPr id="1075" name="Google Shape;1075;p3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76" name="Google Shape;1076;p34"/>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7" name="Google Shape;1077;p34"/>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8" name="Google Shape;1078;p34"/>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9" name="Google Shape;1079;p34"/>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0" name="Google Shape;1080;p34"/>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1" name="Google Shape;1081;p34"/>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2" name="Google Shape;1082;p3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83" name="Google Shape;1083;p34"/>
          <p:cNvGrpSpPr/>
          <p:nvPr/>
        </p:nvGrpSpPr>
        <p:grpSpPr>
          <a:xfrm flipH="1">
            <a:off x="-760312" y="4088195"/>
            <a:ext cx="1965289" cy="517060"/>
            <a:chOff x="3539975" y="3523525"/>
            <a:chExt cx="745925" cy="196250"/>
          </a:xfrm>
        </p:grpSpPr>
        <p:sp>
          <p:nvSpPr>
            <p:cNvPr id="1084" name="Google Shape;1084;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0" name="Google Shape;1100;p34"/>
          <p:cNvGrpSpPr/>
          <p:nvPr/>
        </p:nvGrpSpPr>
        <p:grpSpPr>
          <a:xfrm>
            <a:off x="743688" y="1615450"/>
            <a:ext cx="357454" cy="956304"/>
            <a:chOff x="357713" y="600975"/>
            <a:chExt cx="357454" cy="956304"/>
          </a:xfrm>
        </p:grpSpPr>
        <p:sp>
          <p:nvSpPr>
            <p:cNvPr id="1101" name="Google Shape;1101;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105" name="Shape 1105"/>
        <p:cNvGrpSpPr/>
        <p:nvPr/>
      </p:nvGrpSpPr>
      <p:grpSpPr>
        <a:xfrm>
          <a:off x="0" y="0"/>
          <a:ext cx="0" cy="0"/>
          <a:chOff x="0" y="0"/>
          <a:chExt cx="0" cy="0"/>
        </a:xfrm>
      </p:grpSpPr>
      <p:pic>
        <p:nvPicPr>
          <p:cNvPr id="1106" name="Google Shape;1106;p3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107" name="Google Shape;1107;p35"/>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8" name="Google Shape;1108;p35"/>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9" name="Google Shape;1109;p35"/>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10" name="Google Shape;1110;p35"/>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11" name="Google Shape;1111;p35"/>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12" name="Google Shape;1112;p35"/>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13" name="Google Shape;1113;p3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14" name="Google Shape;1114;p35"/>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115" name="Google Shape;1115;p35"/>
          <p:cNvGrpSpPr/>
          <p:nvPr/>
        </p:nvGrpSpPr>
        <p:grpSpPr>
          <a:xfrm flipH="1">
            <a:off x="6673896" y="4291395"/>
            <a:ext cx="283980" cy="284718"/>
            <a:chOff x="432750" y="3302025"/>
            <a:chExt cx="216911" cy="217475"/>
          </a:xfrm>
        </p:grpSpPr>
        <p:sp>
          <p:nvSpPr>
            <p:cNvPr id="1116" name="Google Shape;1116;p35"/>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35"/>
          <p:cNvGrpSpPr/>
          <p:nvPr/>
        </p:nvGrpSpPr>
        <p:grpSpPr>
          <a:xfrm flipH="1">
            <a:off x="-875276" y="4152020"/>
            <a:ext cx="1965289" cy="517060"/>
            <a:chOff x="3539975" y="3523525"/>
            <a:chExt cx="745925" cy="196250"/>
          </a:xfrm>
        </p:grpSpPr>
        <p:sp>
          <p:nvSpPr>
            <p:cNvPr id="1119" name="Google Shape;1119;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5" name="Google Shape;1135;p35"/>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136" name="Shape 1136"/>
        <p:cNvGrpSpPr/>
        <p:nvPr/>
      </p:nvGrpSpPr>
      <p:grpSpPr>
        <a:xfrm>
          <a:off x="0" y="0"/>
          <a:ext cx="0" cy="0"/>
          <a:chOff x="0" y="0"/>
          <a:chExt cx="0" cy="0"/>
        </a:xfrm>
      </p:grpSpPr>
      <p:pic>
        <p:nvPicPr>
          <p:cNvPr id="1137" name="Google Shape;1137;p3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138" name="Google Shape;1138;p36"/>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9" name="Google Shape;1139;p36"/>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40" name="Google Shape;1140;p36"/>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41" name="Google Shape;1141;p36"/>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42" name="Google Shape;1142;p36"/>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43" name="Google Shape;1143;p36"/>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44" name="Google Shape;1144;p3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45" name="Google Shape;1145;p36"/>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1146" name="Google Shape;1146;p36"/>
          <p:cNvGrpSpPr/>
          <p:nvPr/>
        </p:nvGrpSpPr>
        <p:grpSpPr>
          <a:xfrm flipH="1">
            <a:off x="8437331" y="1819645"/>
            <a:ext cx="283332" cy="284718"/>
            <a:chOff x="423709" y="3302025"/>
            <a:chExt cx="216416" cy="217475"/>
          </a:xfrm>
        </p:grpSpPr>
        <p:sp>
          <p:nvSpPr>
            <p:cNvPr id="1147" name="Google Shape;1147;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36"/>
          <p:cNvGrpSpPr/>
          <p:nvPr/>
        </p:nvGrpSpPr>
        <p:grpSpPr>
          <a:xfrm flipH="1">
            <a:off x="-1085251" y="4215195"/>
            <a:ext cx="1965289" cy="517060"/>
            <a:chOff x="3539975" y="3523525"/>
            <a:chExt cx="745925" cy="196250"/>
          </a:xfrm>
        </p:grpSpPr>
        <p:sp>
          <p:nvSpPr>
            <p:cNvPr id="1150" name="Google Shape;1150;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6" name="Google Shape;1166;p36"/>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1167" name="Shape 1167"/>
        <p:cNvGrpSpPr/>
        <p:nvPr/>
      </p:nvGrpSpPr>
      <p:grpSpPr>
        <a:xfrm>
          <a:off x="0" y="0"/>
          <a:ext cx="0" cy="0"/>
          <a:chOff x="0" y="0"/>
          <a:chExt cx="0" cy="0"/>
        </a:xfrm>
      </p:grpSpPr>
      <p:pic>
        <p:nvPicPr>
          <p:cNvPr id="1168" name="Google Shape;1168;p3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69" name="Google Shape;1169;p37"/>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0" name="Google Shape;1170;p37"/>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1" name="Google Shape;1171;p37"/>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2" name="Google Shape;1172;p37"/>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3" name="Google Shape;1173;p37"/>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4" name="Google Shape;1174;p37"/>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5" name="Google Shape;1175;p3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76" name="Google Shape;1176;p37"/>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1177" name="Google Shape;1177;p37"/>
          <p:cNvGrpSpPr/>
          <p:nvPr/>
        </p:nvGrpSpPr>
        <p:grpSpPr>
          <a:xfrm>
            <a:off x="391864" y="3850070"/>
            <a:ext cx="289170" cy="284718"/>
            <a:chOff x="426000" y="3302025"/>
            <a:chExt cx="220875" cy="217475"/>
          </a:xfrm>
        </p:grpSpPr>
        <p:sp>
          <p:nvSpPr>
            <p:cNvPr id="1178" name="Google Shape;1178;p3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37"/>
          <p:cNvGrpSpPr/>
          <p:nvPr/>
        </p:nvGrpSpPr>
        <p:grpSpPr>
          <a:xfrm>
            <a:off x="357713" y="1134375"/>
            <a:ext cx="357454" cy="956304"/>
            <a:chOff x="357713" y="600975"/>
            <a:chExt cx="357454" cy="956304"/>
          </a:xfrm>
        </p:grpSpPr>
        <p:sp>
          <p:nvSpPr>
            <p:cNvPr id="1181" name="Google Shape;1181;p3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37"/>
          <p:cNvGrpSpPr/>
          <p:nvPr/>
        </p:nvGrpSpPr>
        <p:grpSpPr>
          <a:xfrm>
            <a:off x="8262140" y="3875995"/>
            <a:ext cx="1965289" cy="517060"/>
            <a:chOff x="3539975" y="3523525"/>
            <a:chExt cx="745925" cy="196250"/>
          </a:xfrm>
        </p:grpSpPr>
        <p:sp>
          <p:nvSpPr>
            <p:cNvPr id="1186" name="Google Shape;1186;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37"/>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203" name="Shape 1203"/>
        <p:cNvGrpSpPr/>
        <p:nvPr/>
      </p:nvGrpSpPr>
      <p:grpSpPr>
        <a:xfrm>
          <a:off x="0" y="0"/>
          <a:ext cx="0" cy="0"/>
          <a:chOff x="0" y="0"/>
          <a:chExt cx="0" cy="0"/>
        </a:xfrm>
      </p:grpSpPr>
      <p:pic>
        <p:nvPicPr>
          <p:cNvPr id="1204" name="Google Shape;1204;p3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05" name="Google Shape;1205;p38"/>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6" name="Google Shape;1206;p38"/>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7" name="Google Shape;1207;p38"/>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208" name="Google Shape;1208;p38"/>
          <p:cNvGrpSpPr/>
          <p:nvPr/>
        </p:nvGrpSpPr>
        <p:grpSpPr>
          <a:xfrm flipH="1">
            <a:off x="-760312" y="4088195"/>
            <a:ext cx="1965289" cy="517060"/>
            <a:chOff x="3539975" y="3523525"/>
            <a:chExt cx="745925" cy="196250"/>
          </a:xfrm>
        </p:grpSpPr>
        <p:sp>
          <p:nvSpPr>
            <p:cNvPr id="1209" name="Google Shape;1209;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5" name="Google Shape;1225;p38"/>
          <p:cNvGrpSpPr/>
          <p:nvPr/>
        </p:nvGrpSpPr>
        <p:grpSpPr>
          <a:xfrm>
            <a:off x="743688" y="1615450"/>
            <a:ext cx="357454" cy="956304"/>
            <a:chOff x="357713" y="600975"/>
            <a:chExt cx="357454" cy="956304"/>
          </a:xfrm>
        </p:grpSpPr>
        <p:sp>
          <p:nvSpPr>
            <p:cNvPr id="1226" name="Google Shape;1226;p3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0" name="Google Shape;1230;p38"/>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31" name="Google Shape;1231;p38"/>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32" name="Google Shape;1232;p38"/>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33" name="Google Shape;1233;p38"/>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234" name="Shape 1234"/>
        <p:cNvGrpSpPr/>
        <p:nvPr/>
      </p:nvGrpSpPr>
      <p:grpSpPr>
        <a:xfrm>
          <a:off x="0" y="0"/>
          <a:ext cx="0" cy="0"/>
          <a:chOff x="0" y="0"/>
          <a:chExt cx="0" cy="0"/>
        </a:xfrm>
      </p:grpSpPr>
      <p:pic>
        <p:nvPicPr>
          <p:cNvPr id="1235" name="Google Shape;1235;p3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236" name="Google Shape;1236;p3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37" name="Google Shape;1237;p39"/>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8" name="Google Shape;1238;p39"/>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9" name="Google Shape;1239;p39"/>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0" name="Google Shape;1240;p39"/>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1" name="Google Shape;1241;p39"/>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2" name="Google Shape;1242;p39"/>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3" name="Google Shape;1243;p39"/>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44" name="Google Shape;1244;p39"/>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45" name="Google Shape;1245;p39"/>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46" name="Google Shape;1246;p3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47" name="Google Shape;1247;p39"/>
          <p:cNvGrpSpPr/>
          <p:nvPr/>
        </p:nvGrpSpPr>
        <p:grpSpPr>
          <a:xfrm>
            <a:off x="8366565" y="3353020"/>
            <a:ext cx="1965289" cy="517060"/>
            <a:chOff x="3539975" y="3523525"/>
            <a:chExt cx="745925" cy="196250"/>
          </a:xfrm>
        </p:grpSpPr>
        <p:sp>
          <p:nvSpPr>
            <p:cNvPr id="1248" name="Google Shape;1248;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4" name="Google Shape;1264;p39"/>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265" name="Shape 1265"/>
        <p:cNvGrpSpPr/>
        <p:nvPr/>
      </p:nvGrpSpPr>
      <p:grpSpPr>
        <a:xfrm>
          <a:off x="0" y="0"/>
          <a:ext cx="0" cy="0"/>
          <a:chOff x="0" y="0"/>
          <a:chExt cx="0" cy="0"/>
        </a:xfrm>
      </p:grpSpPr>
      <p:pic>
        <p:nvPicPr>
          <p:cNvPr id="1266" name="Google Shape;1266;p40"/>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267" name="Google Shape;1267;p40"/>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8" name="Google Shape;1268;p40"/>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69" name="Google Shape;1269;p40"/>
          <p:cNvGrpSpPr/>
          <p:nvPr/>
        </p:nvGrpSpPr>
        <p:grpSpPr>
          <a:xfrm flipH="1">
            <a:off x="-577263" y="3979395"/>
            <a:ext cx="1965289" cy="517060"/>
            <a:chOff x="3539975" y="3523525"/>
            <a:chExt cx="745925" cy="196250"/>
          </a:xfrm>
        </p:grpSpPr>
        <p:sp>
          <p:nvSpPr>
            <p:cNvPr id="1270" name="Google Shape;1270;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6" name="Google Shape;1286;p40"/>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87" name="Google Shape;1287;p40"/>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1288" name="Shape 1288"/>
        <p:cNvGrpSpPr/>
        <p:nvPr/>
      </p:nvGrpSpPr>
      <p:grpSpPr>
        <a:xfrm>
          <a:off x="0" y="0"/>
          <a:ext cx="0" cy="0"/>
          <a:chOff x="0" y="0"/>
          <a:chExt cx="0" cy="0"/>
        </a:xfrm>
      </p:grpSpPr>
      <p:pic>
        <p:nvPicPr>
          <p:cNvPr id="1289" name="Google Shape;1289;p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90" name="Google Shape;1290;p41"/>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1" name="Google Shape;1291;p41"/>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2" name="Google Shape;1292;p41"/>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3" name="Google Shape;1293;p41"/>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4" name="Google Shape;1294;p41"/>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5" name="Google Shape;1295;p41"/>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6" name="Google Shape;1296;p4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97" name="Google Shape;1297;p41"/>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8" name="Google Shape;1298;p41"/>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9" name="Google Shape;1299;p41"/>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00" name="Google Shape;1300;p41"/>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01" name="Google Shape;1301;p4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02" name="Google Shape;1302;p41"/>
          <p:cNvGrpSpPr/>
          <p:nvPr/>
        </p:nvGrpSpPr>
        <p:grpSpPr>
          <a:xfrm>
            <a:off x="391864" y="3850070"/>
            <a:ext cx="289170" cy="284718"/>
            <a:chOff x="426000" y="3302025"/>
            <a:chExt cx="220875" cy="217475"/>
          </a:xfrm>
        </p:grpSpPr>
        <p:sp>
          <p:nvSpPr>
            <p:cNvPr id="1303" name="Google Shape;1303;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41"/>
          <p:cNvGrpSpPr/>
          <p:nvPr/>
        </p:nvGrpSpPr>
        <p:grpSpPr>
          <a:xfrm>
            <a:off x="357713" y="1058175"/>
            <a:ext cx="357454" cy="956304"/>
            <a:chOff x="357713" y="600975"/>
            <a:chExt cx="357454" cy="956304"/>
          </a:xfrm>
        </p:grpSpPr>
        <p:sp>
          <p:nvSpPr>
            <p:cNvPr id="1306" name="Google Shape;1306;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0" name="Google Shape;1310;p41"/>
          <p:cNvGrpSpPr/>
          <p:nvPr/>
        </p:nvGrpSpPr>
        <p:grpSpPr>
          <a:xfrm>
            <a:off x="8366565" y="3353020"/>
            <a:ext cx="1965289" cy="517060"/>
            <a:chOff x="3539975" y="3523525"/>
            <a:chExt cx="745925" cy="196250"/>
          </a:xfrm>
        </p:grpSpPr>
        <p:sp>
          <p:nvSpPr>
            <p:cNvPr id="1311" name="Google Shape;1311;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7" name="Google Shape;1327;p4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328" name="Shape 1328"/>
        <p:cNvGrpSpPr/>
        <p:nvPr/>
      </p:nvGrpSpPr>
      <p:grpSpPr>
        <a:xfrm>
          <a:off x="0" y="0"/>
          <a:ext cx="0" cy="0"/>
          <a:chOff x="0" y="0"/>
          <a:chExt cx="0" cy="0"/>
        </a:xfrm>
      </p:grpSpPr>
      <p:pic>
        <p:nvPicPr>
          <p:cNvPr id="1329" name="Google Shape;1329;p42"/>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330" name="Google Shape;1330;p42"/>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1" name="Google Shape;1331;p42"/>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2" name="Google Shape;1332;p42"/>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3" name="Google Shape;1333;p42"/>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4" name="Google Shape;1334;p42"/>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5" name="Google Shape;1335;p42"/>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6" name="Google Shape;1336;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37" name="Google Shape;1337;p42"/>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8" name="Google Shape;1338;p42"/>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9" name="Google Shape;1339;p42"/>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40" name="Google Shape;1340;p42"/>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41" name="Google Shape;1341;p42"/>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342" name="Google Shape;1342;p42"/>
          <p:cNvGrpSpPr/>
          <p:nvPr/>
        </p:nvGrpSpPr>
        <p:grpSpPr>
          <a:xfrm flipH="1" rot="10800000">
            <a:off x="400702" y="1439175"/>
            <a:ext cx="283332" cy="284718"/>
            <a:chOff x="432750" y="3302025"/>
            <a:chExt cx="216416" cy="217475"/>
          </a:xfrm>
        </p:grpSpPr>
        <p:sp>
          <p:nvSpPr>
            <p:cNvPr id="1343" name="Google Shape;1343;p42"/>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42"/>
          <p:cNvGrpSpPr/>
          <p:nvPr/>
        </p:nvGrpSpPr>
        <p:grpSpPr>
          <a:xfrm flipH="1" rot="10800000">
            <a:off x="357713" y="2873685"/>
            <a:ext cx="357454" cy="956304"/>
            <a:chOff x="357713" y="600975"/>
            <a:chExt cx="357454" cy="956304"/>
          </a:xfrm>
        </p:grpSpPr>
        <p:sp>
          <p:nvSpPr>
            <p:cNvPr id="1346" name="Google Shape;1346;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42"/>
          <p:cNvGrpSpPr/>
          <p:nvPr/>
        </p:nvGrpSpPr>
        <p:grpSpPr>
          <a:xfrm>
            <a:off x="8013814" y="-799203"/>
            <a:ext cx="2019176" cy="2019176"/>
            <a:chOff x="1943325" y="-220375"/>
            <a:chExt cx="1298672" cy="1298672"/>
          </a:xfrm>
        </p:grpSpPr>
        <p:sp>
          <p:nvSpPr>
            <p:cNvPr id="1351" name="Google Shape;1351;p4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42"/>
          <p:cNvGrpSpPr/>
          <p:nvPr/>
        </p:nvGrpSpPr>
        <p:grpSpPr>
          <a:xfrm>
            <a:off x="7743940" y="3454070"/>
            <a:ext cx="1965289" cy="517060"/>
            <a:chOff x="3539975" y="3523525"/>
            <a:chExt cx="745925" cy="196250"/>
          </a:xfrm>
        </p:grpSpPr>
        <p:sp>
          <p:nvSpPr>
            <p:cNvPr id="1400" name="Google Shape;1400;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416" name="Shape 1416"/>
        <p:cNvGrpSpPr/>
        <p:nvPr/>
      </p:nvGrpSpPr>
      <p:grpSpPr>
        <a:xfrm>
          <a:off x="0" y="0"/>
          <a:ext cx="0" cy="0"/>
          <a:chOff x="0" y="0"/>
          <a:chExt cx="0" cy="0"/>
        </a:xfrm>
      </p:grpSpPr>
      <p:pic>
        <p:nvPicPr>
          <p:cNvPr id="1417" name="Google Shape;1417;p4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418" name="Google Shape;1418;p43"/>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19" name="Google Shape;1419;p43"/>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0" name="Google Shape;1420;p43"/>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1" name="Google Shape;1421;p43"/>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2" name="Google Shape;1422;p43"/>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3" name="Google Shape;1423;p43"/>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4" name="Google Shape;1424;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25" name="Google Shape;1425;p43"/>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6" name="Google Shape;1426;p43"/>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7" name="Google Shape;1427;p43"/>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8" name="Google Shape;1428;p43"/>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9" name="Google Shape;1429;p43"/>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30" name="Google Shape;1430;p43"/>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431" name="Google Shape;1431;p43"/>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432" name="Google Shape;1432;p43"/>
          <p:cNvGrpSpPr/>
          <p:nvPr/>
        </p:nvGrpSpPr>
        <p:grpSpPr>
          <a:xfrm>
            <a:off x="391864" y="3850070"/>
            <a:ext cx="289170" cy="284718"/>
            <a:chOff x="426000" y="3302025"/>
            <a:chExt cx="220875" cy="217475"/>
          </a:xfrm>
        </p:grpSpPr>
        <p:sp>
          <p:nvSpPr>
            <p:cNvPr id="1433" name="Google Shape;1433;p4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43"/>
          <p:cNvGrpSpPr/>
          <p:nvPr/>
        </p:nvGrpSpPr>
        <p:grpSpPr>
          <a:xfrm>
            <a:off x="357713" y="1058175"/>
            <a:ext cx="357454" cy="956304"/>
            <a:chOff x="357713" y="600975"/>
            <a:chExt cx="357454" cy="956304"/>
          </a:xfrm>
        </p:grpSpPr>
        <p:sp>
          <p:nvSpPr>
            <p:cNvPr id="1436" name="Google Shape;1436;p4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0" name="Google Shape;1440;p43"/>
          <p:cNvGrpSpPr/>
          <p:nvPr/>
        </p:nvGrpSpPr>
        <p:grpSpPr>
          <a:xfrm>
            <a:off x="8366565" y="3353020"/>
            <a:ext cx="1965289" cy="517060"/>
            <a:chOff x="3539975" y="3523525"/>
            <a:chExt cx="745925" cy="196250"/>
          </a:xfrm>
        </p:grpSpPr>
        <p:sp>
          <p:nvSpPr>
            <p:cNvPr id="1441" name="Google Shape;1441;p4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7" name="Google Shape;1457;p43"/>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58" name="Shape 1458"/>
        <p:cNvGrpSpPr/>
        <p:nvPr/>
      </p:nvGrpSpPr>
      <p:grpSpPr>
        <a:xfrm>
          <a:off x="0" y="0"/>
          <a:ext cx="0" cy="0"/>
          <a:chOff x="0" y="0"/>
          <a:chExt cx="0" cy="0"/>
        </a:xfrm>
      </p:grpSpPr>
      <p:pic>
        <p:nvPicPr>
          <p:cNvPr id="1459" name="Google Shape;1459;p44"/>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60" name="Google Shape;1460;p44"/>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461" name="Google Shape;1461;p44"/>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62" name="Google Shape;1462;p44"/>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63" name="Google Shape;1463;p44"/>
          <p:cNvGrpSpPr/>
          <p:nvPr/>
        </p:nvGrpSpPr>
        <p:grpSpPr>
          <a:xfrm>
            <a:off x="4093457" y="3925450"/>
            <a:ext cx="1039906" cy="679800"/>
            <a:chOff x="4082325" y="3790650"/>
            <a:chExt cx="1039906" cy="679800"/>
          </a:xfrm>
        </p:grpSpPr>
        <p:sp>
          <p:nvSpPr>
            <p:cNvPr id="1464" name="Google Shape;1464;p44"/>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4"/>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4"/>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44"/>
          <p:cNvGrpSpPr/>
          <p:nvPr/>
        </p:nvGrpSpPr>
        <p:grpSpPr>
          <a:xfrm>
            <a:off x="7538846" y="4021496"/>
            <a:ext cx="793256" cy="182899"/>
            <a:chOff x="2685575" y="2835950"/>
            <a:chExt cx="433000" cy="99825"/>
          </a:xfrm>
        </p:grpSpPr>
        <p:sp>
          <p:nvSpPr>
            <p:cNvPr id="1468" name="Google Shape;1468;p4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2" name="Google Shape;1472;p44"/>
          <p:cNvGrpSpPr/>
          <p:nvPr/>
        </p:nvGrpSpPr>
        <p:grpSpPr>
          <a:xfrm>
            <a:off x="6492952" y="563770"/>
            <a:ext cx="1965289" cy="517060"/>
            <a:chOff x="3539975" y="3523525"/>
            <a:chExt cx="745925" cy="196250"/>
          </a:xfrm>
        </p:grpSpPr>
        <p:sp>
          <p:nvSpPr>
            <p:cNvPr id="1473" name="Google Shape;1473;p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9" name="Google Shape;1489;p44"/>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490" name="Shape 1490"/>
        <p:cNvGrpSpPr/>
        <p:nvPr/>
      </p:nvGrpSpPr>
      <p:grpSpPr>
        <a:xfrm>
          <a:off x="0" y="0"/>
          <a:ext cx="0" cy="0"/>
          <a:chOff x="0" y="0"/>
          <a:chExt cx="0" cy="0"/>
        </a:xfrm>
      </p:grpSpPr>
      <p:pic>
        <p:nvPicPr>
          <p:cNvPr id="1491" name="Google Shape;1491;p4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92" name="Google Shape;1492;p45"/>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93" name="Google Shape;1493;p45"/>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94" name="Google Shape;1494;p45"/>
          <p:cNvGrpSpPr/>
          <p:nvPr/>
        </p:nvGrpSpPr>
        <p:grpSpPr>
          <a:xfrm>
            <a:off x="391864" y="3545270"/>
            <a:ext cx="289170" cy="284718"/>
            <a:chOff x="426000" y="3302025"/>
            <a:chExt cx="220875" cy="217475"/>
          </a:xfrm>
        </p:grpSpPr>
        <p:sp>
          <p:nvSpPr>
            <p:cNvPr id="1495" name="Google Shape;1495;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45"/>
          <p:cNvGrpSpPr/>
          <p:nvPr/>
        </p:nvGrpSpPr>
        <p:grpSpPr>
          <a:xfrm>
            <a:off x="357713" y="905775"/>
            <a:ext cx="357454" cy="956304"/>
            <a:chOff x="357713" y="600975"/>
            <a:chExt cx="357454" cy="956304"/>
          </a:xfrm>
        </p:grpSpPr>
        <p:sp>
          <p:nvSpPr>
            <p:cNvPr id="1498" name="Google Shape;1498;p4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45"/>
          <p:cNvGrpSpPr/>
          <p:nvPr/>
        </p:nvGrpSpPr>
        <p:grpSpPr>
          <a:xfrm>
            <a:off x="5258308" y="722871"/>
            <a:ext cx="793256" cy="182899"/>
            <a:chOff x="2685575" y="2835950"/>
            <a:chExt cx="433000" cy="99825"/>
          </a:xfrm>
        </p:grpSpPr>
        <p:sp>
          <p:nvSpPr>
            <p:cNvPr id="1503" name="Google Shape;1503;p4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7" name="Google Shape;1507;p45"/>
          <p:cNvGrpSpPr/>
          <p:nvPr/>
        </p:nvGrpSpPr>
        <p:grpSpPr>
          <a:xfrm>
            <a:off x="1587414" y="-1495728"/>
            <a:ext cx="2019176" cy="2019176"/>
            <a:chOff x="1943325" y="-220375"/>
            <a:chExt cx="1298672" cy="1298672"/>
          </a:xfrm>
        </p:grpSpPr>
        <p:sp>
          <p:nvSpPr>
            <p:cNvPr id="1508" name="Google Shape;1508;p4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6" name="Google Shape;1556;p45"/>
          <p:cNvGrpSpPr/>
          <p:nvPr/>
        </p:nvGrpSpPr>
        <p:grpSpPr>
          <a:xfrm>
            <a:off x="8366565" y="3429220"/>
            <a:ext cx="1965289" cy="517060"/>
            <a:chOff x="3539975" y="3523525"/>
            <a:chExt cx="745925" cy="196250"/>
          </a:xfrm>
        </p:grpSpPr>
        <p:sp>
          <p:nvSpPr>
            <p:cNvPr id="1557" name="Google Shape;1557;p4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3" name="Google Shape;1573;p45"/>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5"/>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5" name="Google Shape;1575;p45"/>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76" name="Google Shape;1576;p45"/>
          <p:cNvGrpSpPr/>
          <p:nvPr/>
        </p:nvGrpSpPr>
        <p:grpSpPr>
          <a:xfrm rot="10800000">
            <a:off x="-1284662" y="4546071"/>
            <a:ext cx="3952129" cy="3175881"/>
            <a:chOff x="5256209" y="-1994879"/>
            <a:chExt cx="3952129" cy="3175881"/>
          </a:xfrm>
        </p:grpSpPr>
        <p:sp>
          <p:nvSpPr>
            <p:cNvPr id="1577" name="Google Shape;1577;p45"/>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5"/>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579" name="Shape 1579"/>
        <p:cNvGrpSpPr/>
        <p:nvPr/>
      </p:nvGrpSpPr>
      <p:grpSpPr>
        <a:xfrm>
          <a:off x="0" y="0"/>
          <a:ext cx="0" cy="0"/>
          <a:chOff x="0" y="0"/>
          <a:chExt cx="0" cy="0"/>
        </a:xfrm>
      </p:grpSpPr>
      <p:pic>
        <p:nvPicPr>
          <p:cNvPr id="1580" name="Google Shape;1580;p4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81" name="Google Shape;1581;p46"/>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82" name="Google Shape;1582;p46"/>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583" name="Google Shape;1583;p46"/>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584" name="Google Shape;1584;p46"/>
          <p:cNvGrpSpPr/>
          <p:nvPr/>
        </p:nvGrpSpPr>
        <p:grpSpPr>
          <a:xfrm flipH="1" rot="10800000">
            <a:off x="391864" y="1215484"/>
            <a:ext cx="289170" cy="284718"/>
            <a:chOff x="426000" y="3302025"/>
            <a:chExt cx="220875" cy="217475"/>
          </a:xfrm>
        </p:grpSpPr>
        <p:sp>
          <p:nvSpPr>
            <p:cNvPr id="1585" name="Google Shape;1585;p4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46"/>
          <p:cNvGrpSpPr/>
          <p:nvPr/>
        </p:nvGrpSpPr>
        <p:grpSpPr>
          <a:xfrm flipH="1" rot="10800000">
            <a:off x="357713" y="3564393"/>
            <a:ext cx="357454" cy="956304"/>
            <a:chOff x="357713" y="600975"/>
            <a:chExt cx="357454" cy="956304"/>
          </a:xfrm>
        </p:grpSpPr>
        <p:sp>
          <p:nvSpPr>
            <p:cNvPr id="1588" name="Google Shape;1588;p4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2" name="Google Shape;1592;p46"/>
          <p:cNvGrpSpPr/>
          <p:nvPr/>
        </p:nvGrpSpPr>
        <p:grpSpPr>
          <a:xfrm flipH="1" rot="10800000">
            <a:off x="5258308" y="4520702"/>
            <a:ext cx="793256" cy="182899"/>
            <a:chOff x="2685575" y="2835950"/>
            <a:chExt cx="433000" cy="99825"/>
          </a:xfrm>
        </p:grpSpPr>
        <p:sp>
          <p:nvSpPr>
            <p:cNvPr id="1593" name="Google Shape;1593;p4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7" name="Google Shape;1597;p46"/>
          <p:cNvGrpSpPr/>
          <p:nvPr/>
        </p:nvGrpSpPr>
        <p:grpSpPr>
          <a:xfrm flipH="1" rot="10800000">
            <a:off x="1363114" y="3961574"/>
            <a:ext cx="2019176" cy="2019176"/>
            <a:chOff x="1943325" y="-220375"/>
            <a:chExt cx="1298672" cy="1298672"/>
          </a:xfrm>
        </p:grpSpPr>
        <p:sp>
          <p:nvSpPr>
            <p:cNvPr id="1598" name="Google Shape;1598;p4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6" name="Google Shape;1646;p46"/>
          <p:cNvGrpSpPr/>
          <p:nvPr/>
        </p:nvGrpSpPr>
        <p:grpSpPr>
          <a:xfrm flipH="1" rot="10800000">
            <a:off x="8366565" y="1480192"/>
            <a:ext cx="1965289" cy="517060"/>
            <a:chOff x="3539975" y="3523525"/>
            <a:chExt cx="745925" cy="196250"/>
          </a:xfrm>
        </p:grpSpPr>
        <p:sp>
          <p:nvSpPr>
            <p:cNvPr id="1647" name="Google Shape;1647;p4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3" name="Google Shape;1663;p46"/>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664" name="Shape 1664"/>
        <p:cNvGrpSpPr/>
        <p:nvPr/>
      </p:nvGrpSpPr>
      <p:grpSpPr>
        <a:xfrm>
          <a:off x="0" y="0"/>
          <a:ext cx="0" cy="0"/>
          <a:chOff x="0" y="0"/>
          <a:chExt cx="0" cy="0"/>
        </a:xfrm>
      </p:grpSpPr>
      <p:pic>
        <p:nvPicPr>
          <p:cNvPr id="1665" name="Google Shape;1665;p4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666" name="Google Shape;1666;p47"/>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667" name="Google Shape;1667;p47"/>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68" name="Google Shape;1668;p47"/>
          <p:cNvGrpSpPr/>
          <p:nvPr/>
        </p:nvGrpSpPr>
        <p:grpSpPr>
          <a:xfrm flipH="1">
            <a:off x="-495776" y="4383620"/>
            <a:ext cx="1965289" cy="517060"/>
            <a:chOff x="3539975" y="3523525"/>
            <a:chExt cx="745925" cy="196250"/>
          </a:xfrm>
        </p:grpSpPr>
        <p:sp>
          <p:nvSpPr>
            <p:cNvPr id="1669" name="Google Shape;1669;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85" name="Google Shape;1685;p47"/>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686" name="Shape 1686"/>
        <p:cNvGrpSpPr/>
        <p:nvPr/>
      </p:nvGrpSpPr>
      <p:grpSpPr>
        <a:xfrm>
          <a:off x="0" y="0"/>
          <a:ext cx="0" cy="0"/>
          <a:chOff x="0" y="0"/>
          <a:chExt cx="0" cy="0"/>
        </a:xfrm>
      </p:grpSpPr>
      <p:pic>
        <p:nvPicPr>
          <p:cNvPr id="1687" name="Google Shape;1687;p4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688" name="Google Shape;1688;p48"/>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89" name="Google Shape;1689;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690" name="Google Shape;1690;p48"/>
          <p:cNvGrpSpPr/>
          <p:nvPr/>
        </p:nvGrpSpPr>
        <p:grpSpPr>
          <a:xfrm flipH="1" rot="10800000">
            <a:off x="391864" y="1596484"/>
            <a:ext cx="289170" cy="284718"/>
            <a:chOff x="426000" y="3302025"/>
            <a:chExt cx="220875" cy="217475"/>
          </a:xfrm>
        </p:grpSpPr>
        <p:sp>
          <p:nvSpPr>
            <p:cNvPr id="1691" name="Google Shape;1691;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3" name="Google Shape;1693;p48"/>
          <p:cNvGrpSpPr/>
          <p:nvPr/>
        </p:nvGrpSpPr>
        <p:grpSpPr>
          <a:xfrm flipH="1" rot="10800000">
            <a:off x="357713" y="3564393"/>
            <a:ext cx="357454" cy="956304"/>
            <a:chOff x="357713" y="600975"/>
            <a:chExt cx="357454" cy="956304"/>
          </a:xfrm>
        </p:grpSpPr>
        <p:sp>
          <p:nvSpPr>
            <p:cNvPr id="1694" name="Google Shape;1694;p4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8" name="Google Shape;1698;p48"/>
          <p:cNvGrpSpPr/>
          <p:nvPr/>
        </p:nvGrpSpPr>
        <p:grpSpPr>
          <a:xfrm flipH="1" rot="10800000">
            <a:off x="2065283" y="4732777"/>
            <a:ext cx="793256" cy="182899"/>
            <a:chOff x="2685575" y="2835950"/>
            <a:chExt cx="433000" cy="99825"/>
          </a:xfrm>
        </p:grpSpPr>
        <p:sp>
          <p:nvSpPr>
            <p:cNvPr id="1699" name="Google Shape;1699;p4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48"/>
          <p:cNvGrpSpPr/>
          <p:nvPr/>
        </p:nvGrpSpPr>
        <p:grpSpPr>
          <a:xfrm flipH="1" rot="10800000">
            <a:off x="4571989" y="4152949"/>
            <a:ext cx="2019176" cy="2019176"/>
            <a:chOff x="1943325" y="-220375"/>
            <a:chExt cx="1298672" cy="1298672"/>
          </a:xfrm>
        </p:grpSpPr>
        <p:sp>
          <p:nvSpPr>
            <p:cNvPr id="1704" name="Google Shape;1704;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2" name="Google Shape;1752;p48"/>
          <p:cNvGrpSpPr/>
          <p:nvPr/>
        </p:nvGrpSpPr>
        <p:grpSpPr>
          <a:xfrm flipH="1" rot="10800000">
            <a:off x="7601640" y="490017"/>
            <a:ext cx="1965289" cy="517060"/>
            <a:chOff x="3539975" y="3523525"/>
            <a:chExt cx="745925" cy="196250"/>
          </a:xfrm>
        </p:grpSpPr>
        <p:sp>
          <p:nvSpPr>
            <p:cNvPr id="1753" name="Google Shape;1753;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69" name="Google Shape;1769;p48"/>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770" name="Shape 1770"/>
        <p:cNvGrpSpPr/>
        <p:nvPr/>
      </p:nvGrpSpPr>
      <p:grpSpPr>
        <a:xfrm>
          <a:off x="0" y="0"/>
          <a:ext cx="0" cy="0"/>
          <a:chOff x="0" y="0"/>
          <a:chExt cx="0" cy="0"/>
        </a:xfrm>
      </p:grpSpPr>
      <p:pic>
        <p:nvPicPr>
          <p:cNvPr id="1771" name="Google Shape;1771;p4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72" name="Google Shape;1772;p49"/>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73" name="Google Shape;1773;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774" name="Google Shape;1774;p49"/>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75" name="Google Shape;1775;p49"/>
          <p:cNvGrpSpPr/>
          <p:nvPr/>
        </p:nvGrpSpPr>
        <p:grpSpPr>
          <a:xfrm>
            <a:off x="8147051" y="2303422"/>
            <a:ext cx="2019176" cy="2019176"/>
            <a:chOff x="1943325" y="-220375"/>
            <a:chExt cx="1298672" cy="1298672"/>
          </a:xfrm>
        </p:grpSpPr>
        <p:sp>
          <p:nvSpPr>
            <p:cNvPr id="1776" name="Google Shape;1776;p4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4" name="Google Shape;1824;p49"/>
          <p:cNvGrpSpPr/>
          <p:nvPr/>
        </p:nvGrpSpPr>
        <p:grpSpPr>
          <a:xfrm>
            <a:off x="1571802" y="4088183"/>
            <a:ext cx="1965289" cy="517060"/>
            <a:chOff x="3539975" y="3523525"/>
            <a:chExt cx="745925" cy="196250"/>
          </a:xfrm>
        </p:grpSpPr>
        <p:sp>
          <p:nvSpPr>
            <p:cNvPr id="1825" name="Google Shape;1825;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1" name="Google Shape;1841;p49"/>
          <p:cNvGrpSpPr/>
          <p:nvPr/>
        </p:nvGrpSpPr>
        <p:grpSpPr>
          <a:xfrm flipH="1" rot="-5400000">
            <a:off x="-2692775" y="2018671"/>
            <a:ext cx="4000413" cy="3175881"/>
            <a:chOff x="5207925" y="-1994879"/>
            <a:chExt cx="4000413" cy="3175881"/>
          </a:xfrm>
        </p:grpSpPr>
        <p:sp>
          <p:nvSpPr>
            <p:cNvPr id="1842" name="Google Shape;1842;p4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5" name="Google Shape;1845;p49"/>
          <p:cNvGrpSpPr/>
          <p:nvPr/>
        </p:nvGrpSpPr>
        <p:grpSpPr>
          <a:xfrm>
            <a:off x="5255192" y="4184363"/>
            <a:ext cx="1039906" cy="679800"/>
            <a:chOff x="4082325" y="3790650"/>
            <a:chExt cx="1039906" cy="679800"/>
          </a:xfrm>
        </p:grpSpPr>
        <p:sp>
          <p:nvSpPr>
            <p:cNvPr id="1846" name="Google Shape;1846;p4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1849" name="Shape 1849"/>
        <p:cNvGrpSpPr/>
        <p:nvPr/>
      </p:nvGrpSpPr>
      <p:grpSpPr>
        <a:xfrm>
          <a:off x="0" y="0"/>
          <a:ext cx="0" cy="0"/>
          <a:chOff x="0" y="0"/>
          <a:chExt cx="0" cy="0"/>
        </a:xfrm>
      </p:grpSpPr>
      <p:pic>
        <p:nvPicPr>
          <p:cNvPr id="1850" name="Google Shape;1850;p5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51" name="Google Shape;1851;p50"/>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852" name="Google Shape;1852;p50"/>
          <p:cNvGrpSpPr/>
          <p:nvPr/>
        </p:nvGrpSpPr>
        <p:grpSpPr>
          <a:xfrm>
            <a:off x="1364665" y="639534"/>
            <a:ext cx="1965289" cy="517060"/>
            <a:chOff x="3539975" y="3523525"/>
            <a:chExt cx="745925" cy="196250"/>
          </a:xfrm>
        </p:grpSpPr>
        <p:sp>
          <p:nvSpPr>
            <p:cNvPr id="1853" name="Google Shape;1853;p5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69" name="Google Shape;1869;p50"/>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70" name="Google Shape;1870;p50"/>
          <p:cNvGrpSpPr/>
          <p:nvPr/>
        </p:nvGrpSpPr>
        <p:grpSpPr>
          <a:xfrm>
            <a:off x="8063763" y="2173397"/>
            <a:ext cx="357454" cy="956304"/>
            <a:chOff x="357713" y="600975"/>
            <a:chExt cx="357454" cy="956304"/>
          </a:xfrm>
        </p:grpSpPr>
        <p:sp>
          <p:nvSpPr>
            <p:cNvPr id="1871" name="Google Shape;1871;p5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5" name="Google Shape;1875;p50"/>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6" name="Google Shape;1876;p50"/>
          <p:cNvGrpSpPr/>
          <p:nvPr/>
        </p:nvGrpSpPr>
        <p:grpSpPr>
          <a:xfrm rot="-5400000">
            <a:off x="-2779003" y="-1736891"/>
            <a:ext cx="3952129" cy="3175881"/>
            <a:chOff x="5256209" y="-1994879"/>
            <a:chExt cx="3952129" cy="3175881"/>
          </a:xfrm>
        </p:grpSpPr>
        <p:sp>
          <p:nvSpPr>
            <p:cNvPr id="1877" name="Google Shape;1877;p5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9" name="Google Shape;1879;p50"/>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80" name="Shape 1880"/>
        <p:cNvGrpSpPr/>
        <p:nvPr/>
      </p:nvGrpSpPr>
      <p:grpSpPr>
        <a:xfrm>
          <a:off x="0" y="0"/>
          <a:ext cx="0" cy="0"/>
          <a:chOff x="0" y="0"/>
          <a:chExt cx="0" cy="0"/>
        </a:xfrm>
      </p:grpSpPr>
      <p:pic>
        <p:nvPicPr>
          <p:cNvPr id="1881" name="Google Shape;1881;p51"/>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82" name="Google Shape;1882;p51"/>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883" name="Google Shape;1883;p51"/>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84" name="Google Shape;1884;p51"/>
          <p:cNvGrpSpPr/>
          <p:nvPr/>
        </p:nvGrpSpPr>
        <p:grpSpPr>
          <a:xfrm flipH="1" rot="-5400000">
            <a:off x="3194861" y="792409"/>
            <a:ext cx="285266" cy="284718"/>
            <a:chOff x="432750" y="3302025"/>
            <a:chExt cx="217894" cy="217475"/>
          </a:xfrm>
        </p:grpSpPr>
        <p:sp>
          <p:nvSpPr>
            <p:cNvPr id="1885" name="Google Shape;1885;p51"/>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7" name="Google Shape;1887;p51"/>
          <p:cNvGrpSpPr/>
          <p:nvPr/>
        </p:nvGrpSpPr>
        <p:grpSpPr>
          <a:xfrm flipH="1" rot="10800000">
            <a:off x="357713" y="3647479"/>
            <a:ext cx="357454" cy="956304"/>
            <a:chOff x="357713" y="600975"/>
            <a:chExt cx="357454" cy="956304"/>
          </a:xfrm>
        </p:grpSpPr>
        <p:sp>
          <p:nvSpPr>
            <p:cNvPr id="1888" name="Google Shape;1888;p5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2" name="Google Shape;1892;p51"/>
          <p:cNvGrpSpPr/>
          <p:nvPr/>
        </p:nvGrpSpPr>
        <p:grpSpPr>
          <a:xfrm flipH="1" rot="10800000">
            <a:off x="4175371" y="4700177"/>
            <a:ext cx="793256" cy="182899"/>
            <a:chOff x="2685575" y="2835950"/>
            <a:chExt cx="433000" cy="99825"/>
          </a:xfrm>
        </p:grpSpPr>
        <p:sp>
          <p:nvSpPr>
            <p:cNvPr id="1893" name="Google Shape;1893;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7" name="Google Shape;1897;p51"/>
          <p:cNvGrpSpPr/>
          <p:nvPr/>
        </p:nvGrpSpPr>
        <p:grpSpPr>
          <a:xfrm flipH="1" rot="10800000">
            <a:off x="-736135" y="676229"/>
            <a:ext cx="1965289" cy="517060"/>
            <a:chOff x="3539975" y="3523525"/>
            <a:chExt cx="745925" cy="196250"/>
          </a:xfrm>
        </p:grpSpPr>
        <p:sp>
          <p:nvSpPr>
            <p:cNvPr id="1898" name="Google Shape;1898;p5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4" name="Google Shape;1914;p51"/>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5" name="Google Shape;1915;p51"/>
          <p:cNvGrpSpPr/>
          <p:nvPr/>
        </p:nvGrpSpPr>
        <p:grpSpPr>
          <a:xfrm flipH="1" rot="10800000">
            <a:off x="8126152" y="382099"/>
            <a:ext cx="2019176" cy="2019176"/>
            <a:chOff x="1943325" y="-220375"/>
            <a:chExt cx="1298672" cy="1298672"/>
          </a:xfrm>
        </p:grpSpPr>
        <p:sp>
          <p:nvSpPr>
            <p:cNvPr id="1916" name="Google Shape;1916;p5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4" name="Google Shape;1964;p51"/>
          <p:cNvGrpSpPr/>
          <p:nvPr/>
        </p:nvGrpSpPr>
        <p:grpSpPr>
          <a:xfrm flipH="1" rot="10800000">
            <a:off x="6557650" y="4369421"/>
            <a:ext cx="4000413" cy="3175881"/>
            <a:chOff x="5207925" y="-1994879"/>
            <a:chExt cx="4000413" cy="3175881"/>
          </a:xfrm>
        </p:grpSpPr>
        <p:sp>
          <p:nvSpPr>
            <p:cNvPr id="1965" name="Google Shape;1965;p51"/>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1"/>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1"/>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968" name="Shape 1968"/>
        <p:cNvGrpSpPr/>
        <p:nvPr/>
      </p:nvGrpSpPr>
      <p:grpSpPr>
        <a:xfrm>
          <a:off x="0" y="0"/>
          <a:ext cx="0" cy="0"/>
          <a:chOff x="0" y="0"/>
          <a:chExt cx="0" cy="0"/>
        </a:xfrm>
      </p:grpSpPr>
      <p:pic>
        <p:nvPicPr>
          <p:cNvPr id="1969" name="Google Shape;1969;p5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70" name="Google Shape;1970;p52"/>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971" name="Google Shape;1971;p52"/>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72" name="Google Shape;1972;p52"/>
          <p:cNvGrpSpPr/>
          <p:nvPr/>
        </p:nvGrpSpPr>
        <p:grpSpPr>
          <a:xfrm flipH="1" rot="10800000">
            <a:off x="628764" y="4605178"/>
            <a:ext cx="2019176" cy="2019176"/>
            <a:chOff x="1943325" y="-220375"/>
            <a:chExt cx="1298672" cy="1298672"/>
          </a:xfrm>
        </p:grpSpPr>
        <p:sp>
          <p:nvSpPr>
            <p:cNvPr id="1973" name="Google Shape;1973;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1" name="Google Shape;2021;p52"/>
          <p:cNvGrpSpPr/>
          <p:nvPr/>
        </p:nvGrpSpPr>
        <p:grpSpPr>
          <a:xfrm flipH="1" rot="10800000">
            <a:off x="6387690" y="3917547"/>
            <a:ext cx="1965289" cy="517060"/>
            <a:chOff x="3539975" y="3523525"/>
            <a:chExt cx="745925" cy="196250"/>
          </a:xfrm>
        </p:grpSpPr>
        <p:sp>
          <p:nvSpPr>
            <p:cNvPr id="2022" name="Google Shape;2022;p5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38" name="Google Shape;2038;p52"/>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2039" name="Google Shape;2039;p52"/>
          <p:cNvGrpSpPr/>
          <p:nvPr/>
        </p:nvGrpSpPr>
        <p:grpSpPr>
          <a:xfrm flipH="1" rot="5400000">
            <a:off x="1693743" y="359223"/>
            <a:ext cx="357454" cy="956304"/>
            <a:chOff x="357713" y="600975"/>
            <a:chExt cx="357454" cy="956304"/>
          </a:xfrm>
        </p:grpSpPr>
        <p:sp>
          <p:nvSpPr>
            <p:cNvPr id="2040" name="Google Shape;2040;p5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2044" name="Shape 2044"/>
        <p:cNvGrpSpPr/>
        <p:nvPr/>
      </p:nvGrpSpPr>
      <p:grpSpPr>
        <a:xfrm>
          <a:off x="0" y="0"/>
          <a:ext cx="0" cy="0"/>
          <a:chOff x="0" y="0"/>
          <a:chExt cx="0" cy="0"/>
        </a:xfrm>
      </p:grpSpPr>
      <p:pic>
        <p:nvPicPr>
          <p:cNvPr id="2045" name="Google Shape;2045;p5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46" name="Google Shape;2046;p53"/>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047" name="Google Shape;2047;p53"/>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48" name="Google Shape;2048;p53"/>
          <p:cNvGrpSpPr/>
          <p:nvPr/>
        </p:nvGrpSpPr>
        <p:grpSpPr>
          <a:xfrm flipH="1" rot="-5400000">
            <a:off x="3352827" y="574632"/>
            <a:ext cx="289170" cy="284718"/>
            <a:chOff x="426000" y="3302025"/>
            <a:chExt cx="220875" cy="217475"/>
          </a:xfrm>
        </p:grpSpPr>
        <p:sp>
          <p:nvSpPr>
            <p:cNvPr id="2049" name="Google Shape;2049;p5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1" name="Google Shape;2051;p53"/>
          <p:cNvGrpSpPr/>
          <p:nvPr/>
        </p:nvGrpSpPr>
        <p:grpSpPr>
          <a:xfrm flipH="1" rot="-5400000">
            <a:off x="1014983" y="238830"/>
            <a:ext cx="357454" cy="956304"/>
            <a:chOff x="357713" y="600975"/>
            <a:chExt cx="357454" cy="956304"/>
          </a:xfrm>
        </p:grpSpPr>
        <p:sp>
          <p:nvSpPr>
            <p:cNvPr id="2052" name="Google Shape;2052;p5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6" name="Google Shape;2056;p53"/>
          <p:cNvGrpSpPr/>
          <p:nvPr/>
        </p:nvGrpSpPr>
        <p:grpSpPr>
          <a:xfrm>
            <a:off x="7917151" y="2136847"/>
            <a:ext cx="2019176" cy="2019176"/>
            <a:chOff x="1943325" y="-220375"/>
            <a:chExt cx="1298672" cy="1298672"/>
          </a:xfrm>
        </p:grpSpPr>
        <p:sp>
          <p:nvSpPr>
            <p:cNvPr id="2057" name="Google Shape;2057;p5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5" name="Google Shape;2105;p53"/>
          <p:cNvGrpSpPr/>
          <p:nvPr/>
        </p:nvGrpSpPr>
        <p:grpSpPr>
          <a:xfrm>
            <a:off x="1020340" y="4088183"/>
            <a:ext cx="1965289" cy="517060"/>
            <a:chOff x="3539975" y="3523525"/>
            <a:chExt cx="745925" cy="196250"/>
          </a:xfrm>
        </p:grpSpPr>
        <p:sp>
          <p:nvSpPr>
            <p:cNvPr id="2106" name="Google Shape;2106;p5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122" name="Shape 2122"/>
        <p:cNvGrpSpPr/>
        <p:nvPr/>
      </p:nvGrpSpPr>
      <p:grpSpPr>
        <a:xfrm>
          <a:off x="0" y="0"/>
          <a:ext cx="0" cy="0"/>
          <a:chOff x="0" y="0"/>
          <a:chExt cx="0" cy="0"/>
        </a:xfrm>
      </p:grpSpPr>
      <p:pic>
        <p:nvPicPr>
          <p:cNvPr id="2123" name="Google Shape;2123;p5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24" name="Google Shape;2124;p5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25" name="Google Shape;2125;p54"/>
          <p:cNvGrpSpPr/>
          <p:nvPr/>
        </p:nvGrpSpPr>
        <p:grpSpPr>
          <a:xfrm>
            <a:off x="391864" y="4555820"/>
            <a:ext cx="289170" cy="284718"/>
            <a:chOff x="426000" y="3302025"/>
            <a:chExt cx="220875" cy="217475"/>
          </a:xfrm>
        </p:grpSpPr>
        <p:sp>
          <p:nvSpPr>
            <p:cNvPr id="2126" name="Google Shape;2126;p5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8" name="Google Shape;2128;p54"/>
          <p:cNvGrpSpPr/>
          <p:nvPr/>
        </p:nvGrpSpPr>
        <p:grpSpPr>
          <a:xfrm>
            <a:off x="357713" y="1134375"/>
            <a:ext cx="357454" cy="956304"/>
            <a:chOff x="357713" y="600975"/>
            <a:chExt cx="357454" cy="956304"/>
          </a:xfrm>
        </p:grpSpPr>
        <p:sp>
          <p:nvSpPr>
            <p:cNvPr id="2129" name="Google Shape;2129;p5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3" name="Google Shape;2133;p54"/>
          <p:cNvGrpSpPr/>
          <p:nvPr/>
        </p:nvGrpSpPr>
        <p:grpSpPr>
          <a:xfrm>
            <a:off x="8022690" y="202570"/>
            <a:ext cx="1965289" cy="517060"/>
            <a:chOff x="3539975" y="3523525"/>
            <a:chExt cx="745925" cy="196250"/>
          </a:xfrm>
        </p:grpSpPr>
        <p:sp>
          <p:nvSpPr>
            <p:cNvPr id="2134" name="Google Shape;2134;p5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150" name="Shape 2150"/>
        <p:cNvGrpSpPr/>
        <p:nvPr/>
      </p:nvGrpSpPr>
      <p:grpSpPr>
        <a:xfrm>
          <a:off x="0" y="0"/>
          <a:ext cx="0" cy="0"/>
          <a:chOff x="0" y="0"/>
          <a:chExt cx="0" cy="0"/>
        </a:xfrm>
      </p:grpSpPr>
      <p:pic>
        <p:nvPicPr>
          <p:cNvPr id="2151" name="Google Shape;2151;p5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52" name="Google Shape;2152;p5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53" name="Google Shape;2153;p55"/>
          <p:cNvGrpSpPr/>
          <p:nvPr/>
        </p:nvGrpSpPr>
        <p:grpSpPr>
          <a:xfrm>
            <a:off x="391864" y="3545270"/>
            <a:ext cx="289170" cy="284718"/>
            <a:chOff x="426000" y="3302025"/>
            <a:chExt cx="220875" cy="217475"/>
          </a:xfrm>
        </p:grpSpPr>
        <p:sp>
          <p:nvSpPr>
            <p:cNvPr id="2154" name="Google Shape;2154;p5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6" name="Google Shape;2156;p55"/>
          <p:cNvGrpSpPr/>
          <p:nvPr/>
        </p:nvGrpSpPr>
        <p:grpSpPr>
          <a:xfrm>
            <a:off x="357713" y="1210575"/>
            <a:ext cx="357454" cy="956304"/>
            <a:chOff x="357713" y="600975"/>
            <a:chExt cx="357454" cy="956304"/>
          </a:xfrm>
        </p:grpSpPr>
        <p:sp>
          <p:nvSpPr>
            <p:cNvPr id="2157" name="Google Shape;2157;p5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1" name="Google Shape;2161;p55"/>
          <p:cNvGrpSpPr/>
          <p:nvPr/>
        </p:nvGrpSpPr>
        <p:grpSpPr>
          <a:xfrm>
            <a:off x="8366565" y="3429220"/>
            <a:ext cx="1965289" cy="517060"/>
            <a:chOff x="3539975" y="3523525"/>
            <a:chExt cx="745925" cy="196250"/>
          </a:xfrm>
        </p:grpSpPr>
        <p:sp>
          <p:nvSpPr>
            <p:cNvPr id="2162" name="Google Shape;2162;p5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78" name="Google Shape;2178;p55"/>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79" name="Shape 2179"/>
        <p:cNvGrpSpPr/>
        <p:nvPr/>
      </p:nvGrpSpPr>
      <p:grpSpPr>
        <a:xfrm>
          <a:off x="0" y="0"/>
          <a:ext cx="0" cy="0"/>
          <a:chOff x="0" y="0"/>
          <a:chExt cx="0" cy="0"/>
        </a:xfrm>
      </p:grpSpPr>
      <p:pic>
        <p:nvPicPr>
          <p:cNvPr id="2180" name="Google Shape;2180;p56"/>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81" name="Google Shape;2181;p5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82" name="Google Shape;2182;p56"/>
          <p:cNvGrpSpPr/>
          <p:nvPr/>
        </p:nvGrpSpPr>
        <p:grpSpPr>
          <a:xfrm>
            <a:off x="391864" y="4078670"/>
            <a:ext cx="289170" cy="284718"/>
            <a:chOff x="426000" y="3302025"/>
            <a:chExt cx="220875" cy="217475"/>
          </a:xfrm>
        </p:grpSpPr>
        <p:sp>
          <p:nvSpPr>
            <p:cNvPr id="2183" name="Google Shape;2183;p5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5" name="Google Shape;2185;p56"/>
          <p:cNvGrpSpPr/>
          <p:nvPr/>
        </p:nvGrpSpPr>
        <p:grpSpPr>
          <a:xfrm>
            <a:off x="357713" y="1439175"/>
            <a:ext cx="357454" cy="956304"/>
            <a:chOff x="357713" y="600975"/>
            <a:chExt cx="357454" cy="956304"/>
          </a:xfrm>
        </p:grpSpPr>
        <p:sp>
          <p:nvSpPr>
            <p:cNvPr id="2186" name="Google Shape;2186;p5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0" name="Google Shape;2190;p56"/>
          <p:cNvGrpSpPr/>
          <p:nvPr/>
        </p:nvGrpSpPr>
        <p:grpSpPr>
          <a:xfrm>
            <a:off x="8366565" y="3429220"/>
            <a:ext cx="1965289" cy="517060"/>
            <a:chOff x="3539975" y="3523525"/>
            <a:chExt cx="745925" cy="196250"/>
          </a:xfrm>
        </p:grpSpPr>
        <p:sp>
          <p:nvSpPr>
            <p:cNvPr id="2191" name="Google Shape;2191;p5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7" name="Google Shape;2207;p56"/>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8" name="Google Shape;2208;p56"/>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209" name="Shape 2209"/>
        <p:cNvGrpSpPr/>
        <p:nvPr/>
      </p:nvGrpSpPr>
      <p:grpSpPr>
        <a:xfrm>
          <a:off x="0" y="0"/>
          <a:ext cx="0" cy="0"/>
          <a:chOff x="0" y="0"/>
          <a:chExt cx="0" cy="0"/>
        </a:xfrm>
      </p:grpSpPr>
      <p:pic>
        <p:nvPicPr>
          <p:cNvPr id="2210" name="Google Shape;2210;p57"/>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2211" name="Google Shape;2211;p5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12" name="Google Shape;2212;p57"/>
          <p:cNvGrpSpPr/>
          <p:nvPr/>
        </p:nvGrpSpPr>
        <p:grpSpPr>
          <a:xfrm>
            <a:off x="391864" y="3545270"/>
            <a:ext cx="289170" cy="284718"/>
            <a:chOff x="426000" y="3302025"/>
            <a:chExt cx="220875" cy="217475"/>
          </a:xfrm>
        </p:grpSpPr>
        <p:sp>
          <p:nvSpPr>
            <p:cNvPr id="2213" name="Google Shape;2213;p5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5" name="Google Shape;2215;p57"/>
          <p:cNvGrpSpPr/>
          <p:nvPr/>
        </p:nvGrpSpPr>
        <p:grpSpPr>
          <a:xfrm>
            <a:off x="357713" y="1210575"/>
            <a:ext cx="357454" cy="956304"/>
            <a:chOff x="357713" y="600975"/>
            <a:chExt cx="357454" cy="956304"/>
          </a:xfrm>
        </p:grpSpPr>
        <p:sp>
          <p:nvSpPr>
            <p:cNvPr id="2216" name="Google Shape;2216;p5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0" name="Google Shape;2220;p57"/>
          <p:cNvGrpSpPr/>
          <p:nvPr/>
        </p:nvGrpSpPr>
        <p:grpSpPr>
          <a:xfrm>
            <a:off x="8366565" y="3429220"/>
            <a:ext cx="1965289" cy="517060"/>
            <a:chOff x="3539975" y="3523525"/>
            <a:chExt cx="745925" cy="196250"/>
          </a:xfrm>
        </p:grpSpPr>
        <p:sp>
          <p:nvSpPr>
            <p:cNvPr id="2221" name="Google Shape;2221;p5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237" name="Shape 2237"/>
        <p:cNvGrpSpPr/>
        <p:nvPr/>
      </p:nvGrpSpPr>
      <p:grpSpPr>
        <a:xfrm>
          <a:off x="0" y="0"/>
          <a:ext cx="0" cy="0"/>
          <a:chOff x="0" y="0"/>
          <a:chExt cx="0" cy="0"/>
        </a:xfrm>
      </p:grpSpPr>
      <p:pic>
        <p:nvPicPr>
          <p:cNvPr id="2238" name="Google Shape;2238;p5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2239" name="Google Shape;2239;p5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240" name="Google Shape;2240;p58"/>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2241" name="Google Shape;2241;p58"/>
          <p:cNvGrpSpPr/>
          <p:nvPr/>
        </p:nvGrpSpPr>
        <p:grpSpPr>
          <a:xfrm flipH="1">
            <a:off x="435156" y="4236070"/>
            <a:ext cx="289285" cy="284718"/>
            <a:chOff x="419162" y="3302025"/>
            <a:chExt cx="220963" cy="217475"/>
          </a:xfrm>
        </p:grpSpPr>
        <p:sp>
          <p:nvSpPr>
            <p:cNvPr id="2242" name="Google Shape;2242;p5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8"/>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4" name="Google Shape;2244;p58"/>
          <p:cNvGrpSpPr/>
          <p:nvPr/>
        </p:nvGrpSpPr>
        <p:grpSpPr>
          <a:xfrm flipH="1">
            <a:off x="-1328926" y="2418978"/>
            <a:ext cx="1965289" cy="517060"/>
            <a:chOff x="3539975" y="3523525"/>
            <a:chExt cx="745925" cy="196250"/>
          </a:xfrm>
        </p:grpSpPr>
        <p:sp>
          <p:nvSpPr>
            <p:cNvPr id="2245" name="Google Shape;2245;p5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261" name="Shape 2261"/>
        <p:cNvGrpSpPr/>
        <p:nvPr/>
      </p:nvGrpSpPr>
      <p:grpSpPr>
        <a:xfrm>
          <a:off x="0" y="0"/>
          <a:ext cx="0" cy="0"/>
          <a:chOff x="0" y="0"/>
          <a:chExt cx="0" cy="0"/>
        </a:xfrm>
      </p:grpSpPr>
      <p:pic>
        <p:nvPicPr>
          <p:cNvPr id="2262" name="Google Shape;2262;p59"/>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63" name="Google Shape;2263;p5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64" name="Google Shape;2264;p59"/>
          <p:cNvGrpSpPr/>
          <p:nvPr/>
        </p:nvGrpSpPr>
        <p:grpSpPr>
          <a:xfrm>
            <a:off x="391864" y="1291684"/>
            <a:ext cx="289170" cy="284718"/>
            <a:chOff x="426000" y="3302025"/>
            <a:chExt cx="220875" cy="217475"/>
          </a:xfrm>
        </p:grpSpPr>
        <p:sp>
          <p:nvSpPr>
            <p:cNvPr id="2265" name="Google Shape;2265;p5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7" name="Google Shape;2267;p59"/>
          <p:cNvGrpSpPr/>
          <p:nvPr/>
        </p:nvGrpSpPr>
        <p:grpSpPr>
          <a:xfrm flipH="1" rot="10800000">
            <a:off x="357713" y="3259593"/>
            <a:ext cx="357454" cy="956304"/>
            <a:chOff x="357713" y="600975"/>
            <a:chExt cx="357454" cy="956304"/>
          </a:xfrm>
        </p:grpSpPr>
        <p:sp>
          <p:nvSpPr>
            <p:cNvPr id="2268" name="Google Shape;2268;p5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2" name="Google Shape;2272;p59"/>
          <p:cNvGrpSpPr/>
          <p:nvPr/>
        </p:nvGrpSpPr>
        <p:grpSpPr>
          <a:xfrm flipH="1" rot="10800000">
            <a:off x="5872083" y="4723023"/>
            <a:ext cx="793256" cy="182899"/>
            <a:chOff x="2685575" y="2835950"/>
            <a:chExt cx="433000" cy="99825"/>
          </a:xfrm>
        </p:grpSpPr>
        <p:sp>
          <p:nvSpPr>
            <p:cNvPr id="2273" name="Google Shape;2273;p5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7" name="Google Shape;2277;p59"/>
          <p:cNvGrpSpPr/>
          <p:nvPr/>
        </p:nvGrpSpPr>
        <p:grpSpPr>
          <a:xfrm flipH="1" rot="10800000">
            <a:off x="507239" y="4684974"/>
            <a:ext cx="2019176" cy="2019176"/>
            <a:chOff x="1943325" y="-220375"/>
            <a:chExt cx="1298672" cy="1298672"/>
          </a:xfrm>
        </p:grpSpPr>
        <p:sp>
          <p:nvSpPr>
            <p:cNvPr id="2278" name="Google Shape;2278;p5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5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5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6" name="Google Shape;2326;p59"/>
          <p:cNvGrpSpPr/>
          <p:nvPr/>
        </p:nvGrpSpPr>
        <p:grpSpPr>
          <a:xfrm flipH="1" rot="10800000">
            <a:off x="7907690" y="538242"/>
            <a:ext cx="1965289" cy="517060"/>
            <a:chOff x="3539975" y="3523525"/>
            <a:chExt cx="745925" cy="196250"/>
          </a:xfrm>
        </p:grpSpPr>
        <p:sp>
          <p:nvSpPr>
            <p:cNvPr id="2327" name="Google Shape;2327;p5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2343" name="Shape 2343"/>
        <p:cNvGrpSpPr/>
        <p:nvPr/>
      </p:nvGrpSpPr>
      <p:grpSpPr>
        <a:xfrm>
          <a:off x="0" y="0"/>
          <a:ext cx="0" cy="0"/>
          <a:chOff x="0" y="0"/>
          <a:chExt cx="0" cy="0"/>
        </a:xfrm>
      </p:grpSpPr>
      <p:pic>
        <p:nvPicPr>
          <p:cNvPr id="2344" name="Google Shape;2344;p6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345" name="Google Shape;2345;p6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346" name="Google Shape;2346;p60"/>
          <p:cNvGrpSpPr/>
          <p:nvPr/>
        </p:nvGrpSpPr>
        <p:grpSpPr>
          <a:xfrm>
            <a:off x="391864" y="3545270"/>
            <a:ext cx="289170" cy="284718"/>
            <a:chOff x="426000" y="3302025"/>
            <a:chExt cx="220875" cy="217475"/>
          </a:xfrm>
        </p:grpSpPr>
        <p:sp>
          <p:nvSpPr>
            <p:cNvPr id="2347" name="Google Shape;2347;p6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6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9" name="Google Shape;2349;p60"/>
          <p:cNvGrpSpPr/>
          <p:nvPr/>
        </p:nvGrpSpPr>
        <p:grpSpPr>
          <a:xfrm>
            <a:off x="357713" y="1210575"/>
            <a:ext cx="357454" cy="956304"/>
            <a:chOff x="357713" y="600975"/>
            <a:chExt cx="357454" cy="956304"/>
          </a:xfrm>
        </p:grpSpPr>
        <p:sp>
          <p:nvSpPr>
            <p:cNvPr id="2350" name="Google Shape;2350;p6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6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6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6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4" name="Google Shape;2354;p60"/>
          <p:cNvGrpSpPr/>
          <p:nvPr/>
        </p:nvGrpSpPr>
        <p:grpSpPr>
          <a:xfrm>
            <a:off x="391864" y="4378897"/>
            <a:ext cx="2019176" cy="2019176"/>
            <a:chOff x="1943325" y="-220375"/>
            <a:chExt cx="1298672" cy="1298672"/>
          </a:xfrm>
        </p:grpSpPr>
        <p:sp>
          <p:nvSpPr>
            <p:cNvPr id="2355" name="Google Shape;2355;p6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6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6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6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6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6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6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6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6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6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6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6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6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6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6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6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6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6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6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6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6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6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6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6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6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6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6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6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6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6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6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6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6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6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6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6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6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6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6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3" name="Google Shape;2403;p60"/>
          <p:cNvGrpSpPr/>
          <p:nvPr/>
        </p:nvGrpSpPr>
        <p:grpSpPr>
          <a:xfrm>
            <a:off x="8366565" y="3429220"/>
            <a:ext cx="1965289" cy="517060"/>
            <a:chOff x="3539975" y="3523525"/>
            <a:chExt cx="745925" cy="196250"/>
          </a:xfrm>
        </p:grpSpPr>
        <p:sp>
          <p:nvSpPr>
            <p:cNvPr id="2404" name="Google Shape;2404;p6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6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6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6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6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6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6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6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0" name="Google Shape;2420;p60"/>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0"/>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2" name="Google Shape;2422;p60"/>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2423" name="Shape 2423"/>
        <p:cNvGrpSpPr/>
        <p:nvPr/>
      </p:nvGrpSpPr>
      <p:grpSpPr>
        <a:xfrm>
          <a:off x="0" y="0"/>
          <a:ext cx="0" cy="0"/>
          <a:chOff x="0" y="0"/>
          <a:chExt cx="0" cy="0"/>
        </a:xfrm>
      </p:grpSpPr>
      <p:pic>
        <p:nvPicPr>
          <p:cNvPr id="2424" name="Google Shape;2424;p6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2425" name="Google Shape;2425;p61"/>
          <p:cNvGrpSpPr/>
          <p:nvPr/>
        </p:nvGrpSpPr>
        <p:grpSpPr>
          <a:xfrm flipH="1" rot="-5400000">
            <a:off x="-2692775" y="2018671"/>
            <a:ext cx="4000413" cy="3175881"/>
            <a:chOff x="5207925" y="-1994879"/>
            <a:chExt cx="4000413" cy="3175881"/>
          </a:xfrm>
        </p:grpSpPr>
        <p:sp>
          <p:nvSpPr>
            <p:cNvPr id="2426" name="Google Shape;2426;p61"/>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61"/>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1"/>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9" name="Google Shape;2429;p61"/>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0" name="Google Shape;2430;p61"/>
          <p:cNvGrpSpPr/>
          <p:nvPr/>
        </p:nvGrpSpPr>
        <p:grpSpPr>
          <a:xfrm>
            <a:off x="1664883" y="4680673"/>
            <a:ext cx="793256" cy="182899"/>
            <a:chOff x="2685575" y="2835950"/>
            <a:chExt cx="433000" cy="99825"/>
          </a:xfrm>
        </p:grpSpPr>
        <p:sp>
          <p:nvSpPr>
            <p:cNvPr id="2431" name="Google Shape;2431;p6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5" name="Google Shape;2435;p61"/>
          <p:cNvGrpSpPr/>
          <p:nvPr/>
        </p:nvGrpSpPr>
        <p:grpSpPr>
          <a:xfrm>
            <a:off x="3755452" y="4863578"/>
            <a:ext cx="1965289" cy="517060"/>
            <a:chOff x="3539975" y="3523525"/>
            <a:chExt cx="745925" cy="196250"/>
          </a:xfrm>
        </p:grpSpPr>
        <p:sp>
          <p:nvSpPr>
            <p:cNvPr id="2436" name="Google Shape;2436;p6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6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6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6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6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6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2" name="Google Shape;2452;p61"/>
          <p:cNvGrpSpPr/>
          <p:nvPr/>
        </p:nvGrpSpPr>
        <p:grpSpPr>
          <a:xfrm>
            <a:off x="8428555" y="1737712"/>
            <a:ext cx="1039906" cy="679800"/>
            <a:chOff x="4082325" y="3790650"/>
            <a:chExt cx="1039906" cy="679800"/>
          </a:xfrm>
        </p:grpSpPr>
        <p:sp>
          <p:nvSpPr>
            <p:cNvPr id="2453" name="Google Shape;2453;p61"/>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1"/>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1"/>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6" name="Google Shape;2456;p6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457" name="Shape 2457"/>
        <p:cNvGrpSpPr/>
        <p:nvPr/>
      </p:nvGrpSpPr>
      <p:grpSpPr>
        <a:xfrm>
          <a:off x="0" y="0"/>
          <a:ext cx="0" cy="0"/>
          <a:chOff x="0" y="0"/>
          <a:chExt cx="0" cy="0"/>
        </a:xfrm>
      </p:grpSpPr>
      <p:pic>
        <p:nvPicPr>
          <p:cNvPr id="2458" name="Google Shape;2458;p62"/>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459" name="Google Shape;2459;p62"/>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460" name="Google Shape;2460;p62"/>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61" name="Google Shape;2461;p62"/>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2462" name="Google Shape;2462;p62"/>
          <p:cNvGrpSpPr/>
          <p:nvPr/>
        </p:nvGrpSpPr>
        <p:grpSpPr>
          <a:xfrm>
            <a:off x="-1416836" y="2858310"/>
            <a:ext cx="2019176" cy="2019176"/>
            <a:chOff x="1943325" y="-220375"/>
            <a:chExt cx="1298672" cy="1298672"/>
          </a:xfrm>
        </p:grpSpPr>
        <p:sp>
          <p:nvSpPr>
            <p:cNvPr id="2463" name="Google Shape;2463;p6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6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6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6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6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6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6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6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6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6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6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6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1" name="Google Shape;2511;p62"/>
          <p:cNvGrpSpPr/>
          <p:nvPr/>
        </p:nvGrpSpPr>
        <p:grpSpPr>
          <a:xfrm rot="-5400000">
            <a:off x="-3038008" y="-1227121"/>
            <a:ext cx="3952129" cy="3175881"/>
            <a:chOff x="5256209" y="-1994879"/>
            <a:chExt cx="3952129" cy="3175881"/>
          </a:xfrm>
        </p:grpSpPr>
        <p:sp>
          <p:nvSpPr>
            <p:cNvPr id="2512" name="Google Shape;2512;p62"/>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62"/>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514" name="Shape 2514"/>
        <p:cNvGrpSpPr/>
        <p:nvPr/>
      </p:nvGrpSpPr>
      <p:grpSpPr>
        <a:xfrm>
          <a:off x="0" y="0"/>
          <a:ext cx="0" cy="0"/>
          <a:chOff x="0" y="0"/>
          <a:chExt cx="0" cy="0"/>
        </a:xfrm>
      </p:grpSpPr>
      <p:pic>
        <p:nvPicPr>
          <p:cNvPr id="2515" name="Google Shape;2515;p63"/>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516" name="Google Shape;2516;p63"/>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517" name="Google Shape;2517;p63"/>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518" name="Google Shape;2518;p63"/>
          <p:cNvGrpSpPr/>
          <p:nvPr/>
        </p:nvGrpSpPr>
        <p:grpSpPr>
          <a:xfrm>
            <a:off x="391864" y="3545270"/>
            <a:ext cx="289170" cy="284718"/>
            <a:chOff x="426000" y="3302025"/>
            <a:chExt cx="220875" cy="217475"/>
          </a:xfrm>
        </p:grpSpPr>
        <p:sp>
          <p:nvSpPr>
            <p:cNvPr id="2519" name="Google Shape;2519;p6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6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1" name="Google Shape;2521;p63"/>
          <p:cNvGrpSpPr/>
          <p:nvPr/>
        </p:nvGrpSpPr>
        <p:grpSpPr>
          <a:xfrm>
            <a:off x="357713" y="905775"/>
            <a:ext cx="357454" cy="956304"/>
            <a:chOff x="357713" y="600975"/>
            <a:chExt cx="357454" cy="956304"/>
          </a:xfrm>
        </p:grpSpPr>
        <p:sp>
          <p:nvSpPr>
            <p:cNvPr id="2522" name="Google Shape;2522;p6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6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6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6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6" name="Google Shape;2526;p63"/>
          <p:cNvGrpSpPr/>
          <p:nvPr/>
        </p:nvGrpSpPr>
        <p:grpSpPr>
          <a:xfrm>
            <a:off x="5258308" y="722871"/>
            <a:ext cx="793256" cy="182899"/>
            <a:chOff x="2685575" y="2835950"/>
            <a:chExt cx="433000" cy="99825"/>
          </a:xfrm>
        </p:grpSpPr>
        <p:sp>
          <p:nvSpPr>
            <p:cNvPr id="2527" name="Google Shape;2527;p6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6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1" name="Google Shape;2531;p63"/>
          <p:cNvGrpSpPr/>
          <p:nvPr/>
        </p:nvGrpSpPr>
        <p:grpSpPr>
          <a:xfrm>
            <a:off x="8366565" y="3429220"/>
            <a:ext cx="1965289" cy="517060"/>
            <a:chOff x="3539975" y="3523525"/>
            <a:chExt cx="745925" cy="196250"/>
          </a:xfrm>
        </p:grpSpPr>
        <p:sp>
          <p:nvSpPr>
            <p:cNvPr id="2532" name="Google Shape;2532;p6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6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6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6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6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6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6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6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6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6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6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6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6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6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6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6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48" name="Google Shape;2548;p63"/>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49" name="Shape 2549"/>
        <p:cNvGrpSpPr/>
        <p:nvPr/>
      </p:nvGrpSpPr>
      <p:grpSpPr>
        <a:xfrm>
          <a:off x="0" y="0"/>
          <a:ext cx="0" cy="0"/>
          <a:chOff x="0" y="0"/>
          <a:chExt cx="0" cy="0"/>
        </a:xfrm>
      </p:grpSpPr>
      <p:pic>
        <p:nvPicPr>
          <p:cNvPr id="2550" name="Google Shape;2550;p6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51" name="Google Shape;2551;p64"/>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52" name="Google Shape;2552;p64"/>
          <p:cNvGrpSpPr/>
          <p:nvPr/>
        </p:nvGrpSpPr>
        <p:grpSpPr>
          <a:xfrm flipH="1">
            <a:off x="8483181" y="4016070"/>
            <a:ext cx="283332" cy="284718"/>
            <a:chOff x="423709" y="3302025"/>
            <a:chExt cx="216416" cy="217475"/>
          </a:xfrm>
        </p:grpSpPr>
        <p:sp>
          <p:nvSpPr>
            <p:cNvPr id="2553" name="Google Shape;2553;p6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5" name="Google Shape;2555;p64"/>
          <p:cNvGrpSpPr/>
          <p:nvPr/>
        </p:nvGrpSpPr>
        <p:grpSpPr>
          <a:xfrm flipH="1">
            <a:off x="8175513" y="140497"/>
            <a:ext cx="2019176" cy="2019176"/>
            <a:chOff x="1943325" y="-220375"/>
            <a:chExt cx="1298672" cy="1298672"/>
          </a:xfrm>
        </p:grpSpPr>
        <p:sp>
          <p:nvSpPr>
            <p:cNvPr id="2556" name="Google Shape;2556;p6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6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6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6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6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6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6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6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6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6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6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6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6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6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6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6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6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4" name="Google Shape;2604;p64"/>
          <p:cNvGrpSpPr/>
          <p:nvPr/>
        </p:nvGrpSpPr>
        <p:grpSpPr>
          <a:xfrm flipH="1">
            <a:off x="-467701" y="3429220"/>
            <a:ext cx="1965289" cy="517060"/>
            <a:chOff x="3539975" y="3523525"/>
            <a:chExt cx="745925" cy="196250"/>
          </a:xfrm>
        </p:grpSpPr>
        <p:sp>
          <p:nvSpPr>
            <p:cNvPr id="2605" name="Google Shape;2605;p6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6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6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6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6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6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21" name="Google Shape;2621;p64"/>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2"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52" name="Google Shape;52;p13"/>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slide" Target="/ppt/slid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25" name="Shape 2625"/>
        <p:cNvGrpSpPr/>
        <p:nvPr/>
      </p:nvGrpSpPr>
      <p:grpSpPr>
        <a:xfrm>
          <a:off x="0" y="0"/>
          <a:ext cx="0" cy="0"/>
          <a:chOff x="0" y="0"/>
          <a:chExt cx="0" cy="0"/>
        </a:xfrm>
      </p:grpSpPr>
      <p:sp>
        <p:nvSpPr>
          <p:cNvPr id="2626" name="Google Shape;2626;p65"/>
          <p:cNvSpPr txBox="1"/>
          <p:nvPr/>
        </p:nvSpPr>
        <p:spPr>
          <a:xfrm>
            <a:off x="467325" y="429000"/>
            <a:ext cx="8517900" cy="423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500"/>
              </a:spcBef>
              <a:spcAft>
                <a:spcPts val="0"/>
              </a:spcAft>
              <a:buNone/>
            </a:pPr>
            <a:r>
              <a:rPr b="1" lang="en" sz="1950">
                <a:solidFill>
                  <a:srgbClr val="2D3B45"/>
                </a:solidFill>
                <a:highlight>
                  <a:srgbClr val="FFFFFF"/>
                </a:highlight>
              </a:rPr>
              <a:t>Final Project Rubric</a:t>
            </a:r>
            <a:endParaRPr b="1" sz="195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Your slides should include:</a:t>
            </a:r>
            <a:endParaRPr sz="1200">
              <a:solidFill>
                <a:srgbClr val="2D3B45"/>
              </a:solidFill>
              <a:highlight>
                <a:srgbClr val="FFFFFF"/>
              </a:highlight>
            </a:endParaRPr>
          </a:p>
          <a:p>
            <a:pPr indent="-304800" lvl="0" marL="698500" rtl="0" algn="l">
              <a:lnSpc>
                <a:spcPct val="115000"/>
              </a:lnSpc>
              <a:spcBef>
                <a:spcPts val="900"/>
              </a:spcBef>
              <a:spcAft>
                <a:spcPts val="0"/>
              </a:spcAft>
              <a:buClr>
                <a:srgbClr val="2D3B45"/>
              </a:buClr>
              <a:buSzPts val="1200"/>
              <a:buChar char="●"/>
            </a:pPr>
            <a:r>
              <a:rPr lang="en" sz="1200">
                <a:solidFill>
                  <a:srgbClr val="2D3B45"/>
                </a:solidFill>
                <a:highlight>
                  <a:srgbClr val="FFFFFF"/>
                </a:highlight>
              </a:rPr>
              <a:t>Title, Authors</a:t>
            </a:r>
            <a:endParaRPr sz="1200">
              <a:solidFill>
                <a:srgbClr val="2D3B45"/>
              </a:solidFill>
              <a:highlight>
                <a:srgbClr val="FFFFFF"/>
              </a:highlight>
            </a:endParaRPr>
          </a:p>
          <a:p>
            <a:pPr indent="-304800" lvl="0" marL="698500" rtl="0" algn="l">
              <a:lnSpc>
                <a:spcPct val="115000"/>
              </a:lnSpc>
              <a:spcBef>
                <a:spcPts val="0"/>
              </a:spcBef>
              <a:spcAft>
                <a:spcPts val="0"/>
              </a:spcAft>
              <a:buClr>
                <a:srgbClr val="2D3B45"/>
              </a:buClr>
              <a:buSzPts val="1200"/>
              <a:buChar char="●"/>
            </a:pPr>
            <a:r>
              <a:rPr b="1" lang="en" sz="1200">
                <a:solidFill>
                  <a:srgbClr val="2D3B45"/>
                </a:solidFill>
                <a:highlight>
                  <a:srgbClr val="FFFFFF"/>
                </a:highlight>
              </a:rPr>
              <a:t>(15%) Motivation:</a:t>
            </a:r>
            <a:r>
              <a:rPr lang="en" sz="1200">
                <a:solidFill>
                  <a:srgbClr val="2D3B45"/>
                </a:solidFill>
                <a:highlight>
                  <a:srgbClr val="FFFFFF"/>
                </a:highlight>
              </a:rPr>
              <a:t> Introduce your question and why the question is interesting. Explain what has been done before in this space. Describe your overall plan to approach your question. Provide a summary of your results. </a:t>
            </a:r>
            <a:r>
              <a:rPr lang="en" sz="1200">
                <a:solidFill>
                  <a:srgbClr val="FF00FF"/>
                </a:solidFill>
                <a:highlight>
                  <a:srgbClr val="FFFFFF"/>
                </a:highlight>
              </a:rPr>
              <a:t>(Wesley)</a:t>
            </a:r>
            <a:endParaRPr sz="1200">
              <a:solidFill>
                <a:srgbClr val="FF00FF"/>
              </a:solidFill>
              <a:highlight>
                <a:srgbClr val="FFFFFF"/>
              </a:highlight>
            </a:endParaRPr>
          </a:p>
          <a:p>
            <a:pPr indent="-304800" lvl="0" marL="698500" rtl="0" algn="l">
              <a:lnSpc>
                <a:spcPct val="115000"/>
              </a:lnSpc>
              <a:spcBef>
                <a:spcPts val="0"/>
              </a:spcBef>
              <a:spcAft>
                <a:spcPts val="0"/>
              </a:spcAft>
              <a:buClr>
                <a:srgbClr val="2D3B45"/>
              </a:buClr>
              <a:buSzPts val="1200"/>
              <a:buChar char="●"/>
            </a:pPr>
            <a:r>
              <a:rPr b="1" lang="en" sz="1200">
                <a:solidFill>
                  <a:srgbClr val="2D3B45"/>
                </a:solidFill>
                <a:highlight>
                  <a:srgbClr val="FFFFFF"/>
                </a:highlight>
              </a:rPr>
              <a:t>(15%) Data:</a:t>
            </a:r>
            <a:r>
              <a:rPr lang="en" sz="1200">
                <a:solidFill>
                  <a:srgbClr val="2D3B45"/>
                </a:solidFill>
                <a:highlight>
                  <a:srgbClr val="FFFFFF"/>
                </a:highlight>
              </a:rPr>
              <a:t> Describe in detail the data you are using, including the source(s) of the data, preprocessing applied to the data, and relevant statistics. </a:t>
            </a:r>
            <a:r>
              <a:rPr lang="en" sz="1200">
                <a:solidFill>
                  <a:srgbClr val="FF00FF"/>
                </a:solidFill>
                <a:highlight>
                  <a:srgbClr val="FFFFFF"/>
                </a:highlight>
              </a:rPr>
              <a:t>(Eun-Hae) (summarize features for other sections)</a:t>
            </a:r>
            <a:endParaRPr sz="1200">
              <a:solidFill>
                <a:srgbClr val="FF00FF"/>
              </a:solidFill>
              <a:highlight>
                <a:srgbClr val="FFFFFF"/>
              </a:highlight>
            </a:endParaRPr>
          </a:p>
          <a:p>
            <a:pPr indent="-304800" lvl="0" marL="698500" rtl="0" algn="l">
              <a:lnSpc>
                <a:spcPct val="115000"/>
              </a:lnSpc>
              <a:spcBef>
                <a:spcPts val="0"/>
              </a:spcBef>
              <a:spcAft>
                <a:spcPts val="0"/>
              </a:spcAft>
              <a:buClr>
                <a:srgbClr val="2D3B45"/>
              </a:buClr>
              <a:buSzPts val="1200"/>
              <a:buChar char="●"/>
            </a:pPr>
            <a:r>
              <a:rPr b="1" lang="en" sz="1200">
                <a:solidFill>
                  <a:srgbClr val="2D3B45"/>
                </a:solidFill>
                <a:highlight>
                  <a:srgbClr val="FFFFFF"/>
                </a:highlight>
              </a:rPr>
              <a:t>(15%) Modeling:</a:t>
            </a:r>
            <a:r>
              <a:rPr lang="en" sz="1200">
                <a:solidFill>
                  <a:srgbClr val="2D3B45"/>
                </a:solidFill>
                <a:highlight>
                  <a:srgbClr val="FFFFFF"/>
                </a:highlight>
              </a:rPr>
              <a:t> Describe in detail the models (baseline + improvement over baseline) that you use in your approach. </a:t>
            </a:r>
            <a:r>
              <a:rPr lang="en" sz="1200">
                <a:solidFill>
                  <a:srgbClr val="FF00FF"/>
                </a:solidFill>
                <a:highlight>
                  <a:srgbClr val="FFFFFF"/>
                </a:highlight>
              </a:rPr>
              <a:t>(Ben)</a:t>
            </a:r>
            <a:endParaRPr sz="1200">
              <a:solidFill>
                <a:srgbClr val="FF00FF"/>
              </a:solidFill>
              <a:highlight>
                <a:srgbClr val="FFFFFF"/>
              </a:highlight>
            </a:endParaRPr>
          </a:p>
          <a:p>
            <a:pPr indent="-304800" lvl="0" marL="698500" rtl="0" algn="l">
              <a:lnSpc>
                <a:spcPct val="115000"/>
              </a:lnSpc>
              <a:spcBef>
                <a:spcPts val="0"/>
              </a:spcBef>
              <a:spcAft>
                <a:spcPts val="0"/>
              </a:spcAft>
              <a:buClr>
                <a:srgbClr val="2D3B45"/>
              </a:buClr>
              <a:buSzPts val="1200"/>
              <a:buChar char="●"/>
            </a:pPr>
            <a:r>
              <a:rPr b="1" lang="en" sz="1200">
                <a:solidFill>
                  <a:srgbClr val="2D3B45"/>
                </a:solidFill>
                <a:highlight>
                  <a:srgbClr val="FFFFFF"/>
                </a:highlight>
              </a:rPr>
              <a:t>(30%) Experiments:</a:t>
            </a:r>
            <a:r>
              <a:rPr lang="en" sz="1200">
                <a:solidFill>
                  <a:srgbClr val="2D3B45"/>
                </a:solidFill>
                <a:highlight>
                  <a:srgbClr val="FFFFFF"/>
                </a:highlight>
              </a:rPr>
              <a:t> Provide insight into the effect of different hyperperameter choices. Please include tables, figures, graphs to illustrate your experiments. </a:t>
            </a:r>
            <a:r>
              <a:rPr lang="en" sz="1200">
                <a:solidFill>
                  <a:srgbClr val="FF00FF"/>
                </a:solidFill>
                <a:highlight>
                  <a:srgbClr val="FFFFFF"/>
                </a:highlight>
              </a:rPr>
              <a:t>(Nancy)</a:t>
            </a:r>
            <a:endParaRPr sz="1200">
              <a:solidFill>
                <a:srgbClr val="FF00FF"/>
              </a:solidFill>
              <a:highlight>
                <a:srgbClr val="FFFFFF"/>
              </a:highlight>
            </a:endParaRPr>
          </a:p>
          <a:p>
            <a:pPr indent="-304800" lvl="0" marL="698500" rtl="0" algn="l">
              <a:lnSpc>
                <a:spcPct val="115000"/>
              </a:lnSpc>
              <a:spcBef>
                <a:spcPts val="0"/>
              </a:spcBef>
              <a:spcAft>
                <a:spcPts val="0"/>
              </a:spcAft>
              <a:buClr>
                <a:srgbClr val="2D3B45"/>
              </a:buClr>
              <a:buSzPts val="1200"/>
              <a:buChar char="●"/>
            </a:pPr>
            <a:r>
              <a:rPr b="1" lang="en" sz="1200">
                <a:solidFill>
                  <a:srgbClr val="2D3B45"/>
                </a:solidFill>
                <a:highlight>
                  <a:srgbClr val="FFFFFF"/>
                </a:highlight>
              </a:rPr>
              <a:t>(10%) Conclusions:</a:t>
            </a:r>
            <a:r>
              <a:rPr lang="en" sz="1200">
                <a:solidFill>
                  <a:srgbClr val="2D3B45"/>
                </a:solidFill>
                <a:highlight>
                  <a:srgbClr val="FFFFFF"/>
                </a:highlight>
              </a:rPr>
              <a:t> Summarize the key results, what has been learned, and avenues for future work. </a:t>
            </a:r>
            <a:r>
              <a:rPr lang="en" sz="1200">
                <a:solidFill>
                  <a:srgbClr val="FF00FF"/>
                </a:solidFill>
                <a:highlight>
                  <a:schemeClr val="lt1"/>
                </a:highlight>
              </a:rPr>
              <a:t>(Wesley) </a:t>
            </a:r>
            <a:endParaRPr sz="1200">
              <a:solidFill>
                <a:srgbClr val="2D3B45"/>
              </a:solidFill>
              <a:highlight>
                <a:srgbClr val="FFFFFF"/>
              </a:highlight>
            </a:endParaRPr>
          </a:p>
          <a:p>
            <a:pPr indent="-304800" lvl="0" marL="698500" rtl="0" algn="l">
              <a:lnSpc>
                <a:spcPct val="115000"/>
              </a:lnSpc>
              <a:spcBef>
                <a:spcPts val="0"/>
              </a:spcBef>
              <a:spcAft>
                <a:spcPts val="0"/>
              </a:spcAft>
              <a:buClr>
                <a:srgbClr val="2D3B45"/>
              </a:buClr>
              <a:buSzPts val="1200"/>
              <a:buChar char="●"/>
            </a:pPr>
            <a:r>
              <a:rPr b="1" lang="en" sz="1200">
                <a:solidFill>
                  <a:srgbClr val="2D3B45"/>
                </a:solidFill>
                <a:highlight>
                  <a:srgbClr val="FFFFFF"/>
                </a:highlight>
              </a:rPr>
              <a:t>(15%) Code submission:</a:t>
            </a:r>
            <a:r>
              <a:rPr lang="en" sz="1200">
                <a:solidFill>
                  <a:srgbClr val="2D3B45"/>
                </a:solidFill>
                <a:highlight>
                  <a:srgbClr val="FFFFFF"/>
                </a:highlight>
              </a:rPr>
              <a:t> Provide link to your team's GitHub repo. The code should be well commented and organized. </a:t>
            </a:r>
            <a:r>
              <a:rPr lang="en" sz="1200">
                <a:solidFill>
                  <a:srgbClr val="FF00FF"/>
                </a:solidFill>
                <a:highlight>
                  <a:srgbClr val="FFFFFF"/>
                </a:highlight>
              </a:rPr>
              <a:t>(Ben)</a:t>
            </a:r>
            <a:endParaRPr sz="1200">
              <a:solidFill>
                <a:srgbClr val="FF00FF"/>
              </a:solidFill>
              <a:highlight>
                <a:srgbClr val="FFFFFF"/>
              </a:highlight>
            </a:endParaRPr>
          </a:p>
          <a:p>
            <a:pPr indent="-304800" lvl="0" marL="698500" rtl="0" algn="l">
              <a:lnSpc>
                <a:spcPct val="115000"/>
              </a:lnSpc>
              <a:spcBef>
                <a:spcPts val="0"/>
              </a:spcBef>
              <a:spcAft>
                <a:spcPts val="0"/>
              </a:spcAft>
              <a:buClr>
                <a:srgbClr val="2D3B45"/>
              </a:buClr>
              <a:buSzPts val="1200"/>
              <a:buChar char="●"/>
            </a:pPr>
            <a:r>
              <a:rPr b="1" lang="en" sz="1200">
                <a:solidFill>
                  <a:srgbClr val="2D3B45"/>
                </a:solidFill>
                <a:highlight>
                  <a:srgbClr val="FFFFFF"/>
                </a:highlight>
              </a:rPr>
              <a:t>Contributions</a:t>
            </a:r>
            <a:r>
              <a:rPr lang="en" sz="1200">
                <a:solidFill>
                  <a:srgbClr val="2D3B45"/>
                </a:solidFill>
                <a:highlight>
                  <a:srgbClr val="FFFFFF"/>
                </a:highlight>
              </a:rPr>
              <a:t>: Specify the contributions of each author (e.g., data processing, algorithm implementation, slides, etc.). Note that the final project grade is individual, based on each member's contribution and team size.</a:t>
            </a:r>
            <a:endParaRPr sz="1200">
              <a:solidFill>
                <a:srgbClr val="2D3B45"/>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3" name="Shape 2703"/>
        <p:cNvGrpSpPr/>
        <p:nvPr/>
      </p:nvGrpSpPr>
      <p:grpSpPr>
        <a:xfrm>
          <a:off x="0" y="0"/>
          <a:ext cx="0" cy="0"/>
          <a:chOff x="0" y="0"/>
          <a:chExt cx="0" cy="0"/>
        </a:xfrm>
      </p:grpSpPr>
      <p:sp>
        <p:nvSpPr>
          <p:cNvPr id="2704" name="Google Shape;2704;p74"/>
          <p:cNvSpPr txBox="1"/>
          <p:nvPr>
            <p:ph idx="1" type="subTitle"/>
          </p:nvPr>
        </p:nvSpPr>
        <p:spPr>
          <a:xfrm>
            <a:off x="4418438" y="1071150"/>
            <a:ext cx="3907200" cy="148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Baseline weighted f1 score: 0.36</a:t>
            </a:r>
            <a:endParaRPr sz="1500"/>
          </a:p>
          <a:p>
            <a:pPr indent="-323850" lvl="0" marL="457200" rtl="0" algn="l">
              <a:spcBef>
                <a:spcPts val="0"/>
              </a:spcBef>
              <a:spcAft>
                <a:spcPts val="0"/>
              </a:spcAft>
              <a:buSzPts val="1500"/>
              <a:buChar char="●"/>
            </a:pPr>
            <a:r>
              <a:rPr lang="en" sz="1500"/>
              <a:t>RandomForest</a:t>
            </a:r>
            <a:r>
              <a:rPr lang="en" sz="1500"/>
              <a:t> Model’s weighted f1 score: 0.78</a:t>
            </a:r>
            <a:endParaRPr sz="1500"/>
          </a:p>
          <a:p>
            <a:pPr indent="-323850" lvl="0" marL="457200" rtl="0" algn="l">
              <a:spcBef>
                <a:spcPts val="0"/>
              </a:spcBef>
              <a:spcAft>
                <a:spcPts val="0"/>
              </a:spcAft>
              <a:buSzPts val="1500"/>
              <a:buChar char="●"/>
            </a:pPr>
            <a:r>
              <a:rPr lang="en" sz="1500"/>
              <a:t>Improvement over baseline: 0.42 or 117%</a:t>
            </a:r>
            <a:endParaRPr sz="1500"/>
          </a:p>
        </p:txBody>
      </p:sp>
      <p:sp>
        <p:nvSpPr>
          <p:cNvPr id="2705" name="Google Shape;2705;p74"/>
          <p:cNvSpPr txBox="1"/>
          <p:nvPr>
            <p:ph idx="21" type="title"/>
          </p:nvPr>
        </p:nvSpPr>
        <p:spPr>
          <a:xfrm>
            <a:off x="470075" y="538250"/>
            <a:ext cx="85533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800"/>
              <a:t>Modeling: RandomForest Ensemble Classifier</a:t>
            </a:r>
            <a:endParaRPr sz="2800"/>
          </a:p>
        </p:txBody>
      </p:sp>
      <p:pic>
        <p:nvPicPr>
          <p:cNvPr id="2706" name="Google Shape;2706;p74"/>
          <p:cNvPicPr preferRelativeResize="0"/>
          <p:nvPr/>
        </p:nvPicPr>
        <p:blipFill>
          <a:blip r:embed="rId3">
            <a:alphaModFix/>
          </a:blip>
          <a:stretch>
            <a:fillRect/>
          </a:stretch>
        </p:blipFill>
        <p:spPr>
          <a:xfrm>
            <a:off x="470075" y="1071138"/>
            <a:ext cx="3205526" cy="3712225"/>
          </a:xfrm>
          <a:prstGeom prst="rect">
            <a:avLst/>
          </a:prstGeom>
          <a:noFill/>
          <a:ln>
            <a:noFill/>
          </a:ln>
        </p:spPr>
      </p:pic>
      <p:pic>
        <p:nvPicPr>
          <p:cNvPr id="2707" name="Google Shape;2707;p74"/>
          <p:cNvPicPr preferRelativeResize="0"/>
          <p:nvPr/>
        </p:nvPicPr>
        <p:blipFill>
          <a:blip r:embed="rId4">
            <a:alphaModFix/>
          </a:blip>
          <a:stretch>
            <a:fillRect/>
          </a:stretch>
        </p:blipFill>
        <p:spPr>
          <a:xfrm>
            <a:off x="3828001" y="2712150"/>
            <a:ext cx="5163600" cy="19691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75"/>
          <p:cNvSpPr txBox="1"/>
          <p:nvPr>
            <p:ph idx="21" type="title"/>
          </p:nvPr>
        </p:nvSpPr>
        <p:spPr>
          <a:xfrm>
            <a:off x="470075" y="538250"/>
            <a:ext cx="85533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800"/>
              <a:t>Modeling: RandomForest Ensemble Classifier</a:t>
            </a:r>
            <a:endParaRPr sz="2800"/>
          </a:p>
        </p:txBody>
      </p:sp>
      <p:pic>
        <p:nvPicPr>
          <p:cNvPr id="2713" name="Google Shape;2713;p75"/>
          <p:cNvPicPr preferRelativeResize="0"/>
          <p:nvPr/>
        </p:nvPicPr>
        <p:blipFill>
          <a:blip r:embed="rId3">
            <a:alphaModFix/>
          </a:blip>
          <a:stretch>
            <a:fillRect/>
          </a:stretch>
        </p:blipFill>
        <p:spPr>
          <a:xfrm>
            <a:off x="387225" y="1092125"/>
            <a:ext cx="3952226" cy="3490874"/>
          </a:xfrm>
          <a:prstGeom prst="rect">
            <a:avLst/>
          </a:prstGeom>
          <a:noFill/>
          <a:ln>
            <a:noFill/>
          </a:ln>
        </p:spPr>
      </p:pic>
      <p:pic>
        <p:nvPicPr>
          <p:cNvPr id="2714" name="Google Shape;2714;p75"/>
          <p:cNvPicPr preferRelativeResize="0"/>
          <p:nvPr/>
        </p:nvPicPr>
        <p:blipFill>
          <a:blip r:embed="rId4">
            <a:alphaModFix/>
          </a:blip>
          <a:stretch>
            <a:fillRect/>
          </a:stretch>
        </p:blipFill>
        <p:spPr>
          <a:xfrm>
            <a:off x="4533750" y="1092125"/>
            <a:ext cx="4212928" cy="349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8" name="Shape 2718"/>
        <p:cNvGrpSpPr/>
        <p:nvPr/>
      </p:nvGrpSpPr>
      <p:grpSpPr>
        <a:xfrm>
          <a:off x="0" y="0"/>
          <a:ext cx="0" cy="0"/>
          <a:chOff x="0" y="0"/>
          <a:chExt cx="0" cy="0"/>
        </a:xfrm>
      </p:grpSpPr>
      <p:sp>
        <p:nvSpPr>
          <p:cNvPr id="2719" name="Google Shape;2719;p76"/>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Modeling: Neural Network Classifier</a:t>
            </a:r>
            <a:endParaRPr/>
          </a:p>
        </p:txBody>
      </p:sp>
      <p:pic>
        <p:nvPicPr>
          <p:cNvPr id="2720" name="Google Shape;2720;p76"/>
          <p:cNvPicPr preferRelativeResize="0"/>
          <p:nvPr/>
        </p:nvPicPr>
        <p:blipFill>
          <a:blip r:embed="rId3">
            <a:alphaModFix/>
          </a:blip>
          <a:stretch>
            <a:fillRect/>
          </a:stretch>
        </p:blipFill>
        <p:spPr>
          <a:xfrm>
            <a:off x="5345950" y="2346225"/>
            <a:ext cx="3499549" cy="1335650"/>
          </a:xfrm>
          <a:prstGeom prst="rect">
            <a:avLst/>
          </a:prstGeom>
          <a:noFill/>
          <a:ln>
            <a:noFill/>
          </a:ln>
        </p:spPr>
      </p:pic>
      <p:sp>
        <p:nvSpPr>
          <p:cNvPr id="2721" name="Google Shape;2721;p76"/>
          <p:cNvSpPr txBox="1"/>
          <p:nvPr>
            <p:ph idx="1" type="subTitle"/>
          </p:nvPr>
        </p:nvSpPr>
        <p:spPr>
          <a:xfrm>
            <a:off x="715499" y="1083150"/>
            <a:ext cx="7853100" cy="148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Best model was tuned using keras_tuner</a:t>
            </a:r>
            <a:endParaRPr sz="1500"/>
          </a:p>
          <a:p>
            <a:pPr indent="-323850" lvl="0" marL="457200" rtl="0" algn="l">
              <a:spcBef>
                <a:spcPts val="0"/>
              </a:spcBef>
              <a:spcAft>
                <a:spcPts val="0"/>
              </a:spcAft>
              <a:buSzPts val="1500"/>
              <a:buChar char="●"/>
            </a:pPr>
            <a:r>
              <a:rPr lang="en" sz="1500"/>
              <a:t>Baseline weighted f1 score: 0.36</a:t>
            </a:r>
            <a:endParaRPr sz="1500"/>
          </a:p>
          <a:p>
            <a:pPr indent="-323850" lvl="0" marL="457200" rtl="0" algn="l">
              <a:spcBef>
                <a:spcPts val="0"/>
              </a:spcBef>
              <a:spcAft>
                <a:spcPts val="0"/>
              </a:spcAft>
              <a:buSzPts val="1500"/>
              <a:buChar char="●"/>
            </a:pPr>
            <a:r>
              <a:rPr lang="en" sz="1500"/>
              <a:t>Neural Network Model’s weighted f1 score: 0.66</a:t>
            </a:r>
            <a:endParaRPr sz="1500"/>
          </a:p>
          <a:p>
            <a:pPr indent="-323850" lvl="0" marL="457200" rtl="0" algn="l">
              <a:spcBef>
                <a:spcPts val="0"/>
              </a:spcBef>
              <a:spcAft>
                <a:spcPts val="0"/>
              </a:spcAft>
              <a:buSzPts val="1500"/>
              <a:buChar char="●"/>
            </a:pPr>
            <a:r>
              <a:rPr lang="en" sz="1500"/>
              <a:t>Improvement over baseline: 0.30 or 83%</a:t>
            </a:r>
            <a:endParaRPr sz="1500"/>
          </a:p>
        </p:txBody>
      </p:sp>
      <p:pic>
        <p:nvPicPr>
          <p:cNvPr id="2722" name="Google Shape;2722;p76"/>
          <p:cNvPicPr preferRelativeResize="0"/>
          <p:nvPr/>
        </p:nvPicPr>
        <p:blipFill>
          <a:blip r:embed="rId4">
            <a:alphaModFix/>
          </a:blip>
          <a:stretch>
            <a:fillRect/>
          </a:stretch>
        </p:blipFill>
        <p:spPr>
          <a:xfrm>
            <a:off x="165150" y="2346225"/>
            <a:ext cx="5180798" cy="2345000"/>
          </a:xfrm>
          <a:prstGeom prst="rect">
            <a:avLst/>
          </a:prstGeom>
          <a:noFill/>
          <a:ln>
            <a:noFill/>
          </a:ln>
        </p:spPr>
      </p:pic>
      <p:sp>
        <p:nvSpPr>
          <p:cNvPr id="2723" name="Google Shape;2723;p76"/>
          <p:cNvSpPr txBox="1"/>
          <p:nvPr/>
        </p:nvSpPr>
        <p:spPr>
          <a:xfrm>
            <a:off x="1211450" y="2696050"/>
            <a:ext cx="21495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Bai Jamjuree"/>
                <a:ea typeface="Bai Jamjuree"/>
                <a:cs typeface="Bai Jamjuree"/>
                <a:sym typeface="Bai Jamjuree"/>
              </a:rPr>
              <a:t>15 units, tanh</a:t>
            </a:r>
            <a:endParaRPr sz="1100">
              <a:solidFill>
                <a:schemeClr val="lt1"/>
              </a:solidFill>
              <a:latin typeface="Bai Jamjuree"/>
              <a:ea typeface="Bai Jamjuree"/>
              <a:cs typeface="Bai Jamjuree"/>
              <a:sym typeface="Bai Jamjuree"/>
            </a:endParaRPr>
          </a:p>
        </p:txBody>
      </p:sp>
      <p:sp>
        <p:nvSpPr>
          <p:cNvPr id="2724" name="Google Shape;2724;p76"/>
          <p:cNvSpPr txBox="1"/>
          <p:nvPr/>
        </p:nvSpPr>
        <p:spPr>
          <a:xfrm>
            <a:off x="1285800" y="2919400"/>
            <a:ext cx="21495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Bai Jamjuree"/>
                <a:ea typeface="Bai Jamjuree"/>
                <a:cs typeface="Bai Jamjuree"/>
                <a:sym typeface="Bai Jamjuree"/>
              </a:rPr>
              <a:t>rate 0.4</a:t>
            </a:r>
            <a:endParaRPr sz="1100">
              <a:solidFill>
                <a:schemeClr val="lt1"/>
              </a:solidFill>
              <a:latin typeface="Bai Jamjuree"/>
              <a:ea typeface="Bai Jamjuree"/>
              <a:cs typeface="Bai Jamjuree"/>
              <a:sym typeface="Bai Jamjuree"/>
            </a:endParaRPr>
          </a:p>
        </p:txBody>
      </p:sp>
      <p:sp>
        <p:nvSpPr>
          <p:cNvPr id="2725" name="Google Shape;2725;p76"/>
          <p:cNvSpPr txBox="1"/>
          <p:nvPr/>
        </p:nvSpPr>
        <p:spPr>
          <a:xfrm>
            <a:off x="1356750" y="3160850"/>
            <a:ext cx="21495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Bai Jamjuree"/>
                <a:ea typeface="Bai Jamjuree"/>
                <a:cs typeface="Bai Jamjuree"/>
                <a:sym typeface="Bai Jamjuree"/>
              </a:rPr>
              <a:t>30</a:t>
            </a:r>
            <a:r>
              <a:rPr lang="en" sz="1100">
                <a:solidFill>
                  <a:schemeClr val="lt1"/>
                </a:solidFill>
                <a:latin typeface="Bai Jamjuree"/>
                <a:ea typeface="Bai Jamjuree"/>
                <a:cs typeface="Bai Jamjuree"/>
                <a:sym typeface="Bai Jamjuree"/>
              </a:rPr>
              <a:t> units, relu</a:t>
            </a:r>
            <a:endParaRPr sz="1100">
              <a:solidFill>
                <a:schemeClr val="lt1"/>
              </a:solidFill>
              <a:latin typeface="Bai Jamjuree"/>
              <a:ea typeface="Bai Jamjuree"/>
              <a:cs typeface="Bai Jamjuree"/>
              <a:sym typeface="Bai Jamjuree"/>
            </a:endParaRPr>
          </a:p>
        </p:txBody>
      </p:sp>
      <p:sp>
        <p:nvSpPr>
          <p:cNvPr id="2726" name="Google Shape;2726;p76"/>
          <p:cNvSpPr txBox="1"/>
          <p:nvPr/>
        </p:nvSpPr>
        <p:spPr>
          <a:xfrm>
            <a:off x="1285800" y="3391050"/>
            <a:ext cx="21495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Bai Jamjuree"/>
                <a:ea typeface="Bai Jamjuree"/>
                <a:cs typeface="Bai Jamjuree"/>
                <a:sym typeface="Bai Jamjuree"/>
              </a:rPr>
              <a:t>rate 0.1</a:t>
            </a:r>
            <a:endParaRPr sz="1100">
              <a:solidFill>
                <a:schemeClr val="lt1"/>
              </a:solidFill>
              <a:latin typeface="Bai Jamjuree"/>
              <a:ea typeface="Bai Jamjuree"/>
              <a:cs typeface="Bai Jamjuree"/>
              <a:sym typeface="Bai Jamjuree"/>
            </a:endParaRPr>
          </a:p>
        </p:txBody>
      </p:sp>
      <p:sp>
        <p:nvSpPr>
          <p:cNvPr id="2727" name="Google Shape;2727;p76"/>
          <p:cNvSpPr txBox="1"/>
          <p:nvPr/>
        </p:nvSpPr>
        <p:spPr>
          <a:xfrm>
            <a:off x="1211450" y="3607550"/>
            <a:ext cx="21495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Bai Jamjuree"/>
                <a:ea typeface="Bai Jamjuree"/>
                <a:cs typeface="Bai Jamjuree"/>
                <a:sym typeface="Bai Jamjuree"/>
              </a:rPr>
              <a:t>27</a:t>
            </a:r>
            <a:r>
              <a:rPr lang="en" sz="1100">
                <a:solidFill>
                  <a:schemeClr val="lt1"/>
                </a:solidFill>
                <a:latin typeface="Bai Jamjuree"/>
                <a:ea typeface="Bai Jamjuree"/>
                <a:cs typeface="Bai Jamjuree"/>
                <a:sym typeface="Bai Jamjuree"/>
              </a:rPr>
              <a:t> units, tanh</a:t>
            </a:r>
            <a:endParaRPr sz="1100">
              <a:solidFill>
                <a:schemeClr val="lt1"/>
              </a:solidFill>
              <a:latin typeface="Bai Jamjuree"/>
              <a:ea typeface="Bai Jamjuree"/>
              <a:cs typeface="Bai Jamjuree"/>
              <a:sym typeface="Bai Jamjuree"/>
            </a:endParaRPr>
          </a:p>
        </p:txBody>
      </p:sp>
      <p:sp>
        <p:nvSpPr>
          <p:cNvPr id="2728" name="Google Shape;2728;p76"/>
          <p:cNvSpPr txBox="1"/>
          <p:nvPr/>
        </p:nvSpPr>
        <p:spPr>
          <a:xfrm>
            <a:off x="2304000" y="4143075"/>
            <a:ext cx="29727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Bai Jamjuree"/>
                <a:ea typeface="Bai Jamjuree"/>
                <a:cs typeface="Bai Jamjuree"/>
                <a:sym typeface="Bai Jamjuree"/>
              </a:rPr>
              <a:t>Optimizer: Adam, </a:t>
            </a:r>
            <a:endParaRPr sz="1000">
              <a:solidFill>
                <a:schemeClr val="lt1"/>
              </a:solidFill>
              <a:latin typeface="Bai Jamjuree"/>
              <a:ea typeface="Bai Jamjuree"/>
              <a:cs typeface="Bai Jamjuree"/>
              <a:sym typeface="Bai Jamjuree"/>
            </a:endParaRPr>
          </a:p>
          <a:p>
            <a:pPr indent="0" lvl="0" marL="0" rtl="0" algn="l">
              <a:spcBef>
                <a:spcPts val="0"/>
              </a:spcBef>
              <a:spcAft>
                <a:spcPts val="0"/>
              </a:spcAft>
              <a:buNone/>
            </a:pPr>
            <a:r>
              <a:rPr lang="en" sz="1000">
                <a:solidFill>
                  <a:schemeClr val="lt1"/>
                </a:solidFill>
                <a:latin typeface="Bai Jamjuree"/>
                <a:ea typeface="Bai Jamjuree"/>
                <a:cs typeface="Bai Jamjuree"/>
                <a:sym typeface="Bai Jamjuree"/>
              </a:rPr>
              <a:t>Loss Function: SparseCategoricalCrossEntropy</a:t>
            </a:r>
            <a:endParaRPr sz="1000">
              <a:solidFill>
                <a:schemeClr val="lt1"/>
              </a:solidFill>
              <a:latin typeface="Bai Jamjuree"/>
              <a:ea typeface="Bai Jamjuree"/>
              <a:cs typeface="Bai Jamjuree"/>
              <a:sym typeface="Bai Jamjure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77"/>
          <p:cNvSpPr txBox="1"/>
          <p:nvPr>
            <p:ph idx="21" type="title"/>
          </p:nvPr>
        </p:nvSpPr>
        <p:spPr>
          <a:xfrm>
            <a:off x="715500" y="2828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Modeling: Neural Network Classifier</a:t>
            </a:r>
            <a:endParaRPr/>
          </a:p>
        </p:txBody>
      </p:sp>
      <p:pic>
        <p:nvPicPr>
          <p:cNvPr id="2734" name="Google Shape;2734;p77"/>
          <p:cNvPicPr preferRelativeResize="0"/>
          <p:nvPr/>
        </p:nvPicPr>
        <p:blipFill>
          <a:blip r:embed="rId3">
            <a:alphaModFix/>
          </a:blip>
          <a:stretch>
            <a:fillRect/>
          </a:stretch>
        </p:blipFill>
        <p:spPr>
          <a:xfrm>
            <a:off x="152400" y="1345375"/>
            <a:ext cx="8839202" cy="21764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8" name="Shape 2738"/>
        <p:cNvGrpSpPr/>
        <p:nvPr/>
      </p:nvGrpSpPr>
      <p:grpSpPr>
        <a:xfrm>
          <a:off x="0" y="0"/>
          <a:ext cx="0" cy="0"/>
          <a:chOff x="0" y="0"/>
          <a:chExt cx="0" cy="0"/>
        </a:xfrm>
      </p:grpSpPr>
      <p:sp>
        <p:nvSpPr>
          <p:cNvPr id="2739" name="Google Shape;2739;p78"/>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Modeling: Neural Network Classifier</a:t>
            </a:r>
            <a:endParaRPr/>
          </a:p>
        </p:txBody>
      </p:sp>
      <p:pic>
        <p:nvPicPr>
          <p:cNvPr id="2740" name="Google Shape;2740;p78"/>
          <p:cNvPicPr preferRelativeResize="0"/>
          <p:nvPr/>
        </p:nvPicPr>
        <p:blipFill>
          <a:blip r:embed="rId3">
            <a:alphaModFix/>
          </a:blip>
          <a:stretch>
            <a:fillRect/>
          </a:stretch>
        </p:blipFill>
        <p:spPr>
          <a:xfrm>
            <a:off x="4359150" y="1034775"/>
            <a:ext cx="3981344" cy="3298974"/>
          </a:xfrm>
          <a:prstGeom prst="rect">
            <a:avLst/>
          </a:prstGeom>
          <a:noFill/>
          <a:ln>
            <a:noFill/>
          </a:ln>
        </p:spPr>
      </p:pic>
      <p:pic>
        <p:nvPicPr>
          <p:cNvPr id="2741" name="Google Shape;2741;p78"/>
          <p:cNvPicPr preferRelativeResize="0"/>
          <p:nvPr/>
        </p:nvPicPr>
        <p:blipFill>
          <a:blip r:embed="rId4">
            <a:alphaModFix/>
          </a:blip>
          <a:stretch>
            <a:fillRect/>
          </a:stretch>
        </p:blipFill>
        <p:spPr>
          <a:xfrm>
            <a:off x="386500" y="1034775"/>
            <a:ext cx="3734005" cy="3298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5" name="Shape 2745"/>
        <p:cNvGrpSpPr/>
        <p:nvPr/>
      </p:nvGrpSpPr>
      <p:grpSpPr>
        <a:xfrm>
          <a:off x="0" y="0"/>
          <a:ext cx="0" cy="0"/>
          <a:chOff x="0" y="0"/>
          <a:chExt cx="0" cy="0"/>
        </a:xfrm>
      </p:grpSpPr>
      <p:sp>
        <p:nvSpPr>
          <p:cNvPr id="2746" name="Google Shape;2746;p79"/>
          <p:cNvSpPr txBox="1"/>
          <p:nvPr>
            <p:ph idx="21" type="title"/>
          </p:nvPr>
        </p:nvSpPr>
        <p:spPr>
          <a:xfrm>
            <a:off x="378400" y="201325"/>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Experiments- Feature Selection</a:t>
            </a:r>
            <a:endParaRPr/>
          </a:p>
        </p:txBody>
      </p:sp>
      <p:graphicFrame>
        <p:nvGraphicFramePr>
          <p:cNvPr id="2747" name="Google Shape;2747;p79"/>
          <p:cNvGraphicFramePr/>
          <p:nvPr/>
        </p:nvGraphicFramePr>
        <p:xfrm>
          <a:off x="663475" y="1895475"/>
          <a:ext cx="3000000" cy="3000000"/>
        </p:xfrm>
        <a:graphic>
          <a:graphicData uri="http://schemas.openxmlformats.org/drawingml/2006/table">
            <a:tbl>
              <a:tblPr>
                <a:noFill/>
                <a:tableStyleId>{407CAD93-2EBE-4D92-94D7-D2867794500F}</a:tableStyleId>
              </a:tblPr>
              <a:tblGrid>
                <a:gridCol w="1936100"/>
                <a:gridCol w="1588150"/>
              </a:tblGrid>
              <a:tr h="180975">
                <a:tc>
                  <a:txBody>
                    <a:bodyPr/>
                    <a:lstStyle/>
                    <a:p>
                      <a:pPr indent="0" lvl="0" marL="0" rtl="0" algn="l">
                        <a:spcBef>
                          <a:spcPts val="0"/>
                        </a:spcBef>
                        <a:spcAft>
                          <a:spcPts val="0"/>
                        </a:spcAft>
                        <a:buNone/>
                      </a:pPr>
                      <a:r>
                        <a:rPr b="1" lang="en" sz="1100">
                          <a:solidFill>
                            <a:schemeClr val="dk1"/>
                          </a:solidFill>
                          <a:latin typeface="Aldrich"/>
                          <a:ea typeface="Aldrich"/>
                          <a:cs typeface="Aldrich"/>
                          <a:sym typeface="Aldrich"/>
                        </a:rPr>
                        <a:t>Feature Name</a:t>
                      </a:r>
                      <a:endParaRPr b="1" sz="1100">
                        <a:solidFill>
                          <a:schemeClr val="dk1"/>
                        </a:solidFill>
                        <a:latin typeface="Aldrich"/>
                        <a:ea typeface="Aldrich"/>
                        <a:cs typeface="Aldrich"/>
                        <a:sym typeface="Aldric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1100">
                          <a:solidFill>
                            <a:schemeClr val="dk1"/>
                          </a:solidFill>
                          <a:latin typeface="Aldrich"/>
                          <a:ea typeface="Aldrich"/>
                          <a:cs typeface="Aldrich"/>
                          <a:sym typeface="Aldrich"/>
                        </a:rPr>
                        <a:t>Mutual Info score</a:t>
                      </a:r>
                      <a:endParaRPr b="1" sz="1100">
                        <a:solidFill>
                          <a:schemeClr val="dk1"/>
                        </a:solidFill>
                        <a:latin typeface="Aldrich"/>
                        <a:ea typeface="Aldrich"/>
                        <a:cs typeface="Aldrich"/>
                        <a:sym typeface="Aldric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252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Annual_Income</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 [0.4126888]</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Num_Bank_Accounts</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 [0.10072859]</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Num_Credit_Card</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[0.10900728]</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Interest_Rate</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[0.17431903]</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Num_of_Loan</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[0.07584597]</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Delay_from_due_date</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[0.10105481]</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Num_of_Delayed_Payment</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[0.07254994]</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Changed_Credit_Limit</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[0.10357179]</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graphicFrame>
        <p:nvGraphicFramePr>
          <p:cNvPr id="2748" name="Google Shape;2748;p79"/>
          <p:cNvGraphicFramePr/>
          <p:nvPr/>
        </p:nvGraphicFramePr>
        <p:xfrm>
          <a:off x="4480500" y="1895475"/>
          <a:ext cx="3000000" cy="3000000"/>
        </p:xfrm>
        <a:graphic>
          <a:graphicData uri="http://schemas.openxmlformats.org/drawingml/2006/table">
            <a:tbl>
              <a:tblPr>
                <a:noFill/>
                <a:tableStyleId>{407CAD93-2EBE-4D92-94D7-D2867794500F}</a:tableStyleId>
              </a:tblPr>
              <a:tblGrid>
                <a:gridCol w="1794650"/>
                <a:gridCol w="1946900"/>
              </a:tblGrid>
              <a:tr h="180975">
                <a:tc>
                  <a:txBody>
                    <a:bodyPr/>
                    <a:lstStyle/>
                    <a:p>
                      <a:pPr indent="0" lvl="0" marL="0" rtl="0" algn="l">
                        <a:spcBef>
                          <a:spcPts val="0"/>
                        </a:spcBef>
                        <a:spcAft>
                          <a:spcPts val="0"/>
                        </a:spcAft>
                        <a:buNone/>
                      </a:pPr>
                      <a:r>
                        <a:rPr b="1" lang="en" sz="1100">
                          <a:solidFill>
                            <a:schemeClr val="dk1"/>
                          </a:solidFill>
                          <a:latin typeface="Aldrich"/>
                          <a:ea typeface="Aldrich"/>
                          <a:cs typeface="Aldrich"/>
                          <a:sym typeface="Aldrich"/>
                        </a:rPr>
                        <a:t>Feature Name</a:t>
                      </a:r>
                      <a:endParaRPr b="1" sz="1100">
                        <a:solidFill>
                          <a:schemeClr val="dk1"/>
                        </a:solidFill>
                        <a:latin typeface="Aldrich"/>
                        <a:ea typeface="Aldrich"/>
                        <a:cs typeface="Aldrich"/>
                        <a:sym typeface="Aldric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1100">
                          <a:solidFill>
                            <a:schemeClr val="dk1"/>
                          </a:solidFill>
                          <a:latin typeface="Aldrich"/>
                          <a:ea typeface="Aldrich"/>
                          <a:cs typeface="Aldrich"/>
                          <a:sym typeface="Aldrich"/>
                        </a:rPr>
                        <a:t>Mutual Info score</a:t>
                      </a:r>
                      <a:endParaRPr b="1" sz="1100">
                        <a:solidFill>
                          <a:schemeClr val="dk1"/>
                        </a:solidFill>
                        <a:latin typeface="Aldrich"/>
                        <a:ea typeface="Aldrich"/>
                        <a:cs typeface="Aldrich"/>
                        <a:sym typeface="Aldric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8097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Num_Credit_Inquiries</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[0.11448791]</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Outstanding_Debt</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[0.45593802]</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 Credit_History_Age</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[0.10154341]</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Total_EMI_per_month</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Aldrich"/>
                          <a:ea typeface="Aldrich"/>
                          <a:cs typeface="Aldrich"/>
                          <a:sym typeface="Aldrich"/>
                        </a:rPr>
                        <a:t>[0.3486516]</a:t>
                      </a:r>
                      <a:endParaRPr b="1" sz="1000">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strike="sngStrike">
                          <a:solidFill>
                            <a:schemeClr val="lt1"/>
                          </a:solidFill>
                          <a:latin typeface="Aldrich"/>
                          <a:ea typeface="Aldrich"/>
                          <a:cs typeface="Aldrich"/>
                          <a:sym typeface="Aldrich"/>
                        </a:rPr>
                        <a:t>Credit_Utilization_Ratio</a:t>
                      </a:r>
                      <a:endParaRPr b="1" sz="1000" strike="sngStrike">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strike="sngStrike">
                          <a:solidFill>
                            <a:schemeClr val="lt1"/>
                          </a:solidFill>
                          <a:latin typeface="Aldrich"/>
                          <a:ea typeface="Aldrich"/>
                          <a:cs typeface="Aldrich"/>
                          <a:sym typeface="Aldrich"/>
                        </a:rPr>
                        <a:t>[0.00503285]</a:t>
                      </a:r>
                      <a:endParaRPr b="1" sz="1000" strike="sngStrike">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strike="sngStrike">
                          <a:solidFill>
                            <a:schemeClr val="lt1"/>
                          </a:solidFill>
                          <a:latin typeface="Aldrich"/>
                          <a:ea typeface="Aldrich"/>
                          <a:cs typeface="Aldrich"/>
                          <a:sym typeface="Aldrich"/>
                        </a:rPr>
                        <a:t>Payment_Behaviour</a:t>
                      </a:r>
                      <a:endParaRPr sz="1000" strike="sngStrike">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strike="sngStrike">
                          <a:solidFill>
                            <a:schemeClr val="lt1"/>
                          </a:solidFill>
                          <a:latin typeface="Aldrich"/>
                          <a:ea typeface="Aldrich"/>
                          <a:cs typeface="Aldrich"/>
                          <a:sym typeface="Aldrich"/>
                        </a:rPr>
                        <a:t> [0.00573746]</a:t>
                      </a:r>
                      <a:endParaRPr sz="1000" strike="sngStrike">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strike="sngStrike">
                          <a:solidFill>
                            <a:schemeClr val="lt1"/>
                          </a:solidFill>
                          <a:latin typeface="Aldrich"/>
                          <a:ea typeface="Aldrich"/>
                          <a:cs typeface="Aldrich"/>
                          <a:sym typeface="Aldrich"/>
                        </a:rPr>
                        <a:t>Monthly_Balance</a:t>
                      </a:r>
                      <a:endParaRPr sz="1000" strike="sngStrike">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strike="sngStrike">
                          <a:solidFill>
                            <a:schemeClr val="lt1"/>
                          </a:solidFill>
                          <a:latin typeface="Aldrich"/>
                          <a:ea typeface="Aldrich"/>
                          <a:cs typeface="Aldrich"/>
                          <a:sym typeface="Aldrich"/>
                        </a:rPr>
                        <a:t> [0.02957289]</a:t>
                      </a:r>
                      <a:endParaRPr sz="1000" strike="sngStrike">
                        <a:solidFill>
                          <a:schemeClr val="lt1"/>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749" name="Google Shape;2749;p79"/>
          <p:cNvSpPr txBox="1"/>
          <p:nvPr/>
        </p:nvSpPr>
        <p:spPr>
          <a:xfrm>
            <a:off x="893850" y="743800"/>
            <a:ext cx="7622700" cy="10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drich"/>
                <a:ea typeface="Aldrich"/>
                <a:cs typeface="Aldrich"/>
                <a:sym typeface="Aldrich"/>
              </a:rPr>
              <a:t>Feature Selection Method:</a:t>
            </a:r>
            <a:endParaRPr b="1">
              <a:solidFill>
                <a:schemeClr val="lt1"/>
              </a:solidFill>
              <a:latin typeface="Aldrich"/>
              <a:ea typeface="Aldrich"/>
              <a:cs typeface="Aldrich"/>
              <a:sym typeface="Aldrich"/>
            </a:endParaRPr>
          </a:p>
          <a:p>
            <a:pPr indent="0" lvl="0" marL="0" rtl="0" algn="l">
              <a:spcBef>
                <a:spcPts val="0"/>
              </a:spcBef>
              <a:spcAft>
                <a:spcPts val="0"/>
              </a:spcAft>
              <a:buNone/>
            </a:pPr>
            <a:r>
              <a:t/>
            </a:r>
            <a:endParaRPr>
              <a:solidFill>
                <a:schemeClr val="lt1"/>
              </a:solidFill>
              <a:latin typeface="Aldrich"/>
              <a:ea typeface="Aldrich"/>
              <a:cs typeface="Aldrich"/>
              <a:sym typeface="Aldrich"/>
            </a:endParaRPr>
          </a:p>
          <a:p>
            <a:pPr indent="-317500" lvl="0" marL="457200" rtl="0" algn="l">
              <a:spcBef>
                <a:spcPts val="0"/>
              </a:spcBef>
              <a:spcAft>
                <a:spcPts val="0"/>
              </a:spcAft>
              <a:buClr>
                <a:schemeClr val="lt1"/>
              </a:buClr>
              <a:buSzPts val="1400"/>
              <a:buFont typeface="Aldrich"/>
              <a:buChar char="-"/>
            </a:pPr>
            <a:r>
              <a:rPr lang="en">
                <a:solidFill>
                  <a:schemeClr val="lt1"/>
                </a:solidFill>
                <a:latin typeface="Aldrich"/>
                <a:ea typeface="Aldrich"/>
                <a:cs typeface="Aldrich"/>
                <a:sym typeface="Aldrich"/>
              </a:rPr>
              <a:t>Using weights in single layer model</a:t>
            </a:r>
            <a:endParaRPr>
              <a:solidFill>
                <a:schemeClr val="lt1"/>
              </a:solidFill>
              <a:latin typeface="Aldrich"/>
              <a:ea typeface="Aldrich"/>
              <a:cs typeface="Aldrich"/>
              <a:sym typeface="Aldrich"/>
            </a:endParaRPr>
          </a:p>
          <a:p>
            <a:pPr indent="-317500" lvl="0" marL="457200" rtl="0" algn="l">
              <a:spcBef>
                <a:spcPts val="0"/>
              </a:spcBef>
              <a:spcAft>
                <a:spcPts val="0"/>
              </a:spcAft>
              <a:buClr>
                <a:schemeClr val="lt1"/>
              </a:buClr>
              <a:buSzPts val="1400"/>
              <a:buFont typeface="Aldrich"/>
              <a:buChar char="-"/>
            </a:pPr>
            <a:r>
              <a:rPr lang="en">
                <a:solidFill>
                  <a:schemeClr val="lt1"/>
                </a:solidFill>
                <a:latin typeface="Aldrich"/>
                <a:ea typeface="Aldrich"/>
                <a:cs typeface="Aldrich"/>
                <a:sym typeface="Aldrich"/>
              </a:rPr>
              <a:t>Using Mutual </a:t>
            </a:r>
            <a:r>
              <a:rPr lang="en">
                <a:solidFill>
                  <a:schemeClr val="lt1"/>
                </a:solidFill>
                <a:latin typeface="Aldrich"/>
                <a:ea typeface="Aldrich"/>
                <a:cs typeface="Aldrich"/>
                <a:sym typeface="Aldrich"/>
              </a:rPr>
              <a:t>information</a:t>
            </a:r>
            <a:r>
              <a:rPr lang="en">
                <a:solidFill>
                  <a:schemeClr val="lt1"/>
                </a:solidFill>
                <a:latin typeface="Aldrich"/>
                <a:ea typeface="Aldrich"/>
                <a:cs typeface="Aldrich"/>
                <a:sym typeface="Aldrich"/>
              </a:rPr>
              <a:t> Score   [Final choice with better performance ]</a:t>
            </a:r>
            <a:endParaRPr>
              <a:solidFill>
                <a:schemeClr val="lt1"/>
              </a:solidFill>
              <a:latin typeface="Aldrich"/>
              <a:ea typeface="Aldrich"/>
              <a:cs typeface="Aldrich"/>
              <a:sym typeface="Aldrich"/>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3" name="Shape 2753"/>
        <p:cNvGrpSpPr/>
        <p:nvPr/>
      </p:nvGrpSpPr>
      <p:grpSpPr>
        <a:xfrm>
          <a:off x="0" y="0"/>
          <a:ext cx="0" cy="0"/>
          <a:chOff x="0" y="0"/>
          <a:chExt cx="0" cy="0"/>
        </a:xfrm>
      </p:grpSpPr>
      <p:sp>
        <p:nvSpPr>
          <p:cNvPr id="2754" name="Google Shape;2754;p80"/>
          <p:cNvSpPr txBox="1"/>
          <p:nvPr>
            <p:ph idx="21" type="title"/>
          </p:nvPr>
        </p:nvSpPr>
        <p:spPr>
          <a:xfrm>
            <a:off x="861150" y="487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Experiments - hyperparameter tuning</a:t>
            </a:r>
            <a:endParaRPr/>
          </a:p>
          <a:p>
            <a:pPr indent="0" lvl="0" marL="0" rtl="0" algn="l">
              <a:spcBef>
                <a:spcPts val="0"/>
              </a:spcBef>
              <a:spcAft>
                <a:spcPts val="0"/>
              </a:spcAft>
              <a:buNone/>
            </a:pPr>
            <a:r>
              <a:rPr lang="en" sz="2200"/>
              <a:t>                 —  </a:t>
            </a:r>
            <a:r>
              <a:rPr lang="en" sz="1400"/>
              <a:t>  </a:t>
            </a:r>
            <a:r>
              <a:rPr lang="en" sz="1800"/>
              <a:t>On Neural Network Classifier </a:t>
            </a:r>
            <a:endParaRPr sz="1800"/>
          </a:p>
        </p:txBody>
      </p:sp>
      <p:graphicFrame>
        <p:nvGraphicFramePr>
          <p:cNvPr id="2755" name="Google Shape;2755;p80"/>
          <p:cNvGraphicFramePr/>
          <p:nvPr/>
        </p:nvGraphicFramePr>
        <p:xfrm>
          <a:off x="1131075" y="1011450"/>
          <a:ext cx="3000000" cy="3000000"/>
        </p:xfrm>
        <a:graphic>
          <a:graphicData uri="http://schemas.openxmlformats.org/drawingml/2006/table">
            <a:tbl>
              <a:tblPr>
                <a:noFill/>
                <a:tableStyleId>{407CAD93-2EBE-4D92-94D7-D2867794500F}</a:tableStyleId>
              </a:tblPr>
              <a:tblGrid>
                <a:gridCol w="945900"/>
                <a:gridCol w="1429125"/>
                <a:gridCol w="1182375"/>
                <a:gridCol w="1274900"/>
                <a:gridCol w="1028150"/>
                <a:gridCol w="1233775"/>
              </a:tblGrid>
              <a:tr h="249775">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Learning Rate</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Num of Hidden Layers</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Hidden Layer Size</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Activation Function</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Num of Epochs</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Weighted F1 Score</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n/a</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0.56344</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n/a</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100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0.58593</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n/a</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0.59797</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n/a</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0.60126</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n/a</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100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0.60472</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n/a</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0.61107</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3</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0.62008</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6</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0.61454</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6</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0.63898</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3</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6</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0.37136</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6</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Tanh</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0.65217</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6</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Tanh</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0.64768</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3</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6</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Tanh</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0.37318</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0.65364</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0.65241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b="1" lang="en" sz="800">
                          <a:solidFill>
                            <a:schemeClr val="dk1"/>
                          </a:solidFill>
                          <a:highlight>
                            <a:schemeClr val="lt1"/>
                          </a:highlight>
                          <a:latin typeface="Aldrich"/>
                          <a:ea typeface="Aldrich"/>
                          <a:cs typeface="Aldrich"/>
                          <a:sym typeface="Aldrich"/>
                        </a:rPr>
                        <a:t>0.01</a:t>
                      </a:r>
                      <a:endParaRPr b="1" sz="800">
                        <a:solidFill>
                          <a:schemeClr val="dk1"/>
                        </a:solidFill>
                        <a:highlight>
                          <a:schemeClr val="lt1"/>
                        </a:highlight>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b="1" lang="en" sz="800">
                          <a:solidFill>
                            <a:schemeClr val="dk1"/>
                          </a:solidFill>
                          <a:highlight>
                            <a:schemeClr val="lt1"/>
                          </a:highlight>
                          <a:latin typeface="Aldrich"/>
                          <a:ea typeface="Aldrich"/>
                          <a:cs typeface="Aldrich"/>
                          <a:sym typeface="Aldrich"/>
                        </a:rPr>
                        <a:t>1</a:t>
                      </a:r>
                      <a:endParaRPr b="1" sz="800">
                        <a:solidFill>
                          <a:schemeClr val="dk1"/>
                        </a:solidFill>
                        <a:highlight>
                          <a:schemeClr val="lt1"/>
                        </a:highlight>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b="1" lang="en" sz="800">
                          <a:solidFill>
                            <a:schemeClr val="dk1"/>
                          </a:solidFill>
                          <a:highlight>
                            <a:schemeClr val="lt1"/>
                          </a:highlight>
                          <a:latin typeface="Aldrich"/>
                          <a:ea typeface="Aldrich"/>
                          <a:cs typeface="Aldrich"/>
                          <a:sym typeface="Aldrich"/>
                        </a:rPr>
                        <a:t>20</a:t>
                      </a:r>
                      <a:endParaRPr b="1" sz="800">
                        <a:solidFill>
                          <a:schemeClr val="dk1"/>
                        </a:solidFill>
                        <a:highlight>
                          <a:schemeClr val="lt1"/>
                        </a:highlight>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b="1" lang="en" sz="800">
                          <a:solidFill>
                            <a:schemeClr val="dk1"/>
                          </a:solidFill>
                          <a:highlight>
                            <a:schemeClr val="lt1"/>
                          </a:highlight>
                          <a:latin typeface="Aldrich"/>
                          <a:ea typeface="Aldrich"/>
                          <a:cs typeface="Aldrich"/>
                          <a:sym typeface="Aldrich"/>
                        </a:rPr>
                        <a:t>Relu</a:t>
                      </a:r>
                      <a:endParaRPr b="1" sz="800">
                        <a:solidFill>
                          <a:schemeClr val="dk1"/>
                        </a:solidFill>
                        <a:highlight>
                          <a:schemeClr val="lt1"/>
                        </a:highlight>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b="1" lang="en" sz="800">
                          <a:solidFill>
                            <a:schemeClr val="dk1"/>
                          </a:solidFill>
                          <a:highlight>
                            <a:schemeClr val="lt1"/>
                          </a:highlight>
                          <a:latin typeface="Aldrich"/>
                          <a:ea typeface="Aldrich"/>
                          <a:cs typeface="Aldrich"/>
                          <a:sym typeface="Aldrich"/>
                        </a:rPr>
                        <a:t>150</a:t>
                      </a:r>
                      <a:endParaRPr b="1" sz="800">
                        <a:solidFill>
                          <a:schemeClr val="dk1"/>
                        </a:solidFill>
                        <a:highlight>
                          <a:schemeClr val="lt1"/>
                        </a:highlight>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b="1" lang="en" sz="800">
                          <a:solidFill>
                            <a:schemeClr val="dk1"/>
                          </a:solidFill>
                          <a:highlight>
                            <a:schemeClr val="lt1"/>
                          </a:highlight>
                          <a:latin typeface="Aldrich"/>
                          <a:ea typeface="Aldrich"/>
                          <a:cs typeface="Aldrich"/>
                          <a:sym typeface="Aldrich"/>
                        </a:rPr>
                        <a:t>0.65700</a:t>
                      </a:r>
                      <a:endParaRPr b="1" sz="800">
                        <a:solidFill>
                          <a:schemeClr val="dk1"/>
                        </a:solidFill>
                        <a:highlight>
                          <a:schemeClr val="lt1"/>
                        </a:highlight>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Relu</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0.65534</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900">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0.01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Tanh</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0.65136</a:t>
                      </a:r>
                      <a:endParaRPr sz="800">
                        <a:solidFill>
                          <a:schemeClr val="lt1"/>
                        </a:solidFill>
                        <a:latin typeface="Aldrich"/>
                        <a:ea typeface="Aldrich"/>
                        <a:cs typeface="Aldrich"/>
                        <a:sym typeface="Aldrich"/>
                      </a:endParaRPr>
                    </a:p>
                  </a:txBody>
                  <a:tcPr marT="18275" marB="1827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81"/>
          <p:cNvSpPr txBox="1"/>
          <p:nvPr>
            <p:ph idx="21" type="title"/>
          </p:nvPr>
        </p:nvSpPr>
        <p:spPr>
          <a:xfrm>
            <a:off x="861150" y="487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Experiments - hyperparameter tuning</a:t>
            </a:r>
            <a:endParaRPr/>
          </a:p>
          <a:p>
            <a:pPr indent="0" lvl="0" marL="0" rtl="0" algn="l">
              <a:spcBef>
                <a:spcPts val="0"/>
              </a:spcBef>
              <a:spcAft>
                <a:spcPts val="0"/>
              </a:spcAft>
              <a:buNone/>
            </a:pPr>
            <a:r>
              <a:rPr lang="en" sz="2200"/>
              <a:t>                 —  </a:t>
            </a:r>
            <a:r>
              <a:rPr lang="en" sz="1400"/>
              <a:t>  </a:t>
            </a:r>
            <a:r>
              <a:rPr lang="en" sz="1800"/>
              <a:t>On Neural Network Classifier </a:t>
            </a:r>
            <a:endParaRPr sz="1800"/>
          </a:p>
        </p:txBody>
      </p:sp>
      <p:pic>
        <p:nvPicPr>
          <p:cNvPr id="2761" name="Google Shape;2761;p81"/>
          <p:cNvPicPr preferRelativeResize="0"/>
          <p:nvPr/>
        </p:nvPicPr>
        <p:blipFill>
          <a:blip r:embed="rId3">
            <a:alphaModFix/>
          </a:blip>
          <a:stretch>
            <a:fillRect/>
          </a:stretch>
        </p:blipFill>
        <p:spPr>
          <a:xfrm>
            <a:off x="861150" y="883050"/>
            <a:ext cx="7157249" cy="1953400"/>
          </a:xfrm>
          <a:prstGeom prst="rect">
            <a:avLst/>
          </a:prstGeom>
          <a:noFill/>
          <a:ln>
            <a:noFill/>
          </a:ln>
        </p:spPr>
      </p:pic>
      <p:pic>
        <p:nvPicPr>
          <p:cNvPr id="2762" name="Google Shape;2762;p81"/>
          <p:cNvPicPr preferRelativeResize="0"/>
          <p:nvPr/>
        </p:nvPicPr>
        <p:blipFill>
          <a:blip r:embed="rId4">
            <a:alphaModFix/>
          </a:blip>
          <a:stretch>
            <a:fillRect/>
          </a:stretch>
        </p:blipFill>
        <p:spPr>
          <a:xfrm>
            <a:off x="861150" y="2930883"/>
            <a:ext cx="7157249" cy="20493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6" name="Shape 2766"/>
        <p:cNvGrpSpPr/>
        <p:nvPr/>
      </p:nvGrpSpPr>
      <p:grpSpPr>
        <a:xfrm>
          <a:off x="0" y="0"/>
          <a:ext cx="0" cy="0"/>
          <a:chOff x="0" y="0"/>
          <a:chExt cx="0" cy="0"/>
        </a:xfrm>
      </p:grpSpPr>
      <p:sp>
        <p:nvSpPr>
          <p:cNvPr id="2767" name="Google Shape;2767;p82"/>
          <p:cNvSpPr txBox="1"/>
          <p:nvPr>
            <p:ph idx="21" type="title"/>
          </p:nvPr>
        </p:nvSpPr>
        <p:spPr>
          <a:xfrm>
            <a:off x="861150" y="487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Experiments - hyperparameter tuning</a:t>
            </a:r>
            <a:endParaRPr/>
          </a:p>
          <a:p>
            <a:pPr indent="0" lvl="0" marL="0" rtl="0" algn="l">
              <a:spcBef>
                <a:spcPts val="0"/>
              </a:spcBef>
              <a:spcAft>
                <a:spcPts val="0"/>
              </a:spcAft>
              <a:buNone/>
            </a:pPr>
            <a:r>
              <a:rPr lang="en" sz="2200"/>
              <a:t>                 —    </a:t>
            </a:r>
            <a:r>
              <a:rPr lang="en" sz="1800"/>
              <a:t>On </a:t>
            </a:r>
            <a:r>
              <a:rPr lang="en" sz="1800"/>
              <a:t>Random Forest Ensemble Classifier</a:t>
            </a:r>
            <a:endParaRPr sz="1800"/>
          </a:p>
        </p:txBody>
      </p:sp>
      <p:graphicFrame>
        <p:nvGraphicFramePr>
          <p:cNvPr id="2768" name="Google Shape;2768;p82"/>
          <p:cNvGraphicFramePr/>
          <p:nvPr/>
        </p:nvGraphicFramePr>
        <p:xfrm>
          <a:off x="1098350" y="930425"/>
          <a:ext cx="3000000" cy="3000000"/>
        </p:xfrm>
        <a:graphic>
          <a:graphicData uri="http://schemas.openxmlformats.org/drawingml/2006/table">
            <a:tbl>
              <a:tblPr>
                <a:noFill/>
                <a:tableStyleId>{407CAD93-2EBE-4D92-94D7-D2867794500F}</a:tableStyleId>
              </a:tblPr>
              <a:tblGrid>
                <a:gridCol w="1094300"/>
                <a:gridCol w="964300"/>
                <a:gridCol w="1126825"/>
                <a:gridCol w="1137625"/>
                <a:gridCol w="1444875"/>
                <a:gridCol w="1352625"/>
              </a:tblGrid>
              <a:tr h="213725">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Max Tree Depth</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Max Features</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Num Estimators</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Bootstrap Data?</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Class Weight</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76200" rtl="0" algn="ctr">
                        <a:spcBef>
                          <a:spcPts val="0"/>
                        </a:spcBef>
                        <a:spcAft>
                          <a:spcPts val="0"/>
                        </a:spcAft>
                        <a:buNone/>
                      </a:pPr>
                      <a:r>
                        <a:rPr b="1" lang="en" sz="900">
                          <a:solidFill>
                            <a:schemeClr val="dk1"/>
                          </a:solidFill>
                          <a:latin typeface="Aldrich"/>
                          <a:ea typeface="Aldrich"/>
                          <a:cs typeface="Aldrich"/>
                          <a:sym typeface="Aldrich"/>
                        </a:rPr>
                        <a:t>Weighted F1 Score</a:t>
                      </a:r>
                      <a:endParaRPr b="1" sz="900">
                        <a:solidFill>
                          <a:schemeClr val="dk1"/>
                        </a:solidFill>
                        <a:latin typeface="Aldrich"/>
                        <a:ea typeface="Aldrich"/>
                        <a:cs typeface="Aldrich"/>
                        <a:sym typeface="Aldrich"/>
                      </a:endParaRPr>
                    </a:p>
                  </a:txBody>
                  <a:tcPr marT="18275" marB="18275" marR="57150" marL="571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50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True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0.77125</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75</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True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0.77409</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True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0.77404</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150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True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0.77340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True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0.78155</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250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True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0.77232</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0.2</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True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0.77461</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0.5</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100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True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0.77233</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0.5</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True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0.77400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0.8</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True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0.77291</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False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0.77362</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0.2</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False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0.77332</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True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Balanced</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0.77142</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False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Balanced</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0.77091</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30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False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0.77373</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40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False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0.77396</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50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False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0.77334</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5175">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60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sqrt</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200</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False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None</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76200" rtl="0" algn="l">
                        <a:spcBef>
                          <a:spcPts val="0"/>
                        </a:spcBef>
                        <a:spcAft>
                          <a:spcPts val="0"/>
                        </a:spcAft>
                        <a:buNone/>
                      </a:pPr>
                      <a:r>
                        <a:rPr lang="en" sz="800">
                          <a:solidFill>
                            <a:schemeClr val="lt1"/>
                          </a:solidFill>
                          <a:latin typeface="Aldrich"/>
                          <a:ea typeface="Aldrich"/>
                          <a:cs typeface="Aldrich"/>
                          <a:sym typeface="Aldrich"/>
                        </a:rPr>
                        <a:t>0.77317</a:t>
                      </a:r>
                      <a:endParaRPr sz="800">
                        <a:solidFill>
                          <a:schemeClr val="lt1"/>
                        </a:solidFill>
                        <a:latin typeface="Aldrich"/>
                        <a:ea typeface="Aldrich"/>
                        <a:cs typeface="Aldrich"/>
                        <a:sym typeface="Aldrich"/>
                      </a:endParaRPr>
                    </a:p>
                  </a:txBody>
                  <a:tcPr marT="9125" marB="9125" marR="57150" marL="5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2" name="Shape 2772"/>
        <p:cNvGrpSpPr/>
        <p:nvPr/>
      </p:nvGrpSpPr>
      <p:grpSpPr>
        <a:xfrm>
          <a:off x="0" y="0"/>
          <a:ext cx="0" cy="0"/>
          <a:chOff x="0" y="0"/>
          <a:chExt cx="0" cy="0"/>
        </a:xfrm>
      </p:grpSpPr>
      <p:sp>
        <p:nvSpPr>
          <p:cNvPr id="2773" name="Google Shape;2773;p8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Conclusions</a:t>
            </a:r>
            <a:endParaRPr/>
          </a:p>
        </p:txBody>
      </p:sp>
      <p:pic>
        <p:nvPicPr>
          <p:cNvPr id="2774" name="Google Shape;2774;p83"/>
          <p:cNvPicPr preferRelativeResize="0"/>
          <p:nvPr/>
        </p:nvPicPr>
        <p:blipFill>
          <a:blip r:embed="rId3">
            <a:alphaModFix/>
          </a:blip>
          <a:stretch>
            <a:fillRect/>
          </a:stretch>
        </p:blipFill>
        <p:spPr>
          <a:xfrm>
            <a:off x="919638" y="2082402"/>
            <a:ext cx="3476322" cy="2758269"/>
          </a:xfrm>
          <a:prstGeom prst="rect">
            <a:avLst/>
          </a:prstGeom>
          <a:noFill/>
          <a:ln>
            <a:noFill/>
          </a:ln>
        </p:spPr>
      </p:pic>
      <p:pic>
        <p:nvPicPr>
          <p:cNvPr id="2775" name="Google Shape;2775;p83"/>
          <p:cNvPicPr preferRelativeResize="0"/>
          <p:nvPr/>
        </p:nvPicPr>
        <p:blipFill>
          <a:blip r:embed="rId4">
            <a:alphaModFix/>
          </a:blip>
          <a:stretch>
            <a:fillRect/>
          </a:stretch>
        </p:blipFill>
        <p:spPr>
          <a:xfrm>
            <a:off x="4748031" y="2082402"/>
            <a:ext cx="3476332" cy="2758276"/>
          </a:xfrm>
          <a:prstGeom prst="rect">
            <a:avLst/>
          </a:prstGeom>
          <a:noFill/>
          <a:ln>
            <a:noFill/>
          </a:ln>
        </p:spPr>
      </p:pic>
      <p:sp>
        <p:nvSpPr>
          <p:cNvPr id="2776" name="Google Shape;2776;p83"/>
          <p:cNvSpPr txBox="1"/>
          <p:nvPr>
            <p:ph idx="1" type="subTitle"/>
          </p:nvPr>
        </p:nvSpPr>
        <p:spPr>
          <a:xfrm>
            <a:off x="914600" y="958850"/>
            <a:ext cx="7068600" cy="3375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800"/>
              <a:t>Random Forest outperforms Neural Net</a:t>
            </a:r>
            <a:endParaRPr sz="1800"/>
          </a:p>
          <a:p>
            <a:pPr indent="-298450" lvl="0" marL="457200" rtl="0" algn="l">
              <a:spcBef>
                <a:spcPts val="0"/>
              </a:spcBef>
              <a:spcAft>
                <a:spcPts val="0"/>
              </a:spcAft>
              <a:buSzPts val="1100"/>
              <a:buChar char="●"/>
            </a:pPr>
            <a:r>
              <a:rPr lang="en" sz="1800"/>
              <a:t>Weighted f1</a:t>
            </a:r>
            <a:endParaRPr sz="1800"/>
          </a:p>
          <a:p>
            <a:pPr indent="-298450" lvl="1" marL="914400" rtl="0" algn="l">
              <a:spcBef>
                <a:spcPts val="0"/>
              </a:spcBef>
              <a:spcAft>
                <a:spcPts val="0"/>
              </a:spcAft>
              <a:buSzPts val="1100"/>
              <a:buChar char="○"/>
            </a:pPr>
            <a:r>
              <a:rPr lang="en" sz="1100"/>
              <a:t>Neural Net: .66</a:t>
            </a:r>
            <a:endParaRPr sz="1100"/>
          </a:p>
          <a:p>
            <a:pPr indent="-298450" lvl="1" marL="914400" rtl="0" algn="l">
              <a:spcBef>
                <a:spcPts val="0"/>
              </a:spcBef>
              <a:spcAft>
                <a:spcPts val="0"/>
              </a:spcAft>
              <a:buSzPts val="1100"/>
              <a:buChar char="○"/>
            </a:pPr>
            <a:r>
              <a:rPr lang="en" sz="1100"/>
              <a:t>Random Forest: .78</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0" name="Shape 2630"/>
        <p:cNvGrpSpPr/>
        <p:nvPr/>
      </p:nvGrpSpPr>
      <p:grpSpPr>
        <a:xfrm>
          <a:off x="0" y="0"/>
          <a:ext cx="0" cy="0"/>
          <a:chOff x="0" y="0"/>
          <a:chExt cx="0" cy="0"/>
        </a:xfrm>
      </p:grpSpPr>
      <p:sp>
        <p:nvSpPr>
          <p:cNvPr id="2631" name="Google Shape;2631;p66"/>
          <p:cNvSpPr txBox="1"/>
          <p:nvPr>
            <p:ph type="ctrTitle"/>
          </p:nvPr>
        </p:nvSpPr>
        <p:spPr>
          <a:xfrm>
            <a:off x="231675" y="1723800"/>
            <a:ext cx="8680800" cy="1695900"/>
          </a:xfrm>
          <a:prstGeom prst="rect">
            <a:avLst/>
          </a:prstGeom>
        </p:spPr>
        <p:txBody>
          <a:bodyPr anchorCtr="0" anchor="t" bIns="91425" lIns="91425" spcFirstLastPara="1" rIns="91425" wrap="square" tIns="0">
            <a:noAutofit/>
          </a:bodyPr>
          <a:lstStyle/>
          <a:p>
            <a:pPr indent="0" lvl="0" marL="0" rtl="0" algn="ctr">
              <a:spcBef>
                <a:spcPts val="0"/>
              </a:spcBef>
              <a:spcAft>
                <a:spcPts val="200"/>
              </a:spcAft>
              <a:buNone/>
            </a:pPr>
            <a:r>
              <a:rPr lang="en" sz="4800"/>
              <a:t>DS207: Credit Score Classification</a:t>
            </a:r>
            <a:endParaRPr sz="4050">
              <a:solidFill>
                <a:schemeClr val="dk2"/>
              </a:solidFill>
            </a:endParaRPr>
          </a:p>
        </p:txBody>
      </p:sp>
      <p:sp>
        <p:nvSpPr>
          <p:cNvPr id="2632" name="Google Shape;2632;p66"/>
          <p:cNvSpPr txBox="1"/>
          <p:nvPr>
            <p:ph idx="1" type="subTitle"/>
          </p:nvPr>
        </p:nvSpPr>
        <p:spPr>
          <a:xfrm>
            <a:off x="1248525" y="3290708"/>
            <a:ext cx="6647100" cy="3780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Clr>
                <a:schemeClr val="dk1"/>
              </a:buClr>
              <a:buSzPts val="1100"/>
              <a:buFont typeface="Arial"/>
              <a:buNone/>
            </a:pPr>
            <a:r>
              <a:rPr lang="en"/>
              <a:t>Benjamin He, Eun-Hae Ko, Jianyi (Nancy) Teng, </a:t>
            </a:r>
            <a:r>
              <a:rPr lang="en"/>
              <a:t>Wesley Thomas</a:t>
            </a:r>
            <a:endParaRPr/>
          </a:p>
        </p:txBody>
      </p:sp>
      <p:cxnSp>
        <p:nvCxnSpPr>
          <p:cNvPr id="2633" name="Google Shape;2633;p66"/>
          <p:cNvCxnSpPr/>
          <p:nvPr/>
        </p:nvCxnSpPr>
        <p:spPr>
          <a:xfrm>
            <a:off x="1863750" y="3162850"/>
            <a:ext cx="54165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631"/>
                                        </p:tgtEl>
                                        <p:attrNameLst>
                                          <p:attrName>style.visibility</p:attrName>
                                        </p:attrNameLst>
                                      </p:cBhvr>
                                      <p:to>
                                        <p:strVal val="visible"/>
                                      </p:to>
                                    </p:set>
                                    <p:anim calcmode="lin" valueType="num">
                                      <p:cBhvr additive="base">
                                        <p:cTn dur="1000"/>
                                        <p:tgtEl>
                                          <p:spTgt spid="26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633"/>
                                        </p:tgtEl>
                                        <p:attrNameLst>
                                          <p:attrName>style.visibility</p:attrName>
                                        </p:attrNameLst>
                                      </p:cBhvr>
                                      <p:to>
                                        <p:strVal val="visible"/>
                                      </p:to>
                                    </p:set>
                                    <p:anim calcmode="lin" valueType="num">
                                      <p:cBhvr additive="base">
                                        <p:cTn dur="1000"/>
                                        <p:tgtEl>
                                          <p:spTgt spid="263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32"/>
                                        </p:tgtEl>
                                        <p:attrNameLst>
                                          <p:attrName>style.visibility</p:attrName>
                                        </p:attrNameLst>
                                      </p:cBhvr>
                                      <p:to>
                                        <p:strVal val="visible"/>
                                      </p:to>
                                    </p:set>
                                    <p:animEffect filter="fade" transition="in">
                                      <p:cBhvr>
                                        <p:cTn dur="1000"/>
                                        <p:tgtEl>
                                          <p:spTgt spid="26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0" name="Shape 2780"/>
        <p:cNvGrpSpPr/>
        <p:nvPr/>
      </p:nvGrpSpPr>
      <p:grpSpPr>
        <a:xfrm>
          <a:off x="0" y="0"/>
          <a:ext cx="0" cy="0"/>
          <a:chOff x="0" y="0"/>
          <a:chExt cx="0" cy="0"/>
        </a:xfrm>
      </p:grpSpPr>
      <p:sp>
        <p:nvSpPr>
          <p:cNvPr id="2781" name="Google Shape;2781;p84"/>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Conclusions</a:t>
            </a:r>
            <a:endParaRPr/>
          </a:p>
        </p:txBody>
      </p:sp>
      <p:sp>
        <p:nvSpPr>
          <p:cNvPr id="2782" name="Google Shape;2782;p84"/>
          <p:cNvSpPr txBox="1"/>
          <p:nvPr>
            <p:ph idx="1" type="subTitle"/>
          </p:nvPr>
        </p:nvSpPr>
        <p:spPr>
          <a:xfrm>
            <a:off x="565625" y="1115400"/>
            <a:ext cx="2472300" cy="33750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n" sz="1600"/>
              <a:t>Credit history contributes most</a:t>
            </a:r>
            <a:endParaRPr sz="1600"/>
          </a:p>
          <a:p>
            <a:pPr indent="-285750" lvl="0" marL="457200" rtl="0" algn="l">
              <a:spcBef>
                <a:spcPts val="0"/>
              </a:spcBef>
              <a:spcAft>
                <a:spcPts val="0"/>
              </a:spcAft>
              <a:buSzPts val="900"/>
              <a:buChar char="●"/>
            </a:pPr>
            <a:r>
              <a:rPr lang="en" sz="1600"/>
              <a:t>Delayed Payments contribute least</a:t>
            </a:r>
            <a:endParaRPr sz="1600"/>
          </a:p>
        </p:txBody>
      </p:sp>
      <p:pic>
        <p:nvPicPr>
          <p:cNvPr id="2783" name="Google Shape;2783;p84"/>
          <p:cNvPicPr preferRelativeResize="0"/>
          <p:nvPr/>
        </p:nvPicPr>
        <p:blipFill>
          <a:blip r:embed="rId3">
            <a:alphaModFix/>
          </a:blip>
          <a:stretch>
            <a:fillRect/>
          </a:stretch>
        </p:blipFill>
        <p:spPr>
          <a:xfrm>
            <a:off x="3099750" y="1045525"/>
            <a:ext cx="6044249" cy="36776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7" name="Shape 2787"/>
        <p:cNvGrpSpPr/>
        <p:nvPr/>
      </p:nvGrpSpPr>
      <p:grpSpPr>
        <a:xfrm>
          <a:off x="0" y="0"/>
          <a:ext cx="0" cy="0"/>
          <a:chOff x="0" y="0"/>
          <a:chExt cx="0" cy="0"/>
        </a:xfrm>
      </p:grpSpPr>
      <p:sp>
        <p:nvSpPr>
          <p:cNvPr id="2788" name="Google Shape;2788;p85"/>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Conclusions</a:t>
            </a:r>
            <a:endParaRPr/>
          </a:p>
        </p:txBody>
      </p:sp>
      <p:sp>
        <p:nvSpPr>
          <p:cNvPr id="2789" name="Google Shape;2789;p85"/>
          <p:cNvSpPr txBox="1"/>
          <p:nvPr>
            <p:ph idx="1" type="subTitle"/>
          </p:nvPr>
        </p:nvSpPr>
        <p:spPr>
          <a:xfrm>
            <a:off x="565625" y="1115400"/>
            <a:ext cx="4506600" cy="33750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n" sz="1600"/>
              <a:t>With accuracy of 74%, significant room for improvement remains</a:t>
            </a:r>
            <a:endParaRPr sz="1600"/>
          </a:p>
          <a:p>
            <a:pPr indent="-330200" lvl="0" marL="457200" rtl="0" algn="l">
              <a:spcBef>
                <a:spcPts val="0"/>
              </a:spcBef>
              <a:spcAft>
                <a:spcPts val="0"/>
              </a:spcAft>
              <a:buSzPts val="1600"/>
              <a:buChar char="●"/>
            </a:pPr>
            <a:r>
              <a:rPr lang="en" sz="1600"/>
              <a:t>Further </a:t>
            </a:r>
            <a:r>
              <a:rPr lang="en" sz="1600"/>
              <a:t>hyperparameter</a:t>
            </a:r>
            <a:r>
              <a:rPr lang="en" sz="1600"/>
              <a:t> tuning</a:t>
            </a:r>
            <a:endParaRPr sz="1600"/>
          </a:p>
          <a:p>
            <a:pPr indent="-330200" lvl="0" marL="457200" rtl="0" algn="l">
              <a:spcBef>
                <a:spcPts val="0"/>
              </a:spcBef>
              <a:spcAft>
                <a:spcPts val="0"/>
              </a:spcAft>
              <a:buSzPts val="1600"/>
              <a:buChar char="●"/>
            </a:pPr>
            <a:r>
              <a:rPr lang="en" sz="1600"/>
              <a:t>Larger dataset</a:t>
            </a:r>
            <a:endParaRPr sz="1600"/>
          </a:p>
          <a:p>
            <a:pPr indent="-330200" lvl="0" marL="457200" rtl="0" algn="l">
              <a:spcBef>
                <a:spcPts val="0"/>
              </a:spcBef>
              <a:spcAft>
                <a:spcPts val="0"/>
              </a:spcAft>
              <a:buSzPts val="1600"/>
              <a:buChar char="●"/>
            </a:pPr>
            <a:r>
              <a:rPr lang="en" sz="1600"/>
              <a:t>More balanced classes</a:t>
            </a:r>
            <a:endParaRPr sz="1600"/>
          </a:p>
        </p:txBody>
      </p:sp>
      <p:pic>
        <p:nvPicPr>
          <p:cNvPr id="2790" name="Google Shape;2790;p85"/>
          <p:cNvPicPr preferRelativeResize="0"/>
          <p:nvPr/>
        </p:nvPicPr>
        <p:blipFill>
          <a:blip r:embed="rId3">
            <a:alphaModFix/>
          </a:blip>
          <a:stretch>
            <a:fillRect/>
          </a:stretch>
        </p:blipFill>
        <p:spPr>
          <a:xfrm>
            <a:off x="4111400" y="2149074"/>
            <a:ext cx="4951148" cy="27850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4" name="Shape 2794"/>
        <p:cNvGrpSpPr/>
        <p:nvPr/>
      </p:nvGrpSpPr>
      <p:grpSpPr>
        <a:xfrm>
          <a:off x="0" y="0"/>
          <a:ext cx="0" cy="0"/>
          <a:chOff x="0" y="0"/>
          <a:chExt cx="0" cy="0"/>
        </a:xfrm>
      </p:grpSpPr>
      <p:sp>
        <p:nvSpPr>
          <p:cNvPr id="2795" name="Google Shape;2795;p86"/>
          <p:cNvSpPr txBox="1"/>
          <p:nvPr>
            <p:ph type="title"/>
          </p:nvPr>
        </p:nvSpPr>
        <p:spPr>
          <a:xfrm>
            <a:off x="1102898" y="2255691"/>
            <a:ext cx="46359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sz="3200"/>
          </a:p>
        </p:txBody>
      </p:sp>
      <p:pic>
        <p:nvPicPr>
          <p:cNvPr id="2796" name="Google Shape;2796;p86"/>
          <p:cNvPicPr preferRelativeResize="0"/>
          <p:nvPr/>
        </p:nvPicPr>
        <p:blipFill>
          <a:blip r:embed="rId3">
            <a:alphaModFix/>
          </a:blip>
          <a:stretch>
            <a:fillRect/>
          </a:stretch>
        </p:blipFill>
        <p:spPr>
          <a:xfrm>
            <a:off x="5636825" y="1087913"/>
            <a:ext cx="4256400" cy="3107163"/>
          </a:xfrm>
          <a:prstGeom prst="rect">
            <a:avLst/>
          </a:prstGeom>
          <a:noFill/>
          <a:ln>
            <a:noFill/>
          </a:ln>
        </p:spPr>
      </p:pic>
      <p:sp>
        <p:nvSpPr>
          <p:cNvPr id="2797" name="Google Shape;2797;p8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8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86">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86"/>
          <p:cNvSpPr txBox="1"/>
          <p:nvPr/>
        </p:nvSpPr>
        <p:spPr>
          <a:xfrm>
            <a:off x="1102900" y="2887800"/>
            <a:ext cx="3129600" cy="7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Bai Jamjuree"/>
                <a:ea typeface="Bai Jamjuree"/>
                <a:cs typeface="Bai Jamjuree"/>
                <a:sym typeface="Bai Jamjuree"/>
              </a:rPr>
              <a:t>Github Repo: https://github.com/UC-Berkeley-I-School/mids_fall24_ds207_final/tree/main</a:t>
            </a:r>
            <a:endParaRPr sz="1000">
              <a:solidFill>
                <a:schemeClr val="lt1"/>
              </a:solidFill>
              <a:latin typeface="Bai Jamjuree"/>
              <a:ea typeface="Bai Jamjuree"/>
              <a:cs typeface="Bai Jamjuree"/>
              <a:sym typeface="Bai Jamju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796"/>
                                        </p:tgtEl>
                                        <p:attrNameLst>
                                          <p:attrName>style.visibility</p:attrName>
                                        </p:attrNameLst>
                                      </p:cBhvr>
                                      <p:to>
                                        <p:strVal val="visible"/>
                                      </p:to>
                                    </p:set>
                                    <p:anim calcmode="lin" valueType="num">
                                      <p:cBhvr additive="base">
                                        <p:cTn dur="1000"/>
                                        <p:tgtEl>
                                          <p:spTgt spid="27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95"/>
                                        </p:tgtEl>
                                        <p:attrNameLst>
                                          <p:attrName>style.visibility</p:attrName>
                                        </p:attrNameLst>
                                      </p:cBhvr>
                                      <p:to>
                                        <p:strVal val="visible"/>
                                      </p:to>
                                    </p:set>
                                    <p:anim calcmode="lin" valueType="num">
                                      <p:cBhvr additive="base">
                                        <p:cTn dur="1000"/>
                                        <p:tgtEl>
                                          <p:spTgt spid="279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97"/>
                                        </p:tgtEl>
                                        <p:attrNameLst>
                                          <p:attrName>style.visibility</p:attrName>
                                        </p:attrNameLst>
                                      </p:cBhvr>
                                      <p:to>
                                        <p:strVal val="visible"/>
                                      </p:to>
                                    </p:set>
                                    <p:animEffect filter="fade" transition="in">
                                      <p:cBhvr>
                                        <p:cTn dur="1000"/>
                                        <p:tgtEl>
                                          <p:spTgt spid="2797"/>
                                        </p:tgtEl>
                                      </p:cBhvr>
                                    </p:animEffect>
                                  </p:childTnLst>
                                </p:cTn>
                              </p:par>
                              <p:par>
                                <p:cTn fill="hold" nodeType="withEffect" presetClass="entr" presetID="10" presetSubtype="0">
                                  <p:stCondLst>
                                    <p:cond delay="0"/>
                                  </p:stCondLst>
                                  <p:childTnLst>
                                    <p:set>
                                      <p:cBhvr>
                                        <p:cTn dur="1" fill="hold">
                                          <p:stCondLst>
                                            <p:cond delay="0"/>
                                          </p:stCondLst>
                                        </p:cTn>
                                        <p:tgtEl>
                                          <p:spTgt spid="2798"/>
                                        </p:tgtEl>
                                        <p:attrNameLst>
                                          <p:attrName>style.visibility</p:attrName>
                                        </p:attrNameLst>
                                      </p:cBhvr>
                                      <p:to>
                                        <p:strVal val="visible"/>
                                      </p:to>
                                    </p:set>
                                    <p:animEffect filter="fade" transition="in">
                                      <p:cBhvr>
                                        <p:cTn dur="1000"/>
                                        <p:tgtEl>
                                          <p:spTgt spid="2798"/>
                                        </p:tgtEl>
                                      </p:cBhvr>
                                    </p:animEffect>
                                  </p:childTnLst>
                                </p:cTn>
                              </p:par>
                              <p:par>
                                <p:cTn fill="hold" nodeType="withEffect" presetClass="entr" presetID="10" presetSubtype="0">
                                  <p:stCondLst>
                                    <p:cond delay="0"/>
                                  </p:stCondLst>
                                  <p:childTnLst>
                                    <p:set>
                                      <p:cBhvr>
                                        <p:cTn dur="1" fill="hold">
                                          <p:stCondLst>
                                            <p:cond delay="0"/>
                                          </p:stCondLst>
                                        </p:cTn>
                                        <p:tgtEl>
                                          <p:spTgt spid="2799"/>
                                        </p:tgtEl>
                                        <p:attrNameLst>
                                          <p:attrName>style.visibility</p:attrName>
                                        </p:attrNameLst>
                                      </p:cBhvr>
                                      <p:to>
                                        <p:strVal val="visible"/>
                                      </p:to>
                                    </p:set>
                                    <p:animEffect filter="fade" transition="in">
                                      <p:cBhvr>
                                        <p:cTn dur="1000"/>
                                        <p:tgtEl>
                                          <p:spTgt spid="27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4" name="Shape 2804"/>
        <p:cNvGrpSpPr/>
        <p:nvPr/>
      </p:nvGrpSpPr>
      <p:grpSpPr>
        <a:xfrm>
          <a:off x="0" y="0"/>
          <a:ext cx="0" cy="0"/>
          <a:chOff x="0" y="0"/>
          <a:chExt cx="0" cy="0"/>
        </a:xfrm>
      </p:grpSpPr>
      <p:sp>
        <p:nvSpPr>
          <p:cNvPr id="2805" name="Google Shape;2805;p87"/>
          <p:cNvSpPr txBox="1"/>
          <p:nvPr>
            <p:ph idx="1" type="subTitle"/>
          </p:nvPr>
        </p:nvSpPr>
        <p:spPr>
          <a:xfrm>
            <a:off x="1030950" y="1239750"/>
            <a:ext cx="7068600" cy="3375000"/>
          </a:xfrm>
          <a:prstGeom prst="rect">
            <a:avLst/>
          </a:prstGeom>
        </p:spPr>
        <p:txBody>
          <a:bodyPr anchorCtr="0" anchor="t" bIns="91425" lIns="91425" spcFirstLastPara="1" rIns="91425" wrap="square" tIns="91425">
            <a:noAutofit/>
          </a:bodyPr>
          <a:lstStyle/>
          <a:p>
            <a:pPr indent="-273050" lvl="0" marL="457200" rtl="0" algn="l">
              <a:spcBef>
                <a:spcPts val="0"/>
              </a:spcBef>
              <a:spcAft>
                <a:spcPts val="0"/>
              </a:spcAft>
              <a:buSzPts val="700"/>
              <a:buChar char="●"/>
            </a:pPr>
            <a:r>
              <a:rPr lang="en" sz="1400"/>
              <a:t>Ben: Drove weekly progress meetings. Organized code submission and contributed to code for dataset cleaning &amp; preprocessing, EDA, model training and tuning (both main models), and model evaluations. Contributed to slides (primarily Modeling sections).</a:t>
            </a:r>
            <a:endParaRPr sz="1400"/>
          </a:p>
          <a:p>
            <a:pPr indent="-273050" lvl="0" marL="457200" rtl="0" algn="l">
              <a:spcBef>
                <a:spcPts val="0"/>
              </a:spcBef>
              <a:spcAft>
                <a:spcPts val="0"/>
              </a:spcAft>
              <a:buSzPts val="700"/>
              <a:buChar char="●"/>
            </a:pPr>
            <a:r>
              <a:rPr lang="en" sz="1400"/>
              <a:t>Eun-Hae: Data </a:t>
            </a:r>
            <a:r>
              <a:rPr lang="en" sz="1400"/>
              <a:t>cleaning/preprocessing, EDA, model exploration/tuning/exploration (logistic mode), slides (data section)</a:t>
            </a:r>
            <a:endParaRPr sz="1400"/>
          </a:p>
          <a:p>
            <a:pPr indent="-273050" lvl="0" marL="457200" rtl="0" algn="l">
              <a:spcBef>
                <a:spcPts val="0"/>
              </a:spcBef>
              <a:spcAft>
                <a:spcPts val="0"/>
              </a:spcAft>
              <a:buSzPts val="700"/>
              <a:buChar char="●"/>
            </a:pPr>
            <a:r>
              <a:rPr lang="en" sz="1400"/>
              <a:t>Jianyi (Nancy): Contributed to dataset cleaning/preprocessing, model training and t</a:t>
            </a:r>
            <a:r>
              <a:rPr lang="en" sz="1400"/>
              <a:t>uning</a:t>
            </a:r>
            <a:r>
              <a:rPr lang="en" sz="1400"/>
              <a:t> (Neural Network Classifier) and model evaluations, contributed to slides (experiment sections)</a:t>
            </a:r>
            <a:endParaRPr sz="1400"/>
          </a:p>
          <a:p>
            <a:pPr indent="-273050" lvl="0" marL="457200" rtl="0" algn="l">
              <a:spcBef>
                <a:spcPts val="0"/>
              </a:spcBef>
              <a:spcAft>
                <a:spcPts val="0"/>
              </a:spcAft>
              <a:buSzPts val="700"/>
              <a:buChar char="●"/>
            </a:pPr>
            <a:r>
              <a:rPr lang="en" sz="1400"/>
              <a:t>Wesley: Data preprocessing/cleanup, model exploration/tuning &amp; evaluation, confusion matrices, ROC plots</a:t>
            </a:r>
            <a:endParaRPr sz="1400"/>
          </a:p>
        </p:txBody>
      </p:sp>
      <p:sp>
        <p:nvSpPr>
          <p:cNvPr id="2806" name="Google Shape;2806;p87"/>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Contributions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7" name="Shape 2637"/>
        <p:cNvGrpSpPr/>
        <p:nvPr/>
      </p:nvGrpSpPr>
      <p:grpSpPr>
        <a:xfrm>
          <a:off x="0" y="0"/>
          <a:ext cx="0" cy="0"/>
          <a:chOff x="0" y="0"/>
          <a:chExt cx="0" cy="0"/>
        </a:xfrm>
      </p:grpSpPr>
      <p:sp>
        <p:nvSpPr>
          <p:cNvPr id="2638" name="Google Shape;2638;p67"/>
          <p:cNvSpPr/>
          <p:nvPr/>
        </p:nvSpPr>
        <p:spPr>
          <a:xfrm>
            <a:off x="951017" y="29926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7"/>
          <p:cNvSpPr/>
          <p:nvPr/>
        </p:nvSpPr>
        <p:spPr>
          <a:xfrm>
            <a:off x="4793104" y="215159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7"/>
          <p:cNvSpPr/>
          <p:nvPr/>
        </p:nvSpPr>
        <p:spPr>
          <a:xfrm>
            <a:off x="4793104" y="129952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7"/>
          <p:cNvSpPr/>
          <p:nvPr/>
        </p:nvSpPr>
        <p:spPr>
          <a:xfrm>
            <a:off x="951017" y="211788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7"/>
          <p:cNvSpPr/>
          <p:nvPr/>
        </p:nvSpPr>
        <p:spPr>
          <a:xfrm>
            <a:off x="951017" y="129949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7"/>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TABLE OF CONTENTS</a:t>
            </a:r>
            <a:endParaRPr/>
          </a:p>
        </p:txBody>
      </p:sp>
      <p:sp>
        <p:nvSpPr>
          <p:cNvPr id="2644" name="Google Shape;2644;p67"/>
          <p:cNvSpPr txBox="1"/>
          <p:nvPr>
            <p:ph type="title"/>
          </p:nvPr>
        </p:nvSpPr>
        <p:spPr>
          <a:xfrm>
            <a:off x="817925" y="1222966"/>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2645" name="Google Shape;2645;p67"/>
          <p:cNvSpPr txBox="1"/>
          <p:nvPr>
            <p:ph idx="1" type="subTitle"/>
          </p:nvPr>
        </p:nvSpPr>
        <p:spPr>
          <a:xfrm>
            <a:off x="1684800" y="1399338"/>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Motivation</a:t>
            </a:r>
            <a:endParaRPr/>
          </a:p>
        </p:txBody>
      </p:sp>
      <p:sp>
        <p:nvSpPr>
          <p:cNvPr id="2646" name="Google Shape;2646;p67"/>
          <p:cNvSpPr txBox="1"/>
          <p:nvPr>
            <p:ph idx="3" type="title"/>
          </p:nvPr>
        </p:nvSpPr>
        <p:spPr>
          <a:xfrm>
            <a:off x="817925" y="2033211"/>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2647" name="Google Shape;2647;p67"/>
          <p:cNvSpPr txBox="1"/>
          <p:nvPr>
            <p:ph idx="4" type="subTitle"/>
          </p:nvPr>
        </p:nvSpPr>
        <p:spPr>
          <a:xfrm>
            <a:off x="1639675" y="2224813"/>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Data</a:t>
            </a:r>
            <a:endParaRPr/>
          </a:p>
        </p:txBody>
      </p:sp>
      <p:sp>
        <p:nvSpPr>
          <p:cNvPr id="2648" name="Google Shape;2648;p67"/>
          <p:cNvSpPr txBox="1"/>
          <p:nvPr>
            <p:ph idx="6" type="title"/>
          </p:nvPr>
        </p:nvSpPr>
        <p:spPr>
          <a:xfrm>
            <a:off x="817925" y="2910032"/>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2649" name="Google Shape;2649;p67"/>
          <p:cNvSpPr txBox="1"/>
          <p:nvPr>
            <p:ph idx="7" type="subTitle"/>
          </p:nvPr>
        </p:nvSpPr>
        <p:spPr>
          <a:xfrm>
            <a:off x="1639675" y="3092463"/>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Modeling</a:t>
            </a:r>
            <a:endParaRPr/>
          </a:p>
        </p:txBody>
      </p:sp>
      <p:sp>
        <p:nvSpPr>
          <p:cNvPr id="2650" name="Google Shape;2650;p67"/>
          <p:cNvSpPr txBox="1"/>
          <p:nvPr>
            <p:ph idx="15" type="title"/>
          </p:nvPr>
        </p:nvSpPr>
        <p:spPr>
          <a:xfrm>
            <a:off x="4660013" y="1229574"/>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2651" name="Google Shape;2651;p67"/>
          <p:cNvSpPr txBox="1"/>
          <p:nvPr>
            <p:ph idx="16" type="subTitle"/>
          </p:nvPr>
        </p:nvSpPr>
        <p:spPr>
          <a:xfrm>
            <a:off x="5481713" y="1364588"/>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Experiments</a:t>
            </a:r>
            <a:endParaRPr/>
          </a:p>
        </p:txBody>
      </p:sp>
      <p:sp>
        <p:nvSpPr>
          <p:cNvPr id="2652" name="Google Shape;2652;p67"/>
          <p:cNvSpPr txBox="1"/>
          <p:nvPr>
            <p:ph idx="18" type="title"/>
          </p:nvPr>
        </p:nvSpPr>
        <p:spPr>
          <a:xfrm>
            <a:off x="4660013" y="2086044"/>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05</a:t>
            </a:r>
            <a:endParaRPr>
              <a:solidFill>
                <a:schemeClr val="dk1"/>
              </a:solidFill>
            </a:endParaRPr>
          </a:p>
        </p:txBody>
      </p:sp>
      <p:sp>
        <p:nvSpPr>
          <p:cNvPr id="2653" name="Google Shape;2653;p67"/>
          <p:cNvSpPr txBox="1"/>
          <p:nvPr>
            <p:ph idx="19" type="subTitle"/>
          </p:nvPr>
        </p:nvSpPr>
        <p:spPr>
          <a:xfrm>
            <a:off x="5481713" y="225142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Conclusions</a:t>
            </a:r>
            <a:endParaRPr/>
          </a:p>
        </p:txBody>
      </p:sp>
      <p:sp>
        <p:nvSpPr>
          <p:cNvPr id="2654" name="Google Shape;2654;p67"/>
          <p:cNvSpPr/>
          <p:nvPr/>
        </p:nvSpPr>
        <p:spPr>
          <a:xfrm>
            <a:off x="4793104" y="300347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67"/>
          <p:cNvSpPr txBox="1"/>
          <p:nvPr>
            <p:ph idx="18" type="title"/>
          </p:nvPr>
        </p:nvSpPr>
        <p:spPr>
          <a:xfrm>
            <a:off x="4660013" y="29379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06</a:t>
            </a:r>
            <a:endParaRPr>
              <a:solidFill>
                <a:schemeClr val="dk1"/>
              </a:solidFill>
            </a:endParaRPr>
          </a:p>
        </p:txBody>
      </p:sp>
      <p:sp>
        <p:nvSpPr>
          <p:cNvPr id="2656" name="Google Shape;2656;p67"/>
          <p:cNvSpPr txBox="1"/>
          <p:nvPr>
            <p:ph idx="19" type="subTitle"/>
          </p:nvPr>
        </p:nvSpPr>
        <p:spPr>
          <a:xfrm>
            <a:off x="5481713" y="31033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Contributions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45"/>
                                        </p:tgtEl>
                                        <p:attrNameLst>
                                          <p:attrName>style.visibility</p:attrName>
                                        </p:attrNameLst>
                                      </p:cBhvr>
                                      <p:to>
                                        <p:strVal val="visible"/>
                                      </p:to>
                                    </p:set>
                                    <p:animEffect filter="fade" transition="in">
                                      <p:cBhvr>
                                        <p:cTn dur="1000"/>
                                        <p:tgtEl>
                                          <p:spTgt spid="2645"/>
                                        </p:tgtEl>
                                      </p:cBhvr>
                                    </p:animEffect>
                                  </p:childTnLst>
                                </p:cTn>
                              </p:par>
                              <p:par>
                                <p:cTn fill="hold" nodeType="withEffect" presetClass="entr" presetID="10" presetSubtype="0">
                                  <p:stCondLst>
                                    <p:cond delay="0"/>
                                  </p:stCondLst>
                                  <p:childTnLst>
                                    <p:set>
                                      <p:cBhvr>
                                        <p:cTn dur="1" fill="hold">
                                          <p:stCondLst>
                                            <p:cond delay="0"/>
                                          </p:stCondLst>
                                        </p:cTn>
                                        <p:tgtEl>
                                          <p:spTgt spid="2647"/>
                                        </p:tgtEl>
                                        <p:attrNameLst>
                                          <p:attrName>style.visibility</p:attrName>
                                        </p:attrNameLst>
                                      </p:cBhvr>
                                      <p:to>
                                        <p:strVal val="visible"/>
                                      </p:to>
                                    </p:set>
                                    <p:animEffect filter="fade" transition="in">
                                      <p:cBhvr>
                                        <p:cTn dur="1000"/>
                                        <p:tgtEl>
                                          <p:spTgt spid="2647"/>
                                        </p:tgtEl>
                                      </p:cBhvr>
                                    </p:animEffect>
                                  </p:childTnLst>
                                </p:cTn>
                              </p:par>
                              <p:par>
                                <p:cTn fill="hold" nodeType="withEffect" presetClass="entr" presetID="10" presetSubtype="0">
                                  <p:stCondLst>
                                    <p:cond delay="0"/>
                                  </p:stCondLst>
                                  <p:childTnLst>
                                    <p:set>
                                      <p:cBhvr>
                                        <p:cTn dur="1" fill="hold">
                                          <p:stCondLst>
                                            <p:cond delay="0"/>
                                          </p:stCondLst>
                                        </p:cTn>
                                        <p:tgtEl>
                                          <p:spTgt spid="2649"/>
                                        </p:tgtEl>
                                        <p:attrNameLst>
                                          <p:attrName>style.visibility</p:attrName>
                                        </p:attrNameLst>
                                      </p:cBhvr>
                                      <p:to>
                                        <p:strVal val="visible"/>
                                      </p:to>
                                    </p:set>
                                    <p:animEffect filter="fade" transition="in">
                                      <p:cBhvr>
                                        <p:cTn dur="1000"/>
                                        <p:tgtEl>
                                          <p:spTgt spid="2649"/>
                                        </p:tgtEl>
                                      </p:cBhvr>
                                    </p:animEffect>
                                  </p:childTnLst>
                                </p:cTn>
                              </p:par>
                              <p:par>
                                <p:cTn fill="hold" nodeType="withEffect" presetClass="entr" presetID="10" presetSubtype="0">
                                  <p:stCondLst>
                                    <p:cond delay="0"/>
                                  </p:stCondLst>
                                  <p:childTnLst>
                                    <p:set>
                                      <p:cBhvr>
                                        <p:cTn dur="1" fill="hold">
                                          <p:stCondLst>
                                            <p:cond delay="0"/>
                                          </p:stCondLst>
                                        </p:cTn>
                                        <p:tgtEl>
                                          <p:spTgt spid="2651"/>
                                        </p:tgtEl>
                                        <p:attrNameLst>
                                          <p:attrName>style.visibility</p:attrName>
                                        </p:attrNameLst>
                                      </p:cBhvr>
                                      <p:to>
                                        <p:strVal val="visible"/>
                                      </p:to>
                                    </p:set>
                                    <p:animEffect filter="fade" transition="in">
                                      <p:cBhvr>
                                        <p:cTn dur="1000"/>
                                        <p:tgtEl>
                                          <p:spTgt spid="2651"/>
                                        </p:tgtEl>
                                      </p:cBhvr>
                                    </p:animEffect>
                                  </p:childTnLst>
                                </p:cTn>
                              </p:par>
                              <p:par>
                                <p:cTn fill="hold" nodeType="withEffect" presetClass="entr" presetID="10" presetSubtype="0">
                                  <p:stCondLst>
                                    <p:cond delay="0"/>
                                  </p:stCondLst>
                                  <p:childTnLst>
                                    <p:set>
                                      <p:cBhvr>
                                        <p:cTn dur="1" fill="hold">
                                          <p:stCondLst>
                                            <p:cond delay="0"/>
                                          </p:stCondLst>
                                        </p:cTn>
                                        <p:tgtEl>
                                          <p:spTgt spid="2653"/>
                                        </p:tgtEl>
                                        <p:attrNameLst>
                                          <p:attrName>style.visibility</p:attrName>
                                        </p:attrNameLst>
                                      </p:cBhvr>
                                      <p:to>
                                        <p:strVal val="visible"/>
                                      </p:to>
                                    </p:set>
                                    <p:animEffect filter="fade" transition="in">
                                      <p:cBhvr>
                                        <p:cTn dur="1000"/>
                                        <p:tgtEl>
                                          <p:spTgt spid="2653"/>
                                        </p:tgtEl>
                                      </p:cBhvr>
                                    </p:animEffect>
                                  </p:childTnLst>
                                </p:cTn>
                              </p:par>
                              <p:par>
                                <p:cTn fill="hold" nodeType="withEffect" presetClass="entr" presetID="23" presetSubtype="16">
                                  <p:stCondLst>
                                    <p:cond delay="0"/>
                                  </p:stCondLst>
                                  <p:childTnLst>
                                    <p:set>
                                      <p:cBhvr>
                                        <p:cTn dur="1" fill="hold">
                                          <p:stCondLst>
                                            <p:cond delay="0"/>
                                          </p:stCondLst>
                                        </p:cTn>
                                        <p:tgtEl>
                                          <p:spTgt spid="2638"/>
                                        </p:tgtEl>
                                        <p:attrNameLst>
                                          <p:attrName>style.visibility</p:attrName>
                                        </p:attrNameLst>
                                      </p:cBhvr>
                                      <p:to>
                                        <p:strVal val="visible"/>
                                      </p:to>
                                    </p:set>
                                    <p:anim calcmode="lin" valueType="num">
                                      <p:cBhvr additive="base">
                                        <p:cTn dur="1000"/>
                                        <p:tgtEl>
                                          <p:spTgt spid="2638"/>
                                        </p:tgtEl>
                                        <p:attrNameLst>
                                          <p:attrName>ppt_w</p:attrName>
                                        </p:attrNameLst>
                                      </p:cBhvr>
                                      <p:tavLst>
                                        <p:tav fmla="" tm="0">
                                          <p:val>
                                            <p:strVal val="0"/>
                                          </p:val>
                                        </p:tav>
                                        <p:tav fmla="" tm="100000">
                                          <p:val>
                                            <p:strVal val="#ppt_w"/>
                                          </p:val>
                                        </p:tav>
                                      </p:tavLst>
                                    </p:anim>
                                    <p:anim calcmode="lin" valueType="num">
                                      <p:cBhvr additive="base">
                                        <p:cTn dur="1000"/>
                                        <p:tgtEl>
                                          <p:spTgt spid="263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39"/>
                                        </p:tgtEl>
                                        <p:attrNameLst>
                                          <p:attrName>style.visibility</p:attrName>
                                        </p:attrNameLst>
                                      </p:cBhvr>
                                      <p:to>
                                        <p:strVal val="visible"/>
                                      </p:to>
                                    </p:set>
                                    <p:anim calcmode="lin" valueType="num">
                                      <p:cBhvr additive="base">
                                        <p:cTn dur="1000"/>
                                        <p:tgtEl>
                                          <p:spTgt spid="2639"/>
                                        </p:tgtEl>
                                        <p:attrNameLst>
                                          <p:attrName>ppt_w</p:attrName>
                                        </p:attrNameLst>
                                      </p:cBhvr>
                                      <p:tavLst>
                                        <p:tav fmla="" tm="0">
                                          <p:val>
                                            <p:strVal val="0"/>
                                          </p:val>
                                        </p:tav>
                                        <p:tav fmla="" tm="100000">
                                          <p:val>
                                            <p:strVal val="#ppt_w"/>
                                          </p:val>
                                        </p:tav>
                                      </p:tavLst>
                                    </p:anim>
                                    <p:anim calcmode="lin" valueType="num">
                                      <p:cBhvr additive="base">
                                        <p:cTn dur="1000"/>
                                        <p:tgtEl>
                                          <p:spTgt spid="263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40"/>
                                        </p:tgtEl>
                                        <p:attrNameLst>
                                          <p:attrName>style.visibility</p:attrName>
                                        </p:attrNameLst>
                                      </p:cBhvr>
                                      <p:to>
                                        <p:strVal val="visible"/>
                                      </p:to>
                                    </p:set>
                                    <p:anim calcmode="lin" valueType="num">
                                      <p:cBhvr additive="base">
                                        <p:cTn dur="1000"/>
                                        <p:tgtEl>
                                          <p:spTgt spid="2640"/>
                                        </p:tgtEl>
                                        <p:attrNameLst>
                                          <p:attrName>ppt_w</p:attrName>
                                        </p:attrNameLst>
                                      </p:cBhvr>
                                      <p:tavLst>
                                        <p:tav fmla="" tm="0">
                                          <p:val>
                                            <p:strVal val="0"/>
                                          </p:val>
                                        </p:tav>
                                        <p:tav fmla="" tm="100000">
                                          <p:val>
                                            <p:strVal val="#ppt_w"/>
                                          </p:val>
                                        </p:tav>
                                      </p:tavLst>
                                    </p:anim>
                                    <p:anim calcmode="lin" valueType="num">
                                      <p:cBhvr additive="base">
                                        <p:cTn dur="1000"/>
                                        <p:tgtEl>
                                          <p:spTgt spid="264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41"/>
                                        </p:tgtEl>
                                        <p:attrNameLst>
                                          <p:attrName>style.visibility</p:attrName>
                                        </p:attrNameLst>
                                      </p:cBhvr>
                                      <p:to>
                                        <p:strVal val="visible"/>
                                      </p:to>
                                    </p:set>
                                    <p:anim calcmode="lin" valueType="num">
                                      <p:cBhvr additive="base">
                                        <p:cTn dur="1000"/>
                                        <p:tgtEl>
                                          <p:spTgt spid="2641"/>
                                        </p:tgtEl>
                                        <p:attrNameLst>
                                          <p:attrName>ppt_w</p:attrName>
                                        </p:attrNameLst>
                                      </p:cBhvr>
                                      <p:tavLst>
                                        <p:tav fmla="" tm="0">
                                          <p:val>
                                            <p:strVal val="0"/>
                                          </p:val>
                                        </p:tav>
                                        <p:tav fmla="" tm="100000">
                                          <p:val>
                                            <p:strVal val="#ppt_w"/>
                                          </p:val>
                                        </p:tav>
                                      </p:tavLst>
                                    </p:anim>
                                    <p:anim calcmode="lin" valueType="num">
                                      <p:cBhvr additive="base">
                                        <p:cTn dur="1000"/>
                                        <p:tgtEl>
                                          <p:spTgt spid="264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42"/>
                                        </p:tgtEl>
                                        <p:attrNameLst>
                                          <p:attrName>style.visibility</p:attrName>
                                        </p:attrNameLst>
                                      </p:cBhvr>
                                      <p:to>
                                        <p:strVal val="visible"/>
                                      </p:to>
                                    </p:set>
                                    <p:anim calcmode="lin" valueType="num">
                                      <p:cBhvr additive="base">
                                        <p:cTn dur="1000"/>
                                        <p:tgtEl>
                                          <p:spTgt spid="2642"/>
                                        </p:tgtEl>
                                        <p:attrNameLst>
                                          <p:attrName>ppt_w</p:attrName>
                                        </p:attrNameLst>
                                      </p:cBhvr>
                                      <p:tavLst>
                                        <p:tav fmla="" tm="0">
                                          <p:val>
                                            <p:strVal val="0"/>
                                          </p:val>
                                        </p:tav>
                                        <p:tav fmla="" tm="100000">
                                          <p:val>
                                            <p:strVal val="#ppt_w"/>
                                          </p:val>
                                        </p:tav>
                                      </p:tavLst>
                                    </p:anim>
                                    <p:anim calcmode="lin" valueType="num">
                                      <p:cBhvr additive="base">
                                        <p:cTn dur="1000"/>
                                        <p:tgtEl>
                                          <p:spTgt spid="264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644"/>
                                        </p:tgtEl>
                                        <p:attrNameLst>
                                          <p:attrName>style.visibility</p:attrName>
                                        </p:attrNameLst>
                                      </p:cBhvr>
                                      <p:to>
                                        <p:strVal val="visible"/>
                                      </p:to>
                                    </p:set>
                                    <p:animEffect filter="fade" transition="in">
                                      <p:cBhvr>
                                        <p:cTn dur="1000"/>
                                        <p:tgtEl>
                                          <p:spTgt spid="2644"/>
                                        </p:tgtEl>
                                      </p:cBhvr>
                                    </p:animEffect>
                                  </p:childTnLst>
                                </p:cTn>
                              </p:par>
                              <p:par>
                                <p:cTn fill="hold" nodeType="withEffect" presetClass="entr" presetID="10" presetSubtype="0">
                                  <p:stCondLst>
                                    <p:cond delay="0"/>
                                  </p:stCondLst>
                                  <p:childTnLst>
                                    <p:set>
                                      <p:cBhvr>
                                        <p:cTn dur="1" fill="hold">
                                          <p:stCondLst>
                                            <p:cond delay="0"/>
                                          </p:stCondLst>
                                        </p:cTn>
                                        <p:tgtEl>
                                          <p:spTgt spid="2646"/>
                                        </p:tgtEl>
                                        <p:attrNameLst>
                                          <p:attrName>style.visibility</p:attrName>
                                        </p:attrNameLst>
                                      </p:cBhvr>
                                      <p:to>
                                        <p:strVal val="visible"/>
                                      </p:to>
                                    </p:set>
                                    <p:animEffect filter="fade" transition="in">
                                      <p:cBhvr>
                                        <p:cTn dur="1000"/>
                                        <p:tgtEl>
                                          <p:spTgt spid="2646"/>
                                        </p:tgtEl>
                                      </p:cBhvr>
                                    </p:animEffect>
                                  </p:childTnLst>
                                </p:cTn>
                              </p:par>
                              <p:par>
                                <p:cTn fill="hold" nodeType="withEffect" presetClass="entr" presetID="10" presetSubtype="0">
                                  <p:stCondLst>
                                    <p:cond delay="0"/>
                                  </p:stCondLst>
                                  <p:childTnLst>
                                    <p:set>
                                      <p:cBhvr>
                                        <p:cTn dur="1" fill="hold">
                                          <p:stCondLst>
                                            <p:cond delay="0"/>
                                          </p:stCondLst>
                                        </p:cTn>
                                        <p:tgtEl>
                                          <p:spTgt spid="2648"/>
                                        </p:tgtEl>
                                        <p:attrNameLst>
                                          <p:attrName>style.visibility</p:attrName>
                                        </p:attrNameLst>
                                      </p:cBhvr>
                                      <p:to>
                                        <p:strVal val="visible"/>
                                      </p:to>
                                    </p:set>
                                    <p:animEffect filter="fade" transition="in">
                                      <p:cBhvr>
                                        <p:cTn dur="1000"/>
                                        <p:tgtEl>
                                          <p:spTgt spid="2648"/>
                                        </p:tgtEl>
                                      </p:cBhvr>
                                    </p:animEffect>
                                  </p:childTnLst>
                                </p:cTn>
                              </p:par>
                              <p:par>
                                <p:cTn fill="hold" nodeType="withEffect" presetClass="entr" presetID="10" presetSubtype="0">
                                  <p:stCondLst>
                                    <p:cond delay="0"/>
                                  </p:stCondLst>
                                  <p:childTnLst>
                                    <p:set>
                                      <p:cBhvr>
                                        <p:cTn dur="1" fill="hold">
                                          <p:stCondLst>
                                            <p:cond delay="0"/>
                                          </p:stCondLst>
                                        </p:cTn>
                                        <p:tgtEl>
                                          <p:spTgt spid="2650"/>
                                        </p:tgtEl>
                                        <p:attrNameLst>
                                          <p:attrName>style.visibility</p:attrName>
                                        </p:attrNameLst>
                                      </p:cBhvr>
                                      <p:to>
                                        <p:strVal val="visible"/>
                                      </p:to>
                                    </p:set>
                                    <p:animEffect filter="fade" transition="in">
                                      <p:cBhvr>
                                        <p:cTn dur="1000"/>
                                        <p:tgtEl>
                                          <p:spTgt spid="2650"/>
                                        </p:tgtEl>
                                      </p:cBhvr>
                                    </p:animEffect>
                                  </p:childTnLst>
                                </p:cTn>
                              </p:par>
                              <p:par>
                                <p:cTn fill="hold" nodeType="withEffect" presetClass="entr" presetID="10" presetSubtype="0">
                                  <p:stCondLst>
                                    <p:cond delay="0"/>
                                  </p:stCondLst>
                                  <p:childTnLst>
                                    <p:set>
                                      <p:cBhvr>
                                        <p:cTn dur="1" fill="hold">
                                          <p:stCondLst>
                                            <p:cond delay="0"/>
                                          </p:stCondLst>
                                        </p:cTn>
                                        <p:tgtEl>
                                          <p:spTgt spid="2652"/>
                                        </p:tgtEl>
                                        <p:attrNameLst>
                                          <p:attrName>style.visibility</p:attrName>
                                        </p:attrNameLst>
                                      </p:cBhvr>
                                      <p:to>
                                        <p:strVal val="visible"/>
                                      </p:to>
                                    </p:set>
                                    <p:animEffect filter="fade" transition="in">
                                      <p:cBhvr>
                                        <p:cTn dur="1000"/>
                                        <p:tgtEl>
                                          <p:spTgt spid="2652"/>
                                        </p:tgtEl>
                                      </p:cBhvr>
                                    </p:animEffect>
                                  </p:childTnLst>
                                </p:cTn>
                              </p:par>
                              <p:par>
                                <p:cTn fill="hold" nodeType="withEffect" presetClass="entr" presetID="2" presetSubtype="8">
                                  <p:stCondLst>
                                    <p:cond delay="0"/>
                                  </p:stCondLst>
                                  <p:childTnLst>
                                    <p:set>
                                      <p:cBhvr>
                                        <p:cTn dur="1" fill="hold">
                                          <p:stCondLst>
                                            <p:cond delay="0"/>
                                          </p:stCondLst>
                                        </p:cTn>
                                        <p:tgtEl>
                                          <p:spTgt spid="2643"/>
                                        </p:tgtEl>
                                        <p:attrNameLst>
                                          <p:attrName>style.visibility</p:attrName>
                                        </p:attrNameLst>
                                      </p:cBhvr>
                                      <p:to>
                                        <p:strVal val="visible"/>
                                      </p:to>
                                    </p:set>
                                    <p:anim calcmode="lin" valueType="num">
                                      <p:cBhvr additive="base">
                                        <p:cTn dur="1000"/>
                                        <p:tgtEl>
                                          <p:spTgt spid="26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0" name="Shape 2660"/>
        <p:cNvGrpSpPr/>
        <p:nvPr/>
      </p:nvGrpSpPr>
      <p:grpSpPr>
        <a:xfrm>
          <a:off x="0" y="0"/>
          <a:ext cx="0" cy="0"/>
          <a:chOff x="0" y="0"/>
          <a:chExt cx="0" cy="0"/>
        </a:xfrm>
      </p:grpSpPr>
      <p:sp>
        <p:nvSpPr>
          <p:cNvPr id="2661" name="Google Shape;2661;p68"/>
          <p:cNvSpPr txBox="1"/>
          <p:nvPr>
            <p:ph idx="1" type="subTitle"/>
          </p:nvPr>
        </p:nvSpPr>
        <p:spPr>
          <a:xfrm>
            <a:off x="775025" y="1216475"/>
            <a:ext cx="3890100" cy="3375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700"/>
              <a:t>Credit scores are a crucial part of assessing individuals credit worthiness</a:t>
            </a:r>
            <a:endParaRPr sz="1700"/>
          </a:p>
          <a:p>
            <a:pPr indent="-292100" lvl="1" marL="914400" rtl="0" algn="l">
              <a:spcBef>
                <a:spcPts val="0"/>
              </a:spcBef>
              <a:spcAft>
                <a:spcPts val="0"/>
              </a:spcAft>
              <a:buSzPts val="1000"/>
              <a:buChar char="○"/>
            </a:pPr>
            <a:r>
              <a:rPr lang="en" sz="1000"/>
              <a:t>Credit can impact lives in myriad ways: renting, applying for mortgages, buying a car, etc</a:t>
            </a:r>
            <a:endParaRPr sz="1000"/>
          </a:p>
          <a:p>
            <a:pPr indent="-292100" lvl="0" marL="457200" rtl="0" algn="l">
              <a:spcBef>
                <a:spcPts val="0"/>
              </a:spcBef>
              <a:spcAft>
                <a:spcPts val="0"/>
              </a:spcAft>
              <a:buSzPts val="1000"/>
              <a:buChar char="●"/>
            </a:pPr>
            <a:r>
              <a:rPr lang="en" sz="1700">
                <a:latin typeface="Aldrich"/>
                <a:ea typeface="Aldrich"/>
                <a:cs typeface="Aldrich"/>
                <a:sym typeface="Aldrich"/>
              </a:rPr>
              <a:t>Opportunity for implementing data driven decisions</a:t>
            </a:r>
            <a:endParaRPr sz="1700">
              <a:latin typeface="Aldrich"/>
              <a:ea typeface="Aldrich"/>
              <a:cs typeface="Aldrich"/>
              <a:sym typeface="Aldrich"/>
            </a:endParaRPr>
          </a:p>
          <a:p>
            <a:pPr indent="-292100" lvl="0" marL="457200" rtl="0" algn="l">
              <a:spcBef>
                <a:spcPts val="0"/>
              </a:spcBef>
              <a:spcAft>
                <a:spcPts val="0"/>
              </a:spcAft>
              <a:buSzPts val="1000"/>
              <a:buChar char="●"/>
            </a:pPr>
            <a:r>
              <a:rPr lang="en" sz="1700">
                <a:latin typeface="Aldrich"/>
                <a:ea typeface="Aldrich"/>
                <a:cs typeface="Aldrich"/>
                <a:sym typeface="Aldrich"/>
              </a:rPr>
              <a:t>Large dataset with variety of features</a:t>
            </a:r>
            <a:endParaRPr sz="1000"/>
          </a:p>
        </p:txBody>
      </p:sp>
      <p:sp>
        <p:nvSpPr>
          <p:cNvPr id="2662" name="Google Shape;2662;p68"/>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Motivation</a:t>
            </a:r>
            <a:endParaRPr/>
          </a:p>
        </p:txBody>
      </p:sp>
      <p:pic>
        <p:nvPicPr>
          <p:cNvPr id="2663" name="Google Shape;2663;p68"/>
          <p:cNvPicPr preferRelativeResize="0"/>
          <p:nvPr/>
        </p:nvPicPr>
        <p:blipFill>
          <a:blip r:embed="rId3">
            <a:alphaModFix/>
          </a:blip>
          <a:stretch>
            <a:fillRect/>
          </a:stretch>
        </p:blipFill>
        <p:spPr>
          <a:xfrm>
            <a:off x="4921048" y="837612"/>
            <a:ext cx="3963750" cy="3468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7" name="Shape 2667"/>
        <p:cNvGrpSpPr/>
        <p:nvPr/>
      </p:nvGrpSpPr>
      <p:grpSpPr>
        <a:xfrm>
          <a:off x="0" y="0"/>
          <a:ext cx="0" cy="0"/>
          <a:chOff x="0" y="0"/>
          <a:chExt cx="0" cy="0"/>
        </a:xfrm>
      </p:grpSpPr>
      <p:sp>
        <p:nvSpPr>
          <p:cNvPr id="2668" name="Google Shape;2668;p69"/>
          <p:cNvSpPr txBox="1"/>
          <p:nvPr>
            <p:ph idx="1" type="subTitle"/>
          </p:nvPr>
        </p:nvSpPr>
        <p:spPr>
          <a:xfrm>
            <a:off x="1030950" y="1239750"/>
            <a:ext cx="3890100" cy="3375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900"/>
              <a:t>Recent exploration of credit scores with logistic regression, decision trees, and ensemble methods</a:t>
            </a:r>
            <a:endParaRPr sz="1900"/>
          </a:p>
          <a:p>
            <a:pPr indent="-304800" lvl="0" marL="457200" rtl="0" algn="l">
              <a:spcBef>
                <a:spcPts val="0"/>
              </a:spcBef>
              <a:spcAft>
                <a:spcPts val="0"/>
              </a:spcAft>
              <a:buSzPts val="1200"/>
              <a:buChar char="●"/>
            </a:pPr>
            <a:r>
              <a:rPr lang="en" sz="1900"/>
              <a:t>Limited work with neural networks</a:t>
            </a:r>
            <a:endParaRPr sz="1900"/>
          </a:p>
        </p:txBody>
      </p:sp>
      <p:sp>
        <p:nvSpPr>
          <p:cNvPr id="2669" name="Google Shape;2669;p69"/>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Motivation</a:t>
            </a:r>
            <a:endParaRPr/>
          </a:p>
        </p:txBody>
      </p:sp>
      <p:pic>
        <p:nvPicPr>
          <p:cNvPr id="2670" name="Google Shape;2670;p69"/>
          <p:cNvPicPr preferRelativeResize="0"/>
          <p:nvPr/>
        </p:nvPicPr>
        <p:blipFill>
          <a:blip r:embed="rId3">
            <a:alphaModFix/>
          </a:blip>
          <a:stretch>
            <a:fillRect/>
          </a:stretch>
        </p:blipFill>
        <p:spPr>
          <a:xfrm>
            <a:off x="4921048" y="837612"/>
            <a:ext cx="3963750" cy="3468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4" name="Shape 2674"/>
        <p:cNvGrpSpPr/>
        <p:nvPr/>
      </p:nvGrpSpPr>
      <p:grpSpPr>
        <a:xfrm>
          <a:off x="0" y="0"/>
          <a:ext cx="0" cy="0"/>
          <a:chOff x="0" y="0"/>
          <a:chExt cx="0" cy="0"/>
        </a:xfrm>
      </p:grpSpPr>
      <p:sp>
        <p:nvSpPr>
          <p:cNvPr id="2675" name="Google Shape;2675;p70"/>
          <p:cNvSpPr txBox="1"/>
          <p:nvPr>
            <p:ph idx="1" type="subTitle"/>
          </p:nvPr>
        </p:nvSpPr>
        <p:spPr>
          <a:xfrm>
            <a:off x="748900" y="1239750"/>
            <a:ext cx="7497300" cy="337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Source: Kaggle </a:t>
            </a:r>
            <a:r>
              <a:rPr lang="en" sz="1400"/>
              <a:t>https://www.kaggle.com/datasets/parisrohan/credit-score-classification</a:t>
            </a:r>
            <a:endParaRPr sz="1400"/>
          </a:p>
          <a:p>
            <a:pPr indent="-342900" lvl="0" marL="457200" rtl="0" algn="l">
              <a:spcBef>
                <a:spcPts val="0"/>
              </a:spcBef>
              <a:spcAft>
                <a:spcPts val="0"/>
              </a:spcAft>
              <a:buSzPts val="1800"/>
              <a:buChar char="●"/>
            </a:pPr>
            <a:r>
              <a:rPr lang="en" sz="1800"/>
              <a:t>Data: 100,000 observations, 28 variables</a:t>
            </a:r>
            <a:endParaRPr sz="1800"/>
          </a:p>
          <a:p>
            <a:pPr indent="-342900" lvl="0" marL="457200" rtl="0" algn="l">
              <a:spcBef>
                <a:spcPts val="0"/>
              </a:spcBef>
              <a:spcAft>
                <a:spcPts val="0"/>
              </a:spcAft>
              <a:buSzPts val="1800"/>
              <a:buChar char="●"/>
            </a:pPr>
            <a:r>
              <a:rPr lang="en" sz="1800"/>
              <a:t>Data after cleaning: Training 43,531, Validation/Test 14,511</a:t>
            </a:r>
            <a:endParaRPr sz="1800"/>
          </a:p>
          <a:p>
            <a:pPr indent="-342900" lvl="0" marL="457200" rtl="0" algn="l">
              <a:spcBef>
                <a:spcPts val="0"/>
              </a:spcBef>
              <a:spcAft>
                <a:spcPts val="0"/>
              </a:spcAft>
              <a:buSzPts val="1800"/>
              <a:buChar char="●"/>
            </a:pPr>
            <a:r>
              <a:rPr lang="en" sz="1800"/>
              <a:t>Y: Credit Score (Poor: 0, Standard: 1, Good: 2)</a:t>
            </a:r>
            <a:endParaRPr sz="1800"/>
          </a:p>
          <a:p>
            <a:pPr indent="0" lvl="0" marL="457200" rtl="0" algn="l">
              <a:spcBef>
                <a:spcPts val="1200"/>
              </a:spcBef>
              <a:spcAft>
                <a:spcPts val="0"/>
              </a:spcAft>
              <a:buNone/>
            </a:pPr>
            <a:r>
              <a:t/>
            </a:r>
            <a:endParaRPr sz="1800"/>
          </a:p>
          <a:p>
            <a:pPr indent="0" lvl="0" marL="0" rtl="0" algn="l">
              <a:spcBef>
                <a:spcPts val="1200"/>
              </a:spcBef>
              <a:spcAft>
                <a:spcPts val="1200"/>
              </a:spcAft>
              <a:buNone/>
            </a:pPr>
            <a:r>
              <a:t/>
            </a:r>
            <a:endParaRPr sz="1700"/>
          </a:p>
        </p:txBody>
      </p:sp>
      <p:sp>
        <p:nvSpPr>
          <p:cNvPr id="2676" name="Google Shape;2676;p70"/>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Data</a:t>
            </a:r>
            <a:endParaRPr/>
          </a:p>
        </p:txBody>
      </p:sp>
      <p:pic>
        <p:nvPicPr>
          <p:cNvPr id="2677" name="Google Shape;2677;p70"/>
          <p:cNvPicPr preferRelativeResize="0"/>
          <p:nvPr/>
        </p:nvPicPr>
        <p:blipFill>
          <a:blip r:embed="rId3">
            <a:alphaModFix/>
          </a:blip>
          <a:stretch>
            <a:fillRect/>
          </a:stretch>
        </p:blipFill>
        <p:spPr>
          <a:xfrm>
            <a:off x="1910250" y="3030625"/>
            <a:ext cx="4673425" cy="15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1" name="Shape 2681"/>
        <p:cNvGrpSpPr/>
        <p:nvPr/>
      </p:nvGrpSpPr>
      <p:grpSpPr>
        <a:xfrm>
          <a:off x="0" y="0"/>
          <a:ext cx="0" cy="0"/>
          <a:chOff x="0" y="0"/>
          <a:chExt cx="0" cy="0"/>
        </a:xfrm>
      </p:grpSpPr>
      <p:sp>
        <p:nvSpPr>
          <p:cNvPr id="2682" name="Google Shape;2682;p71"/>
          <p:cNvSpPr txBox="1"/>
          <p:nvPr>
            <p:ph idx="1" type="subTitle"/>
          </p:nvPr>
        </p:nvSpPr>
        <p:spPr>
          <a:xfrm>
            <a:off x="524175" y="1239750"/>
            <a:ext cx="8255700" cy="2091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800"/>
              <a:t>Checked feature and credit score relationship</a:t>
            </a:r>
            <a:endParaRPr sz="1800"/>
          </a:p>
          <a:p>
            <a:pPr indent="-323850" lvl="0" marL="457200" rtl="0" algn="l">
              <a:spcBef>
                <a:spcPts val="0"/>
              </a:spcBef>
              <a:spcAft>
                <a:spcPts val="0"/>
              </a:spcAft>
              <a:buSzPts val="1500"/>
              <a:buChar char="●"/>
            </a:pPr>
            <a:r>
              <a:rPr lang="en" sz="1800"/>
              <a:t>Calculated mutual information between features and credit score for feature selection </a:t>
            </a:r>
            <a:endParaRPr sz="1800"/>
          </a:p>
          <a:p>
            <a:pPr indent="-323850" lvl="0" marL="457200" rtl="0" algn="l">
              <a:spcBef>
                <a:spcPts val="0"/>
              </a:spcBef>
              <a:spcAft>
                <a:spcPts val="0"/>
              </a:spcAft>
              <a:buSzPts val="1500"/>
              <a:buChar char="●"/>
            </a:pPr>
            <a:r>
              <a:rPr lang="en" sz="1800"/>
              <a:t>Final model utilizes 12 features out of 27</a:t>
            </a:r>
            <a:endParaRPr sz="1800"/>
          </a:p>
          <a:p>
            <a:pPr indent="-323850" lvl="0" marL="457200" rtl="0" algn="l">
              <a:spcBef>
                <a:spcPts val="0"/>
              </a:spcBef>
              <a:spcAft>
                <a:spcPts val="0"/>
              </a:spcAft>
              <a:buSzPts val="1500"/>
              <a:buChar char="●"/>
            </a:pPr>
            <a:r>
              <a:rPr lang="en" sz="1800"/>
              <a:t>All features are normalized to the same scale</a:t>
            </a:r>
            <a:endParaRPr sz="1800"/>
          </a:p>
        </p:txBody>
      </p:sp>
      <p:sp>
        <p:nvSpPr>
          <p:cNvPr id="2683" name="Google Shape;2683;p71"/>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Exploratory Data Analysis</a:t>
            </a:r>
            <a:endParaRPr/>
          </a:p>
        </p:txBody>
      </p:sp>
      <p:pic>
        <p:nvPicPr>
          <p:cNvPr id="2684" name="Google Shape;2684;p71"/>
          <p:cNvPicPr preferRelativeResize="0"/>
          <p:nvPr/>
        </p:nvPicPr>
        <p:blipFill>
          <a:blip r:embed="rId3">
            <a:alphaModFix/>
          </a:blip>
          <a:stretch>
            <a:fillRect/>
          </a:stretch>
        </p:blipFill>
        <p:spPr>
          <a:xfrm>
            <a:off x="5844116" y="2882850"/>
            <a:ext cx="2398584" cy="2169824"/>
          </a:xfrm>
          <a:prstGeom prst="rect">
            <a:avLst/>
          </a:prstGeom>
          <a:noFill/>
          <a:ln>
            <a:noFill/>
          </a:ln>
        </p:spPr>
      </p:pic>
      <p:pic>
        <p:nvPicPr>
          <p:cNvPr id="2685" name="Google Shape;2685;p71"/>
          <p:cNvPicPr preferRelativeResize="0"/>
          <p:nvPr/>
        </p:nvPicPr>
        <p:blipFill>
          <a:blip r:embed="rId4">
            <a:alphaModFix/>
          </a:blip>
          <a:stretch>
            <a:fillRect/>
          </a:stretch>
        </p:blipFill>
        <p:spPr>
          <a:xfrm>
            <a:off x="427828" y="3203850"/>
            <a:ext cx="2516325" cy="1691025"/>
          </a:xfrm>
          <a:prstGeom prst="rect">
            <a:avLst/>
          </a:prstGeom>
          <a:noFill/>
          <a:ln>
            <a:noFill/>
          </a:ln>
        </p:spPr>
      </p:pic>
      <p:pic>
        <p:nvPicPr>
          <p:cNvPr id="2686" name="Google Shape;2686;p71"/>
          <p:cNvPicPr preferRelativeResize="0"/>
          <p:nvPr/>
        </p:nvPicPr>
        <p:blipFill>
          <a:blip r:embed="rId5">
            <a:alphaModFix/>
          </a:blip>
          <a:stretch>
            <a:fillRect/>
          </a:stretch>
        </p:blipFill>
        <p:spPr>
          <a:xfrm>
            <a:off x="3068700" y="3184808"/>
            <a:ext cx="2650875" cy="172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0" name="Shape 2690"/>
        <p:cNvGrpSpPr/>
        <p:nvPr/>
      </p:nvGrpSpPr>
      <p:grpSpPr>
        <a:xfrm>
          <a:off x="0" y="0"/>
          <a:ext cx="0" cy="0"/>
          <a:chOff x="0" y="0"/>
          <a:chExt cx="0" cy="0"/>
        </a:xfrm>
      </p:grpSpPr>
      <p:sp>
        <p:nvSpPr>
          <p:cNvPr id="2691" name="Google Shape;2691;p72"/>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Main Features </a:t>
            </a:r>
            <a:endParaRPr/>
          </a:p>
        </p:txBody>
      </p:sp>
      <p:graphicFrame>
        <p:nvGraphicFramePr>
          <p:cNvPr id="2692" name="Google Shape;2692;p72"/>
          <p:cNvGraphicFramePr/>
          <p:nvPr/>
        </p:nvGraphicFramePr>
        <p:xfrm>
          <a:off x="400700" y="1106975"/>
          <a:ext cx="3000000" cy="3000000"/>
        </p:xfrm>
        <a:graphic>
          <a:graphicData uri="http://schemas.openxmlformats.org/drawingml/2006/table">
            <a:tbl>
              <a:tblPr>
                <a:noFill/>
                <a:tableStyleId>{407CAD93-2EBE-4D92-94D7-D2867794500F}</a:tableStyleId>
              </a:tblPr>
              <a:tblGrid>
                <a:gridCol w="2074450"/>
                <a:gridCol w="4715925"/>
                <a:gridCol w="988400"/>
              </a:tblGrid>
              <a:tr h="222600">
                <a:tc>
                  <a:txBody>
                    <a:bodyPr/>
                    <a:lstStyle/>
                    <a:p>
                      <a:pPr indent="0" lvl="0" marL="0" rtl="0" algn="ctr">
                        <a:lnSpc>
                          <a:spcPct val="115000"/>
                        </a:lnSpc>
                        <a:spcBef>
                          <a:spcPts val="0"/>
                        </a:spcBef>
                        <a:spcAft>
                          <a:spcPts val="0"/>
                        </a:spcAft>
                        <a:buNone/>
                      </a:pPr>
                      <a:r>
                        <a:rPr b="1" lang="en" sz="1100">
                          <a:solidFill>
                            <a:srgbClr val="FFFFFF"/>
                          </a:solidFill>
                          <a:latin typeface="Aldrich"/>
                          <a:ea typeface="Aldrich"/>
                          <a:cs typeface="Aldrich"/>
                          <a:sym typeface="Aldrich"/>
                        </a:rPr>
                        <a:t>Feature</a:t>
                      </a:r>
                      <a:endParaRPr b="1"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rgbClr val="FFFFFF"/>
                          </a:solidFill>
                          <a:latin typeface="Aldrich"/>
                          <a:ea typeface="Aldrich"/>
                          <a:cs typeface="Aldrich"/>
                          <a:sym typeface="Aldrich"/>
                        </a:rPr>
                        <a:t>Description</a:t>
                      </a:r>
                      <a:endParaRPr b="1"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rgbClr val="FFFFFF"/>
                          </a:solidFill>
                          <a:latin typeface="Aldrich"/>
                          <a:ea typeface="Aldrich"/>
                          <a:cs typeface="Aldrich"/>
                          <a:sym typeface="Aldrich"/>
                        </a:rPr>
                        <a:t>Impact on</a:t>
                      </a:r>
                      <a:endParaRPr b="1" sz="1100">
                        <a:solidFill>
                          <a:srgbClr val="FFFFFF"/>
                        </a:solidFill>
                        <a:latin typeface="Aldrich"/>
                        <a:ea typeface="Aldrich"/>
                        <a:cs typeface="Aldrich"/>
                        <a:sym typeface="Aldrich"/>
                      </a:endParaRPr>
                    </a:p>
                    <a:p>
                      <a:pPr indent="0" lvl="0" marL="0" rtl="0" algn="ctr">
                        <a:lnSpc>
                          <a:spcPct val="115000"/>
                        </a:lnSpc>
                        <a:spcBef>
                          <a:spcPts val="0"/>
                        </a:spcBef>
                        <a:spcAft>
                          <a:spcPts val="0"/>
                        </a:spcAft>
                        <a:buNone/>
                      </a:pPr>
                      <a:r>
                        <a:rPr b="1" lang="en" sz="1100">
                          <a:solidFill>
                            <a:srgbClr val="FFFFFF"/>
                          </a:solidFill>
                          <a:latin typeface="Aldrich"/>
                          <a:ea typeface="Aldrich"/>
                          <a:cs typeface="Aldrich"/>
                          <a:sym typeface="Aldrich"/>
                        </a:rPr>
                        <a:t>credit score</a:t>
                      </a:r>
                      <a:endParaRPr b="1"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27450">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Outstanding_Debt</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higher outstanding debt increases credit utilization ratio</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1"/>
                          </a:solidFill>
                          <a:latin typeface="Aldrich"/>
                          <a:ea typeface="Aldrich"/>
                          <a:cs typeface="Aldrich"/>
                          <a:sym typeface="Aldrich"/>
                        </a:rPr>
                        <a:t>Negative</a:t>
                      </a:r>
                      <a:endParaRPr sz="1100">
                        <a:solidFill>
                          <a:schemeClr val="accent1"/>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21425">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Annual_Income</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higher income can signal better repayment capacity</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2"/>
                          </a:solidFill>
                          <a:latin typeface="Aldrich"/>
                          <a:ea typeface="Aldrich"/>
                          <a:cs typeface="Aldrich"/>
                          <a:sym typeface="Aldrich"/>
                        </a:rPr>
                        <a:t>Positive</a:t>
                      </a:r>
                      <a:endParaRPr sz="1100">
                        <a:solidFill>
                          <a:schemeClr val="lt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21425">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Total_EMI_per_month</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higher EMI may indicate financial strain</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1"/>
                          </a:solidFill>
                          <a:latin typeface="Aldrich"/>
                          <a:ea typeface="Aldrich"/>
                          <a:cs typeface="Aldrich"/>
                          <a:sym typeface="Aldrich"/>
                        </a:rPr>
                        <a:t>Negative</a:t>
                      </a:r>
                      <a:endParaRPr sz="1100">
                        <a:solidFill>
                          <a:schemeClr val="accent1"/>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21425">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Interest_Rate</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higher interest can lead to longer repayments</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1"/>
                          </a:solidFill>
                          <a:latin typeface="Aldrich"/>
                          <a:ea typeface="Aldrich"/>
                          <a:cs typeface="Aldrich"/>
                          <a:sym typeface="Aldrich"/>
                        </a:rPr>
                        <a:t>Negative</a:t>
                      </a:r>
                      <a:endParaRPr sz="1100">
                        <a:solidFill>
                          <a:schemeClr val="accent1"/>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21425">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Num_Credit_Inquiries</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frequent inquiries can indicate financial strain</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1"/>
                          </a:solidFill>
                          <a:latin typeface="Aldrich"/>
                          <a:ea typeface="Aldrich"/>
                          <a:cs typeface="Aldrich"/>
                          <a:sym typeface="Aldrich"/>
                        </a:rPr>
                        <a:t>Negative</a:t>
                      </a:r>
                      <a:endParaRPr sz="1100">
                        <a:solidFill>
                          <a:schemeClr val="accent1"/>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21425">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Delay_from_due_date</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missed/delayed payments hurt credit score</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1"/>
                          </a:solidFill>
                          <a:latin typeface="Aldrich"/>
                          <a:ea typeface="Aldrich"/>
                          <a:cs typeface="Aldrich"/>
                          <a:sym typeface="Aldrich"/>
                        </a:rPr>
                        <a:t>Negative</a:t>
                      </a:r>
                      <a:endParaRPr sz="1100">
                        <a:solidFill>
                          <a:schemeClr val="accent1"/>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6850">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Num_Credit_Card</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depending on balance and repayment behavior, may go both ways</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Neutral</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6850">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Num_Bank_Accounts</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does not affect credit score unless there are overdrafts/loans</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Neutral</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21425">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Credit_History_Age</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older accounts have higher credit score</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2"/>
                          </a:solidFill>
                          <a:latin typeface="Aldrich"/>
                          <a:ea typeface="Aldrich"/>
                          <a:cs typeface="Aldrich"/>
                          <a:sym typeface="Aldrich"/>
                        </a:rPr>
                        <a:t>Positive</a:t>
                      </a:r>
                      <a:endParaRPr sz="1100">
                        <a:solidFill>
                          <a:schemeClr val="lt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21425">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Changed_Credit_Limit</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increase in credit limit increases credit utilization ratio</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2"/>
                          </a:solidFill>
                          <a:latin typeface="Aldrich"/>
                          <a:ea typeface="Aldrich"/>
                          <a:cs typeface="Aldrich"/>
                          <a:sym typeface="Aldrich"/>
                        </a:rPr>
                        <a:t>Positive</a:t>
                      </a:r>
                      <a:endParaRPr sz="1100">
                        <a:solidFill>
                          <a:schemeClr val="lt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6850">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Num_of_Loan</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may indicate over-leveraging, depending on repayment behavior</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Neutral</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21425">
                <a:tc>
                  <a:txBody>
                    <a:bodyPr/>
                    <a:lstStyle/>
                    <a:p>
                      <a:pPr indent="0" lvl="0" marL="0" rtl="0" algn="l">
                        <a:lnSpc>
                          <a:spcPct val="115000"/>
                        </a:lnSpc>
                        <a:spcBef>
                          <a:spcPts val="0"/>
                        </a:spcBef>
                        <a:spcAft>
                          <a:spcPts val="0"/>
                        </a:spcAft>
                        <a:buNone/>
                      </a:pPr>
                      <a:r>
                        <a:rPr lang="en" sz="1100">
                          <a:solidFill>
                            <a:schemeClr val="dk2"/>
                          </a:solidFill>
                          <a:latin typeface="Aldrich"/>
                          <a:ea typeface="Aldrich"/>
                          <a:cs typeface="Aldrich"/>
                          <a:sym typeface="Aldrich"/>
                        </a:rPr>
                        <a:t>Num_of_Delayed_Payment</a:t>
                      </a:r>
                      <a:endParaRPr sz="1100">
                        <a:solidFill>
                          <a:schemeClr val="dk2"/>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Aldrich"/>
                          <a:ea typeface="Aldrich"/>
                          <a:cs typeface="Aldrich"/>
                          <a:sym typeface="Aldrich"/>
                        </a:rPr>
                        <a:t>frequent delayed payments hurt credit score</a:t>
                      </a:r>
                      <a:endParaRPr sz="1100">
                        <a:solidFill>
                          <a:srgbClr val="FFFFFF"/>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accent1"/>
                          </a:solidFill>
                          <a:latin typeface="Aldrich"/>
                          <a:ea typeface="Aldrich"/>
                          <a:cs typeface="Aldrich"/>
                          <a:sym typeface="Aldrich"/>
                        </a:rPr>
                        <a:t>Negative</a:t>
                      </a:r>
                      <a:endParaRPr sz="1100">
                        <a:solidFill>
                          <a:schemeClr val="accent1"/>
                        </a:solidFill>
                        <a:latin typeface="Aldrich"/>
                        <a:ea typeface="Aldrich"/>
                        <a:cs typeface="Aldrich"/>
                        <a:sym typeface="Aldrich"/>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73"/>
          <p:cNvSpPr txBox="1"/>
          <p:nvPr>
            <p:ph idx="1" type="subTitle"/>
          </p:nvPr>
        </p:nvSpPr>
        <p:spPr>
          <a:xfrm>
            <a:off x="1030950" y="1239750"/>
            <a:ext cx="7068600" cy="1482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2000"/>
              <a:t>3-Class Prediction Task:</a:t>
            </a:r>
            <a:endParaRPr sz="2000"/>
          </a:p>
          <a:p>
            <a:pPr indent="-323850" lvl="1" marL="914400" rtl="0" algn="l">
              <a:spcBef>
                <a:spcPts val="0"/>
              </a:spcBef>
              <a:spcAft>
                <a:spcPts val="0"/>
              </a:spcAft>
              <a:buSzPts val="1500"/>
              <a:buChar char="○"/>
            </a:pPr>
            <a:r>
              <a:rPr lang="en" sz="1500"/>
              <a:t>[“poor”, “standard”, “good”] integer-encoded to [0, 1, 2]</a:t>
            </a:r>
            <a:endParaRPr sz="1500"/>
          </a:p>
          <a:p>
            <a:pPr indent="-311150" lvl="0" marL="457200" rtl="0" algn="l">
              <a:spcBef>
                <a:spcPts val="0"/>
              </a:spcBef>
              <a:spcAft>
                <a:spcPts val="0"/>
              </a:spcAft>
              <a:buSzPts val="1300"/>
              <a:buChar char="●"/>
            </a:pPr>
            <a:r>
              <a:rPr lang="en" sz="2000"/>
              <a:t>Majority class was 1, so baseline model just predicts 1 for every feature input.</a:t>
            </a:r>
            <a:endParaRPr sz="2000"/>
          </a:p>
        </p:txBody>
      </p:sp>
      <p:sp>
        <p:nvSpPr>
          <p:cNvPr id="2698" name="Google Shape;2698;p7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Modeling: Baseline - Majority Classifier</a:t>
            </a:r>
            <a:endParaRPr/>
          </a:p>
        </p:txBody>
      </p:sp>
      <p:pic>
        <p:nvPicPr>
          <p:cNvPr id="2699" name="Google Shape;2699;p73"/>
          <p:cNvPicPr preferRelativeResize="0"/>
          <p:nvPr/>
        </p:nvPicPr>
        <p:blipFill>
          <a:blip r:embed="rId3">
            <a:alphaModFix/>
          </a:blip>
          <a:stretch>
            <a:fillRect/>
          </a:stretch>
        </p:blipFill>
        <p:spPr>
          <a:xfrm>
            <a:off x="1870275" y="2779425"/>
            <a:ext cx="5389940" cy="2116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