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55860c6f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55860c6f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rPr lang="en" sz="1200">
                <a:solidFill>
                  <a:srgbClr val="111111"/>
                </a:solidFill>
                <a:latin typeface="Roboto"/>
                <a:ea typeface="Roboto"/>
                <a:cs typeface="Roboto"/>
                <a:sym typeface="Roboto"/>
              </a:rPr>
              <a:t>Let’s now turn our attention to the winter months, when sunlight exposure is reduced. We’ll take a closer look at Florida’s data during this time to understand how its Global Horizontal Irradiance (GHI) and temperature change from January 1st to 2nd. As you can see, the GHI stays above 100 from 8 AM to 5 PM, coinciding with the time of sunrise and sunset. This means that Florida provides a healthy GHI with good temperature for 9 hours.</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200">
                <a:solidFill>
                  <a:srgbClr val="111111"/>
                </a:solidFill>
                <a:latin typeface="Roboto"/>
                <a:ea typeface="Roboto"/>
                <a:cs typeface="Roboto"/>
                <a:sym typeface="Roboto"/>
              </a:rPr>
              <a:t>Now, if we run the same analysis for Oregon during the same time, we see a very different result. Not only is the average GHI about half compared to Florida, but its effective sunlight exposure is only about 7 hours, from 9 AM to 4 PM.</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 sz="1200">
                <a:solidFill>
                  <a:srgbClr val="111111"/>
                </a:solidFill>
                <a:latin typeface="Roboto"/>
                <a:ea typeface="Roboto"/>
                <a:cs typeface="Roboto"/>
                <a:sym typeface="Roboto"/>
              </a:rPr>
              <a:t>As a result of these differences, Oregon’s primary electricity source is Hydro, accounting for 39% of its total, with Solar contributing less than 2%. In contrast, Florida’s primary electricity source is Natural Gas, making up 74% of its total, with Solar around 3.7%. Furthermore, Florida is ranked 3rd in solar capacity in the United States in 2023.</a:t>
            </a:r>
            <a:endParaRPr sz="1200">
              <a:solidFill>
                <a:srgbClr val="111111"/>
              </a:solidFill>
              <a:latin typeface="Roboto"/>
              <a:ea typeface="Roboto"/>
              <a:cs typeface="Roboto"/>
              <a:sym typeface="Roboto"/>
            </a:endParaRPr>
          </a:p>
          <a:p>
            <a:pPr indent="0" lvl="0" marL="0" rtl="0" algn="l">
              <a:lnSpc>
                <a:spcPct val="115000"/>
              </a:lnSpc>
              <a:spcBef>
                <a:spcPts val="900"/>
              </a:spcBef>
              <a:spcAft>
                <a:spcPts val="0"/>
              </a:spcAft>
              <a:buNone/>
            </a:pPr>
            <a:r>
              <a:rPr lang="en" sz="1200">
                <a:solidFill>
                  <a:srgbClr val="111111"/>
                </a:solidFill>
                <a:latin typeface="Roboto"/>
                <a:ea typeface="Roboto"/>
                <a:cs typeface="Roboto"/>
                <a:sym typeface="Roboto"/>
              </a:rPr>
              <a:t>This comparison clearly illustrates the impact of geographical and climatic factors on the effectiveness of solar energy generation.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07c49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07c49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Introduction:</a:t>
            </a:r>
            <a:endParaRPr/>
          </a:p>
          <a:p>
            <a:pPr indent="0" lvl="0" marL="0" rtl="0" algn="l">
              <a:spcBef>
                <a:spcPts val="0"/>
              </a:spcBef>
              <a:spcAft>
                <a:spcPts val="0"/>
              </a:spcAft>
              <a:buClr>
                <a:schemeClr val="dk1"/>
              </a:buClr>
              <a:buSzPts val="1100"/>
              <a:buFont typeface="Arial"/>
              <a:buNone/>
            </a:pPr>
            <a:r>
              <a:rPr lang="en"/>
              <a:t>1. 	Solar technologies convert sunlight into electrical energy through photovoltaic (PV) panels</a:t>
            </a:r>
            <a:endParaRPr/>
          </a:p>
          <a:p>
            <a:pPr indent="0" lvl="0" marL="0" rtl="0" algn="l">
              <a:spcBef>
                <a:spcPts val="0"/>
              </a:spcBef>
              <a:spcAft>
                <a:spcPts val="0"/>
              </a:spcAft>
              <a:buClr>
                <a:schemeClr val="dk1"/>
              </a:buClr>
              <a:buSzPts val="1100"/>
              <a:buFont typeface="Arial"/>
              <a:buNone/>
            </a:pPr>
            <a:r>
              <a:rPr lang="en"/>
              <a:t>2. 	Solar produced 4.7% of U.S. electricity in 2022</a:t>
            </a:r>
            <a:endParaRPr/>
          </a:p>
          <a:p>
            <a:pPr indent="0" lvl="0" marL="0" rtl="0" algn="l">
              <a:spcBef>
                <a:spcPts val="0"/>
              </a:spcBef>
              <a:spcAft>
                <a:spcPts val="0"/>
              </a:spcAft>
              <a:buClr>
                <a:schemeClr val="dk1"/>
              </a:buClr>
              <a:buSzPts val="1100"/>
              <a:buFont typeface="Arial"/>
              <a:buNone/>
            </a:pPr>
            <a:r>
              <a:rPr lang="en"/>
              <a:t>3.      What is the efficiency of different types of solar panels? Nowadays We have many types of solar panel materials and technology. In this project, the efficiency 10 types of solar panel materials will be studied based on real world measurement dataset: single-crystalline /ˈkrɪstəlaɪn/ silicon to multi- crystalline /ˈkrɪstəlaɪn/ silicon,from manufacturer 1 to manufacture 9</a:t>
            </a:r>
            <a:endParaRPr/>
          </a:p>
          <a:p>
            <a:pPr indent="0" lvl="0" marL="0" rtl="0" algn="l">
              <a:spcBef>
                <a:spcPts val="0"/>
              </a:spcBef>
              <a:spcAft>
                <a:spcPts val="0"/>
              </a:spcAft>
              <a:buClr>
                <a:schemeClr val="dk1"/>
              </a:buClr>
              <a:buSzPts val="1100"/>
              <a:buFont typeface="Arial"/>
              <a:buNone/>
            </a:pPr>
            <a:r>
              <a:rPr lang="en"/>
              <a:t>4.      What is the relationship of location data (longitude and latitude), time data(y-m-d h-m-s), weather data (including cloud type) and real-time solar irradiance (evaluated in DNI, DNI, GHI)?</a:t>
            </a:r>
            <a:endParaRPr/>
          </a:p>
          <a:p>
            <a:pPr indent="0" lvl="0" marL="0" rtl="0" algn="l">
              <a:spcBef>
                <a:spcPts val="0"/>
              </a:spcBef>
              <a:spcAft>
                <a:spcPts val="0"/>
              </a:spcAft>
              <a:buClr>
                <a:schemeClr val="dk1"/>
              </a:buClr>
              <a:buSzPts val="1100"/>
              <a:buFont typeface="Arial"/>
              <a:buNone/>
            </a:pPr>
            <a:r>
              <a:rPr lang="en"/>
              <a:t>Solar irradiance includes three components that measured in different way. The way how the three components is defined is very technical but you can see from the image what the difference among DNI DHI GHI.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407c497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407c497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Collection and Clearning</a:t>
            </a:r>
            <a:endParaRPr/>
          </a:p>
          <a:p>
            <a:pPr indent="0" lvl="0" marL="0" rtl="0" algn="l">
              <a:spcBef>
                <a:spcPts val="0"/>
              </a:spcBef>
              <a:spcAft>
                <a:spcPts val="0"/>
              </a:spcAft>
              <a:buNone/>
            </a:pPr>
            <a:r>
              <a:rPr lang="en"/>
              <a:t>In this study, we are using open-source databases.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solar irradiance data is downloaded from the National Solar Radiation Database (NSRDB) developed by the National Renewable Energy Laboratory (NREL) [1].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solar panel power output data is measured and validated</a:t>
            </a:r>
            <a:endParaRPr/>
          </a:p>
          <a:p>
            <a:pPr indent="0" lvl="0" marL="0" rtl="0" algn="l">
              <a:spcBef>
                <a:spcPts val="0"/>
              </a:spcBef>
              <a:spcAft>
                <a:spcPts val="0"/>
              </a:spcAft>
              <a:buNone/>
            </a:pPr>
            <a:r>
              <a:rPr lang="en"/>
              <a:t>in a public NREL report: “User’s Manual for Data for Validating Models for PV</a:t>
            </a:r>
            <a:endParaRPr/>
          </a:p>
          <a:p>
            <a:pPr indent="0" lvl="0" marL="0" rtl="0" algn="l">
              <a:spcBef>
                <a:spcPts val="0"/>
              </a:spcBef>
              <a:spcAft>
                <a:spcPts val="0"/>
              </a:spcAft>
              <a:buNone/>
            </a:pPr>
            <a:r>
              <a:rPr lang="en"/>
              <a:t>Module Performance”.</a:t>
            </a:r>
            <a:endParaRPr/>
          </a:p>
          <a:p>
            <a:pPr indent="0" lvl="0" marL="0" rtl="0" algn="l">
              <a:spcBef>
                <a:spcPts val="0"/>
              </a:spcBef>
              <a:spcAft>
                <a:spcPts val="0"/>
              </a:spcAft>
              <a:buNone/>
            </a:pPr>
            <a:r>
              <a:rPr lang="en"/>
              <a:t>We use real world dataset from 2012 to 2013 from the NSRDB and NREL report. Including weather, location, timing, solar irradiance and solar panel power output data.</a:t>
            </a:r>
            <a:endParaRPr/>
          </a:p>
          <a:p>
            <a:pPr indent="0" lvl="0" marL="0" rtl="0" algn="l">
              <a:spcBef>
                <a:spcPts val="0"/>
              </a:spcBef>
              <a:spcAft>
                <a:spcPts val="0"/>
              </a:spcAft>
              <a:buNone/>
            </a:pPr>
            <a:r>
              <a:rPr lang="en"/>
              <a:t>The picture of experiment PV Modules is shown in Fig. 1. </a:t>
            </a:r>
            <a:endParaRPr/>
          </a:p>
          <a:p>
            <a:pPr indent="0" lvl="0" marL="0" rtl="0" algn="l">
              <a:spcBef>
                <a:spcPts val="0"/>
              </a:spcBef>
              <a:spcAft>
                <a:spcPts val="0"/>
              </a:spcAft>
              <a:buNone/>
            </a:pPr>
            <a:r>
              <a:rPr lang="en"/>
              <a:t>We collect data from three locations west coast /ˈjʊdʒin, mid-US, and east coast</a:t>
            </a:r>
            <a:endParaRPr/>
          </a:p>
          <a:p>
            <a:pPr indent="0" lvl="0" marL="0" rtl="0" algn="l">
              <a:spcBef>
                <a:spcPts val="0"/>
              </a:spcBef>
              <a:spcAft>
                <a:spcPts val="0"/>
              </a:spcAft>
              <a:buNone/>
            </a:pPr>
            <a:r>
              <a:rPr lang="en"/>
              <a:t>Right hand side list ten types  of solar panel technologies from 9 manufactures.</a:t>
            </a:r>
            <a:endParaRPr/>
          </a:p>
          <a:p>
            <a:pPr indent="0" lvl="0" marL="0" rtl="0" algn="l">
              <a:spcBef>
                <a:spcPts val="0"/>
              </a:spcBef>
              <a:spcAft>
                <a:spcPts val="0"/>
              </a:spcAft>
              <a:buNone/>
            </a:pPr>
            <a:r>
              <a:rPr lang="en"/>
              <a:t>We also use data cleaning technique to clean the empty value column and exclude the unrelated parameters.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5e3b56a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5e3b56a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you can see the solar power outpout in one year and one typical summer day in Florida.</a:t>
            </a:r>
            <a:endParaRPr/>
          </a:p>
          <a:p>
            <a:pPr indent="0" lvl="0" marL="0" rtl="0" algn="l">
              <a:spcBef>
                <a:spcPts val="0"/>
              </a:spcBef>
              <a:spcAft>
                <a:spcPts val="0"/>
              </a:spcAft>
              <a:buClr>
                <a:schemeClr val="dk1"/>
              </a:buClr>
              <a:buSzPts val="1100"/>
              <a:buFont typeface="Arial"/>
              <a:buNone/>
            </a:pPr>
            <a:r>
              <a:rPr lang="en"/>
              <a:t>1.      From the measurement, the peak solar output is usually at noon time from 12-2pm</a:t>
            </a:r>
            <a:endParaRPr/>
          </a:p>
          <a:p>
            <a:pPr indent="0" lvl="0" marL="0" rtl="0" algn="l">
              <a:spcBef>
                <a:spcPts val="0"/>
              </a:spcBef>
              <a:spcAft>
                <a:spcPts val="0"/>
              </a:spcAft>
              <a:buClr>
                <a:schemeClr val="dk1"/>
              </a:buClr>
              <a:buSzPts val="1100"/>
              <a:buFont typeface="Arial"/>
              <a:buNone/>
            </a:pPr>
            <a:r>
              <a:rPr lang="en"/>
              <a:t>2.      Actually from the yearly solar power output measurement data, you can find that solar panel can also generate lots of solar power in florida winter time. That’s why make florida is good place to deploy solar project can generate good solar power all year long.</a:t>
            </a:r>
            <a:endParaRPr/>
          </a:p>
          <a:p>
            <a:pPr indent="0" lvl="0" marL="0" rtl="0" algn="l">
              <a:spcBef>
                <a:spcPts val="0"/>
              </a:spcBef>
              <a:spcAft>
                <a:spcPts val="0"/>
              </a:spcAft>
              <a:buClr>
                <a:schemeClr val="dk1"/>
              </a:buClr>
              <a:buSzPts val="1100"/>
              <a:buFont typeface="Arial"/>
              <a:buNone/>
            </a:pPr>
            <a:r>
              <a:rPr lang="en"/>
              <a:t>3.      Solar energy is super fluctuate which is a big challenge to the power system. That’s why our power system engineer need to get prepared for challenging renewable energy brought to us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5e3b56a9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5e3b56a9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real world measurements of PV module in Cocoa Florida from 2012 to 2013, we have the following conclusion:</a:t>
            </a:r>
            <a:endParaRPr/>
          </a:p>
          <a:p>
            <a:pPr indent="-298450" lvl="0" marL="457200" rtl="0" algn="l">
              <a:spcBef>
                <a:spcPts val="0"/>
              </a:spcBef>
              <a:spcAft>
                <a:spcPts val="0"/>
              </a:spcAft>
              <a:buSzPts val="1100"/>
              <a:buChar char="●"/>
            </a:pPr>
            <a:r>
              <a:rPr lang="en"/>
              <a:t>PV module mSi0166(Multi-crystalline silicon) has the worst efficiency 3.82%</a:t>
            </a:r>
            <a:endParaRPr/>
          </a:p>
          <a:p>
            <a:pPr indent="-298450" lvl="0" marL="457200" rtl="0" algn="l">
              <a:spcBef>
                <a:spcPts val="0"/>
              </a:spcBef>
              <a:spcAft>
                <a:spcPts val="0"/>
              </a:spcAft>
              <a:buSzPts val="1100"/>
              <a:buChar char="●"/>
            </a:pPr>
            <a:r>
              <a:rPr lang="en"/>
              <a:t>PV module HIT05667 (Amorphous silicon/crystalline silicon (HIT)) has the best efficiency of 19.47%.</a:t>
            </a:r>
            <a:endParaRPr/>
          </a:p>
          <a:p>
            <a:pPr indent="-298450" lvl="0" marL="457200" rtl="0" algn="l">
              <a:spcBef>
                <a:spcPts val="0"/>
              </a:spcBef>
              <a:spcAft>
                <a:spcPts val="0"/>
              </a:spcAft>
              <a:buSzPts val="1100"/>
              <a:buChar char="●"/>
            </a:pPr>
            <a:r>
              <a:rPr lang="en"/>
              <a:t>Even using the same technology Multi-crystalline silicon to manufacture PV module, manufacture 1’s mSi460A8 has a much better efficiency than manufacture 2’s mSi0166.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5e3b56a9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5e3b56a9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start point of </a:t>
            </a:r>
            <a:r>
              <a:rPr lang="en" sz="1200">
                <a:solidFill>
                  <a:schemeClr val="dk1"/>
                </a:solidFill>
                <a:latin typeface="Times New Roman"/>
                <a:ea typeface="Times New Roman"/>
                <a:cs typeface="Times New Roman"/>
                <a:sym typeface="Times New Roman"/>
              </a:rPr>
              <a:t>my </a:t>
            </a:r>
            <a:r>
              <a:rPr lang="en" sz="1200">
                <a:solidFill>
                  <a:schemeClr val="dk1"/>
                </a:solidFill>
                <a:latin typeface="Times New Roman"/>
                <a:ea typeface="Times New Roman"/>
                <a:cs typeface="Times New Roman"/>
                <a:sym typeface="Times New Roman"/>
              </a:rPr>
              <a:t>analysis is to conduct an observation about the pattern of GHI and Temperature in 2013, thereby evaluating possible similarity and correlationship. The first question I </a:t>
            </a:r>
            <a:r>
              <a:rPr lang="en" sz="1200">
                <a:solidFill>
                  <a:schemeClr val="dk1"/>
                </a:solidFill>
                <a:latin typeface="Times New Roman"/>
                <a:ea typeface="Times New Roman"/>
                <a:cs typeface="Times New Roman"/>
                <a:sym typeface="Times New Roman"/>
              </a:rPr>
              <a:t>establish</a:t>
            </a:r>
            <a:r>
              <a:rPr lang="en" sz="1200">
                <a:solidFill>
                  <a:schemeClr val="dk1"/>
                </a:solidFill>
                <a:latin typeface="Times New Roman"/>
                <a:ea typeface="Times New Roman"/>
                <a:cs typeface="Times New Roman"/>
                <a:sym typeface="Times New Roman"/>
              </a:rPr>
              <a:t> is  – To answer the first question, we choose time series plotting.</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Among entire year, highest GHI happened around 2013-05 to 2013-08 ans highest Temperature happened around 2013-06 to 2013-08</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Trends of GHI Fluctuation over 2013 shows similarity as temperature Fluctuation in our </a:t>
            </a:r>
            <a:r>
              <a:rPr lang="en" sz="1200">
                <a:solidFill>
                  <a:schemeClr val="dk1"/>
                </a:solidFill>
                <a:latin typeface="Times New Roman"/>
                <a:ea typeface="Times New Roman"/>
                <a:cs typeface="Times New Roman"/>
                <a:sym typeface="Times New Roman"/>
              </a:rPr>
              <a:t>plotting</a:t>
            </a:r>
            <a:r>
              <a:rPr lang="en" sz="1200">
                <a:solidFill>
                  <a:schemeClr val="dk1"/>
                </a:solidFill>
                <a:latin typeface="Times New Roman"/>
                <a:ea typeface="Times New Roman"/>
                <a:cs typeface="Times New Roman"/>
                <a:sym typeface="Times New Roman"/>
              </a:rPr>
              <a:t>, and to </a:t>
            </a:r>
            <a:r>
              <a:rPr lang="en" sz="1200">
                <a:solidFill>
                  <a:schemeClr val="dk1"/>
                </a:solidFill>
                <a:latin typeface="Times New Roman"/>
                <a:ea typeface="Times New Roman"/>
                <a:cs typeface="Times New Roman"/>
                <a:sym typeface="Times New Roman"/>
              </a:rPr>
              <a:t>To get further confirmation of our discovery, analysis about GHI and temperature in 24 hours (one specific day) is established.</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5e3b56a9e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5e3b56a9e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In the next step, </a:t>
            </a:r>
            <a:r>
              <a:rPr lang="en" sz="1200">
                <a:solidFill>
                  <a:schemeClr val="dk1"/>
                </a:solidFill>
                <a:latin typeface="Times New Roman"/>
                <a:ea typeface="Times New Roman"/>
                <a:cs typeface="Times New Roman"/>
                <a:sym typeface="Times New Roman"/>
              </a:rPr>
              <a:t>We want to know How –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here, The day (07-07) was chosen to show greater numerical fluctuations. </a:t>
            </a:r>
            <a:r>
              <a:rPr lang="en" sz="1200">
                <a:solidFill>
                  <a:schemeClr val="dk1"/>
                </a:solidFill>
                <a:latin typeface="Times New Roman"/>
                <a:ea typeface="Times New Roman"/>
                <a:cs typeface="Times New Roman"/>
                <a:sym typeface="Times New Roman"/>
              </a:rPr>
              <a:t>because of the highest GHI among the entire year, </a:t>
            </a:r>
            <a:r>
              <a:rPr lang="en" sz="1200">
                <a:solidFill>
                  <a:schemeClr val="dk1"/>
                </a:solidFill>
                <a:latin typeface="Times New Roman"/>
                <a:ea typeface="Times New Roman"/>
                <a:cs typeface="Times New Roman"/>
                <a:sym typeface="Times New Roman"/>
              </a:rPr>
              <a:t>In addition, Cocoa Florida and Eugene Oregon are chosen as locations for the sake of controlling cloud type variables -- cloud type of selected city in 07-07 kept static at 0 and It will provide support to </a:t>
            </a:r>
            <a:r>
              <a:rPr lang="en" sz="1200">
                <a:solidFill>
                  <a:schemeClr val="dk1"/>
                </a:solidFill>
                <a:latin typeface="Times New Roman"/>
                <a:ea typeface="Times New Roman"/>
                <a:cs typeface="Times New Roman"/>
                <a:sym typeface="Times New Roman"/>
              </a:rPr>
              <a:t>reduce bias. We can see both figure in cocoa Florida AND eugene oregon shows similarity when consider about trend of GHI and trend of temperature. We can conclude from both yearlyand daily time series data plotting that,</a:t>
            </a:r>
            <a:r>
              <a:rPr b="1" lang="en" sz="1400">
                <a:solidFill>
                  <a:schemeClr val="dk1"/>
                </a:solidFill>
                <a:latin typeface="Times New Roman"/>
                <a:ea typeface="Times New Roman"/>
                <a:cs typeface="Times New Roman"/>
                <a:sym typeface="Times New Roman"/>
              </a:rPr>
              <a:t>There exist positive correlation between temperature and GHI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5e3b56a9e_3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5e3b56a9e_3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exploration will be the </a:t>
            </a:r>
            <a:r>
              <a:rPr lang="en"/>
              <a:t>relationship</a:t>
            </a:r>
            <a:r>
              <a:rPr lang="en"/>
              <a:t> between Cloud Type and GHI</a:t>
            </a:r>
            <a:endParaRPr/>
          </a:p>
          <a:p>
            <a:pPr indent="0" lvl="0" marL="0" rtl="0" algn="l">
              <a:spcBef>
                <a:spcPts val="0"/>
              </a:spcBef>
              <a:spcAft>
                <a:spcPts val="0"/>
              </a:spcAft>
              <a:buNone/>
            </a:pPr>
            <a:r>
              <a:rPr lang="en"/>
              <a:t>And we conduct the </a:t>
            </a:r>
            <a:r>
              <a:rPr lang="en"/>
              <a:t>third question </a:t>
            </a:r>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To reduce the bias coming from temperature's inference in our analysis. We select 4 different months: </a:t>
            </a:r>
            <a:r>
              <a:rPr lang="en" sz="1200">
                <a:solidFill>
                  <a:schemeClr val="dk1"/>
                </a:solidFill>
                <a:latin typeface="Times New Roman"/>
                <a:ea typeface="Times New Roman"/>
                <a:cs typeface="Times New Roman"/>
                <a:sym typeface="Times New Roman"/>
              </a:rPr>
              <a:t>3 (Spring),6(Summer),9(Fall),12(Winter) .The major idea is to plot the GHI over cloud type in 4 different seasons for 3 different location,to ensure </a:t>
            </a:r>
            <a:r>
              <a:rPr lang="en" sz="1200">
                <a:solidFill>
                  <a:schemeClr val="dk1"/>
                </a:solidFill>
                <a:latin typeface="Times New Roman"/>
                <a:ea typeface="Times New Roman"/>
                <a:cs typeface="Times New Roman"/>
                <a:sym typeface="Times New Roman"/>
              </a:rPr>
              <a:t> all temperature levels are included. From the plotting, Even the line represent Code Winter shows high GHI on Cloud type 2 and 8. And Even the line represent Hot Summer shows low GHI on Cloud Type 6</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5860c6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5860c6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Today, we’re going to discuss the factors that influence the choice of a solar panel installation site. These include sunlight exposure, local climate conditions, roof orientation, and surrounding shading. All of these factors can significantly impact the performance of a solar panel.</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Our data include</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data collected from Oregon, Colorado, and Florida.</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a:t>
            </a:r>
            <a:r>
              <a:rPr lang="en" sz="1200">
                <a:solidFill>
                  <a:schemeClr val="dk1"/>
                </a:solidFill>
              </a:rPr>
              <a:t>our key variables: DNI, DHI, and GHI</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For the year 2013</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We’ve created a chart that illustrates these four variables using their monthly averages. This gives us an idea of how these variables change throughout the year.</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 quick glance, you can see that all three locations share similar patterns. For instance, GHI stays above 150 from May to November in all locations except for Florida, where its GHI values stay above 150 all year round.</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So all three locations present good environmental conditions for developing solar energy, especially during the summer months when sunlight exposure is abundant.</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26300" y="1165050"/>
            <a:ext cx="88914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Times New Roman"/>
                <a:ea typeface="Times New Roman"/>
                <a:cs typeface="Times New Roman"/>
                <a:sym typeface="Times New Roman"/>
              </a:rPr>
              <a:t>Project 2</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Real world solar irradiance and solar pan</a:t>
            </a:r>
            <a:r>
              <a:rPr b="1" lang="en" sz="5150">
                <a:latin typeface="Times New Roman"/>
                <a:ea typeface="Times New Roman"/>
                <a:cs typeface="Times New Roman"/>
                <a:sym typeface="Times New Roman"/>
              </a:rPr>
              <a:t>el </a:t>
            </a:r>
            <a:r>
              <a:rPr b="1" lang="en" sz="5150">
                <a:latin typeface="Times New Roman"/>
                <a:ea typeface="Times New Roman"/>
                <a:cs typeface="Times New Roman"/>
                <a:sym typeface="Times New Roman"/>
              </a:rPr>
              <a:t>Photovoltaic(PV) </a:t>
            </a:r>
            <a:r>
              <a:rPr b="1" lang="en" sz="5150">
                <a:latin typeface="Times New Roman"/>
                <a:ea typeface="Times New Roman"/>
                <a:cs typeface="Times New Roman"/>
                <a:sym typeface="Times New Roman"/>
              </a:rPr>
              <a:t>mod</a:t>
            </a:r>
            <a:r>
              <a:rPr b="1" lang="en">
                <a:latin typeface="Times New Roman"/>
                <a:ea typeface="Times New Roman"/>
                <a:cs typeface="Times New Roman"/>
                <a:sym typeface="Times New Roman"/>
              </a:rPr>
              <a:t>ule study</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256850" y="3394800"/>
            <a:ext cx="8520600" cy="10137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520">
                <a:solidFill>
                  <a:schemeClr val="dk1"/>
                </a:solidFill>
                <a:latin typeface="Times New Roman"/>
                <a:ea typeface="Times New Roman"/>
                <a:cs typeface="Times New Roman"/>
                <a:sym typeface="Times New Roman"/>
              </a:rPr>
              <a:t>Section 6</a:t>
            </a:r>
            <a:endParaRPr sz="152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440"/>
              <a:buFont typeface="Arial"/>
              <a:buNone/>
            </a:pPr>
            <a:r>
              <a:rPr lang="en" sz="1520">
                <a:solidFill>
                  <a:schemeClr val="dk1"/>
                </a:solidFill>
                <a:latin typeface="Times New Roman"/>
                <a:ea typeface="Times New Roman"/>
                <a:cs typeface="Times New Roman"/>
                <a:sym typeface="Times New Roman"/>
              </a:rPr>
              <a:t>Zejia Jing (jzejia1@berkeley.edu)  </a:t>
            </a:r>
            <a:endParaRPr sz="152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Clr>
                <a:schemeClr val="dk1"/>
              </a:buClr>
              <a:buSzPts val="440"/>
              <a:buFont typeface="Arial"/>
              <a:buNone/>
            </a:pPr>
            <a:r>
              <a:rPr lang="en" sz="1520">
                <a:solidFill>
                  <a:schemeClr val="dk1"/>
                </a:solidFill>
                <a:latin typeface="Times New Roman"/>
                <a:ea typeface="Times New Roman"/>
                <a:cs typeface="Times New Roman"/>
                <a:sym typeface="Times New Roman"/>
              </a:rPr>
              <a:t>Jianyi Teng (jianyiubc@berkeley.edu)</a:t>
            </a:r>
            <a:endParaRPr sz="1520">
              <a:solidFill>
                <a:schemeClr val="dk1"/>
              </a:solidFill>
              <a:latin typeface="Times New Roman"/>
              <a:ea typeface="Times New Roman"/>
              <a:cs typeface="Times New Roman"/>
              <a:sym typeface="Times New Roman"/>
            </a:endParaRPr>
          </a:p>
          <a:p>
            <a:pPr indent="0" lvl="0" marL="0" rtl="0" algn="ctr">
              <a:lnSpc>
                <a:spcPct val="80000"/>
              </a:lnSpc>
              <a:spcBef>
                <a:spcPts val="0"/>
              </a:spcBef>
              <a:spcAft>
                <a:spcPts val="0"/>
              </a:spcAft>
              <a:buSzPts val="440"/>
              <a:buNone/>
            </a:pPr>
            <a:r>
              <a:rPr lang="en" sz="1520">
                <a:solidFill>
                  <a:schemeClr val="dk1"/>
                </a:solidFill>
                <a:latin typeface="Times New Roman"/>
                <a:ea typeface="Times New Roman"/>
                <a:cs typeface="Times New Roman"/>
                <a:sym typeface="Times New Roman"/>
              </a:rPr>
              <a:t>Minghung Cho(ming.cho@berkeley.edu)</a:t>
            </a:r>
            <a:endParaRPr sz="152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555600"/>
            <a:ext cx="8171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Solar Irradiance and Temperature Winter Analysis</a:t>
            </a:r>
            <a:endParaRPr>
              <a:latin typeface="Times New Roman"/>
              <a:ea typeface="Times New Roman"/>
              <a:cs typeface="Times New Roman"/>
              <a:sym typeface="Times New Roman"/>
            </a:endParaRPr>
          </a:p>
        </p:txBody>
      </p:sp>
      <p:sp>
        <p:nvSpPr>
          <p:cNvPr id="123" name="Google Shape;123;p22"/>
          <p:cNvSpPr txBox="1"/>
          <p:nvPr>
            <p:ph idx="1" type="body"/>
          </p:nvPr>
        </p:nvSpPr>
        <p:spPr>
          <a:xfrm>
            <a:off x="311700" y="1389600"/>
            <a:ext cx="3578400" cy="31794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2D3B45"/>
              </a:buClr>
              <a:buSzPts val="1200"/>
              <a:buFont typeface="Times New Roman"/>
              <a:buChar char="●"/>
            </a:pPr>
            <a:r>
              <a:rPr lang="en">
                <a:solidFill>
                  <a:srgbClr val="2D3B45"/>
                </a:solidFill>
                <a:latin typeface="Times New Roman"/>
                <a:ea typeface="Times New Roman"/>
                <a:cs typeface="Times New Roman"/>
                <a:sym typeface="Times New Roman"/>
              </a:rPr>
              <a:t>Florida provides an average GHI of 280 during 9 hours of operating time (8 AM - 5 PM)</a:t>
            </a:r>
            <a:br>
              <a:rPr lang="en">
                <a:solidFill>
                  <a:srgbClr val="2D3B45"/>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Florida’s primary electricity source is Natural gas (74%) with Solar around 3.7%. Floria is also ranked 3rd in solar capacity in the United States in 2023.</a:t>
            </a:r>
            <a:endParaRPr>
              <a:solidFill>
                <a:srgbClr val="2D3B45"/>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t/>
            </a:r>
            <a:endParaRPr>
              <a:solidFill>
                <a:srgbClr val="2D3B45"/>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Clr>
                <a:srgbClr val="2D3B45"/>
              </a:buClr>
              <a:buSzPts val="1200"/>
              <a:buFont typeface="Times New Roman"/>
              <a:buChar char="●"/>
            </a:pPr>
            <a:r>
              <a:rPr lang="en">
                <a:solidFill>
                  <a:srgbClr val="2D3B45"/>
                </a:solidFill>
                <a:latin typeface="Times New Roman"/>
                <a:ea typeface="Times New Roman"/>
                <a:cs typeface="Times New Roman"/>
                <a:sym typeface="Times New Roman"/>
              </a:rPr>
              <a:t>Oregon provides an average GHI of 200 during 7 hours of operating time (9 AM - 4 PM)</a:t>
            </a:r>
            <a:br>
              <a:rPr lang="en">
                <a:solidFill>
                  <a:srgbClr val="2D3B45"/>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Oregon’s primary electricity source is Hydro (39%) with Solar less than 2%</a:t>
            </a:r>
            <a:r>
              <a:rPr lang="en">
                <a:solidFill>
                  <a:srgbClr val="2D3B45"/>
                </a:solidFill>
                <a:latin typeface="Times New Roman"/>
                <a:ea typeface="Times New Roman"/>
                <a:cs typeface="Times New Roman"/>
                <a:sym typeface="Times New Roman"/>
              </a:rPr>
              <a:t>.</a:t>
            </a:r>
            <a:endParaRPr>
              <a:solidFill>
                <a:srgbClr val="2D3B45"/>
              </a:solidFill>
              <a:latin typeface="Times New Roman"/>
              <a:ea typeface="Times New Roman"/>
              <a:cs typeface="Times New Roman"/>
              <a:sym typeface="Times New Roman"/>
            </a:endParaRPr>
          </a:p>
        </p:txBody>
      </p:sp>
      <p:pic>
        <p:nvPicPr>
          <p:cNvPr id="124" name="Google Shape;124;p22"/>
          <p:cNvPicPr preferRelativeResize="0"/>
          <p:nvPr/>
        </p:nvPicPr>
        <p:blipFill>
          <a:blip r:embed="rId3">
            <a:alphaModFix/>
          </a:blip>
          <a:stretch>
            <a:fillRect/>
          </a:stretch>
        </p:blipFill>
        <p:spPr>
          <a:xfrm>
            <a:off x="4059970" y="1299175"/>
            <a:ext cx="4236180" cy="1765075"/>
          </a:xfrm>
          <a:prstGeom prst="rect">
            <a:avLst/>
          </a:prstGeom>
          <a:noFill/>
          <a:ln>
            <a:noFill/>
          </a:ln>
        </p:spPr>
      </p:pic>
      <p:pic>
        <p:nvPicPr>
          <p:cNvPr id="125" name="Google Shape;125;p22"/>
          <p:cNvPicPr preferRelativeResize="0"/>
          <p:nvPr/>
        </p:nvPicPr>
        <p:blipFill>
          <a:blip r:embed="rId4">
            <a:alphaModFix/>
          </a:blip>
          <a:stretch>
            <a:fillRect/>
          </a:stretch>
        </p:blipFill>
        <p:spPr>
          <a:xfrm>
            <a:off x="4059975" y="3096687"/>
            <a:ext cx="4100950" cy="17153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Introduction and Question to answer</a:t>
            </a:r>
            <a:endParaRPr sz="2620">
              <a:latin typeface="Times New Roman"/>
              <a:ea typeface="Times New Roman"/>
              <a:cs typeface="Times New Roman"/>
              <a:sym typeface="Times New Roman"/>
            </a:endParaRPr>
          </a:p>
        </p:txBody>
      </p:sp>
      <p:sp>
        <p:nvSpPr>
          <p:cNvPr id="61" name="Google Shape;61;p14"/>
          <p:cNvSpPr txBox="1"/>
          <p:nvPr>
            <p:ph idx="1" type="body"/>
          </p:nvPr>
        </p:nvSpPr>
        <p:spPr>
          <a:xfrm>
            <a:off x="182350" y="1123550"/>
            <a:ext cx="4998300" cy="1539900"/>
          </a:xfrm>
          <a:prstGeom prst="rect">
            <a:avLst/>
          </a:prstGeom>
        </p:spPr>
        <p:txBody>
          <a:bodyPr anchorCtr="0" anchor="t" bIns="91425" lIns="91425" spcFirstLastPara="1" rIns="91425" wrap="square" tIns="91425">
            <a:noAutofit/>
          </a:bodyPr>
          <a:lstStyle/>
          <a:p>
            <a:pPr indent="-312420" lvl="0" marL="457200" rtl="0" algn="l">
              <a:lnSpc>
                <a:spcPct val="90000"/>
              </a:lnSpc>
              <a:spcBef>
                <a:spcPts val="0"/>
              </a:spcBef>
              <a:spcAft>
                <a:spcPts val="0"/>
              </a:spcAft>
              <a:buClr>
                <a:srgbClr val="2D3B45"/>
              </a:buClr>
              <a:buSzPts val="1320"/>
              <a:buFont typeface="Times New Roman"/>
              <a:buChar char="●"/>
            </a:pPr>
            <a:r>
              <a:rPr lang="en" sz="1320">
                <a:solidFill>
                  <a:srgbClr val="2D3B45"/>
                </a:solidFill>
                <a:latin typeface="Times New Roman"/>
                <a:ea typeface="Times New Roman"/>
                <a:cs typeface="Times New Roman"/>
                <a:sym typeface="Times New Roman"/>
              </a:rPr>
              <a:t>Solar technologies convert sunlight into electrical energy either through photovoltaic (PV) panels</a:t>
            </a:r>
            <a:endParaRPr sz="1320">
              <a:solidFill>
                <a:srgbClr val="2D3B45"/>
              </a:solidFill>
              <a:latin typeface="Times New Roman"/>
              <a:ea typeface="Times New Roman"/>
              <a:cs typeface="Times New Roman"/>
              <a:sym typeface="Times New Roman"/>
            </a:endParaRPr>
          </a:p>
          <a:p>
            <a:pPr indent="-312420" lvl="0" marL="457200" rtl="0" algn="l">
              <a:lnSpc>
                <a:spcPct val="90000"/>
              </a:lnSpc>
              <a:spcBef>
                <a:spcPts val="0"/>
              </a:spcBef>
              <a:spcAft>
                <a:spcPts val="0"/>
              </a:spcAft>
              <a:buClr>
                <a:srgbClr val="2D3B45"/>
              </a:buClr>
              <a:buSzPts val="1320"/>
              <a:buFont typeface="Times New Roman"/>
              <a:buChar char="●"/>
            </a:pPr>
            <a:r>
              <a:rPr lang="en" sz="1320">
                <a:solidFill>
                  <a:srgbClr val="2D3B45"/>
                </a:solidFill>
                <a:latin typeface="Times New Roman"/>
                <a:ea typeface="Times New Roman"/>
                <a:cs typeface="Times New Roman"/>
                <a:sym typeface="Times New Roman"/>
              </a:rPr>
              <a:t>Solar produced 4.7% of U.S. electricity in 2022</a:t>
            </a:r>
            <a:endParaRPr sz="1320">
              <a:solidFill>
                <a:srgbClr val="2D3B45"/>
              </a:solidFill>
              <a:latin typeface="Times New Roman"/>
              <a:ea typeface="Times New Roman"/>
              <a:cs typeface="Times New Roman"/>
              <a:sym typeface="Times New Roman"/>
            </a:endParaRPr>
          </a:p>
          <a:p>
            <a:pPr indent="-312420" lvl="0" marL="457200" rtl="0" algn="l">
              <a:lnSpc>
                <a:spcPct val="90000"/>
              </a:lnSpc>
              <a:spcBef>
                <a:spcPts val="0"/>
              </a:spcBef>
              <a:spcAft>
                <a:spcPts val="0"/>
              </a:spcAft>
              <a:buClr>
                <a:srgbClr val="2D3B45"/>
              </a:buClr>
              <a:buSzPts val="1320"/>
              <a:buFont typeface="Times New Roman"/>
              <a:buChar char="●"/>
            </a:pPr>
            <a:r>
              <a:rPr lang="en" sz="1320">
                <a:solidFill>
                  <a:srgbClr val="2D3B45"/>
                </a:solidFill>
                <a:latin typeface="Times New Roman"/>
                <a:ea typeface="Times New Roman"/>
                <a:cs typeface="Times New Roman"/>
                <a:sym typeface="Times New Roman"/>
              </a:rPr>
              <a:t>What is the</a:t>
            </a:r>
            <a:r>
              <a:rPr lang="en" sz="1320">
                <a:solidFill>
                  <a:srgbClr val="2D3B45"/>
                </a:solidFill>
                <a:latin typeface="Times New Roman"/>
                <a:ea typeface="Times New Roman"/>
                <a:cs typeface="Times New Roman"/>
                <a:sym typeface="Times New Roman"/>
              </a:rPr>
              <a:t> efficiency of different types of solar panels?</a:t>
            </a:r>
            <a:endParaRPr sz="1320">
              <a:solidFill>
                <a:srgbClr val="2D3B45"/>
              </a:solidFill>
              <a:latin typeface="Times New Roman"/>
              <a:ea typeface="Times New Roman"/>
              <a:cs typeface="Times New Roman"/>
              <a:sym typeface="Times New Roman"/>
            </a:endParaRPr>
          </a:p>
          <a:p>
            <a:pPr indent="-312420" lvl="0" marL="457200" rtl="0" algn="l">
              <a:lnSpc>
                <a:spcPct val="90000"/>
              </a:lnSpc>
              <a:spcBef>
                <a:spcPts val="0"/>
              </a:spcBef>
              <a:spcAft>
                <a:spcPts val="0"/>
              </a:spcAft>
              <a:buClr>
                <a:srgbClr val="2D3B45"/>
              </a:buClr>
              <a:buSzPts val="1320"/>
              <a:buFont typeface="Times New Roman"/>
              <a:buChar char="●"/>
            </a:pPr>
            <a:r>
              <a:rPr lang="en" sz="1320">
                <a:solidFill>
                  <a:srgbClr val="2D3B45"/>
                </a:solidFill>
                <a:latin typeface="Times New Roman"/>
                <a:ea typeface="Times New Roman"/>
                <a:cs typeface="Times New Roman"/>
                <a:sym typeface="Times New Roman"/>
              </a:rPr>
              <a:t>What is the relationship of location data , time data, weather data (including cloud type) and real-time solar irradiance (evaluated in DNI, DNI, GHI)?</a:t>
            </a:r>
            <a:endParaRPr sz="1320">
              <a:solidFill>
                <a:srgbClr val="2D3B45"/>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310000" y="694225"/>
            <a:ext cx="3834001" cy="2072600"/>
          </a:xfrm>
          <a:prstGeom prst="rect">
            <a:avLst/>
          </a:prstGeom>
          <a:noFill/>
          <a:ln>
            <a:noFill/>
          </a:ln>
        </p:spPr>
      </p:pic>
      <p:pic>
        <p:nvPicPr>
          <p:cNvPr id="63" name="Google Shape;63;p14"/>
          <p:cNvPicPr preferRelativeResize="0"/>
          <p:nvPr/>
        </p:nvPicPr>
        <p:blipFill>
          <a:blip r:embed="rId4">
            <a:alphaModFix/>
          </a:blip>
          <a:stretch>
            <a:fillRect/>
          </a:stretch>
        </p:blipFill>
        <p:spPr>
          <a:xfrm>
            <a:off x="5310000" y="2766825"/>
            <a:ext cx="3859901" cy="2196150"/>
          </a:xfrm>
          <a:prstGeom prst="rect">
            <a:avLst/>
          </a:prstGeom>
          <a:noFill/>
          <a:ln>
            <a:noFill/>
          </a:ln>
        </p:spPr>
      </p:pic>
      <p:pic>
        <p:nvPicPr>
          <p:cNvPr id="64" name="Google Shape;64;p14"/>
          <p:cNvPicPr preferRelativeResize="0"/>
          <p:nvPr/>
        </p:nvPicPr>
        <p:blipFill>
          <a:blip r:embed="rId5">
            <a:alphaModFix/>
          </a:blip>
          <a:stretch>
            <a:fillRect/>
          </a:stretch>
        </p:blipFill>
        <p:spPr>
          <a:xfrm>
            <a:off x="578125" y="2557700"/>
            <a:ext cx="3859900" cy="26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latin typeface="Times New Roman"/>
                <a:ea typeface="Times New Roman"/>
                <a:cs typeface="Times New Roman"/>
                <a:sym typeface="Times New Roman"/>
              </a:rPr>
              <a:t>Data Collection and Cleaning</a:t>
            </a:r>
            <a:endParaRPr sz="2620">
              <a:latin typeface="Times New Roman"/>
              <a:ea typeface="Times New Roman"/>
              <a:cs typeface="Times New Roman"/>
              <a:sym typeface="Times New Roman"/>
            </a:endParaRPr>
          </a:p>
        </p:txBody>
      </p:sp>
      <p:sp>
        <p:nvSpPr>
          <p:cNvPr id="70" name="Google Shape;70;p15"/>
          <p:cNvSpPr txBox="1"/>
          <p:nvPr>
            <p:ph idx="1" type="body"/>
          </p:nvPr>
        </p:nvSpPr>
        <p:spPr>
          <a:xfrm>
            <a:off x="91725" y="1090050"/>
            <a:ext cx="4566900" cy="19380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dk1"/>
              </a:buClr>
              <a:buSzPts val="12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The solar panel power output data is measured and validated in a public NREL </a:t>
            </a:r>
            <a:r>
              <a:rPr lang="en" sz="1200">
                <a:solidFill>
                  <a:schemeClr val="dk1"/>
                </a:solidFill>
                <a:highlight>
                  <a:srgbClr val="FFFFFF"/>
                </a:highlight>
                <a:latin typeface="Times New Roman"/>
                <a:ea typeface="Times New Roman"/>
                <a:cs typeface="Times New Roman"/>
                <a:sym typeface="Times New Roman"/>
              </a:rPr>
              <a:t>report</a:t>
            </a:r>
            <a:r>
              <a:rPr lang="en" sz="1200">
                <a:solidFill>
                  <a:schemeClr val="dk1"/>
                </a:solidFill>
                <a:highlight>
                  <a:srgbClr val="FFFFFF"/>
                </a:highlight>
                <a:latin typeface="Times New Roman"/>
                <a:ea typeface="Times New Roman"/>
                <a:cs typeface="Times New Roman"/>
                <a:sym typeface="Times New Roman"/>
              </a:rPr>
              <a:t>: “User’s Manual for Data for Validating Models for PV Module Performance”. </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highlight>
                  <a:srgbClr val="FFFFFF"/>
                </a:highlight>
                <a:latin typeface="Times New Roman"/>
                <a:ea typeface="Times New Roman"/>
                <a:cs typeface="Times New Roman"/>
                <a:sym typeface="Times New Roman"/>
              </a:rPr>
              <a:t>The solar irradiance data is downloaded from the National Solar Radiation Database (NSRDB) developed by the National Renewable Energy Laboratory (NREL) </a:t>
            </a:r>
            <a:endParaRPr sz="1200">
              <a:solidFill>
                <a:schemeClr val="dk1"/>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Real world dataset from 2012 to 2013 is collected from the NSRDB and NREL report. </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Data cleaning</a:t>
            </a:r>
            <a:endParaRPr sz="1200">
              <a:solidFill>
                <a:schemeClr val="dk1"/>
              </a:solidFill>
              <a:latin typeface="Times New Roman"/>
              <a:ea typeface="Times New Roman"/>
              <a:cs typeface="Times New Roman"/>
              <a:sym typeface="Times New Roman"/>
            </a:endParaRPr>
          </a:p>
        </p:txBody>
      </p:sp>
      <p:sp>
        <p:nvSpPr>
          <p:cNvPr id="71" name="Google Shape;71;p15"/>
          <p:cNvSpPr txBox="1"/>
          <p:nvPr/>
        </p:nvSpPr>
        <p:spPr>
          <a:xfrm>
            <a:off x="91725" y="4407975"/>
            <a:ext cx="4817100" cy="79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1200">
                <a:solidFill>
                  <a:srgbClr val="2D3B45"/>
                </a:solidFill>
                <a:highlight>
                  <a:srgbClr val="FFFFFF"/>
                </a:highlight>
                <a:latin typeface="Times New Roman"/>
                <a:ea typeface="Times New Roman"/>
                <a:cs typeface="Times New Roman"/>
                <a:sym typeface="Times New Roman"/>
              </a:rPr>
              <a:t>Fig. 1. PV modules and solar radiation measurement devices deployed on the </a:t>
            </a:r>
            <a:r>
              <a:rPr b="1" lang="en" sz="1200">
                <a:solidFill>
                  <a:srgbClr val="2D3B45"/>
                </a:solidFill>
                <a:highlight>
                  <a:srgbClr val="FFFFFF"/>
                </a:highlight>
                <a:latin typeface="Times New Roman"/>
                <a:ea typeface="Times New Roman"/>
                <a:cs typeface="Times New Roman"/>
                <a:sym typeface="Times New Roman"/>
              </a:rPr>
              <a:t>Golden, Colorado(left); Cocoa, Florida(middle) and Eugene, Oregon</a:t>
            </a:r>
            <a:r>
              <a:rPr lang="en" sz="1200">
                <a:solidFill>
                  <a:srgbClr val="2D3B45"/>
                </a:solidFill>
                <a:highlight>
                  <a:srgbClr val="FFFFFF"/>
                </a:highlight>
                <a:latin typeface="Times New Roman"/>
                <a:ea typeface="Times New Roman"/>
                <a:cs typeface="Times New Roman"/>
                <a:sym typeface="Times New Roman"/>
              </a:rPr>
              <a:t>(right) </a:t>
            </a:r>
            <a:r>
              <a:rPr baseline="30000" lang="en" sz="1200">
                <a:solidFill>
                  <a:srgbClr val="2D3B45"/>
                </a:solidFill>
                <a:highlight>
                  <a:srgbClr val="FFFFFF"/>
                </a:highlight>
                <a:latin typeface="Times New Roman"/>
                <a:ea typeface="Times New Roman"/>
                <a:cs typeface="Times New Roman"/>
                <a:sym typeface="Times New Roman"/>
              </a:rPr>
              <a:t>2</a:t>
            </a:r>
            <a:endParaRPr baseline="30000" sz="1200">
              <a:solidFill>
                <a:srgbClr val="2D3B45"/>
              </a:solidFill>
              <a:highlight>
                <a:srgbClr val="FFFFFF"/>
              </a:highlight>
              <a:latin typeface="Times New Roman"/>
              <a:ea typeface="Times New Roman"/>
              <a:cs typeface="Times New Roman"/>
              <a:sym typeface="Times New Roman"/>
            </a:endParaRPr>
          </a:p>
        </p:txBody>
      </p:sp>
      <p:pic>
        <p:nvPicPr>
          <p:cNvPr id="72" name="Google Shape;72;p15"/>
          <p:cNvPicPr preferRelativeResize="0"/>
          <p:nvPr/>
        </p:nvPicPr>
        <p:blipFill>
          <a:blip r:embed="rId3">
            <a:alphaModFix/>
          </a:blip>
          <a:stretch>
            <a:fillRect/>
          </a:stretch>
        </p:blipFill>
        <p:spPr>
          <a:xfrm>
            <a:off x="0" y="3056850"/>
            <a:ext cx="1552750" cy="1466850"/>
          </a:xfrm>
          <a:prstGeom prst="rect">
            <a:avLst/>
          </a:prstGeom>
          <a:noFill/>
          <a:ln>
            <a:noFill/>
          </a:ln>
        </p:spPr>
      </p:pic>
      <p:pic>
        <p:nvPicPr>
          <p:cNvPr id="73" name="Google Shape;73;p15"/>
          <p:cNvPicPr preferRelativeResize="0"/>
          <p:nvPr/>
        </p:nvPicPr>
        <p:blipFill>
          <a:blip r:embed="rId4">
            <a:alphaModFix/>
          </a:blip>
          <a:stretch>
            <a:fillRect/>
          </a:stretch>
        </p:blipFill>
        <p:spPr>
          <a:xfrm>
            <a:off x="3029525" y="3075900"/>
            <a:ext cx="1594350" cy="1428750"/>
          </a:xfrm>
          <a:prstGeom prst="rect">
            <a:avLst/>
          </a:prstGeom>
          <a:noFill/>
          <a:ln>
            <a:noFill/>
          </a:ln>
        </p:spPr>
      </p:pic>
      <p:pic>
        <p:nvPicPr>
          <p:cNvPr id="74" name="Google Shape;74;p15"/>
          <p:cNvPicPr preferRelativeResize="0"/>
          <p:nvPr/>
        </p:nvPicPr>
        <p:blipFill>
          <a:blip r:embed="rId5">
            <a:alphaModFix/>
          </a:blip>
          <a:stretch>
            <a:fillRect/>
          </a:stretch>
        </p:blipFill>
        <p:spPr>
          <a:xfrm>
            <a:off x="1476777" y="3075900"/>
            <a:ext cx="1552750" cy="1428750"/>
          </a:xfrm>
          <a:prstGeom prst="rect">
            <a:avLst/>
          </a:prstGeom>
          <a:noFill/>
          <a:ln>
            <a:noFill/>
          </a:ln>
        </p:spPr>
      </p:pic>
      <p:pic>
        <p:nvPicPr>
          <p:cNvPr id="75" name="Google Shape;75;p15"/>
          <p:cNvPicPr preferRelativeResize="0"/>
          <p:nvPr/>
        </p:nvPicPr>
        <p:blipFill>
          <a:blip r:embed="rId6">
            <a:alphaModFix/>
          </a:blip>
          <a:stretch>
            <a:fillRect/>
          </a:stretch>
        </p:blipFill>
        <p:spPr>
          <a:xfrm>
            <a:off x="4847875" y="1830875"/>
            <a:ext cx="4235175" cy="3312626"/>
          </a:xfrm>
          <a:prstGeom prst="rect">
            <a:avLst/>
          </a:prstGeom>
          <a:noFill/>
          <a:ln>
            <a:noFill/>
          </a:ln>
        </p:spPr>
      </p:pic>
      <p:pic>
        <p:nvPicPr>
          <p:cNvPr id="76" name="Google Shape;76;p15"/>
          <p:cNvPicPr preferRelativeResize="0"/>
          <p:nvPr/>
        </p:nvPicPr>
        <p:blipFill>
          <a:blip r:embed="rId7">
            <a:alphaModFix/>
          </a:blip>
          <a:stretch>
            <a:fillRect/>
          </a:stretch>
        </p:blipFill>
        <p:spPr>
          <a:xfrm>
            <a:off x="5673575" y="41375"/>
            <a:ext cx="3409475" cy="1789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198875" y="177750"/>
            <a:ext cx="86469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Solar </a:t>
            </a:r>
            <a:r>
              <a:rPr lang="en" sz="2500">
                <a:latin typeface="Times New Roman"/>
                <a:ea typeface="Times New Roman"/>
                <a:cs typeface="Times New Roman"/>
                <a:sym typeface="Times New Roman"/>
              </a:rPr>
              <a:t>power output in one year and one summer day in Cocoa, FL</a:t>
            </a:r>
            <a:endParaRPr sz="2500">
              <a:latin typeface="Times New Roman"/>
              <a:ea typeface="Times New Roman"/>
              <a:cs typeface="Times New Roman"/>
              <a:sym typeface="Times New Roman"/>
            </a:endParaRPr>
          </a:p>
        </p:txBody>
      </p:sp>
      <p:pic>
        <p:nvPicPr>
          <p:cNvPr id="82" name="Google Shape;82;p16"/>
          <p:cNvPicPr preferRelativeResize="0"/>
          <p:nvPr/>
        </p:nvPicPr>
        <p:blipFill>
          <a:blip r:embed="rId3">
            <a:alphaModFix/>
          </a:blip>
          <a:stretch>
            <a:fillRect/>
          </a:stretch>
        </p:blipFill>
        <p:spPr>
          <a:xfrm>
            <a:off x="140775" y="1442250"/>
            <a:ext cx="4359850" cy="3438251"/>
          </a:xfrm>
          <a:prstGeom prst="rect">
            <a:avLst/>
          </a:prstGeom>
          <a:noFill/>
          <a:ln>
            <a:noFill/>
          </a:ln>
        </p:spPr>
      </p:pic>
      <p:pic>
        <p:nvPicPr>
          <p:cNvPr id="83" name="Google Shape;83;p16"/>
          <p:cNvPicPr preferRelativeResize="0"/>
          <p:nvPr/>
        </p:nvPicPr>
        <p:blipFill>
          <a:blip r:embed="rId4">
            <a:alphaModFix/>
          </a:blip>
          <a:stretch>
            <a:fillRect/>
          </a:stretch>
        </p:blipFill>
        <p:spPr>
          <a:xfrm>
            <a:off x="4572008" y="1494451"/>
            <a:ext cx="4273767" cy="3438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555600"/>
            <a:ext cx="32307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Solar PV m</a:t>
            </a:r>
            <a:r>
              <a:rPr lang="en" sz="2600">
                <a:latin typeface="Times New Roman"/>
                <a:ea typeface="Times New Roman"/>
                <a:cs typeface="Times New Roman"/>
                <a:sym typeface="Times New Roman"/>
              </a:rPr>
              <a:t>odule type and efficiency </a:t>
            </a:r>
            <a:endParaRPr sz="2600">
              <a:latin typeface="Times New Roman"/>
              <a:ea typeface="Times New Roman"/>
              <a:cs typeface="Times New Roman"/>
              <a:sym typeface="Times New Roman"/>
            </a:endParaRPr>
          </a:p>
        </p:txBody>
      </p:sp>
      <p:sp>
        <p:nvSpPr>
          <p:cNvPr id="89" name="Google Shape;89;p17"/>
          <p:cNvSpPr txBox="1"/>
          <p:nvPr>
            <p:ph idx="1" type="body"/>
          </p:nvPr>
        </p:nvSpPr>
        <p:spPr>
          <a:xfrm>
            <a:off x="311700" y="1536425"/>
            <a:ext cx="3383400" cy="3455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400">
                <a:solidFill>
                  <a:schemeClr val="dk1"/>
                </a:solidFill>
                <a:latin typeface="Times New Roman"/>
                <a:ea typeface="Times New Roman"/>
                <a:cs typeface="Times New Roman"/>
                <a:sym typeface="Times New Roman"/>
              </a:rPr>
              <a:t>Based on the real world measurements of PV module in Cocoa Florida from 2012 to 2013, we have the following conclusion:</a:t>
            </a:r>
            <a:endParaRPr sz="1400">
              <a:solidFill>
                <a:schemeClr val="dk1"/>
              </a:solidFill>
              <a:latin typeface="Times New Roman"/>
              <a:ea typeface="Times New Roman"/>
              <a:cs typeface="Times New Roman"/>
              <a:sym typeface="Times New Roman"/>
            </a:endParaRPr>
          </a:p>
          <a:p>
            <a:pPr indent="-304800" lvl="0" marL="228600" rtl="0" algn="l">
              <a:lnSpc>
                <a:spcPct val="95000"/>
              </a:lnSpc>
              <a:spcBef>
                <a:spcPts val="1200"/>
              </a:spcBef>
              <a:spcAft>
                <a:spcPts val="0"/>
              </a:spcAft>
              <a:buClr>
                <a:schemeClr val="dk1"/>
              </a:buClr>
              <a:buSzPts val="1200"/>
              <a:buChar char="●"/>
            </a:pPr>
            <a:r>
              <a:rPr lang="en" sz="1400">
                <a:solidFill>
                  <a:schemeClr val="dk1"/>
                </a:solidFill>
                <a:latin typeface="Times New Roman"/>
                <a:ea typeface="Times New Roman"/>
                <a:cs typeface="Times New Roman"/>
                <a:sym typeface="Times New Roman"/>
              </a:rPr>
              <a:t>PV module mSi0166(</a:t>
            </a:r>
            <a:r>
              <a:rPr lang="en" sz="1300">
                <a:solidFill>
                  <a:schemeClr val="dk1"/>
                </a:solidFill>
                <a:latin typeface="Times New Roman"/>
                <a:ea typeface="Times New Roman"/>
                <a:cs typeface="Times New Roman"/>
                <a:sym typeface="Times New Roman"/>
              </a:rPr>
              <a:t>Multi-crystalline silicon</a:t>
            </a:r>
            <a:r>
              <a:rPr lang="en" sz="1400">
                <a:solidFill>
                  <a:schemeClr val="dk1"/>
                </a:solidFill>
                <a:latin typeface="Times New Roman"/>
                <a:ea typeface="Times New Roman"/>
                <a:cs typeface="Times New Roman"/>
                <a:sym typeface="Times New Roman"/>
              </a:rPr>
              <a:t>) has the worst efficiency 3.82%</a:t>
            </a:r>
            <a:endParaRPr sz="1400">
              <a:solidFill>
                <a:schemeClr val="dk1"/>
              </a:solidFill>
              <a:latin typeface="Times New Roman"/>
              <a:ea typeface="Times New Roman"/>
              <a:cs typeface="Times New Roman"/>
              <a:sym typeface="Times New Roman"/>
            </a:endParaRPr>
          </a:p>
          <a:p>
            <a:pPr indent="-304800" lvl="0" marL="228600" rtl="0" algn="l">
              <a:lnSpc>
                <a:spcPct val="95000"/>
              </a:lnSpc>
              <a:spcBef>
                <a:spcPts val="0"/>
              </a:spcBef>
              <a:spcAft>
                <a:spcPts val="0"/>
              </a:spcAft>
              <a:buClr>
                <a:schemeClr val="dk1"/>
              </a:buClr>
              <a:buSzPts val="1200"/>
              <a:buChar char="●"/>
            </a:pPr>
            <a:r>
              <a:rPr lang="en" sz="1400">
                <a:solidFill>
                  <a:schemeClr val="dk1"/>
                </a:solidFill>
                <a:latin typeface="Times New Roman"/>
                <a:ea typeface="Times New Roman"/>
                <a:cs typeface="Times New Roman"/>
                <a:sym typeface="Times New Roman"/>
              </a:rPr>
              <a:t>PV module</a:t>
            </a:r>
            <a:r>
              <a:rPr lang="en" sz="1400">
                <a:solidFill>
                  <a:schemeClr val="dk1"/>
                </a:solidFill>
                <a:latin typeface="Times New Roman"/>
                <a:ea typeface="Times New Roman"/>
                <a:cs typeface="Times New Roman"/>
                <a:sym typeface="Times New Roman"/>
              </a:rPr>
              <a:t> HIT05667 (</a:t>
            </a:r>
            <a:r>
              <a:rPr lang="en" sz="1300">
                <a:solidFill>
                  <a:schemeClr val="dk1"/>
                </a:solidFill>
                <a:latin typeface="Times New Roman"/>
                <a:ea typeface="Times New Roman"/>
                <a:cs typeface="Times New Roman"/>
                <a:sym typeface="Times New Roman"/>
              </a:rPr>
              <a:t>Amorphous silicon/crystalline silicon (HIT)</a:t>
            </a:r>
            <a:r>
              <a:rPr lang="en" sz="1400">
                <a:solidFill>
                  <a:schemeClr val="dk1"/>
                </a:solidFill>
                <a:latin typeface="Times New Roman"/>
                <a:ea typeface="Times New Roman"/>
                <a:cs typeface="Times New Roman"/>
                <a:sym typeface="Times New Roman"/>
              </a:rPr>
              <a:t>) has the best efficiency of 19.47%.</a:t>
            </a:r>
            <a:endParaRPr sz="1400">
              <a:solidFill>
                <a:schemeClr val="dk1"/>
              </a:solidFill>
              <a:latin typeface="Times New Roman"/>
              <a:ea typeface="Times New Roman"/>
              <a:cs typeface="Times New Roman"/>
              <a:sym typeface="Times New Roman"/>
            </a:endParaRPr>
          </a:p>
          <a:p>
            <a:pPr indent="-317500" lvl="0" marL="228600" rtl="0" algn="l">
              <a:lnSpc>
                <a:spcPct val="9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Manufacture 1’s mSi460A8 VS manufacture 2’s mSi0166.</a:t>
            </a:r>
            <a:endParaRPr sz="1400">
              <a:solidFill>
                <a:schemeClr val="dk1"/>
              </a:solidFill>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3542275" y="427675"/>
            <a:ext cx="5601726" cy="4563850"/>
          </a:xfrm>
          <a:prstGeom prst="rect">
            <a:avLst/>
          </a:prstGeom>
          <a:noFill/>
          <a:ln>
            <a:noFill/>
          </a:ln>
        </p:spPr>
      </p:pic>
      <p:pic>
        <p:nvPicPr>
          <p:cNvPr id="91" name="Google Shape;91;p17"/>
          <p:cNvPicPr preferRelativeResize="0"/>
          <p:nvPr/>
        </p:nvPicPr>
        <p:blipFill>
          <a:blip r:embed="rId4">
            <a:alphaModFix/>
          </a:blip>
          <a:stretch>
            <a:fillRect/>
          </a:stretch>
        </p:blipFill>
        <p:spPr>
          <a:xfrm>
            <a:off x="523375" y="1240074"/>
            <a:ext cx="2595625" cy="60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1480">
                <a:latin typeface="Times New Roman"/>
                <a:ea typeface="Times New Roman"/>
                <a:cs typeface="Times New Roman"/>
                <a:sym typeface="Times New Roman"/>
              </a:rPr>
              <a:t>Question One:</a:t>
            </a:r>
            <a:endParaRPr sz="1480">
              <a:latin typeface="Times New Roman"/>
              <a:ea typeface="Times New Roman"/>
              <a:cs typeface="Times New Roman"/>
              <a:sym typeface="Times New Roman"/>
            </a:endParaRPr>
          </a:p>
          <a:p>
            <a:pPr indent="0" lvl="0" marL="0" rtl="0" algn="ctr">
              <a:spcBef>
                <a:spcPts val="0"/>
              </a:spcBef>
              <a:spcAft>
                <a:spcPts val="0"/>
              </a:spcAft>
              <a:buClr>
                <a:schemeClr val="dk1"/>
              </a:buClr>
              <a:buSzPts val="990"/>
              <a:buFont typeface="Arial"/>
              <a:buNone/>
            </a:pPr>
            <a:r>
              <a:rPr b="1" lang="en" sz="1480">
                <a:latin typeface="Times New Roman"/>
                <a:ea typeface="Times New Roman"/>
                <a:cs typeface="Times New Roman"/>
                <a:sym typeface="Times New Roman"/>
              </a:rPr>
              <a:t>How does GHI and Temperature change during the entire year 2013?</a:t>
            </a:r>
            <a:endParaRPr sz="2920"/>
          </a:p>
        </p:txBody>
      </p:sp>
      <p:pic>
        <p:nvPicPr>
          <p:cNvPr id="97" name="Google Shape;97;p18"/>
          <p:cNvPicPr preferRelativeResize="0"/>
          <p:nvPr/>
        </p:nvPicPr>
        <p:blipFill>
          <a:blip r:embed="rId3">
            <a:alphaModFix/>
          </a:blip>
          <a:stretch>
            <a:fillRect/>
          </a:stretch>
        </p:blipFill>
        <p:spPr>
          <a:xfrm>
            <a:off x="235500" y="1170125"/>
            <a:ext cx="4260300" cy="3371850"/>
          </a:xfrm>
          <a:prstGeom prst="rect">
            <a:avLst/>
          </a:prstGeom>
          <a:noFill/>
          <a:ln>
            <a:noFill/>
          </a:ln>
        </p:spPr>
      </p:pic>
      <p:pic>
        <p:nvPicPr>
          <p:cNvPr id="98" name="Google Shape;98;p18"/>
          <p:cNvPicPr preferRelativeResize="0"/>
          <p:nvPr/>
        </p:nvPicPr>
        <p:blipFill>
          <a:blip r:embed="rId4">
            <a:alphaModFix/>
          </a:blip>
          <a:stretch>
            <a:fillRect/>
          </a:stretch>
        </p:blipFill>
        <p:spPr>
          <a:xfrm>
            <a:off x="4495800" y="1170125"/>
            <a:ext cx="4336500" cy="331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3165000" cy="363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480">
                <a:latin typeface="Times New Roman"/>
                <a:ea typeface="Times New Roman"/>
                <a:cs typeface="Times New Roman"/>
                <a:sym typeface="Times New Roman"/>
              </a:rPr>
              <a:t>Question Two:</a:t>
            </a:r>
            <a:endParaRPr b="1" sz="148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48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450">
                <a:latin typeface="Times New Roman"/>
                <a:ea typeface="Times New Roman"/>
                <a:cs typeface="Times New Roman"/>
                <a:sym typeface="Times New Roman"/>
              </a:rPr>
              <a:t>How does GHI and Temperature change on one specific day (2023-07-07)?</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400">
                <a:latin typeface="Times New Roman"/>
                <a:ea typeface="Times New Roman"/>
                <a:cs typeface="Times New Roman"/>
                <a:sym typeface="Times New Roman"/>
              </a:rPr>
              <a:t>Conclusion:</a:t>
            </a:r>
            <a:endParaRPr b="1" sz="1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There exist positive correlation between temperature and GHI</a:t>
            </a:r>
            <a:endParaRPr b="1" sz="1650">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3324225" y="103450"/>
            <a:ext cx="5362575" cy="477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3222000" cy="406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450">
                <a:latin typeface="Times New Roman"/>
                <a:ea typeface="Times New Roman"/>
                <a:cs typeface="Times New Roman"/>
                <a:sym typeface="Times New Roman"/>
              </a:rPr>
              <a:t>Question Three:</a:t>
            </a:r>
            <a:endParaRPr b="1" sz="145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450">
                <a:latin typeface="Times New Roman"/>
                <a:ea typeface="Times New Roman"/>
                <a:cs typeface="Times New Roman"/>
                <a:sym typeface="Times New Roman"/>
              </a:rPr>
              <a:t>Consider about Cloud Type and GHI,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450">
                <a:latin typeface="Times New Roman"/>
                <a:ea typeface="Times New Roman"/>
                <a:cs typeface="Times New Roman"/>
                <a:sym typeface="Times New Roman"/>
              </a:rPr>
              <a:t>which Cloud Types shows highest GHI and which shows lowest?</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45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latin typeface="Times New Roman"/>
                <a:ea typeface="Times New Roman"/>
                <a:cs typeface="Times New Roman"/>
                <a:sym typeface="Times New Roman"/>
              </a:rPr>
              <a:t>Summarization from the left figure:</a:t>
            </a:r>
            <a:endParaRPr b="1" sz="130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30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latin typeface="Times New Roman"/>
                <a:ea typeface="Times New Roman"/>
                <a:cs typeface="Times New Roman"/>
                <a:sym typeface="Times New Roman"/>
              </a:rPr>
              <a:t>4 lines representing different season own similar trend and prove that there exist correlation between Cloud Type and GHI</a:t>
            </a:r>
            <a:endParaRPr b="1" sz="130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latin typeface="Times New Roman"/>
                <a:ea typeface="Times New Roman"/>
                <a:cs typeface="Times New Roman"/>
                <a:sym typeface="Times New Roman"/>
              </a:rPr>
              <a:t> </a:t>
            </a:r>
            <a:endParaRPr b="1" sz="130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latin typeface="Times New Roman"/>
                <a:ea typeface="Times New Roman"/>
                <a:cs typeface="Times New Roman"/>
                <a:sym typeface="Times New Roman"/>
              </a:rPr>
              <a:t>Highest GHI: Cloud Type 2 -- Fog    </a:t>
            </a:r>
            <a:endParaRPr b="1" sz="1300">
              <a:latin typeface="Times New Roman"/>
              <a:ea typeface="Times New Roman"/>
              <a:cs typeface="Times New Roman"/>
              <a:sym typeface="Times New Roman"/>
            </a:endParaRPr>
          </a:p>
          <a:p>
            <a:pPr indent="0" lvl="0" marL="0" rtl="0" algn="l">
              <a:spcBef>
                <a:spcPts val="0"/>
              </a:spcBef>
              <a:spcAft>
                <a:spcPts val="0"/>
              </a:spcAft>
              <a:buSzPts val="1100"/>
              <a:buNone/>
            </a:pPr>
            <a:r>
              <a:rPr b="1" lang="en" sz="1300">
                <a:latin typeface="Times New Roman"/>
                <a:ea typeface="Times New Roman"/>
                <a:cs typeface="Times New Roman"/>
                <a:sym typeface="Times New Roman"/>
              </a:rPr>
              <a:t>                        Cloud Type 8 -- Overlapping</a:t>
            </a:r>
            <a:endParaRPr b="1"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300">
                <a:latin typeface="Times New Roman"/>
                <a:ea typeface="Times New Roman"/>
                <a:cs typeface="Times New Roman"/>
                <a:sym typeface="Times New Roman"/>
              </a:rPr>
              <a:t>Lowest GHI:  Cloud Type 6 -- Opaque Ice</a:t>
            </a:r>
            <a:endParaRPr b="1" sz="1550">
              <a:latin typeface="Times New Roman"/>
              <a:ea typeface="Times New Roman"/>
              <a:cs typeface="Times New Roman"/>
              <a:sym typeface="Times New Roman"/>
            </a:endParaRPr>
          </a:p>
        </p:txBody>
      </p:sp>
      <p:pic>
        <p:nvPicPr>
          <p:cNvPr id="110" name="Google Shape;110;p20"/>
          <p:cNvPicPr preferRelativeResize="0"/>
          <p:nvPr/>
        </p:nvPicPr>
        <p:blipFill>
          <a:blip r:embed="rId3">
            <a:alphaModFix/>
          </a:blip>
          <a:stretch>
            <a:fillRect/>
          </a:stretch>
        </p:blipFill>
        <p:spPr>
          <a:xfrm>
            <a:off x="3867150" y="299313"/>
            <a:ext cx="4695825" cy="454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555600"/>
            <a:ext cx="83889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latin typeface="Times New Roman"/>
                <a:ea typeface="Times New Roman"/>
                <a:cs typeface="Times New Roman"/>
                <a:sym typeface="Times New Roman"/>
              </a:rPr>
              <a:t>Solar Irradiance and Temperature Monthly Analysis</a:t>
            </a:r>
            <a:endParaRPr>
              <a:latin typeface="Times New Roman"/>
              <a:ea typeface="Times New Roman"/>
              <a:cs typeface="Times New Roman"/>
              <a:sym typeface="Times New Roman"/>
            </a:endParaRPr>
          </a:p>
        </p:txBody>
      </p:sp>
      <p:sp>
        <p:nvSpPr>
          <p:cNvPr id="116" name="Google Shape;116;p21"/>
          <p:cNvSpPr txBox="1"/>
          <p:nvPr>
            <p:ph idx="1" type="body"/>
          </p:nvPr>
        </p:nvSpPr>
        <p:spPr>
          <a:xfrm>
            <a:off x="311700" y="1389600"/>
            <a:ext cx="4129200" cy="32493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Font typeface="Times New Roman"/>
              <a:buChar char="●"/>
            </a:pPr>
            <a:r>
              <a:rPr b="1" lang="en"/>
              <a:t>DNI</a:t>
            </a:r>
            <a:r>
              <a:rPr lang="en"/>
              <a:t>, Direct Normal Irradiance</a:t>
            </a:r>
            <a:br>
              <a:rPr lang="en"/>
            </a:br>
            <a:r>
              <a:rPr lang="en">
                <a:solidFill>
                  <a:srgbClr val="111111"/>
                </a:solidFill>
              </a:rPr>
              <a:t>It’s the sunlight that comes directly from the sun, without bouncing off anything else.</a:t>
            </a:r>
            <a:br>
              <a:rPr lang="en">
                <a:solidFill>
                  <a:srgbClr val="111111"/>
                </a:solidFill>
              </a:rPr>
            </a:br>
            <a:endParaRPr b="1"/>
          </a:p>
          <a:p>
            <a:pPr indent="-304800" lvl="0" marL="457200" rtl="0" algn="l">
              <a:spcBef>
                <a:spcPts val="0"/>
              </a:spcBef>
              <a:spcAft>
                <a:spcPts val="0"/>
              </a:spcAft>
              <a:buSzPts val="1200"/>
              <a:buFont typeface="Times New Roman"/>
              <a:buChar char="●"/>
            </a:pPr>
            <a:r>
              <a:rPr b="1" lang="en"/>
              <a:t>DHI</a:t>
            </a:r>
            <a:r>
              <a:rPr lang="en"/>
              <a:t>, Direct Diffuse Horizontal Irradiance</a:t>
            </a:r>
            <a:br>
              <a:rPr lang="en"/>
            </a:br>
            <a:r>
              <a:rPr lang="en"/>
              <a:t>T</a:t>
            </a:r>
            <a:r>
              <a:rPr lang="en">
                <a:solidFill>
                  <a:srgbClr val="111111"/>
                </a:solidFill>
              </a:rPr>
              <a:t>he sunlight that reaches the ground after it has been scattered by the atmosphere.</a:t>
            </a:r>
            <a:br>
              <a:rPr lang="en">
                <a:solidFill>
                  <a:srgbClr val="111111"/>
                </a:solidFill>
              </a:rPr>
            </a:br>
            <a:endParaRPr b="1"/>
          </a:p>
          <a:p>
            <a:pPr indent="-304800" lvl="0" marL="457200" rtl="0" algn="l">
              <a:spcBef>
                <a:spcPts val="0"/>
              </a:spcBef>
              <a:spcAft>
                <a:spcPts val="0"/>
              </a:spcAft>
              <a:buSzPts val="1200"/>
              <a:buFont typeface="Times New Roman"/>
              <a:buChar char="●"/>
            </a:pPr>
            <a:r>
              <a:rPr b="1" lang="en"/>
              <a:t>GHI</a:t>
            </a:r>
            <a:r>
              <a:rPr lang="en"/>
              <a:t>, Global Horizontal Irradiance</a:t>
            </a:r>
            <a:br>
              <a:rPr lang="en"/>
            </a:br>
            <a:r>
              <a:rPr lang="en">
                <a:solidFill>
                  <a:srgbClr val="111111"/>
                </a:solidFill>
              </a:rPr>
              <a:t>All the sunlight that hits a flat surface from every direction, not just directly from the sun.</a:t>
            </a:r>
            <a:br>
              <a:rPr lang="en">
                <a:solidFill>
                  <a:srgbClr val="111111"/>
                </a:solidFill>
              </a:rPr>
            </a:br>
            <a:endParaRPr>
              <a:solidFill>
                <a:srgbClr val="111111"/>
              </a:solidFill>
            </a:endParaRPr>
          </a:p>
          <a:p>
            <a:pPr indent="-304800" lvl="0" marL="457200" rtl="0" algn="l">
              <a:spcBef>
                <a:spcPts val="0"/>
              </a:spcBef>
              <a:spcAft>
                <a:spcPts val="0"/>
              </a:spcAft>
              <a:buSzPts val="1200"/>
              <a:buChar char="●"/>
            </a:pPr>
            <a:r>
              <a:rPr lang="en"/>
              <a:t>Temperature</a:t>
            </a:r>
            <a:br>
              <a:rPr lang="en"/>
            </a:br>
            <a:r>
              <a:rPr lang="en"/>
              <a:t>Solar panels perform better around 25 degrees Celsius / 77 degrees Fahrenheit.</a:t>
            </a:r>
            <a:endParaRPr/>
          </a:p>
        </p:txBody>
      </p:sp>
      <p:pic>
        <p:nvPicPr>
          <p:cNvPr id="117" name="Google Shape;117;p21"/>
          <p:cNvPicPr preferRelativeResize="0"/>
          <p:nvPr/>
        </p:nvPicPr>
        <p:blipFill>
          <a:blip r:embed="rId3">
            <a:alphaModFix/>
          </a:blip>
          <a:stretch>
            <a:fillRect/>
          </a:stretch>
        </p:blipFill>
        <p:spPr>
          <a:xfrm>
            <a:off x="4606775" y="1492350"/>
            <a:ext cx="4093825" cy="308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