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82CEEAC-CC5D-438B-87CE-DB55B7F51926}">
  <a:tblStyle styleId="{582CEEAC-CC5D-438B-87CE-DB55B7F519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f7812379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f7812379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B-Tree: Map Key to Page, then Search within Page</a:t>
            </a:r>
            <a:endParaRPr/>
          </a:p>
          <a:p>
            <a:pPr indent="-298450" lvl="0" marL="457200" rtl="0" algn="l">
              <a:spcBef>
                <a:spcPts val="0"/>
              </a:spcBef>
              <a:spcAft>
                <a:spcPts val="0"/>
              </a:spcAft>
              <a:buSzPts val="1100"/>
              <a:buChar char="●"/>
            </a:pPr>
            <a:r>
              <a:rPr lang="en"/>
              <a:t>Already a model: function(key) =&gt; Position, “predict” the location of a value within a key sorted set</a:t>
            </a:r>
            <a:endParaRPr/>
          </a:p>
          <a:p>
            <a:pPr indent="-298450" lvl="0" marL="457200" rtl="0" algn="l">
              <a:spcBef>
                <a:spcPts val="0"/>
              </a:spcBef>
              <a:spcAft>
                <a:spcPts val="0"/>
              </a:spcAft>
              <a:buSzPts val="1100"/>
              <a:buChar char="●"/>
            </a:pPr>
            <a:r>
              <a:rPr lang="en"/>
              <a:t>Clustered / Unclustered Indexes for efficient range requests</a:t>
            </a:r>
            <a:endParaRPr/>
          </a:p>
          <a:p>
            <a:pPr indent="-298450" lvl="0" marL="457200" rtl="0" algn="l">
              <a:spcBef>
                <a:spcPts val="0"/>
              </a:spcBef>
              <a:spcAft>
                <a:spcPts val="0"/>
              </a:spcAft>
              <a:buSzPts val="1100"/>
              <a:buChar char="●"/>
            </a:pPr>
            <a:r>
              <a:rPr lang="en"/>
              <a:t>Builds Cumulative Distribution Function (Random Variable, gives area under probability density function from - infinity to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CDF (cumulative distribution function) Formula:</a:t>
            </a:r>
            <a:endParaRPr/>
          </a:p>
          <a:p>
            <a:pPr indent="-298450" lvl="0" marL="457200" rtl="0" algn="l">
              <a:spcBef>
                <a:spcPts val="0"/>
              </a:spcBef>
              <a:spcAft>
                <a:spcPts val="0"/>
              </a:spcAft>
              <a:buSzPts val="1100"/>
              <a:buChar char="●"/>
            </a:pPr>
            <a:r>
              <a:rPr lang="en"/>
              <a:t>P is estimated cumulative </a:t>
            </a:r>
            <a:r>
              <a:rPr lang="en"/>
              <a:t>distribution</a:t>
            </a:r>
            <a:r>
              <a:rPr lang="en"/>
              <a:t> for data to estimate likelihood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7812379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7812379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may have been overkill for this purpose and context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f7812379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f7812379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Overfitting is usually a bad word in machine learning - more specific = more and more irregularities. May not be so bad for databases.</a:t>
            </a:r>
            <a:endParaRPr/>
          </a:p>
          <a:p>
            <a:pPr indent="-298450" lvl="1" marL="914400" rtl="0" algn="l">
              <a:spcBef>
                <a:spcPts val="0"/>
              </a:spcBef>
              <a:spcAft>
                <a:spcPts val="0"/>
              </a:spcAft>
              <a:buSzPts val="1100"/>
              <a:buChar char="○"/>
            </a:pPr>
            <a:r>
              <a:rPr lang="en"/>
              <a:t>Overfit = Customized index for a particular database</a:t>
            </a:r>
            <a:endParaRPr/>
          </a:p>
          <a:p>
            <a:pPr indent="-298450" lvl="0" marL="457200" rtl="0" algn="l">
              <a:spcBef>
                <a:spcPts val="0"/>
              </a:spcBef>
              <a:spcAft>
                <a:spcPts val="0"/>
              </a:spcAft>
              <a:buSzPts val="1100"/>
              <a:buChar char="●"/>
            </a:pPr>
            <a:r>
              <a:rPr lang="en"/>
              <a:t>What is best search style given approximate answer. Models good at approximating to a range, but last mile is up to debate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f7812379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f7812379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LIF: Learning Index Framework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RIM: Recursive Model Index</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Never use Tensorflow at inference to remove invocation overhead </a:t>
            </a:r>
            <a:endParaRPr/>
          </a:p>
          <a:p>
            <a:pPr indent="-298450" lvl="0" marL="457200" rtl="0" algn="l">
              <a:spcBef>
                <a:spcPts val="0"/>
              </a:spcBef>
              <a:spcAft>
                <a:spcPts val="0"/>
              </a:spcAft>
              <a:buSzPts val="1100"/>
              <a:buChar char="●"/>
            </a:pPr>
            <a:r>
              <a:rPr lang="en"/>
              <a:t>Experimental Framework (Does not use SIMD) </a:t>
            </a:r>
            <a:endParaRPr/>
          </a:p>
          <a:p>
            <a:pPr indent="-298450" lvl="0" marL="457200" rtl="0" algn="l">
              <a:spcBef>
                <a:spcPts val="0"/>
              </a:spcBef>
              <a:spcAft>
                <a:spcPts val="0"/>
              </a:spcAft>
              <a:buSzPts val="1100"/>
              <a:buChar char="●"/>
            </a:pPr>
            <a:r>
              <a:rPr lang="en"/>
              <a:t>Best index configuration found with autotuning (more research can be done here, just uses simple grid search for now)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f7812379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f7812379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LIF: Learning Index Framework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RIM: Recursive Model Index</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B-Trees and overfitting: better at determining values at specific index level</a:t>
            </a:r>
            <a:endParaRPr/>
          </a:p>
          <a:p>
            <a:pPr indent="-298450" lvl="0" marL="457200" rtl="0" algn="l">
              <a:spcBef>
                <a:spcPts val="0"/>
              </a:spcBef>
              <a:spcAft>
                <a:spcPts val="0"/>
              </a:spcAft>
              <a:buSzPts val="1100"/>
              <a:buChar char="●"/>
            </a:pPr>
            <a:r>
              <a:rPr lang="en"/>
              <a:t>More difficult to reduce prediction error within one model</a:t>
            </a:r>
            <a:endParaRPr/>
          </a:p>
          <a:p>
            <a:pPr indent="-298450" lvl="0" marL="457200" rtl="0" algn="l">
              <a:spcBef>
                <a:spcPts val="0"/>
              </a:spcBef>
              <a:spcAft>
                <a:spcPts val="0"/>
              </a:spcAft>
              <a:buSzPts val="1100"/>
              <a:buChar char="●"/>
            </a:pPr>
            <a:r>
              <a:rPr lang="en"/>
              <a:t>One way to think about it: one model makes prediction about key, the output prediction is used to find the next model (responsible for smaller area of key space to make better prediction), pick an expert with better knowledge about certain keys</a:t>
            </a:r>
            <a:endParaRPr/>
          </a:p>
          <a:p>
            <a:pPr indent="-298450" lvl="0" marL="457200" rtl="0" algn="l">
              <a:spcBef>
                <a:spcPts val="0"/>
              </a:spcBef>
              <a:spcAft>
                <a:spcPts val="0"/>
              </a:spcAft>
              <a:buSzPts val="1100"/>
              <a:buChar char="●"/>
            </a:pPr>
            <a:r>
              <a:rPr lang="en"/>
              <a:t>Each model approximates less data over time</a:t>
            </a:r>
            <a:endParaRPr/>
          </a:p>
          <a:p>
            <a:pPr indent="-298450" lvl="0" marL="457200" rtl="0" algn="l">
              <a:spcBef>
                <a:spcPts val="0"/>
              </a:spcBef>
              <a:spcAft>
                <a:spcPts val="0"/>
              </a:spcAft>
              <a:buSzPts val="1100"/>
              <a:buChar char="●"/>
            </a:pPr>
            <a:r>
              <a:rPr lang="en"/>
              <a:t>Trained stage wise (top layer then onwards)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Benefits:</a:t>
            </a:r>
            <a:endParaRPr/>
          </a:p>
          <a:p>
            <a:pPr indent="-298450" lvl="0" marL="457200" rtl="0" algn="l">
              <a:spcBef>
                <a:spcPts val="0"/>
              </a:spcBef>
              <a:spcAft>
                <a:spcPts val="0"/>
              </a:spcAft>
              <a:buSzPts val="1100"/>
              <a:buChar char="●"/>
            </a:pPr>
            <a:r>
              <a:rPr lang="en"/>
              <a:t>Separate model size + complexity from execution cost (modularize the two in two separate steps)</a:t>
            </a:r>
            <a:endParaRPr/>
          </a:p>
          <a:p>
            <a:pPr indent="-298450" lvl="0" marL="457200" rtl="0" algn="l">
              <a:spcBef>
                <a:spcPts val="0"/>
              </a:spcBef>
              <a:spcAft>
                <a:spcPts val="0"/>
              </a:spcAft>
              <a:buSzPts val="1100"/>
              <a:buChar char="●"/>
            </a:pPr>
            <a:r>
              <a:rPr lang="en"/>
              <a:t>Easier to learn overall data distribution shape</a:t>
            </a:r>
            <a:endParaRPr/>
          </a:p>
          <a:p>
            <a:pPr indent="-298450" lvl="0" marL="457200" rtl="0" algn="l">
              <a:spcBef>
                <a:spcPts val="0"/>
              </a:spcBef>
              <a:spcAft>
                <a:spcPts val="0"/>
              </a:spcAft>
              <a:buSzPts val="1100"/>
              <a:buChar char="●"/>
            </a:pPr>
            <a:r>
              <a:rPr lang="en"/>
              <a:t>Divide space into smaller sub-ranges to solve last mile problem</a:t>
            </a:r>
            <a:endParaRPr/>
          </a:p>
          <a:p>
            <a:pPr indent="-298450" lvl="0" marL="457200" rtl="0" algn="l">
              <a:spcBef>
                <a:spcPts val="0"/>
              </a:spcBef>
              <a:spcAft>
                <a:spcPts val="0"/>
              </a:spcAft>
              <a:buSzPts val="1100"/>
              <a:buChar char="●"/>
            </a:pPr>
            <a:r>
              <a:rPr lang="en"/>
              <a:t>No Search Process required between stages (output directly used to pick next one, no need to look for model) =&gt; Reduce instructions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f781237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781237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LIF: Learning Index Framework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RIM: Recursive Model Index</a:t>
            </a:r>
            <a:endParaRPr>
              <a:solidFill>
                <a:schemeClr val="dk1"/>
              </a:solidFill>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Small ReLU neural net on top -&gt; learn wide range of data distributions</a:t>
            </a:r>
            <a:endParaRPr/>
          </a:p>
          <a:p>
            <a:pPr indent="-298450" lvl="0" marL="457200" rtl="0" algn="l">
              <a:spcBef>
                <a:spcPts val="0"/>
              </a:spcBef>
              <a:spcAft>
                <a:spcPts val="0"/>
              </a:spcAft>
              <a:buSzPts val="1100"/>
              <a:buChar char="●"/>
            </a:pPr>
            <a:r>
              <a:rPr lang="en"/>
              <a:t>Linear Regression inexpensive in space and execution time</a:t>
            </a:r>
            <a:endParaRPr/>
          </a:p>
          <a:p>
            <a:pPr indent="-298450" lvl="0" marL="457200" rtl="0" algn="l">
              <a:spcBef>
                <a:spcPts val="0"/>
              </a:spcBef>
              <a:spcAft>
                <a:spcPts val="0"/>
              </a:spcAft>
              <a:buSzPts val="1100"/>
              <a:buChar char="●"/>
            </a:pPr>
            <a:r>
              <a:rPr lang="en"/>
              <a:t>Allow us to bound worst case performance of learned indexes (for very difficult data distributions to comprehend, replace all models with B-Trees), dynamic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f7812379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f7812379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Search strategies for solving last mile problem</a:t>
            </a:r>
            <a:endParaRPr>
              <a:solidFill>
                <a:schemeClr val="dk1"/>
              </a:solidFill>
            </a:endParaRPr>
          </a:p>
          <a:p>
            <a:pPr indent="-298450" lvl="0" marL="457200" rtl="0" algn="l">
              <a:spcBef>
                <a:spcPts val="0"/>
              </a:spcBef>
              <a:spcAft>
                <a:spcPts val="0"/>
              </a:spcAft>
              <a:buSzPts val="1100"/>
              <a:buChar char="●"/>
            </a:pPr>
            <a:r>
              <a:rPr lang="en">
                <a:solidFill>
                  <a:schemeClr val="dk1"/>
                </a:solidFill>
              </a:rPr>
              <a:t>Search strategies that take advantage of a model guessing the position, not just region of the key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Quaternary: takes three, not just one data point</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f7812379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f7812379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LIF: Learning Index Framework</a:t>
            </a:r>
            <a:endParaRPr/>
          </a:p>
          <a:p>
            <a:pPr indent="-298450" lvl="0" marL="457200" rtl="0" algn="l">
              <a:spcBef>
                <a:spcPts val="0"/>
              </a:spcBef>
              <a:spcAft>
                <a:spcPts val="0"/>
              </a:spcAft>
              <a:buSzPts val="1100"/>
              <a:buChar char="●"/>
            </a:pPr>
            <a:r>
              <a:rPr lang="en"/>
              <a:t>RIM: Recursive Model Index</a:t>
            </a:r>
            <a:endParaRPr/>
          </a:p>
          <a:p>
            <a:pPr indent="0" lvl="0" marL="0" rtl="0" algn="l">
              <a:spcBef>
                <a:spcPts val="0"/>
              </a:spcBef>
              <a:spcAft>
                <a:spcPts val="0"/>
              </a:spcAft>
              <a:buNone/>
            </a:pPr>
            <a:r>
              <a:rPr lang="en"/>
              <a:t>Experiment: Index real valued keys (Integers and Strings)</a:t>
            </a:r>
            <a:endParaRPr/>
          </a:p>
          <a:p>
            <a:pPr indent="0" lvl="0" marL="0" rtl="0" algn="l">
              <a:spcBef>
                <a:spcPts val="0"/>
              </a:spcBef>
              <a:spcAft>
                <a:spcPts val="0"/>
              </a:spcAft>
              <a:buNone/>
            </a:pPr>
            <a:r>
              <a:rPr lang="en"/>
              <a:t>Strings: Turn strings into features of model (efficient yet expressive model)</a:t>
            </a:r>
            <a:endParaRPr/>
          </a:p>
          <a:p>
            <a:pPr indent="0" lvl="0" marL="0" rtl="0" algn="l">
              <a:spcBef>
                <a:spcPts val="0"/>
              </a:spcBef>
              <a:spcAft>
                <a:spcPts val="0"/>
              </a:spcAft>
              <a:buNone/>
            </a:pPr>
            <a:r>
              <a:rPr lang="en"/>
              <a:t>Training times were all very fast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f7812379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f7812379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Data Sets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LIF: Learning Index Framework</a:t>
            </a:r>
            <a:endParaRPr/>
          </a:p>
          <a:p>
            <a:pPr indent="-298450" lvl="0" marL="457200" rtl="0" algn="l">
              <a:spcBef>
                <a:spcPts val="0"/>
              </a:spcBef>
              <a:spcAft>
                <a:spcPts val="0"/>
              </a:spcAft>
              <a:buSzPts val="1100"/>
              <a:buChar char="●"/>
            </a:pPr>
            <a:r>
              <a:rPr lang="en"/>
              <a:t>RIM: Recursive Model Index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128 is highlighted as reference point because it provides best lookup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Learned Indexes 1.5 - 3x faster while being 2x smaller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f781237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f781237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Datasets</a:t>
            </a:r>
            <a:endParaRPr/>
          </a:p>
          <a:p>
            <a:pPr indent="-298450" lvl="0" marL="457200" rtl="0" algn="l">
              <a:spcBef>
                <a:spcPts val="0"/>
              </a:spcBef>
              <a:spcAft>
                <a:spcPts val="0"/>
              </a:spcAft>
              <a:buSzPts val="1100"/>
              <a:buChar char="●"/>
            </a:pPr>
            <a:r>
              <a:rPr lang="en"/>
              <a:t>Speedups for Learned Indexes over B-Trees for strings not as prominent (3x, just 1.12x here)</a:t>
            </a:r>
            <a:endParaRPr/>
          </a:p>
          <a:p>
            <a:pPr indent="-298450" lvl="0" marL="457200" rtl="0" algn="l">
              <a:spcBef>
                <a:spcPts val="0"/>
              </a:spcBef>
              <a:spcAft>
                <a:spcPts val="0"/>
              </a:spcAft>
              <a:buSzPts val="1100"/>
              <a:buChar char="●"/>
            </a:pPr>
            <a:r>
              <a:rPr lang="en"/>
              <a:t>High cost of model execution - potentially removed by GPUs/TPUs</a:t>
            </a:r>
            <a:endParaRPr/>
          </a:p>
          <a:p>
            <a:pPr indent="-298450" lvl="0" marL="457200" rtl="0" algn="l">
              <a:spcBef>
                <a:spcPts val="0"/>
              </a:spcBef>
              <a:spcAft>
                <a:spcPts val="0"/>
              </a:spcAft>
              <a:buSzPts val="1100"/>
              <a:buChar char="●"/>
            </a:pPr>
            <a:r>
              <a:rPr lang="en"/>
              <a:t>Searching over strings more expensive =&gt; higher precision pays off</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LIF: Learning Index Framework</a:t>
            </a:r>
            <a:endParaRPr/>
          </a:p>
          <a:p>
            <a:pPr indent="-298450" lvl="0" marL="457200" rtl="0" algn="l">
              <a:spcBef>
                <a:spcPts val="0"/>
              </a:spcBef>
              <a:spcAft>
                <a:spcPts val="0"/>
              </a:spcAft>
              <a:buSzPts val="1100"/>
              <a:buChar char="●"/>
            </a:pPr>
            <a:r>
              <a:rPr lang="en"/>
              <a:t>RIM: Recursive Model Index</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f781237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781237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f7812379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f7812379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report on search processes other than binary search OR hybrid models, did not provide significant benefits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f81014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f81014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alternative baselines against learned indexes:</a:t>
            </a:r>
            <a:endParaRPr/>
          </a:p>
          <a:p>
            <a:pPr indent="-298450" lvl="0" marL="457200" rtl="0" algn="l">
              <a:spcBef>
                <a:spcPts val="0"/>
              </a:spcBef>
              <a:spcAft>
                <a:spcPts val="0"/>
              </a:spcAft>
              <a:buSzPts val="1100"/>
              <a:buChar char="●"/>
            </a:pPr>
            <a:r>
              <a:rPr lang="en"/>
              <a:t>Hierarchical Lookup Tables: Fixed size + structure, highly optimized w/ AVX instructions</a:t>
            </a:r>
            <a:endParaRPr/>
          </a:p>
          <a:p>
            <a:pPr indent="-298450" lvl="0" marL="457200" rtl="0" algn="l">
              <a:spcBef>
                <a:spcPts val="0"/>
              </a:spcBef>
              <a:spcAft>
                <a:spcPts val="0"/>
              </a:spcAft>
              <a:buSzPts val="1100"/>
              <a:buChar char="●"/>
            </a:pPr>
            <a:r>
              <a:rPr lang="en"/>
              <a:t>FAST: SIMD optimized data structure, size super big b/c alignment requirement</a:t>
            </a:r>
            <a:endParaRPr/>
          </a:p>
          <a:p>
            <a:pPr indent="-298450" lvl="0" marL="457200" rtl="0" algn="l">
              <a:spcBef>
                <a:spcPts val="0"/>
              </a:spcBef>
              <a:spcAft>
                <a:spcPts val="0"/>
              </a:spcAft>
              <a:buSzPts val="1100"/>
              <a:buChar char="●"/>
            </a:pPr>
            <a:r>
              <a:rPr lang="en"/>
              <a:t>Fixed Size B-Tree</a:t>
            </a:r>
            <a:endParaRPr/>
          </a:p>
          <a:p>
            <a:pPr indent="-298450" lvl="0" marL="457200" rtl="0" algn="l">
              <a:spcBef>
                <a:spcPts val="0"/>
              </a:spcBef>
              <a:spcAft>
                <a:spcPts val="0"/>
              </a:spcAft>
              <a:buSzPts val="1100"/>
              <a:buChar char="●"/>
            </a:pPr>
            <a:r>
              <a:rPr lang="en"/>
              <a:t>Comparison: Lognormal data w/ eight byte pointer payload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f7812379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f7812379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f7812379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f7812379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Collisions are extremely expensive (essentially the job of the hashmap)</a:t>
            </a:r>
            <a:endParaRPr/>
          </a:p>
          <a:p>
            <a:pPr indent="-298450" lvl="0" marL="457200" rtl="0" algn="l">
              <a:spcBef>
                <a:spcPts val="0"/>
              </a:spcBef>
              <a:spcAft>
                <a:spcPts val="0"/>
              </a:spcAft>
              <a:buSzPts val="1100"/>
              <a:buChar char="●"/>
            </a:pPr>
            <a:r>
              <a:rPr lang="en"/>
              <a:t>Think about hashmap as learned model, same ideas as in B Trees also apply</a:t>
            </a:r>
            <a:endParaRPr/>
          </a:p>
          <a:p>
            <a:pPr indent="-298450" lvl="0" marL="457200" rtl="0" algn="l">
              <a:spcBef>
                <a:spcPts val="0"/>
              </a:spcBef>
              <a:spcAft>
                <a:spcPts val="0"/>
              </a:spcAft>
              <a:buSzPts val="1100"/>
              <a:buChar char="●"/>
            </a:pPr>
            <a:r>
              <a:rPr lang="en"/>
              <a:t>Model learns CDF, use function as hash (very cheap model, just learning CDF)</a:t>
            </a:r>
            <a:endParaRPr/>
          </a:p>
          <a:p>
            <a:pPr indent="-298450" lvl="0" marL="457200" rtl="0" algn="l">
              <a:spcBef>
                <a:spcPts val="0"/>
              </a:spcBef>
              <a:spcAft>
                <a:spcPts val="0"/>
              </a:spcAft>
              <a:buSzPts val="1100"/>
              <a:buChar char="●"/>
            </a:pPr>
            <a:r>
              <a:rPr lang="en"/>
              <a:t>Idea of perfection: we know about every key that we care about (as long as reads, updates needed w/ more insertions)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f7812379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f7812379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A bit of controversy: Authors did not use the state of the art hash function</a:t>
            </a:r>
            <a:endParaRPr>
              <a:solidFill>
                <a:schemeClr val="dk1"/>
              </a:solidFill>
            </a:endParaRPr>
          </a:p>
          <a:p>
            <a:pPr indent="-298450" lvl="0" marL="457200" rtl="0" algn="l">
              <a:spcBef>
                <a:spcPts val="0"/>
              </a:spcBef>
              <a:spcAft>
                <a:spcPts val="0"/>
              </a:spcAft>
              <a:buSzPts val="1100"/>
              <a:buChar char="●"/>
            </a:pPr>
            <a:r>
              <a:rPr lang="en"/>
              <a:t>Random hash function versus learned model</a:t>
            </a:r>
            <a:endParaRPr/>
          </a:p>
          <a:p>
            <a:pPr indent="-298450" lvl="0" marL="457200" rtl="0" algn="l">
              <a:spcBef>
                <a:spcPts val="0"/>
              </a:spcBef>
              <a:spcAft>
                <a:spcPts val="0"/>
              </a:spcAft>
              <a:buSzPts val="1100"/>
              <a:buChar char="●"/>
            </a:pPr>
            <a:r>
              <a:rPr lang="en"/>
              <a:t>Roughly 35% range vs. learned model has drastic reduction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f7812379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f7812379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Left hand graph demonstrates longer lookup time in exchange for space reduction (proves that fewer collisions occurs), higher amount of utilization</a:t>
            </a:r>
            <a:endParaRPr/>
          </a:p>
          <a:p>
            <a:pPr indent="-298450" lvl="0" marL="457200" rtl="0" algn="l">
              <a:spcBef>
                <a:spcPts val="0"/>
              </a:spcBef>
              <a:spcAft>
                <a:spcPts val="0"/>
              </a:spcAft>
              <a:buSzPts val="1100"/>
              <a:buChar char="●"/>
            </a:pPr>
            <a:r>
              <a:rPr lang="en"/>
              <a:t>Ultimately, benefits of learned model in hash map is highly consequential and dependent upon the usage and architecture of the hashmap itself.</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f7812379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f7812379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Logic:</a:t>
            </a:r>
            <a:endParaRPr/>
          </a:p>
          <a:p>
            <a:pPr indent="-298450" lvl="0" marL="457200" rtl="0" algn="l">
              <a:spcBef>
                <a:spcPts val="0"/>
              </a:spcBef>
              <a:spcAft>
                <a:spcPts val="0"/>
              </a:spcAft>
              <a:buSzPts val="1100"/>
              <a:buChar char="●"/>
            </a:pPr>
            <a:r>
              <a:rPr lang="en"/>
              <a:t>Probabilistic Data structure</a:t>
            </a:r>
            <a:endParaRPr/>
          </a:p>
          <a:p>
            <a:pPr indent="-298450" lvl="0" marL="457200" rtl="0" algn="l">
              <a:spcBef>
                <a:spcPts val="0"/>
              </a:spcBef>
              <a:spcAft>
                <a:spcPts val="0"/>
              </a:spcAft>
              <a:buSzPts val="1100"/>
              <a:buChar char="●"/>
            </a:pPr>
            <a:r>
              <a:rPr lang="en"/>
              <a:t>Test whether element is a member of a set</a:t>
            </a:r>
            <a:endParaRPr/>
          </a:p>
          <a:p>
            <a:pPr indent="-298450" lvl="0" marL="457200" rtl="0" algn="l">
              <a:spcBef>
                <a:spcPts val="0"/>
              </a:spcBef>
              <a:spcAft>
                <a:spcPts val="0"/>
              </a:spcAft>
              <a:buSzPts val="1100"/>
              <a:buChar char="●"/>
            </a:pPr>
            <a:r>
              <a:rPr lang="en"/>
              <a:t>Take a key, pass into multiple hash functions</a:t>
            </a:r>
            <a:endParaRPr/>
          </a:p>
          <a:p>
            <a:pPr indent="-298450" lvl="0" marL="457200" rtl="0" algn="l">
              <a:spcBef>
                <a:spcPts val="0"/>
              </a:spcBef>
              <a:spcAft>
                <a:spcPts val="0"/>
              </a:spcAft>
              <a:buSzPts val="1100"/>
              <a:buChar char="●"/>
            </a:pPr>
            <a:r>
              <a:rPr lang="en"/>
              <a:t>Bit array serves as a lookup (if any position is a 0, then return false  / not in storage)</a:t>
            </a:r>
            <a:endParaRPr/>
          </a:p>
          <a:p>
            <a:pPr indent="-298450" lvl="0" marL="457200" rtl="0" algn="l">
              <a:spcBef>
                <a:spcPts val="0"/>
              </a:spcBef>
              <a:spcAft>
                <a:spcPts val="0"/>
              </a:spcAft>
              <a:buSzPts val="1100"/>
              <a:buChar char="●"/>
            </a:pPr>
            <a:r>
              <a:rPr lang="en"/>
              <a:t>Machine Learning wise - Binary Classification (1/0 Membership)</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f781237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f781237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f7812379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f7812379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Random hash function versus learned model</a:t>
            </a:r>
            <a:endParaRPr/>
          </a:p>
          <a:p>
            <a:pPr indent="-298450" lvl="0" marL="457200" rtl="0" algn="l">
              <a:spcBef>
                <a:spcPts val="0"/>
              </a:spcBef>
              <a:spcAft>
                <a:spcPts val="0"/>
              </a:spcAft>
              <a:buSzPts val="1100"/>
              <a:buChar char="●"/>
            </a:pPr>
            <a:r>
              <a:rPr lang="en"/>
              <a:t>Roughly 35% range vs. learned model has drastic reduction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f781237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f781237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Section 6 a laundry list of research directions </a:t>
            </a:r>
            <a:endParaRPr/>
          </a:p>
          <a:p>
            <a:pPr indent="-298450" lvl="0" marL="457200" rtl="0" algn="l">
              <a:spcBef>
                <a:spcPts val="0"/>
              </a:spcBef>
              <a:spcAft>
                <a:spcPts val="0"/>
              </a:spcAft>
              <a:buSzPts val="1100"/>
              <a:buChar char="●"/>
            </a:pPr>
            <a:r>
              <a:rPr lang="en"/>
              <a:t>B-Tree Variants: B+ Tree, red black tree, T-Trees, balanced trees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f7812379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f7812379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Authors give an example of building a system, for querying + storing a range of records over a set of continuous integer keys (1 to 100M)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us, it’s obvious to use the integers as an offset. Lookup time would be O(1)</a:t>
            </a:r>
            <a:endParaRPr/>
          </a:p>
          <a:p>
            <a:pPr indent="0" lvl="0" marL="0" rtl="0" algn="l">
              <a:spcBef>
                <a:spcPts val="0"/>
              </a:spcBef>
              <a:spcAft>
                <a:spcPts val="0"/>
              </a:spcAft>
              <a:buNone/>
            </a:pPr>
            <a:r>
              <a:rPr lang="en"/>
              <a:t>However, for B-Trees, no matter the data, the lookup is O(log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Joins, Sorts, Trees, Scheduling Cache, Bloom Filter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f781237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f781237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f7812379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f7812379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Commonality: Looks at the general </a:t>
            </a:r>
            <a:r>
              <a:rPr b="1" lang="en"/>
              <a:t>format</a:t>
            </a:r>
            <a:r>
              <a:rPr lang="en"/>
              <a:t> of the data, but not the </a:t>
            </a:r>
            <a:r>
              <a:rPr b="1" lang="en"/>
              <a:t>content</a:t>
            </a:r>
            <a:r>
              <a:rPr lang="en"/>
              <a:t> or </a:t>
            </a:r>
            <a:r>
              <a:rPr b="1" lang="en"/>
              <a:t>nature</a:t>
            </a:r>
            <a:r>
              <a:rPr lang="en"/>
              <a:t> of the data itself.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7812379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7812379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endParaRPr/>
          </a:p>
          <a:p>
            <a:pPr indent="0" lvl="0" marL="0" rtl="0" algn="l">
              <a:spcBef>
                <a:spcPts val="0"/>
              </a:spcBef>
              <a:spcAft>
                <a:spcPts val="0"/>
              </a:spcAft>
              <a:buNone/>
            </a:pPr>
            <a:r>
              <a:rPr lang="en"/>
              <a:t>A. Linear Trend , O(n)</a:t>
            </a:r>
            <a:endParaRPr/>
          </a:p>
          <a:p>
            <a:pPr indent="0" lvl="0" marL="0" rtl="0" algn="l">
              <a:spcBef>
                <a:spcPts val="0"/>
              </a:spcBef>
              <a:spcAft>
                <a:spcPts val="0"/>
              </a:spcAft>
              <a:buNone/>
            </a:pPr>
            <a:r>
              <a:rPr lang="en"/>
              <a:t>B. Example from before</a:t>
            </a:r>
            <a:endParaRPr/>
          </a:p>
          <a:p>
            <a:pPr indent="0" lvl="0" marL="0" rtl="0" algn="l">
              <a:spcBef>
                <a:spcPts val="0"/>
              </a:spcBef>
              <a:spcAft>
                <a:spcPts val="0"/>
              </a:spcAft>
              <a:buNone/>
            </a:pPr>
            <a:r>
              <a:rPr lang="en"/>
              <a:t>C. Join Query Optimization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f7812379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f7812379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f7812379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f7812379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 space, shorter amounts of time is better.</a:t>
            </a:r>
            <a:endParaRPr/>
          </a:p>
          <a:p>
            <a:pPr indent="0" lvl="0" marL="0" rtl="0" algn="l">
              <a:spcBef>
                <a:spcPts val="0"/>
              </a:spcBef>
              <a:spcAft>
                <a:spcPts val="0"/>
              </a:spcAft>
              <a:buNone/>
            </a:pPr>
            <a:r>
              <a:rPr lang="en"/>
              <a:t>Constant theme: model size, invocation + execution time is longer than traditional index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f7812379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f7812379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Case Studies</a:t>
            </a:r>
            <a:endParaRPr/>
          </a:p>
          <a:p>
            <a:pPr indent="-298450" lvl="0" marL="457200" rtl="0" algn="l">
              <a:spcBef>
                <a:spcPts val="0"/>
              </a:spcBef>
              <a:spcAft>
                <a:spcPts val="0"/>
              </a:spcAft>
              <a:buSzPts val="1100"/>
              <a:buChar char="●"/>
            </a:pPr>
            <a:r>
              <a:rPr lang="en"/>
              <a:t>B-Trees</a:t>
            </a:r>
            <a:endParaRPr/>
          </a:p>
          <a:p>
            <a:pPr indent="-298450" lvl="0" marL="457200" rtl="0" algn="l">
              <a:spcBef>
                <a:spcPts val="0"/>
              </a:spcBef>
              <a:spcAft>
                <a:spcPts val="0"/>
              </a:spcAft>
              <a:buSzPts val="1100"/>
              <a:buChar char="●"/>
            </a:pPr>
            <a:r>
              <a:rPr lang="en"/>
              <a:t>Hashmaps</a:t>
            </a:r>
            <a:endParaRPr/>
          </a:p>
          <a:p>
            <a:pPr indent="-298450" lvl="0" marL="457200" rtl="0" algn="l">
              <a:spcBef>
                <a:spcPts val="0"/>
              </a:spcBef>
              <a:spcAft>
                <a:spcPts val="0"/>
              </a:spcAft>
              <a:buSzPts val="1100"/>
              <a:buChar char="●"/>
            </a:pPr>
            <a:r>
              <a:rPr lang="en"/>
              <a:t>Bloom Filters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Models are largely supervised, prediction problems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f7812379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f781237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B-Tree: Map Key to Page, then Search within Page</a:t>
            </a:r>
            <a:endParaRPr/>
          </a:p>
          <a:p>
            <a:pPr indent="-298450" lvl="0" marL="457200" rtl="0" algn="l">
              <a:spcBef>
                <a:spcPts val="0"/>
              </a:spcBef>
              <a:spcAft>
                <a:spcPts val="0"/>
              </a:spcAft>
              <a:buSzPts val="1100"/>
              <a:buChar char="●"/>
            </a:pPr>
            <a:r>
              <a:rPr lang="en"/>
              <a:t>Already a model: function(key) =&gt; Position, “predict” the location of a value within a key sorted set</a:t>
            </a:r>
            <a:endParaRPr/>
          </a:p>
          <a:p>
            <a:pPr indent="-298450" lvl="0" marL="457200" rtl="0" algn="l">
              <a:spcBef>
                <a:spcPts val="0"/>
              </a:spcBef>
              <a:spcAft>
                <a:spcPts val="0"/>
              </a:spcAft>
              <a:buSzPts val="1100"/>
              <a:buChar char="●"/>
            </a:pPr>
            <a:r>
              <a:rPr lang="en"/>
              <a:t>Clustered / Unclustered </a:t>
            </a:r>
            <a:r>
              <a:rPr lang="en"/>
              <a:t>Indexes</a:t>
            </a:r>
            <a:r>
              <a:rPr lang="en"/>
              <a:t> for efficient range requests</a:t>
            </a:r>
            <a:endParaRPr/>
          </a:p>
          <a:p>
            <a:pPr indent="-298450" lvl="0" marL="457200" rtl="0" algn="l">
              <a:spcBef>
                <a:spcPts val="0"/>
              </a:spcBef>
              <a:spcAft>
                <a:spcPts val="0"/>
              </a:spcAft>
              <a:buSzPts val="1100"/>
              <a:buChar char="●"/>
            </a:pPr>
            <a:r>
              <a:rPr lang="en"/>
              <a:t>Builds Cumulative Distribution Function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103252" y="954725"/>
            <a:ext cx="6937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Case for Learned Index Structures</a:t>
            </a:r>
            <a:endParaRPr/>
          </a:p>
        </p:txBody>
      </p:sp>
      <p:sp>
        <p:nvSpPr>
          <p:cNvPr id="55" name="Google Shape;55;p13"/>
          <p:cNvSpPr txBox="1"/>
          <p:nvPr>
            <p:ph idx="1" type="subTitle"/>
          </p:nvPr>
        </p:nvSpPr>
        <p:spPr>
          <a:xfrm>
            <a:off x="729452" y="33636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John Yang | CS 294 | Feb 11, 2019</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Innovations</a:t>
            </a:r>
            <a:endParaRPr/>
          </a:p>
        </p:txBody>
      </p:sp>
      <p:sp>
        <p:nvSpPr>
          <p:cNvPr id="128" name="Google Shape;128;p22"/>
          <p:cNvSpPr txBox="1"/>
          <p:nvPr>
            <p:ph idx="1" type="body"/>
          </p:nvPr>
        </p:nvSpPr>
        <p:spPr>
          <a:xfrm>
            <a:off x="311700" y="1152475"/>
            <a:ext cx="5418000" cy="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B-Trees as a Cumulative Distribution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6D9EEB"/>
                </a:solidFill>
              </a:rPr>
              <a:t>Predicted Position = P(x </a:t>
            </a:r>
            <a:r>
              <a:rPr lang="en" u="sng">
                <a:solidFill>
                  <a:srgbClr val="6D9EEB"/>
                </a:solidFill>
              </a:rPr>
              <a:t>&lt;</a:t>
            </a:r>
            <a:r>
              <a:rPr lang="en">
                <a:solidFill>
                  <a:srgbClr val="6D9EEB"/>
                </a:solidFill>
              </a:rPr>
              <a:t> key) * # of Keys</a:t>
            </a:r>
            <a:endParaRPr>
              <a:solidFill>
                <a:srgbClr val="6D9EEB"/>
              </a:solidFill>
            </a:endParaRPr>
          </a:p>
        </p:txBody>
      </p:sp>
      <p:sp>
        <p:nvSpPr>
          <p:cNvPr id="129" name="Google Shape;129;p22"/>
          <p:cNvSpPr txBox="1"/>
          <p:nvPr>
            <p:ph idx="1" type="body"/>
          </p:nvPr>
        </p:nvSpPr>
        <p:spPr>
          <a:xfrm>
            <a:off x="5729800" y="1638175"/>
            <a:ext cx="3102600" cy="26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distribution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 is it coming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does it look?</a:t>
            </a:r>
            <a:endParaRPr/>
          </a:p>
        </p:txBody>
      </p:sp>
      <p:pic>
        <p:nvPicPr>
          <p:cNvPr id="130" name="Google Shape;130;p22"/>
          <p:cNvPicPr preferRelativeResize="0"/>
          <p:nvPr/>
        </p:nvPicPr>
        <p:blipFill>
          <a:blip r:embed="rId3">
            <a:alphaModFix/>
          </a:blip>
          <a:stretch>
            <a:fillRect/>
          </a:stretch>
        </p:blipFill>
        <p:spPr>
          <a:xfrm>
            <a:off x="311700" y="2414050"/>
            <a:ext cx="2007425" cy="2019750"/>
          </a:xfrm>
          <a:prstGeom prst="rect">
            <a:avLst/>
          </a:prstGeom>
          <a:noFill/>
          <a:ln>
            <a:noFill/>
          </a:ln>
        </p:spPr>
      </p:pic>
      <p:pic>
        <p:nvPicPr>
          <p:cNvPr id="131" name="Google Shape;131;p22"/>
          <p:cNvPicPr preferRelativeResize="0"/>
          <p:nvPr/>
        </p:nvPicPr>
        <p:blipFill>
          <a:blip r:embed="rId4">
            <a:alphaModFix/>
          </a:blip>
          <a:stretch>
            <a:fillRect/>
          </a:stretch>
        </p:blipFill>
        <p:spPr>
          <a:xfrm>
            <a:off x="2936263" y="2566004"/>
            <a:ext cx="2176399" cy="18092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3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Innovations</a:t>
            </a:r>
            <a:endParaRPr/>
          </a:p>
        </p:txBody>
      </p:sp>
      <p:sp>
        <p:nvSpPr>
          <p:cNvPr id="137" name="Google Shape;137;p23"/>
          <p:cNvSpPr txBox="1"/>
          <p:nvPr>
            <p:ph idx="1" type="body"/>
          </p:nvPr>
        </p:nvSpPr>
        <p:spPr>
          <a:xfrm>
            <a:off x="311700" y="1152475"/>
            <a:ext cx="6379200" cy="20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Implementation of B-Tree Lookup</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200M Web Server Log Records sorted by Timestamp</a:t>
            </a:r>
            <a:endParaRPr/>
          </a:p>
          <a:p>
            <a:pPr indent="-342900" lvl="0" marL="457200" rtl="0" algn="l">
              <a:spcBef>
                <a:spcPts val="0"/>
              </a:spcBef>
              <a:spcAft>
                <a:spcPts val="0"/>
              </a:spcAft>
              <a:buSzPts val="1800"/>
              <a:buChar char="●"/>
            </a:pPr>
            <a:r>
              <a:rPr lang="en"/>
              <a:t>2 Layer Neural Network, 32-width fully connected, ReLU Activation Function</a:t>
            </a:r>
            <a:endParaRPr/>
          </a:p>
          <a:p>
            <a:pPr indent="-342900" lvl="0" marL="457200" rtl="0" algn="l">
              <a:spcBef>
                <a:spcPts val="0"/>
              </a:spcBef>
              <a:spcAft>
                <a:spcPts val="0"/>
              </a:spcAft>
              <a:buSzPts val="1800"/>
              <a:buChar char="●"/>
            </a:pPr>
            <a:r>
              <a:rPr lang="en"/>
              <a:t>Given the timestamp, predict the position!</a:t>
            </a:r>
            <a:endParaRPr/>
          </a:p>
        </p:txBody>
      </p:sp>
      <p:sp>
        <p:nvSpPr>
          <p:cNvPr id="138" name="Google Shape;138;p23"/>
          <p:cNvSpPr txBox="1"/>
          <p:nvPr>
            <p:ph idx="1" type="body"/>
          </p:nvPr>
        </p:nvSpPr>
        <p:spPr>
          <a:xfrm>
            <a:off x="311700" y="3248575"/>
            <a:ext cx="6379200" cy="15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342900" lvl="0" marL="457200" rtl="0" algn="l">
              <a:spcBef>
                <a:spcPts val="0"/>
              </a:spcBef>
              <a:spcAft>
                <a:spcPts val="0"/>
              </a:spcAft>
              <a:buSzPts val="1800"/>
              <a:buChar char="●"/>
            </a:pPr>
            <a:r>
              <a:rPr lang="en"/>
              <a:t>Tensorflow: 1250 Predictions / Sec ~ 80000 ns Lookup</a:t>
            </a:r>
            <a:endParaRPr/>
          </a:p>
          <a:p>
            <a:pPr indent="-342900" lvl="0" marL="457200" rtl="0" algn="l">
              <a:spcBef>
                <a:spcPts val="0"/>
              </a:spcBef>
              <a:spcAft>
                <a:spcPts val="0"/>
              </a:spcAft>
              <a:buSzPts val="1800"/>
              <a:buChar char="●"/>
            </a:pPr>
            <a:r>
              <a:rPr lang="en"/>
              <a:t>B-Trees: 300 ns Lookup, 900 ns Binary Search across entire data set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Results &amp; Takeaways</a:t>
            </a:r>
            <a:endParaRPr/>
          </a:p>
        </p:txBody>
      </p:sp>
      <p:sp>
        <p:nvSpPr>
          <p:cNvPr id="144" name="Google Shape;144;p24"/>
          <p:cNvSpPr txBox="1"/>
          <p:nvPr>
            <p:ph idx="1" type="body"/>
          </p:nvPr>
        </p:nvSpPr>
        <p:spPr>
          <a:xfrm>
            <a:off x="311700" y="1152475"/>
            <a:ext cx="8520600" cy="353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Tensorflow is designed for running larger models. Python paired with significant invocation overhead equals slower execution.</a:t>
            </a:r>
            <a:endParaRPr/>
          </a:p>
          <a:p>
            <a:pPr indent="0" lvl="0" marL="0" rtl="0" algn="l">
              <a:spcBef>
                <a:spcPts val="0"/>
              </a:spcBef>
              <a:spcAft>
                <a:spcPts val="0"/>
              </a:spcAft>
              <a:buNone/>
            </a:pPr>
            <a:r>
              <a:rPr lang="en"/>
              <a:t>	When is a model driven approach more appropriate than traditional indexes?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B Trees better at overfitting, more accurate at individual data instance level.</a:t>
            </a:r>
            <a:endParaRPr/>
          </a:p>
          <a:p>
            <a:pPr indent="0" lvl="0" marL="0" rtl="0" algn="l">
              <a:spcBef>
                <a:spcPts val="0"/>
              </a:spcBef>
              <a:spcAft>
                <a:spcPts val="0"/>
              </a:spcAft>
              <a:buNone/>
            </a:pPr>
            <a:r>
              <a:rPr lang="en"/>
              <a:t>	How does a model solve the “last mile” problem - Narrow down a data set </a:t>
            </a:r>
            <a:endParaRPr/>
          </a:p>
          <a:p>
            <a:pPr indent="0" lvl="0" marL="0" rtl="0" algn="l">
              <a:spcBef>
                <a:spcPts val="0"/>
              </a:spcBef>
              <a:spcAft>
                <a:spcPts val="0"/>
              </a:spcAft>
              <a:buNone/>
            </a:pPr>
            <a:r>
              <a:rPr lang="en"/>
              <a:t>	</a:t>
            </a:r>
            <a:r>
              <a:rPr lang="en"/>
              <a:t>f</a:t>
            </a:r>
            <a:r>
              <a:rPr lang="en"/>
              <a:t>rom large range to specific instance? (Overfitting?)</a:t>
            </a:r>
            <a:endParaRPr/>
          </a:p>
          <a:p>
            <a:pPr indent="0" lvl="0" marL="0" rtl="0" algn="l">
              <a:spcBef>
                <a:spcPts val="0"/>
              </a:spcBef>
              <a:spcAft>
                <a:spcPts val="0"/>
              </a:spcAft>
              <a:buNone/>
            </a:pPr>
            <a:r>
              <a:rPr lang="en"/>
              <a:t>	</a:t>
            </a:r>
            <a:endParaRPr/>
          </a:p>
          <a:p>
            <a:pPr indent="-342900" lvl="0" marL="457200" rtl="0" algn="l">
              <a:spcBef>
                <a:spcPts val="0"/>
              </a:spcBef>
              <a:spcAft>
                <a:spcPts val="0"/>
              </a:spcAft>
              <a:buSzPts val="1800"/>
              <a:buAutoNum type="arabicPeriod"/>
            </a:pPr>
            <a:r>
              <a:rPr lang="en"/>
              <a:t>B Trees are cache efficient, keep relevant nodes and operations close by. On  the other hand, neural nets require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Index Framework (LIF)</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How to better investigate different models for index replacement or optimization.</a:t>
            </a:r>
            <a:endParaRPr/>
          </a:p>
          <a:p>
            <a:pPr indent="0" lvl="0" marL="0" rtl="0" algn="l">
              <a:spcBef>
                <a:spcPts val="1600"/>
              </a:spcBef>
              <a:spcAft>
                <a:spcPts val="0"/>
              </a:spcAft>
              <a:buNone/>
            </a:pPr>
            <a:r>
              <a:rPr lang="en"/>
              <a:t>Solution: Learning Index Framework</a:t>
            </a:r>
            <a:endParaRPr/>
          </a:p>
          <a:p>
            <a:pPr indent="-342900" lvl="0" marL="457200" rtl="0" algn="l">
              <a:spcBef>
                <a:spcPts val="0"/>
              </a:spcBef>
              <a:spcAft>
                <a:spcPts val="0"/>
              </a:spcAft>
              <a:buSzPts val="1800"/>
              <a:buChar char="●"/>
            </a:pPr>
            <a:r>
              <a:rPr lang="en"/>
              <a:t>Index Synthesis System</a:t>
            </a:r>
            <a:endParaRPr/>
          </a:p>
          <a:p>
            <a:pPr indent="-342900" lvl="0" marL="457200" rtl="0" algn="l">
              <a:spcBef>
                <a:spcPts val="0"/>
              </a:spcBef>
              <a:spcAft>
                <a:spcPts val="0"/>
              </a:spcAft>
              <a:buSzPts val="1800"/>
              <a:buChar char="●"/>
            </a:pPr>
            <a:r>
              <a:rPr lang="en"/>
              <a:t>Given an Index =&gt;  Generate, optimize, and test different index configurations</a:t>
            </a:r>
            <a:endParaRPr/>
          </a:p>
          <a:p>
            <a:pPr indent="-342900" lvl="0" marL="457200" rtl="0" algn="l">
              <a:spcBef>
                <a:spcPts val="0"/>
              </a:spcBef>
              <a:spcAft>
                <a:spcPts val="0"/>
              </a:spcAft>
              <a:buSzPts val="1800"/>
              <a:buChar char="●"/>
            </a:pPr>
            <a:r>
              <a:rPr lang="en"/>
              <a:t>For simple models (e.g. linear regression), learns values on the fly</a:t>
            </a:r>
            <a:endParaRPr/>
          </a:p>
          <a:p>
            <a:pPr indent="-342900" lvl="0" marL="457200" rtl="0" algn="l">
              <a:spcBef>
                <a:spcPts val="0"/>
              </a:spcBef>
              <a:spcAft>
                <a:spcPts val="0"/>
              </a:spcAft>
              <a:buSzPts val="1800"/>
              <a:buChar char="●"/>
            </a:pPr>
            <a:r>
              <a:rPr lang="en"/>
              <a:t>For complex models, extract model weights and generate C++ index structure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Model Index (RMI) </a:t>
            </a:r>
            <a:endParaRPr/>
          </a:p>
        </p:txBody>
      </p:sp>
      <p:sp>
        <p:nvSpPr>
          <p:cNvPr id="156" name="Google Shape;156;p26"/>
          <p:cNvSpPr txBox="1"/>
          <p:nvPr>
            <p:ph idx="1" type="body"/>
          </p:nvPr>
        </p:nvSpPr>
        <p:spPr>
          <a:xfrm>
            <a:off x="311700" y="1152475"/>
            <a:ext cx="4275000" cy="19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Accuracy of Last Mile Search</a:t>
            </a:r>
            <a:endParaRPr/>
          </a:p>
          <a:p>
            <a:pPr indent="0" lvl="0" marL="0" rtl="0" algn="l">
              <a:spcBef>
                <a:spcPts val="1600"/>
              </a:spcBef>
              <a:spcAft>
                <a:spcPts val="0"/>
              </a:spcAft>
              <a:buNone/>
            </a:pPr>
            <a:r>
              <a:rPr lang="en"/>
              <a:t>Solution: Recursive Regression Model</a:t>
            </a:r>
            <a:endParaRPr/>
          </a:p>
          <a:p>
            <a:pPr indent="-342900" lvl="0" marL="457200" rtl="0" algn="l">
              <a:spcBef>
                <a:spcPts val="0"/>
              </a:spcBef>
              <a:spcAft>
                <a:spcPts val="0"/>
              </a:spcAft>
              <a:buSzPts val="1800"/>
              <a:buChar char="●"/>
            </a:pPr>
            <a:r>
              <a:rPr lang="en"/>
              <a:t>Idea: Reduce error across a hierarchy of models focusing on subsets of data</a:t>
            </a:r>
            <a:endParaRPr/>
          </a:p>
        </p:txBody>
      </p:sp>
      <p:pic>
        <p:nvPicPr>
          <p:cNvPr id="157" name="Google Shape;157;p26"/>
          <p:cNvPicPr preferRelativeResize="0"/>
          <p:nvPr/>
        </p:nvPicPr>
        <p:blipFill>
          <a:blip r:embed="rId3">
            <a:alphaModFix/>
          </a:blip>
          <a:stretch>
            <a:fillRect/>
          </a:stretch>
        </p:blipFill>
        <p:spPr>
          <a:xfrm>
            <a:off x="469075" y="3493725"/>
            <a:ext cx="7748650" cy="872500"/>
          </a:xfrm>
          <a:prstGeom prst="rect">
            <a:avLst/>
          </a:prstGeom>
          <a:noFill/>
          <a:ln>
            <a:noFill/>
          </a:ln>
        </p:spPr>
      </p:pic>
      <p:sp>
        <p:nvSpPr>
          <p:cNvPr id="158" name="Google Shape;158;p26"/>
          <p:cNvSpPr txBox="1"/>
          <p:nvPr>
            <p:ph idx="1" type="body"/>
          </p:nvPr>
        </p:nvSpPr>
        <p:spPr>
          <a:xfrm>
            <a:off x="751125" y="4366225"/>
            <a:ext cx="3006300" cy="5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Loss Function</a:t>
            </a:r>
            <a:endParaRPr/>
          </a:p>
        </p:txBody>
      </p:sp>
      <p:sp>
        <p:nvSpPr>
          <p:cNvPr id="159" name="Google Shape;159;p26"/>
          <p:cNvSpPr txBox="1"/>
          <p:nvPr>
            <p:ph idx="1" type="body"/>
          </p:nvPr>
        </p:nvSpPr>
        <p:spPr>
          <a:xfrm>
            <a:off x="5597400" y="4366225"/>
            <a:ext cx="3006300" cy="5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Loss Function Initialization</a:t>
            </a:r>
            <a:endParaRPr/>
          </a:p>
        </p:txBody>
      </p:sp>
      <p:pic>
        <p:nvPicPr>
          <p:cNvPr id="160" name="Google Shape;160;p26"/>
          <p:cNvPicPr preferRelativeResize="0"/>
          <p:nvPr/>
        </p:nvPicPr>
        <p:blipFill>
          <a:blip r:embed="rId4">
            <a:alphaModFix/>
          </a:blip>
          <a:stretch>
            <a:fillRect/>
          </a:stretch>
        </p:blipFill>
        <p:spPr>
          <a:xfrm>
            <a:off x="4888457" y="1152475"/>
            <a:ext cx="2671167" cy="1924476"/>
          </a:xfrm>
          <a:prstGeom prst="rect">
            <a:avLst/>
          </a:prstGeom>
          <a:noFill/>
          <a:ln>
            <a:noFill/>
          </a:ln>
        </p:spPr>
      </p:pic>
      <p:sp>
        <p:nvSpPr>
          <p:cNvPr id="161" name="Google Shape;161;p26"/>
          <p:cNvSpPr txBox="1"/>
          <p:nvPr/>
        </p:nvSpPr>
        <p:spPr>
          <a:xfrm>
            <a:off x="6523500" y="1074550"/>
            <a:ext cx="20040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1.5 Million Records, ~60 Cycles</a:t>
            </a:r>
            <a:endParaRPr>
              <a:solidFill>
                <a:srgbClr val="CC0000"/>
              </a:solidFill>
            </a:endParaRPr>
          </a:p>
        </p:txBody>
      </p:sp>
      <p:sp>
        <p:nvSpPr>
          <p:cNvPr id="162" name="Google Shape;162;p26"/>
          <p:cNvSpPr txBox="1"/>
          <p:nvPr/>
        </p:nvSpPr>
        <p:spPr>
          <a:xfrm>
            <a:off x="7254825" y="1885525"/>
            <a:ext cx="12726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24K Records,</a:t>
            </a:r>
            <a:endParaRPr>
              <a:solidFill>
                <a:srgbClr val="CC0000"/>
              </a:solidFill>
            </a:endParaRPr>
          </a:p>
          <a:p>
            <a:pPr indent="0" lvl="0" marL="0" rtl="0" algn="l">
              <a:spcBef>
                <a:spcPts val="0"/>
              </a:spcBef>
              <a:spcAft>
                <a:spcPts val="0"/>
              </a:spcAft>
              <a:buNone/>
            </a:pPr>
            <a:r>
              <a:rPr lang="en">
                <a:solidFill>
                  <a:srgbClr val="CC0000"/>
                </a:solidFill>
              </a:rPr>
              <a:t>120 Cycles</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 Recursive Model Index</a:t>
            </a:r>
            <a:endParaRPr/>
          </a:p>
        </p:txBody>
      </p:sp>
      <p:sp>
        <p:nvSpPr>
          <p:cNvPr id="168" name="Google Shape;16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Specific Data at the bottom of RMI may be harder to learn</a:t>
            </a:r>
            <a:endParaRPr/>
          </a:p>
          <a:p>
            <a:pPr indent="0" lvl="0" marL="0" rtl="0" algn="l">
              <a:spcBef>
                <a:spcPts val="1600"/>
              </a:spcBef>
              <a:spcAft>
                <a:spcPts val="0"/>
              </a:spcAft>
              <a:buNone/>
            </a:pPr>
            <a:r>
              <a:rPr lang="en"/>
              <a:t>Solution: Combine different models at different layers of RMI</a:t>
            </a:r>
            <a:endParaRPr/>
          </a:p>
          <a:p>
            <a:pPr indent="-342900" lvl="0" marL="457200" rtl="0" algn="l">
              <a:spcBef>
                <a:spcPts val="0"/>
              </a:spcBef>
              <a:spcAft>
                <a:spcPts val="0"/>
              </a:spcAft>
              <a:buSzPts val="1800"/>
              <a:buChar char="●"/>
            </a:pPr>
            <a:r>
              <a:rPr lang="en"/>
              <a:t>Neural Nets at the top</a:t>
            </a:r>
            <a:endParaRPr/>
          </a:p>
          <a:p>
            <a:pPr indent="-342900" lvl="0" marL="457200" rtl="0" algn="l">
              <a:spcBef>
                <a:spcPts val="0"/>
              </a:spcBef>
              <a:spcAft>
                <a:spcPts val="0"/>
              </a:spcAft>
              <a:buSzPts val="1800"/>
              <a:buChar char="●"/>
            </a:pPr>
            <a:r>
              <a:rPr lang="en"/>
              <a:t>Simple Linear Regression on the bottom</a:t>
            </a:r>
            <a:endParaRPr/>
          </a:p>
          <a:p>
            <a:pPr indent="-342900" lvl="0" marL="457200" rtl="0" algn="l">
              <a:spcBef>
                <a:spcPts val="0"/>
              </a:spcBef>
              <a:spcAft>
                <a:spcPts val="0"/>
              </a:spcAft>
              <a:buSzPts val="1800"/>
              <a:buChar char="●"/>
            </a:pPr>
            <a:r>
              <a:rPr lang="en"/>
              <a:t>Fall back on B-Trees if data is particularly difficult to learn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Strategies</a:t>
            </a:r>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Binary Search</a:t>
            </a:r>
            <a:endParaRPr/>
          </a:p>
          <a:p>
            <a:pPr indent="-342900" lvl="0" marL="457200" rtl="0" algn="l">
              <a:spcBef>
                <a:spcPts val="0"/>
              </a:spcBef>
              <a:spcAft>
                <a:spcPts val="0"/>
              </a:spcAft>
              <a:buSzPts val="1800"/>
              <a:buChar char="●"/>
            </a:pPr>
            <a:r>
              <a:rPr lang="en"/>
              <a:t>Biased Quaternary Search</a:t>
            </a:r>
            <a:endParaRPr/>
          </a:p>
          <a:p>
            <a:pPr indent="-342900" lvl="0" marL="457200" rtl="0" algn="l">
              <a:spcBef>
                <a:spcPts val="0"/>
              </a:spcBef>
              <a:spcAft>
                <a:spcPts val="0"/>
              </a:spcAft>
              <a:buSzPts val="1800"/>
              <a:buChar char="●"/>
            </a:pPr>
            <a:r>
              <a:rPr lang="en"/>
              <a:t>Exponential Search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with LIF, RIM </a:t>
            </a:r>
            <a:endParaRPr/>
          </a:p>
        </p:txBody>
      </p:sp>
      <p:sp>
        <p:nvSpPr>
          <p:cNvPr id="180" name="Google Shape;18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Different Datasets</a:t>
            </a:r>
            <a:endParaRPr/>
          </a:p>
          <a:p>
            <a:pPr indent="-342900" lvl="0" marL="457200" rtl="0" algn="l">
              <a:spcBef>
                <a:spcPts val="0"/>
              </a:spcBef>
              <a:spcAft>
                <a:spcPts val="0"/>
              </a:spcAft>
              <a:buSzPts val="1800"/>
              <a:buChar char="●"/>
            </a:pPr>
            <a:r>
              <a:rPr lang="en"/>
              <a:t>Timestamps from weblogs (200 M)</a:t>
            </a:r>
            <a:endParaRPr/>
          </a:p>
          <a:p>
            <a:pPr indent="-342900" lvl="0" marL="457200" rtl="0" algn="l">
              <a:spcBef>
                <a:spcPts val="0"/>
              </a:spcBef>
              <a:spcAft>
                <a:spcPts val="0"/>
              </a:spcAft>
              <a:buSzPts val="1800"/>
              <a:buChar char="●"/>
            </a:pPr>
            <a:r>
              <a:rPr lang="en"/>
              <a:t>Longitudes from Maps (200 M)</a:t>
            </a:r>
            <a:endParaRPr/>
          </a:p>
          <a:p>
            <a:pPr indent="-342900" lvl="0" marL="457200" rtl="0" algn="l">
              <a:spcBef>
                <a:spcPts val="0"/>
              </a:spcBef>
              <a:spcAft>
                <a:spcPts val="0"/>
              </a:spcAft>
              <a:buSzPts val="1800"/>
              <a:buChar char="●"/>
            </a:pPr>
            <a:r>
              <a:rPr lang="en"/>
              <a:t>Data sample from log-normal distribution (190 M)</a:t>
            </a:r>
            <a:endParaRPr/>
          </a:p>
          <a:p>
            <a:pPr indent="-342900" lvl="0" marL="457200" rtl="0" algn="l">
              <a:spcBef>
                <a:spcPts val="0"/>
              </a:spcBef>
              <a:spcAft>
                <a:spcPts val="0"/>
              </a:spcAft>
              <a:buSzPts val="1800"/>
              <a:buChar char="●"/>
            </a:pPr>
            <a:r>
              <a:rPr lang="en"/>
              <a:t>String Document IDs (10 M, non linear!)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Results</a:t>
            </a:r>
            <a:endParaRPr/>
          </a:p>
        </p:txBody>
      </p:sp>
      <p:pic>
        <p:nvPicPr>
          <p:cNvPr id="186" name="Google Shape;186;p30"/>
          <p:cNvPicPr preferRelativeResize="0"/>
          <p:nvPr/>
        </p:nvPicPr>
        <p:blipFill>
          <a:blip r:embed="rId3">
            <a:alphaModFix/>
          </a:blip>
          <a:stretch>
            <a:fillRect/>
          </a:stretch>
        </p:blipFill>
        <p:spPr>
          <a:xfrm>
            <a:off x="152400" y="1575125"/>
            <a:ext cx="8839204" cy="2422724"/>
          </a:xfrm>
          <a:prstGeom prst="rect">
            <a:avLst/>
          </a:prstGeom>
          <a:noFill/>
          <a:ln>
            <a:noFill/>
          </a:ln>
        </p:spPr>
      </p:pic>
      <p:sp>
        <p:nvSpPr>
          <p:cNvPr id="187" name="Google Shape;187;p30"/>
          <p:cNvSpPr txBox="1"/>
          <p:nvPr>
            <p:ph type="title"/>
          </p:nvPr>
        </p:nvSpPr>
        <p:spPr>
          <a:xfrm>
            <a:off x="311700" y="10177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Integer Datasets</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Results</a:t>
            </a:r>
            <a:endParaRPr/>
          </a:p>
        </p:txBody>
      </p:sp>
      <p:sp>
        <p:nvSpPr>
          <p:cNvPr id="193" name="Google Shape;193;p31"/>
          <p:cNvSpPr txBox="1"/>
          <p:nvPr>
            <p:ph type="title"/>
          </p:nvPr>
        </p:nvSpPr>
        <p:spPr>
          <a:xfrm>
            <a:off x="311700" y="10177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String Datasets</a:t>
            </a:r>
            <a:endParaRPr sz="1800">
              <a:solidFill>
                <a:schemeClr val="dk2"/>
              </a:solidFill>
            </a:endParaRPr>
          </a:p>
        </p:txBody>
      </p:sp>
      <p:pic>
        <p:nvPicPr>
          <p:cNvPr id="194" name="Google Shape;194;p31"/>
          <p:cNvPicPr preferRelativeResize="0"/>
          <p:nvPr/>
        </p:nvPicPr>
        <p:blipFill>
          <a:blip r:embed="rId3">
            <a:alphaModFix/>
          </a:blip>
          <a:stretch>
            <a:fillRect/>
          </a:stretch>
        </p:blipFill>
        <p:spPr>
          <a:xfrm>
            <a:off x="1576838" y="1590425"/>
            <a:ext cx="5990324" cy="3248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2568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t>Background</a:t>
            </a:r>
            <a:endParaRPr/>
          </a:p>
          <a:p>
            <a:pPr indent="0" lvl="0" marL="0" rtl="0" algn="l">
              <a:lnSpc>
                <a:spcPct val="130000"/>
              </a:lnSpc>
              <a:spcBef>
                <a:spcPts val="0"/>
              </a:spcBef>
              <a:spcAft>
                <a:spcPts val="0"/>
              </a:spcAft>
              <a:buNone/>
            </a:pPr>
            <a:r>
              <a:rPr lang="en"/>
              <a:t>Problem</a:t>
            </a:r>
            <a:endParaRPr/>
          </a:p>
          <a:p>
            <a:pPr indent="0" lvl="0" marL="0" rtl="0" algn="l">
              <a:lnSpc>
                <a:spcPct val="130000"/>
              </a:lnSpc>
              <a:spcBef>
                <a:spcPts val="0"/>
              </a:spcBef>
              <a:spcAft>
                <a:spcPts val="0"/>
              </a:spcAft>
              <a:buNone/>
            </a:pPr>
            <a:r>
              <a:rPr lang="en"/>
              <a:t>Success Metrics</a:t>
            </a:r>
            <a:endParaRPr/>
          </a:p>
          <a:p>
            <a:pPr indent="0" lvl="0" marL="0" rtl="0" algn="l">
              <a:lnSpc>
                <a:spcPct val="130000"/>
              </a:lnSpc>
              <a:spcBef>
                <a:spcPts val="0"/>
              </a:spcBef>
              <a:spcAft>
                <a:spcPts val="0"/>
              </a:spcAft>
              <a:buNone/>
            </a:pPr>
            <a:r>
              <a:rPr lang="en"/>
              <a:t>B-Trees</a:t>
            </a:r>
            <a:endParaRPr/>
          </a:p>
          <a:p>
            <a:pPr indent="0" lvl="0" marL="0" rtl="0" algn="l">
              <a:lnSpc>
                <a:spcPct val="130000"/>
              </a:lnSpc>
              <a:spcBef>
                <a:spcPts val="0"/>
              </a:spcBef>
              <a:spcAft>
                <a:spcPts val="0"/>
              </a:spcAft>
              <a:buNone/>
            </a:pPr>
            <a:r>
              <a:rPr lang="en"/>
              <a:t>RM-Index</a:t>
            </a:r>
            <a:endParaRPr/>
          </a:p>
          <a:p>
            <a:pPr indent="0" lvl="0" marL="0" rtl="0" algn="l">
              <a:lnSpc>
                <a:spcPct val="130000"/>
              </a:lnSpc>
              <a:spcBef>
                <a:spcPts val="0"/>
              </a:spcBef>
              <a:spcAft>
                <a:spcPts val="0"/>
              </a:spcAft>
              <a:buNone/>
            </a:pPr>
            <a:r>
              <a:rPr lang="en"/>
              <a:t>Hashmaps</a:t>
            </a:r>
            <a:endParaRPr/>
          </a:p>
          <a:p>
            <a:pPr indent="0" lvl="0" marL="0" rtl="0" algn="l">
              <a:lnSpc>
                <a:spcPct val="130000"/>
              </a:lnSpc>
              <a:spcBef>
                <a:spcPts val="0"/>
              </a:spcBef>
              <a:spcAft>
                <a:spcPts val="0"/>
              </a:spcAft>
              <a:buNone/>
            </a:pPr>
            <a:r>
              <a:rPr lang="en"/>
              <a:t>Bloom Filters</a:t>
            </a:r>
            <a:endParaRPr/>
          </a:p>
          <a:p>
            <a:pPr indent="0" lvl="0" marL="0" rtl="0" algn="l">
              <a:lnSpc>
                <a:spcPct val="130000"/>
              </a:lnSpc>
              <a:spcBef>
                <a:spcPts val="0"/>
              </a:spcBef>
              <a:spcAft>
                <a:spcPts val="0"/>
              </a:spcAft>
              <a:buNone/>
            </a:pPr>
            <a:r>
              <a:rPr lang="en"/>
              <a:t>Conclusions</a:t>
            </a:r>
            <a:endParaRPr/>
          </a:p>
        </p:txBody>
      </p:sp>
      <p:sp>
        <p:nvSpPr>
          <p:cNvPr id="62" name="Google Shape;62;p14"/>
          <p:cNvSpPr txBox="1"/>
          <p:nvPr>
            <p:ph idx="1" type="body"/>
          </p:nvPr>
        </p:nvSpPr>
        <p:spPr>
          <a:xfrm>
            <a:off x="2880300" y="1152475"/>
            <a:ext cx="703800" cy="3416400"/>
          </a:xfrm>
          <a:prstGeom prst="rect">
            <a:avLst/>
          </a:prstGeom>
        </p:spPr>
        <p:txBody>
          <a:bodyPr anchorCtr="0" anchor="t" bIns="91425" lIns="91425" spcFirstLastPara="1" rIns="91425" wrap="square" tIns="91425">
            <a:noAutofit/>
          </a:bodyPr>
          <a:lstStyle/>
          <a:p>
            <a:pPr indent="0" lvl="0" marL="0" rtl="0" algn="r">
              <a:lnSpc>
                <a:spcPct val="130000"/>
              </a:lnSpc>
              <a:spcBef>
                <a:spcPts val="0"/>
              </a:spcBef>
              <a:spcAft>
                <a:spcPts val="0"/>
              </a:spcAft>
              <a:buNone/>
            </a:pPr>
            <a:r>
              <a:rPr lang="en"/>
              <a:t>3</a:t>
            </a:r>
            <a:endParaRPr/>
          </a:p>
          <a:p>
            <a:pPr indent="0" lvl="0" marL="0" rtl="0" algn="r">
              <a:lnSpc>
                <a:spcPct val="130000"/>
              </a:lnSpc>
              <a:spcBef>
                <a:spcPts val="0"/>
              </a:spcBef>
              <a:spcAft>
                <a:spcPts val="0"/>
              </a:spcAft>
              <a:buNone/>
            </a:pPr>
            <a:r>
              <a:rPr lang="en"/>
              <a:t>5</a:t>
            </a:r>
            <a:endParaRPr/>
          </a:p>
          <a:p>
            <a:pPr indent="0" lvl="0" marL="0" rtl="0" algn="r">
              <a:lnSpc>
                <a:spcPct val="130000"/>
              </a:lnSpc>
              <a:spcBef>
                <a:spcPts val="0"/>
              </a:spcBef>
              <a:spcAft>
                <a:spcPts val="0"/>
              </a:spcAft>
              <a:buNone/>
            </a:pPr>
            <a:r>
              <a:rPr lang="en"/>
              <a:t>7</a:t>
            </a:r>
            <a:endParaRPr/>
          </a:p>
          <a:p>
            <a:pPr indent="0" lvl="0" marL="0" rtl="0" algn="r">
              <a:lnSpc>
                <a:spcPct val="130000"/>
              </a:lnSpc>
              <a:spcBef>
                <a:spcPts val="0"/>
              </a:spcBef>
              <a:spcAft>
                <a:spcPts val="0"/>
              </a:spcAft>
              <a:buNone/>
            </a:pPr>
            <a:r>
              <a:rPr lang="en"/>
              <a:t>8</a:t>
            </a:r>
            <a:endParaRPr/>
          </a:p>
          <a:p>
            <a:pPr indent="0" lvl="0" marL="0" rtl="0" algn="r">
              <a:lnSpc>
                <a:spcPct val="130000"/>
              </a:lnSpc>
              <a:spcBef>
                <a:spcPts val="0"/>
              </a:spcBef>
              <a:spcAft>
                <a:spcPts val="0"/>
              </a:spcAft>
              <a:buNone/>
            </a:pPr>
            <a:r>
              <a:rPr lang="en"/>
              <a:t>13</a:t>
            </a:r>
            <a:endParaRPr/>
          </a:p>
          <a:p>
            <a:pPr indent="0" lvl="0" marL="0" rtl="0" algn="r">
              <a:lnSpc>
                <a:spcPct val="130000"/>
              </a:lnSpc>
              <a:spcBef>
                <a:spcPts val="0"/>
              </a:spcBef>
              <a:spcAft>
                <a:spcPts val="0"/>
              </a:spcAft>
              <a:buNone/>
            </a:pPr>
            <a:r>
              <a:rPr lang="en"/>
              <a:t>21</a:t>
            </a:r>
            <a:endParaRPr/>
          </a:p>
          <a:p>
            <a:pPr indent="0" lvl="0" marL="0" rtl="0" algn="r">
              <a:lnSpc>
                <a:spcPct val="130000"/>
              </a:lnSpc>
              <a:spcBef>
                <a:spcPts val="0"/>
              </a:spcBef>
              <a:spcAft>
                <a:spcPts val="0"/>
              </a:spcAft>
              <a:buNone/>
            </a:pPr>
            <a:r>
              <a:rPr lang="en"/>
              <a:t>25</a:t>
            </a:r>
            <a:endParaRPr/>
          </a:p>
          <a:p>
            <a:pPr indent="0" lvl="0" marL="0" rtl="0" algn="r">
              <a:lnSpc>
                <a:spcPct val="130000"/>
              </a:lnSpc>
              <a:spcBef>
                <a:spcPts val="0"/>
              </a:spcBef>
              <a:spcAft>
                <a:spcPts val="0"/>
              </a:spcAft>
              <a:buNone/>
            </a:pPr>
            <a:r>
              <a:rPr lang="en"/>
              <a:t>28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Results</a:t>
            </a:r>
            <a:endParaRPr/>
          </a:p>
        </p:txBody>
      </p:sp>
      <p:graphicFrame>
        <p:nvGraphicFramePr>
          <p:cNvPr id="200" name="Google Shape;200;p32"/>
          <p:cNvGraphicFramePr/>
          <p:nvPr/>
        </p:nvGraphicFramePr>
        <p:xfrm>
          <a:off x="952500" y="1619250"/>
          <a:ext cx="3000000" cy="3000000"/>
        </p:xfrm>
        <a:graphic>
          <a:graphicData uri="http://schemas.openxmlformats.org/drawingml/2006/table">
            <a:tbl>
              <a:tblPr>
                <a:noFill/>
                <a:tableStyleId>{582CEEAC-CC5D-438B-87CE-DB55B7F51926}</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a:t>Dataset</a:t>
                      </a:r>
                      <a:endParaRPr b="1"/>
                    </a:p>
                  </a:txBody>
                  <a:tcPr marT="91425" marB="91425" marR="91425" marL="91425"/>
                </a:tc>
                <a:tc>
                  <a:txBody>
                    <a:bodyPr>
                      <a:noAutofit/>
                    </a:bodyPr>
                    <a:lstStyle/>
                    <a:p>
                      <a:pPr indent="0" lvl="0" marL="0" rtl="0" algn="l">
                        <a:spcBef>
                          <a:spcPts val="0"/>
                        </a:spcBef>
                        <a:spcAft>
                          <a:spcPts val="0"/>
                        </a:spcAft>
                        <a:buNone/>
                      </a:pPr>
                      <a:r>
                        <a:rPr b="1" lang="en"/>
                        <a:t>Memory Savings</a:t>
                      </a:r>
                      <a:endParaRPr b="1"/>
                    </a:p>
                  </a:txBody>
                  <a:tcPr marT="91425" marB="91425" marR="91425" marL="91425"/>
                </a:tc>
                <a:tc>
                  <a:txBody>
                    <a:bodyPr>
                      <a:noAutofit/>
                    </a:bodyPr>
                    <a:lstStyle/>
                    <a:p>
                      <a:pPr indent="0" lvl="0" marL="0" rtl="0" algn="l">
                        <a:spcBef>
                          <a:spcPts val="0"/>
                        </a:spcBef>
                        <a:spcAft>
                          <a:spcPts val="0"/>
                        </a:spcAft>
                        <a:buNone/>
                      </a:pPr>
                      <a:r>
                        <a:rPr b="1" lang="en"/>
                        <a:t>Speedup</a:t>
                      </a:r>
                      <a:endParaRPr/>
                    </a:p>
                  </a:txBody>
                  <a:tcPr marT="91425" marB="91425" marR="91425" marL="91425"/>
                </a:tc>
              </a:tr>
              <a:tr h="381000">
                <a:tc>
                  <a:txBody>
                    <a:bodyPr>
                      <a:noAutofit/>
                    </a:bodyPr>
                    <a:lstStyle/>
                    <a:p>
                      <a:pPr indent="0" lvl="0" marL="0" rtl="0" algn="l">
                        <a:spcBef>
                          <a:spcPts val="0"/>
                        </a:spcBef>
                        <a:spcAft>
                          <a:spcPts val="0"/>
                        </a:spcAft>
                        <a:buNone/>
                      </a:pPr>
                      <a:r>
                        <a:rPr lang="en"/>
                        <a:t>Server Logs (Timestamps)</a:t>
                      </a:r>
                      <a:endParaRPr/>
                    </a:p>
                  </a:txBody>
                  <a:tcPr marT="91425" marB="91425" marR="91425" marL="91425"/>
                </a:tc>
                <a:tc>
                  <a:txBody>
                    <a:bodyPr>
                      <a:noAutofit/>
                    </a:bodyPr>
                    <a:lstStyle/>
                    <a:p>
                      <a:pPr indent="0" lvl="0" marL="0" rtl="0" algn="l">
                        <a:spcBef>
                          <a:spcPts val="0"/>
                        </a:spcBef>
                        <a:spcAft>
                          <a:spcPts val="0"/>
                        </a:spcAft>
                        <a:buNone/>
                      </a:pPr>
                      <a:r>
                        <a:rPr lang="en"/>
                        <a:t>88%</a:t>
                      </a:r>
                      <a:endParaRPr/>
                    </a:p>
                  </a:txBody>
                  <a:tcPr marT="91425" marB="91425" marR="91425" marL="91425"/>
                </a:tc>
                <a:tc>
                  <a:txBody>
                    <a:bodyPr>
                      <a:noAutofit/>
                    </a:bodyPr>
                    <a:lstStyle/>
                    <a:p>
                      <a:pPr indent="0" lvl="0" marL="0" rtl="0" algn="l">
                        <a:spcBef>
                          <a:spcPts val="0"/>
                        </a:spcBef>
                        <a:spcAft>
                          <a:spcPts val="0"/>
                        </a:spcAft>
                        <a:buNone/>
                      </a:pPr>
                      <a:r>
                        <a:rPr lang="en"/>
                        <a:t>1.88x</a:t>
                      </a:r>
                      <a:endParaRPr/>
                    </a:p>
                  </a:txBody>
                  <a:tcPr marT="91425" marB="91425" marR="91425" marL="91425"/>
                </a:tc>
              </a:tr>
              <a:tr h="381000">
                <a:tc>
                  <a:txBody>
                    <a:bodyPr>
                      <a:noAutofit/>
                    </a:bodyPr>
                    <a:lstStyle/>
                    <a:p>
                      <a:pPr indent="0" lvl="0" marL="0" rtl="0" algn="l">
                        <a:spcBef>
                          <a:spcPts val="0"/>
                        </a:spcBef>
                        <a:spcAft>
                          <a:spcPts val="0"/>
                        </a:spcAft>
                        <a:buNone/>
                      </a:pPr>
                      <a:r>
                        <a:rPr lang="en"/>
                        <a:t>Longitudes</a:t>
                      </a:r>
                      <a:endParaRPr/>
                    </a:p>
                  </a:txBody>
                  <a:tcPr marT="91425" marB="91425" marR="91425" marL="91425"/>
                </a:tc>
                <a:tc>
                  <a:txBody>
                    <a:bodyPr>
                      <a:noAutofit/>
                    </a:bodyPr>
                    <a:lstStyle/>
                    <a:p>
                      <a:pPr indent="0" lvl="0" marL="0" rtl="0" algn="l">
                        <a:spcBef>
                          <a:spcPts val="0"/>
                        </a:spcBef>
                        <a:spcAft>
                          <a:spcPts val="0"/>
                        </a:spcAft>
                        <a:buNone/>
                      </a:pPr>
                      <a:r>
                        <a:rPr lang="en"/>
                        <a:t>99%</a:t>
                      </a:r>
                      <a:endParaRPr/>
                    </a:p>
                  </a:txBody>
                  <a:tcPr marT="91425" marB="91425" marR="91425" marL="91425"/>
                </a:tc>
                <a:tc>
                  <a:txBody>
                    <a:bodyPr>
                      <a:noAutofit/>
                    </a:bodyPr>
                    <a:lstStyle/>
                    <a:p>
                      <a:pPr indent="0" lvl="0" marL="0" rtl="0" algn="l">
                        <a:spcBef>
                          <a:spcPts val="0"/>
                        </a:spcBef>
                        <a:spcAft>
                          <a:spcPts val="0"/>
                        </a:spcAft>
                        <a:buNone/>
                      </a:pPr>
                      <a:r>
                        <a:rPr lang="en"/>
                        <a:t>2.7x</a:t>
                      </a:r>
                      <a:endParaRPr/>
                    </a:p>
                  </a:txBody>
                  <a:tcPr marT="91425" marB="91425" marR="91425" marL="91425"/>
                </a:tc>
              </a:tr>
              <a:tr h="381000">
                <a:tc>
                  <a:txBody>
                    <a:bodyPr>
                      <a:noAutofit/>
                    </a:bodyPr>
                    <a:lstStyle/>
                    <a:p>
                      <a:pPr indent="0" lvl="0" marL="0" rtl="0" algn="l">
                        <a:spcBef>
                          <a:spcPts val="0"/>
                        </a:spcBef>
                        <a:spcAft>
                          <a:spcPts val="0"/>
                        </a:spcAft>
                        <a:buNone/>
                      </a:pPr>
                      <a:r>
                        <a:rPr lang="en"/>
                        <a:t>Synthetic Log Normal Data</a:t>
                      </a:r>
                      <a:endParaRPr/>
                    </a:p>
                  </a:txBody>
                  <a:tcPr marT="91425" marB="91425" marR="91425" marL="91425"/>
                </a:tc>
                <a:tc>
                  <a:txBody>
                    <a:bodyPr>
                      <a:noAutofit/>
                    </a:bodyPr>
                    <a:lstStyle/>
                    <a:p>
                      <a:pPr indent="0" lvl="0" marL="0" rtl="0" algn="l">
                        <a:spcBef>
                          <a:spcPts val="0"/>
                        </a:spcBef>
                        <a:spcAft>
                          <a:spcPts val="0"/>
                        </a:spcAft>
                        <a:buNone/>
                      </a:pPr>
                      <a:r>
                        <a:rPr lang="en"/>
                        <a:t>88%</a:t>
                      </a:r>
                      <a:endParaRPr/>
                    </a:p>
                  </a:txBody>
                  <a:tcPr marT="91425" marB="91425" marR="91425" marL="91425"/>
                </a:tc>
                <a:tc>
                  <a:txBody>
                    <a:bodyPr>
                      <a:noAutofit/>
                    </a:bodyPr>
                    <a:lstStyle/>
                    <a:p>
                      <a:pPr indent="0" lvl="0" marL="0" rtl="0" algn="l">
                        <a:spcBef>
                          <a:spcPts val="0"/>
                        </a:spcBef>
                        <a:spcAft>
                          <a:spcPts val="0"/>
                        </a:spcAft>
                        <a:buNone/>
                      </a:pPr>
                      <a:r>
                        <a:rPr lang="en"/>
                        <a:t>1.8x</a:t>
                      </a:r>
                      <a:endParaRPr/>
                    </a:p>
                  </a:txBody>
                  <a:tcPr marT="91425" marB="91425" marR="91425" marL="91425"/>
                </a:tc>
              </a:tr>
              <a:tr h="381000">
                <a:tc>
                  <a:txBody>
                    <a:bodyPr>
                      <a:noAutofit/>
                    </a:bodyPr>
                    <a:lstStyle/>
                    <a:p>
                      <a:pPr indent="0" lvl="0" marL="0" rtl="0" algn="l">
                        <a:spcBef>
                          <a:spcPts val="0"/>
                        </a:spcBef>
                        <a:spcAft>
                          <a:spcPts val="0"/>
                        </a:spcAft>
                        <a:buNone/>
                      </a:pPr>
                      <a:r>
                        <a:rPr lang="en"/>
                        <a:t>Strings (Document IDs)</a:t>
                      </a:r>
                      <a:endParaRPr/>
                    </a:p>
                  </a:txBody>
                  <a:tcPr marT="91425" marB="91425" marR="91425" marL="91425"/>
                </a:tc>
                <a:tc>
                  <a:txBody>
                    <a:bodyPr>
                      <a:noAutofit/>
                    </a:bodyPr>
                    <a:lstStyle/>
                    <a:p>
                      <a:pPr indent="0" lvl="0" marL="0" rtl="0" algn="l">
                        <a:spcBef>
                          <a:spcPts val="0"/>
                        </a:spcBef>
                        <a:spcAft>
                          <a:spcPts val="0"/>
                        </a:spcAft>
                        <a:buNone/>
                      </a:pPr>
                      <a:r>
                        <a:rPr lang="en"/>
                        <a:t>63%</a:t>
                      </a:r>
                      <a:endParaRPr/>
                    </a:p>
                  </a:txBody>
                  <a:tcPr marT="91425" marB="91425" marR="91425" marL="91425"/>
                </a:tc>
                <a:tc>
                  <a:txBody>
                    <a:bodyPr>
                      <a:noAutofit/>
                    </a:bodyPr>
                    <a:lstStyle/>
                    <a:p>
                      <a:pPr indent="0" lvl="0" marL="0" rtl="0" algn="l">
                        <a:spcBef>
                          <a:spcPts val="0"/>
                        </a:spcBef>
                        <a:spcAft>
                          <a:spcPts val="0"/>
                        </a:spcAft>
                        <a:buNone/>
                      </a:pPr>
                      <a:r>
                        <a:rPr lang="en"/>
                        <a:t>1.1x</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Results | Alternative Baselines</a:t>
            </a:r>
            <a:endParaRPr/>
          </a:p>
        </p:txBody>
      </p:sp>
      <p:pic>
        <p:nvPicPr>
          <p:cNvPr id="206" name="Google Shape;206;p33"/>
          <p:cNvPicPr preferRelativeResize="0"/>
          <p:nvPr/>
        </p:nvPicPr>
        <p:blipFill>
          <a:blip r:embed="rId3">
            <a:alphaModFix/>
          </a:blip>
          <a:stretch>
            <a:fillRect/>
          </a:stretch>
        </p:blipFill>
        <p:spPr>
          <a:xfrm>
            <a:off x="152400" y="1354175"/>
            <a:ext cx="8839199" cy="2315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Hashmaps | Point Index</a:t>
            </a:r>
            <a:endParaRPr/>
          </a:p>
        </p:txBody>
      </p:sp>
      <p:pic>
        <p:nvPicPr>
          <p:cNvPr id="212" name="Google Shape;212;p34"/>
          <p:cNvPicPr preferRelativeResize="0"/>
          <p:nvPr/>
        </p:nvPicPr>
        <p:blipFill>
          <a:blip r:embed="rId3">
            <a:alphaModFix/>
          </a:blip>
          <a:stretch>
            <a:fillRect/>
          </a:stretch>
        </p:blipFill>
        <p:spPr>
          <a:xfrm>
            <a:off x="1728488" y="1125600"/>
            <a:ext cx="5687032"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Innovations</a:t>
            </a:r>
            <a:endParaRPr/>
          </a:p>
        </p:txBody>
      </p:sp>
      <p:sp>
        <p:nvSpPr>
          <p:cNvPr id="218" name="Google Shape;218;p35"/>
          <p:cNvSpPr txBox="1"/>
          <p:nvPr>
            <p:ph idx="1" type="body"/>
          </p:nvPr>
        </p:nvSpPr>
        <p:spPr>
          <a:xfrm>
            <a:off x="311700" y="1152475"/>
            <a:ext cx="5418000" cy="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Hashmaps as a Model</a:t>
            </a:r>
            <a:endParaRPr/>
          </a:p>
        </p:txBody>
      </p:sp>
      <p:sp>
        <p:nvSpPr>
          <p:cNvPr id="219" name="Google Shape;219;p35"/>
          <p:cNvSpPr txBox="1"/>
          <p:nvPr>
            <p:ph idx="1" type="body"/>
          </p:nvPr>
        </p:nvSpPr>
        <p:spPr>
          <a:xfrm>
            <a:off x="5729800" y="1638175"/>
            <a:ext cx="3102600" cy="26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Use Learned CDF as the Hash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Perfect CDF model should have </a:t>
            </a:r>
            <a:r>
              <a:rPr b="1" lang="en"/>
              <a:t>zero </a:t>
            </a:r>
            <a:r>
              <a:rPr lang="en"/>
              <a:t>collisions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Independent of type of hashmap</a:t>
            </a:r>
            <a:endParaRPr/>
          </a:p>
        </p:txBody>
      </p:sp>
      <p:pic>
        <p:nvPicPr>
          <p:cNvPr id="220" name="Google Shape;220;p35"/>
          <p:cNvPicPr preferRelativeResize="0"/>
          <p:nvPr/>
        </p:nvPicPr>
        <p:blipFill>
          <a:blip r:embed="rId3">
            <a:alphaModFix/>
          </a:blip>
          <a:stretch>
            <a:fillRect/>
          </a:stretch>
        </p:blipFill>
        <p:spPr>
          <a:xfrm>
            <a:off x="308200" y="1772925"/>
            <a:ext cx="5425000" cy="25897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3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Results &amp; Takeaways</a:t>
            </a:r>
            <a:endParaRPr/>
          </a:p>
        </p:txBody>
      </p:sp>
      <p:pic>
        <p:nvPicPr>
          <p:cNvPr id="226" name="Google Shape;226;p36"/>
          <p:cNvPicPr preferRelativeResize="0"/>
          <p:nvPr/>
        </p:nvPicPr>
        <p:blipFill>
          <a:blip r:embed="rId3">
            <a:alphaModFix/>
          </a:blip>
          <a:stretch>
            <a:fillRect/>
          </a:stretch>
        </p:blipFill>
        <p:spPr>
          <a:xfrm>
            <a:off x="152400" y="1170125"/>
            <a:ext cx="8839200" cy="2134272"/>
          </a:xfrm>
          <a:prstGeom prst="rect">
            <a:avLst/>
          </a:prstGeom>
          <a:noFill/>
          <a:ln>
            <a:noFill/>
          </a:ln>
        </p:spPr>
      </p:pic>
      <p:sp>
        <p:nvSpPr>
          <p:cNvPr id="227" name="Google Shape;227;p36"/>
          <p:cNvSpPr txBox="1"/>
          <p:nvPr>
            <p:ph idx="1" type="body"/>
          </p:nvPr>
        </p:nvSpPr>
        <p:spPr>
          <a:xfrm>
            <a:off x="311700" y="3404500"/>
            <a:ext cx="8520600" cy="12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 Base: MurmurHash3-like Hash Function</a:t>
            </a:r>
            <a:endParaRPr/>
          </a:p>
          <a:p>
            <a:pPr indent="0" lvl="0" marL="0" rtl="0" algn="l">
              <a:spcBef>
                <a:spcPts val="0"/>
              </a:spcBef>
              <a:spcAft>
                <a:spcPts val="0"/>
              </a:spcAft>
              <a:buNone/>
            </a:pPr>
            <a:r>
              <a:rPr lang="en"/>
              <a:t>Model: 2-Stage RMI Models, 100k models on 2nd stage, no hidden layers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Results &amp; Takeaways</a:t>
            </a:r>
            <a:endParaRPr/>
          </a:p>
        </p:txBody>
      </p:sp>
      <p:sp>
        <p:nvSpPr>
          <p:cNvPr id="233" name="Google Shape;233;p37"/>
          <p:cNvSpPr txBox="1"/>
          <p:nvPr>
            <p:ph idx="1" type="body"/>
          </p:nvPr>
        </p:nvSpPr>
        <p:spPr>
          <a:xfrm>
            <a:off x="4520050" y="1170125"/>
            <a:ext cx="41763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Actual benefits from reducing conflicts depends on a variety of factors (e.g. architecture, payload), complexity not guaranteed to pay 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Small Payloads - Traditional Cuckoo hashing works best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Larger Payloads + Distributed Settings - Increased latency okay when considering cache miss, conflict costs</a:t>
            </a:r>
            <a:endParaRPr/>
          </a:p>
        </p:txBody>
      </p:sp>
      <p:pic>
        <p:nvPicPr>
          <p:cNvPr id="234" name="Google Shape;234;p37"/>
          <p:cNvPicPr preferRelativeResize="0"/>
          <p:nvPr/>
        </p:nvPicPr>
        <p:blipFill>
          <a:blip r:embed="rId3">
            <a:alphaModFix/>
          </a:blip>
          <a:stretch>
            <a:fillRect/>
          </a:stretch>
        </p:blipFill>
        <p:spPr>
          <a:xfrm>
            <a:off x="152400" y="1170125"/>
            <a:ext cx="4176288"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Bloom Filter | Existence Index</a:t>
            </a:r>
            <a:endParaRPr/>
          </a:p>
        </p:txBody>
      </p:sp>
      <p:pic>
        <p:nvPicPr>
          <p:cNvPr id="240" name="Google Shape;240;p38"/>
          <p:cNvPicPr preferRelativeResize="0"/>
          <p:nvPr/>
        </p:nvPicPr>
        <p:blipFill>
          <a:blip r:embed="rId3">
            <a:alphaModFix/>
          </a:blip>
          <a:stretch>
            <a:fillRect/>
          </a:stretch>
        </p:blipFill>
        <p:spPr>
          <a:xfrm>
            <a:off x="2532913" y="1192375"/>
            <a:ext cx="4078175" cy="3625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Innovations</a:t>
            </a:r>
            <a:endParaRPr/>
          </a:p>
        </p:txBody>
      </p:sp>
      <p:sp>
        <p:nvSpPr>
          <p:cNvPr id="246" name="Google Shape;246;p39"/>
          <p:cNvSpPr txBox="1"/>
          <p:nvPr>
            <p:ph idx="1" type="body"/>
          </p:nvPr>
        </p:nvSpPr>
        <p:spPr>
          <a:xfrm>
            <a:off x="311700" y="1152475"/>
            <a:ext cx="5418000" cy="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Bloom Filters as Binary Classification</a:t>
            </a:r>
            <a:endParaRPr/>
          </a:p>
        </p:txBody>
      </p:sp>
      <p:sp>
        <p:nvSpPr>
          <p:cNvPr id="247" name="Google Shape;247;p39"/>
          <p:cNvSpPr txBox="1"/>
          <p:nvPr>
            <p:ph idx="1" type="body"/>
          </p:nvPr>
        </p:nvSpPr>
        <p:spPr>
          <a:xfrm>
            <a:off x="5106350" y="1638175"/>
            <a:ext cx="3102600" cy="26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Binary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Solution: Hybrid Model / Bloom Filter</a:t>
            </a:r>
            <a:endParaRPr/>
          </a:p>
        </p:txBody>
      </p:sp>
      <p:pic>
        <p:nvPicPr>
          <p:cNvPr id="248" name="Google Shape;248;p39"/>
          <p:cNvPicPr preferRelativeResize="0"/>
          <p:nvPr/>
        </p:nvPicPr>
        <p:blipFill>
          <a:blip r:embed="rId3">
            <a:alphaModFix/>
          </a:blip>
          <a:stretch>
            <a:fillRect/>
          </a:stretch>
        </p:blipFill>
        <p:spPr>
          <a:xfrm>
            <a:off x="425300" y="1727250"/>
            <a:ext cx="4681040" cy="320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3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Results &amp; Takeaways</a:t>
            </a:r>
            <a:endParaRPr/>
          </a:p>
        </p:txBody>
      </p:sp>
      <p:sp>
        <p:nvSpPr>
          <p:cNvPr id="254" name="Google Shape;254;p40"/>
          <p:cNvSpPr txBox="1"/>
          <p:nvPr>
            <p:ph idx="1" type="body"/>
          </p:nvPr>
        </p:nvSpPr>
        <p:spPr>
          <a:xfrm>
            <a:off x="311700" y="3404500"/>
            <a:ext cx="8520600" cy="12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Determine if URLs are “good”. If bad, warn about phishing / hacked</a:t>
            </a:r>
            <a:endParaRPr/>
          </a:p>
          <a:p>
            <a:pPr indent="0" lvl="0" marL="0" rtl="0" algn="l">
              <a:spcBef>
                <a:spcPts val="0"/>
              </a:spcBef>
              <a:spcAft>
                <a:spcPts val="0"/>
              </a:spcAft>
              <a:buNone/>
            </a:pPr>
            <a:r>
              <a:rPr lang="en"/>
              <a:t>Built with RNN, W is number of neurons, E is embedding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6D9EEB"/>
                </a:solidFill>
              </a:rPr>
              <a:t>36% Reduction in Memory</a:t>
            </a:r>
            <a:endParaRPr>
              <a:solidFill>
                <a:srgbClr val="6D9EEB"/>
              </a:solidFill>
            </a:endParaRPr>
          </a:p>
        </p:txBody>
      </p:sp>
      <p:pic>
        <p:nvPicPr>
          <p:cNvPr id="255" name="Google Shape;255;p40"/>
          <p:cNvPicPr preferRelativeResize="0"/>
          <p:nvPr/>
        </p:nvPicPr>
        <p:blipFill>
          <a:blip r:embed="rId3">
            <a:alphaModFix/>
          </a:blip>
          <a:stretch>
            <a:fillRect/>
          </a:stretch>
        </p:blipFill>
        <p:spPr>
          <a:xfrm>
            <a:off x="3170791" y="1143975"/>
            <a:ext cx="2802407" cy="21342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Implications &amp; Research Potentials</a:t>
            </a:r>
            <a:endParaRPr/>
          </a:p>
        </p:txBody>
      </p:sp>
      <p:sp>
        <p:nvSpPr>
          <p:cNvPr id="261" name="Google Shape;261;p41"/>
          <p:cNvSpPr txBox="1"/>
          <p:nvPr>
            <p:ph idx="1" type="body"/>
          </p:nvPr>
        </p:nvSpPr>
        <p:spPr>
          <a:xfrm>
            <a:off x="311700" y="1152475"/>
            <a:ext cx="8520600" cy="373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Trees: Insertion, B-Tree Variants, when should a model be retrained? </a:t>
            </a:r>
            <a:endParaRPr/>
          </a:p>
          <a:p>
            <a:pPr indent="-342900" lvl="0" marL="457200" rtl="0" algn="l">
              <a:spcBef>
                <a:spcPts val="0"/>
              </a:spcBef>
              <a:spcAft>
                <a:spcPts val="0"/>
              </a:spcAft>
              <a:buSzPts val="1800"/>
              <a:buChar char="●"/>
            </a:pPr>
            <a:r>
              <a:rPr lang="en"/>
              <a:t>Joins: Estimating Cardinality (Next Paper!)</a:t>
            </a:r>
            <a:endParaRPr/>
          </a:p>
          <a:p>
            <a:pPr indent="-342900" lvl="0" marL="457200" rtl="0" algn="l">
              <a:spcBef>
                <a:spcPts val="0"/>
              </a:spcBef>
              <a:spcAft>
                <a:spcPts val="0"/>
              </a:spcAft>
              <a:buSzPts val="1800"/>
              <a:buChar char="●"/>
            </a:pPr>
            <a:r>
              <a:rPr lang="en"/>
              <a:t>Sorting: CDF provides approximate sort order, use sandwiched / hybrid approach alongside traditional sorting algorithms</a:t>
            </a:r>
            <a:endParaRPr/>
          </a:p>
          <a:p>
            <a:pPr indent="-342900" lvl="0" marL="457200" rtl="0" algn="l">
              <a:spcBef>
                <a:spcPts val="0"/>
              </a:spcBef>
              <a:spcAft>
                <a:spcPts val="0"/>
              </a:spcAft>
              <a:buSzPts val="1800"/>
              <a:buChar char="●"/>
            </a:pPr>
            <a:r>
              <a:rPr lang="en"/>
              <a:t>Modeling Data Structures or Datasets with Non-Linear Behavior</a:t>
            </a:r>
            <a:endParaRPr/>
          </a:p>
          <a:p>
            <a:pPr indent="-342900" lvl="0" marL="457200" rtl="0" algn="l">
              <a:spcBef>
                <a:spcPts val="0"/>
              </a:spcBef>
              <a:spcAft>
                <a:spcPts val="0"/>
              </a:spcAft>
              <a:buSzPts val="1800"/>
              <a:buChar char="●"/>
            </a:pPr>
            <a:r>
              <a:rPr lang="en"/>
              <a:t>Neural Networks for Multidimensional Indexed Structures: Creating mapping function to capture more complicated, multidimensional keys (3+ Dimensions)</a:t>
            </a:r>
            <a:endParaRPr/>
          </a:p>
          <a:p>
            <a:pPr indent="-342900" lvl="0" marL="457200" rtl="0" algn="l">
              <a:spcBef>
                <a:spcPts val="0"/>
              </a:spcBef>
              <a:spcAft>
                <a:spcPts val="0"/>
              </a:spcAft>
              <a:buSzPts val="1800"/>
              <a:buChar char="●"/>
            </a:pPr>
            <a:r>
              <a:rPr lang="en"/>
              <a:t>TPUs/GPUs: Run learning indices on vector processors, replace if-then statements with multiplexers.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8" name="Google Shape;68;p15"/>
          <p:cNvSpPr txBox="1"/>
          <p:nvPr>
            <p:ph idx="1" type="body"/>
          </p:nvPr>
        </p:nvSpPr>
        <p:spPr>
          <a:xfrm>
            <a:off x="3493563" y="1365975"/>
            <a:ext cx="5047500" cy="21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State of System Design Today</a:t>
            </a:r>
            <a:endParaRPr/>
          </a:p>
          <a:p>
            <a:pPr indent="0" lvl="0" marL="0" rtl="0" algn="l">
              <a:spcBef>
                <a:spcPts val="1600"/>
              </a:spcBef>
              <a:spcAft>
                <a:spcPts val="0"/>
              </a:spcAft>
              <a:buNone/>
            </a:pPr>
            <a:r>
              <a:rPr lang="en"/>
              <a:t>Data Structures and Algorithms are</a:t>
            </a:r>
            <a:endParaRPr/>
          </a:p>
          <a:p>
            <a:pPr indent="-342900" lvl="0" marL="457200" rtl="0" algn="l">
              <a:spcBef>
                <a:spcPts val="0"/>
              </a:spcBef>
              <a:spcAft>
                <a:spcPts val="0"/>
              </a:spcAft>
              <a:buSzPts val="1800"/>
              <a:buChar char="●"/>
            </a:pPr>
            <a:r>
              <a:rPr lang="en"/>
              <a:t>General Purpose, “</a:t>
            </a:r>
            <a:r>
              <a:rPr lang="en"/>
              <a:t>One Size Fits All”</a:t>
            </a:r>
            <a:endParaRPr/>
          </a:p>
          <a:p>
            <a:pPr indent="-342900" lvl="0" marL="457200" rtl="0" algn="l">
              <a:spcBef>
                <a:spcPts val="0"/>
              </a:spcBef>
              <a:spcAft>
                <a:spcPts val="0"/>
              </a:spcAft>
              <a:buSzPts val="1800"/>
              <a:buChar char="●"/>
            </a:pPr>
            <a:r>
              <a:rPr lang="en"/>
              <a:t>Assume nothing about data distribution</a:t>
            </a:r>
            <a:endParaRPr/>
          </a:p>
          <a:p>
            <a:pPr indent="-342900" lvl="0" marL="457200" rtl="0" algn="l">
              <a:spcBef>
                <a:spcPts val="0"/>
              </a:spcBef>
              <a:spcAft>
                <a:spcPts val="0"/>
              </a:spcAft>
              <a:buSzPts val="1800"/>
              <a:buChar char="●"/>
            </a:pPr>
            <a:r>
              <a:rPr lang="en"/>
              <a:t>Oblivious towards the nature of data</a:t>
            </a:r>
            <a:endParaRPr/>
          </a:p>
        </p:txBody>
      </p:sp>
      <p:pic>
        <p:nvPicPr>
          <p:cNvPr id="69" name="Google Shape;69;p15"/>
          <p:cNvPicPr preferRelativeResize="0"/>
          <p:nvPr/>
        </p:nvPicPr>
        <p:blipFill>
          <a:blip r:embed="rId3">
            <a:alphaModFix/>
          </a:blip>
          <a:stretch>
            <a:fillRect/>
          </a:stretch>
        </p:blipFill>
        <p:spPr>
          <a:xfrm>
            <a:off x="602925" y="1365975"/>
            <a:ext cx="2743200" cy="1876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Implications &amp; Research Areas</a:t>
            </a:r>
            <a:endParaRPr/>
          </a:p>
        </p:txBody>
      </p:sp>
      <p:sp>
        <p:nvSpPr>
          <p:cNvPr id="267" name="Google Shape;267;p42"/>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Conclusions</a:t>
            </a:r>
            <a:endParaRPr/>
          </a:p>
          <a:p>
            <a:pPr indent="-342900" lvl="0" marL="457200" rtl="0" algn="l">
              <a:spcBef>
                <a:spcPts val="0"/>
              </a:spcBef>
              <a:spcAft>
                <a:spcPts val="0"/>
              </a:spcAft>
              <a:buSzPts val="1800"/>
              <a:buChar char="●"/>
            </a:pPr>
            <a:r>
              <a:rPr lang="en"/>
              <a:t>Benefits of learned indexes are dependent upon the usage and architecture of the data structure or algorithm in question</a:t>
            </a:r>
            <a:endParaRPr/>
          </a:p>
          <a:p>
            <a:pPr indent="-342900" lvl="0" marL="457200" rtl="0" algn="l">
              <a:spcBef>
                <a:spcPts val="0"/>
              </a:spcBef>
              <a:spcAft>
                <a:spcPts val="0"/>
              </a:spcAft>
              <a:buSzPts val="1800"/>
              <a:buChar char="●"/>
            </a:pPr>
            <a:r>
              <a:rPr lang="en"/>
              <a:t>Don’t necessarily replace, use traditional indexes alongside learned models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Questions</a:t>
            </a:r>
            <a:endParaRPr/>
          </a:p>
          <a:p>
            <a:pPr indent="-342900" lvl="0" marL="457200" rtl="0" algn="l">
              <a:spcBef>
                <a:spcPts val="0"/>
              </a:spcBef>
              <a:spcAft>
                <a:spcPts val="0"/>
              </a:spcAft>
              <a:buSzPts val="1800"/>
              <a:buChar char="●"/>
            </a:pPr>
            <a:r>
              <a:rPr lang="en"/>
              <a:t>What factors can help guide the transition from a data structure or an algorithm to an appropriate model?</a:t>
            </a:r>
            <a:endParaRPr/>
          </a:p>
          <a:p>
            <a:pPr indent="-342900" lvl="0" marL="457200" rtl="0" algn="l">
              <a:spcBef>
                <a:spcPts val="0"/>
              </a:spcBef>
              <a:spcAft>
                <a:spcPts val="0"/>
              </a:spcAft>
              <a:buSzPts val="1800"/>
              <a:buChar char="●"/>
            </a:pPr>
            <a:r>
              <a:rPr lang="en"/>
              <a:t>How can we effectively scale accuracy with size?</a:t>
            </a:r>
            <a:endParaRPr/>
          </a:p>
          <a:p>
            <a:pPr indent="-342900" lvl="0" marL="457200" rtl="0" algn="l">
              <a:spcBef>
                <a:spcPts val="0"/>
              </a:spcBef>
              <a:spcAft>
                <a:spcPts val="0"/>
              </a:spcAft>
              <a:buSzPts val="1800"/>
              <a:buChar char="●"/>
            </a:pPr>
            <a:r>
              <a:rPr lang="en"/>
              <a:t>What are some principles for designing hybrid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5" name="Google Shape;75;p16"/>
          <p:cNvSpPr txBox="1"/>
          <p:nvPr>
            <p:ph idx="1" type="body"/>
          </p:nvPr>
        </p:nvSpPr>
        <p:spPr>
          <a:xfrm>
            <a:off x="311700" y="1289225"/>
            <a:ext cx="8520600" cy="7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Data Structure and Algorithm Domains</a:t>
            </a:r>
            <a:endParaRPr sz="2200"/>
          </a:p>
        </p:txBody>
      </p:sp>
      <p:pic>
        <p:nvPicPr>
          <p:cNvPr id="76" name="Google Shape;76;p16"/>
          <p:cNvPicPr preferRelativeResize="0"/>
          <p:nvPr/>
        </p:nvPicPr>
        <p:blipFill>
          <a:blip r:embed="rId3">
            <a:alphaModFix/>
          </a:blip>
          <a:stretch>
            <a:fillRect/>
          </a:stretch>
        </p:blipFill>
        <p:spPr>
          <a:xfrm>
            <a:off x="658963" y="2855275"/>
            <a:ext cx="609600" cy="609600"/>
          </a:xfrm>
          <a:prstGeom prst="rect">
            <a:avLst/>
          </a:prstGeom>
          <a:noFill/>
          <a:ln>
            <a:noFill/>
          </a:ln>
        </p:spPr>
      </p:pic>
      <p:pic>
        <p:nvPicPr>
          <p:cNvPr id="77" name="Google Shape;77;p16"/>
          <p:cNvPicPr preferRelativeResize="0"/>
          <p:nvPr/>
        </p:nvPicPr>
        <p:blipFill>
          <a:blip r:embed="rId4">
            <a:alphaModFix/>
          </a:blip>
          <a:stretch>
            <a:fillRect/>
          </a:stretch>
        </p:blipFill>
        <p:spPr>
          <a:xfrm>
            <a:off x="2102308" y="2855275"/>
            <a:ext cx="609600" cy="609600"/>
          </a:xfrm>
          <a:prstGeom prst="rect">
            <a:avLst/>
          </a:prstGeom>
          <a:noFill/>
          <a:ln>
            <a:noFill/>
          </a:ln>
        </p:spPr>
      </p:pic>
      <p:pic>
        <p:nvPicPr>
          <p:cNvPr id="78" name="Google Shape;78;p16"/>
          <p:cNvPicPr preferRelativeResize="0"/>
          <p:nvPr/>
        </p:nvPicPr>
        <p:blipFill>
          <a:blip r:embed="rId5">
            <a:alphaModFix/>
          </a:blip>
          <a:stretch>
            <a:fillRect/>
          </a:stretch>
        </p:blipFill>
        <p:spPr>
          <a:xfrm>
            <a:off x="3545653" y="2855275"/>
            <a:ext cx="609600" cy="609600"/>
          </a:xfrm>
          <a:prstGeom prst="rect">
            <a:avLst/>
          </a:prstGeom>
          <a:noFill/>
          <a:ln>
            <a:noFill/>
          </a:ln>
        </p:spPr>
      </p:pic>
      <p:pic>
        <p:nvPicPr>
          <p:cNvPr id="79" name="Google Shape;79;p16"/>
          <p:cNvPicPr preferRelativeResize="0"/>
          <p:nvPr/>
        </p:nvPicPr>
        <p:blipFill>
          <a:blip r:embed="rId6">
            <a:alphaModFix/>
          </a:blip>
          <a:stretch>
            <a:fillRect/>
          </a:stretch>
        </p:blipFill>
        <p:spPr>
          <a:xfrm>
            <a:off x="7875688" y="2855275"/>
            <a:ext cx="609600" cy="609600"/>
          </a:xfrm>
          <a:prstGeom prst="rect">
            <a:avLst/>
          </a:prstGeom>
          <a:noFill/>
          <a:ln>
            <a:noFill/>
          </a:ln>
        </p:spPr>
      </p:pic>
      <p:pic>
        <p:nvPicPr>
          <p:cNvPr id="80" name="Google Shape;80;p16"/>
          <p:cNvPicPr preferRelativeResize="0"/>
          <p:nvPr/>
        </p:nvPicPr>
        <p:blipFill>
          <a:blip r:embed="rId7">
            <a:alphaModFix/>
          </a:blip>
          <a:stretch>
            <a:fillRect/>
          </a:stretch>
        </p:blipFill>
        <p:spPr>
          <a:xfrm>
            <a:off x="4988998" y="2855275"/>
            <a:ext cx="609600" cy="609600"/>
          </a:xfrm>
          <a:prstGeom prst="rect">
            <a:avLst/>
          </a:prstGeom>
          <a:noFill/>
          <a:ln>
            <a:noFill/>
          </a:ln>
        </p:spPr>
      </p:pic>
      <p:pic>
        <p:nvPicPr>
          <p:cNvPr id="81" name="Google Shape;81;p16"/>
          <p:cNvPicPr preferRelativeResize="0"/>
          <p:nvPr/>
        </p:nvPicPr>
        <p:blipFill>
          <a:blip r:embed="rId8">
            <a:alphaModFix/>
          </a:blip>
          <a:stretch>
            <a:fillRect/>
          </a:stretch>
        </p:blipFill>
        <p:spPr>
          <a:xfrm>
            <a:off x="6432343" y="2855275"/>
            <a:ext cx="609600" cy="609600"/>
          </a:xfrm>
          <a:prstGeom prst="rect">
            <a:avLst/>
          </a:prstGeom>
          <a:noFill/>
          <a:ln>
            <a:noFill/>
          </a:ln>
        </p:spPr>
      </p:pic>
      <p:sp>
        <p:nvSpPr>
          <p:cNvPr id="82" name="Google Shape;82;p16"/>
          <p:cNvSpPr txBox="1"/>
          <p:nvPr>
            <p:ph idx="1" type="body"/>
          </p:nvPr>
        </p:nvSpPr>
        <p:spPr>
          <a:xfrm>
            <a:off x="605875" y="2226525"/>
            <a:ext cx="7158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Join</a:t>
            </a:r>
            <a:endParaRPr/>
          </a:p>
        </p:txBody>
      </p:sp>
      <p:sp>
        <p:nvSpPr>
          <p:cNvPr id="83" name="Google Shape;83;p16"/>
          <p:cNvSpPr txBox="1"/>
          <p:nvPr>
            <p:ph idx="1" type="body"/>
          </p:nvPr>
        </p:nvSpPr>
        <p:spPr>
          <a:xfrm>
            <a:off x="2049200" y="2226525"/>
            <a:ext cx="7158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Sort</a:t>
            </a:r>
            <a:endParaRPr/>
          </a:p>
        </p:txBody>
      </p:sp>
      <p:sp>
        <p:nvSpPr>
          <p:cNvPr id="84" name="Google Shape;84;p16"/>
          <p:cNvSpPr txBox="1"/>
          <p:nvPr>
            <p:ph idx="1" type="body"/>
          </p:nvPr>
        </p:nvSpPr>
        <p:spPr>
          <a:xfrm>
            <a:off x="3492525" y="2226525"/>
            <a:ext cx="7158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Tree</a:t>
            </a:r>
            <a:endParaRPr/>
          </a:p>
        </p:txBody>
      </p:sp>
      <p:sp>
        <p:nvSpPr>
          <p:cNvPr id="85" name="Google Shape;85;p16"/>
          <p:cNvSpPr txBox="1"/>
          <p:nvPr>
            <p:ph idx="1" type="body"/>
          </p:nvPr>
        </p:nvSpPr>
        <p:spPr>
          <a:xfrm>
            <a:off x="4564650" y="2226525"/>
            <a:ext cx="14583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Scheduling</a:t>
            </a:r>
            <a:endParaRPr/>
          </a:p>
        </p:txBody>
      </p:sp>
      <p:sp>
        <p:nvSpPr>
          <p:cNvPr id="86" name="Google Shape;86;p16"/>
          <p:cNvSpPr txBox="1"/>
          <p:nvPr>
            <p:ph idx="1" type="body"/>
          </p:nvPr>
        </p:nvSpPr>
        <p:spPr>
          <a:xfrm>
            <a:off x="6008000" y="2226525"/>
            <a:ext cx="14583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Cache</a:t>
            </a:r>
            <a:endParaRPr/>
          </a:p>
        </p:txBody>
      </p:sp>
      <p:sp>
        <p:nvSpPr>
          <p:cNvPr id="87" name="Google Shape;87;p16"/>
          <p:cNvSpPr txBox="1"/>
          <p:nvPr>
            <p:ph idx="1" type="body"/>
          </p:nvPr>
        </p:nvSpPr>
        <p:spPr>
          <a:xfrm>
            <a:off x="7451350" y="2226525"/>
            <a:ext cx="1458300" cy="45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Bloom Filter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Size Does </a:t>
            </a:r>
            <a:r>
              <a:rPr i="1" lang="en"/>
              <a:t>Not</a:t>
            </a:r>
            <a:r>
              <a:rPr lang="en"/>
              <a:t> Fit All”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Traditional Data Structures do not account for the nature of data</a:t>
            </a:r>
            <a:endParaRPr/>
          </a:p>
          <a:p>
            <a:pPr indent="-317500" lvl="1" marL="914400" rtl="0" algn="l">
              <a:spcBef>
                <a:spcPts val="0"/>
              </a:spcBef>
              <a:spcAft>
                <a:spcPts val="0"/>
              </a:spcAft>
              <a:buSzPts val="1400"/>
              <a:buAutoNum type="alphaLcPeriod"/>
            </a:pPr>
            <a:r>
              <a:rPr lang="en"/>
              <a:t>Scales poorly with more data</a:t>
            </a:r>
            <a:endParaRPr/>
          </a:p>
          <a:p>
            <a:pPr indent="-317500" lvl="1" marL="914400" rtl="0" algn="l">
              <a:spcBef>
                <a:spcPts val="0"/>
              </a:spcBef>
              <a:spcAft>
                <a:spcPts val="0"/>
              </a:spcAft>
              <a:buSzPts val="1400"/>
              <a:buAutoNum type="alphaLcPeriod"/>
            </a:pPr>
            <a:r>
              <a:rPr lang="en"/>
              <a:t>Do not take advantage of common patterns in real world data</a:t>
            </a:r>
            <a:endParaRPr/>
          </a:p>
          <a:p>
            <a:pPr indent="-317500" lvl="1" marL="914400" rtl="0" algn="l">
              <a:spcBef>
                <a:spcPts val="0"/>
              </a:spcBef>
              <a:spcAft>
                <a:spcPts val="0"/>
              </a:spcAft>
              <a:buSzPts val="1400"/>
              <a:buAutoNum type="alphaLcPeriod"/>
            </a:pPr>
            <a:r>
              <a:rPr lang="en"/>
              <a:t>Suboptimal edge cases can fail with increases in computation time by orders of magnitude.</a:t>
            </a:r>
            <a:endParaRPr/>
          </a:p>
          <a:p>
            <a:pPr indent="-342900" lvl="0" marL="457200" rtl="0" algn="l">
              <a:spcBef>
                <a:spcPts val="0"/>
              </a:spcBef>
              <a:spcAft>
                <a:spcPts val="0"/>
              </a:spcAft>
              <a:buSzPts val="1800"/>
              <a:buAutoNum type="arabicPeriod"/>
            </a:pPr>
            <a:r>
              <a:rPr lang="en"/>
              <a:t>Learn the Data Distribution for Time, Space, Performance Improvements</a:t>
            </a:r>
            <a:endParaRPr/>
          </a:p>
          <a:p>
            <a:pPr indent="-317500" lvl="1" marL="914400" rtl="0" algn="l">
              <a:spcBef>
                <a:spcPts val="0"/>
              </a:spcBef>
              <a:spcAft>
                <a:spcPts val="0"/>
              </a:spcAft>
              <a:buSzPts val="1400"/>
              <a:buAutoNum type="alphaLcPeriod"/>
            </a:pPr>
            <a:r>
              <a:rPr lang="en"/>
              <a:t>Scale with complexity, </a:t>
            </a:r>
            <a:r>
              <a:rPr i="1" lang="en"/>
              <a:t>not</a:t>
            </a:r>
            <a:r>
              <a:rPr lang="en"/>
              <a:t> size</a:t>
            </a:r>
            <a:endParaRPr/>
          </a:p>
          <a:p>
            <a:pPr indent="-317500" lvl="1" marL="914400" rtl="0" algn="l">
              <a:spcBef>
                <a:spcPts val="0"/>
              </a:spcBef>
              <a:spcAft>
                <a:spcPts val="0"/>
              </a:spcAft>
              <a:buSzPts val="1400"/>
              <a:buAutoNum type="alphaLcPeriod"/>
            </a:pPr>
            <a:r>
              <a:rPr lang="en"/>
              <a:t>Machine Learning, Reinforcement Learning, and Neural Nets can replace, complement, improve existing heuristics and system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9" name="Google Shape;99;p18"/>
          <p:cNvSpPr txBox="1"/>
          <p:nvPr>
            <p:ph idx="1" type="body"/>
          </p:nvPr>
        </p:nvSpPr>
        <p:spPr>
          <a:xfrm>
            <a:off x="311700" y="1909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 Use Machine Learning Models to Learn Different Data Distributions and Create Adaptive Structures and Algorithms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In some sense, indexes are already models, so it’s worth exploring transitioning from rigid index structures to learned, more flexible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Metrics</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Systems Metrics</a:t>
            </a:r>
            <a:endParaRPr/>
          </a:p>
          <a:p>
            <a:pPr indent="-342900" lvl="0" marL="457200" rtl="0" algn="l">
              <a:spcBef>
                <a:spcPts val="0"/>
              </a:spcBef>
              <a:spcAft>
                <a:spcPts val="0"/>
              </a:spcAft>
              <a:buSzPts val="1800"/>
              <a:buChar char="●"/>
            </a:pPr>
            <a:r>
              <a:rPr lang="en"/>
              <a:t>I/O Count</a:t>
            </a:r>
            <a:endParaRPr/>
          </a:p>
          <a:p>
            <a:pPr indent="-342900" lvl="0" marL="457200" rtl="0" algn="l">
              <a:spcBef>
                <a:spcPts val="0"/>
              </a:spcBef>
              <a:spcAft>
                <a:spcPts val="0"/>
              </a:spcAft>
              <a:buSzPts val="1800"/>
              <a:buChar char="●"/>
            </a:pPr>
            <a:r>
              <a:rPr lang="en"/>
              <a:t>Space + Memory Requirements</a:t>
            </a:r>
            <a:endParaRPr/>
          </a:p>
          <a:p>
            <a:pPr indent="-342900" lvl="0" marL="457200" rtl="0" algn="l">
              <a:spcBef>
                <a:spcPts val="0"/>
              </a:spcBef>
              <a:spcAft>
                <a:spcPts val="0"/>
              </a:spcAft>
              <a:buSzPts val="1800"/>
              <a:buChar char="●"/>
            </a:pPr>
            <a:r>
              <a:rPr lang="en"/>
              <a:t>Query + Lookup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Metrics</a:t>
            </a:r>
            <a:endParaRPr/>
          </a:p>
          <a:p>
            <a:pPr indent="-342900" lvl="0" marL="457200" rtl="0" algn="l">
              <a:spcBef>
                <a:spcPts val="0"/>
              </a:spcBef>
              <a:spcAft>
                <a:spcPts val="0"/>
              </a:spcAft>
              <a:buSzPts val="1800"/>
              <a:buChar char="●"/>
            </a:pPr>
            <a:r>
              <a:rPr lang="en"/>
              <a:t>Size of the Model</a:t>
            </a:r>
            <a:endParaRPr/>
          </a:p>
          <a:p>
            <a:pPr indent="-342900" lvl="0" marL="457200" rtl="0" algn="l">
              <a:spcBef>
                <a:spcPts val="0"/>
              </a:spcBef>
              <a:spcAft>
                <a:spcPts val="0"/>
              </a:spcAft>
              <a:buSzPts val="1800"/>
              <a:buChar char="●"/>
            </a:pPr>
            <a:r>
              <a:rPr lang="en"/>
              <a:t>Amount of Overhead</a:t>
            </a:r>
            <a:endParaRPr/>
          </a:p>
          <a:p>
            <a:pPr indent="-342900" lvl="0" marL="457200" rtl="0" algn="l">
              <a:spcBef>
                <a:spcPts val="0"/>
              </a:spcBef>
              <a:spcAft>
                <a:spcPts val="0"/>
              </a:spcAft>
              <a:buSzPts val="1800"/>
              <a:buChar char="●"/>
            </a:pPr>
            <a:r>
              <a:rPr lang="en"/>
              <a:t>Number of Training Iterations</a:t>
            </a:r>
            <a:endParaRPr/>
          </a:p>
          <a:p>
            <a:pPr indent="-342900" lvl="0" marL="457200" rtl="0" algn="l">
              <a:spcBef>
                <a:spcPts val="0"/>
              </a:spcBef>
              <a:spcAft>
                <a:spcPts val="0"/>
              </a:spcAft>
              <a:buSzPts val="1800"/>
              <a:buChar char="●"/>
            </a:pPr>
            <a:r>
              <a:rPr lang="en"/>
              <a:t>Amount of Training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B-Trees | Range Index</a:t>
            </a:r>
            <a:endParaRPr/>
          </a:p>
        </p:txBody>
      </p:sp>
      <p:pic>
        <p:nvPicPr>
          <p:cNvPr id="111" name="Google Shape;111;p20"/>
          <p:cNvPicPr preferRelativeResize="0"/>
          <p:nvPr/>
        </p:nvPicPr>
        <p:blipFill>
          <a:blip r:embed="rId3">
            <a:alphaModFix/>
          </a:blip>
          <a:stretch>
            <a:fillRect/>
          </a:stretch>
        </p:blipFill>
        <p:spPr>
          <a:xfrm>
            <a:off x="1679550" y="1017725"/>
            <a:ext cx="5094634" cy="3820975"/>
          </a:xfrm>
          <a:prstGeom prst="rect">
            <a:avLst/>
          </a:prstGeom>
          <a:noFill/>
          <a:ln>
            <a:noFill/>
          </a:ln>
        </p:spPr>
      </p:pic>
      <p:sp>
        <p:nvSpPr>
          <p:cNvPr id="112" name="Google Shape;112;p20"/>
          <p:cNvSpPr txBox="1"/>
          <p:nvPr/>
        </p:nvSpPr>
        <p:spPr>
          <a:xfrm>
            <a:off x="5277100" y="1322625"/>
            <a:ext cx="1213500" cy="3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06666"/>
                </a:solidFill>
              </a:rPr>
              <a:t>CPU Cache</a:t>
            </a:r>
            <a:endParaRPr>
              <a:solidFill>
                <a:srgbClr val="E06666"/>
              </a:solidFill>
            </a:endParaRPr>
          </a:p>
        </p:txBody>
      </p:sp>
      <p:sp>
        <p:nvSpPr>
          <p:cNvPr id="113" name="Google Shape;113;p20"/>
          <p:cNvSpPr txBox="1"/>
          <p:nvPr/>
        </p:nvSpPr>
        <p:spPr>
          <a:xfrm>
            <a:off x="6231075" y="2198700"/>
            <a:ext cx="1751400" cy="3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06666"/>
                </a:solidFill>
              </a:rPr>
              <a:t>Main Memory</a:t>
            </a:r>
            <a:endParaRPr>
              <a:solidFill>
                <a:srgbClr val="E06666"/>
              </a:solidFill>
            </a:endParaRPr>
          </a:p>
        </p:txBody>
      </p:sp>
      <p:sp>
        <p:nvSpPr>
          <p:cNvPr id="114" name="Google Shape;114;p20"/>
          <p:cNvSpPr txBox="1"/>
          <p:nvPr/>
        </p:nvSpPr>
        <p:spPr>
          <a:xfrm>
            <a:off x="6930050" y="3297400"/>
            <a:ext cx="1954200" cy="3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06666"/>
                </a:solidFill>
              </a:rPr>
              <a:t>Disk / Main Memory</a:t>
            </a:r>
            <a:endParaRPr>
              <a:solidFill>
                <a:srgbClr val="E0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Innovations</a:t>
            </a:r>
            <a:endParaRPr/>
          </a:p>
        </p:txBody>
      </p:sp>
      <p:sp>
        <p:nvSpPr>
          <p:cNvPr id="120" name="Google Shape;120;p21"/>
          <p:cNvSpPr txBox="1"/>
          <p:nvPr>
            <p:ph idx="1" type="body"/>
          </p:nvPr>
        </p:nvSpPr>
        <p:spPr>
          <a:xfrm>
            <a:off x="311700" y="1152475"/>
            <a:ext cx="5418000" cy="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B-Trees as a Modeling Problem</a:t>
            </a:r>
            <a:endParaRPr/>
          </a:p>
        </p:txBody>
      </p:sp>
      <p:pic>
        <p:nvPicPr>
          <p:cNvPr id="121" name="Google Shape;121;p21"/>
          <p:cNvPicPr preferRelativeResize="0"/>
          <p:nvPr/>
        </p:nvPicPr>
        <p:blipFill>
          <a:blip r:embed="rId3">
            <a:alphaModFix/>
          </a:blip>
          <a:stretch>
            <a:fillRect/>
          </a:stretch>
        </p:blipFill>
        <p:spPr>
          <a:xfrm>
            <a:off x="311700" y="1772925"/>
            <a:ext cx="5418098" cy="2564825"/>
          </a:xfrm>
          <a:prstGeom prst="rect">
            <a:avLst/>
          </a:prstGeom>
          <a:noFill/>
          <a:ln>
            <a:noFill/>
          </a:ln>
        </p:spPr>
      </p:pic>
      <p:sp>
        <p:nvSpPr>
          <p:cNvPr id="122" name="Google Shape;122;p21"/>
          <p:cNvSpPr txBox="1"/>
          <p:nvPr>
            <p:ph idx="1" type="body"/>
          </p:nvPr>
        </p:nvSpPr>
        <p:spPr>
          <a:xfrm>
            <a:off x="5729800" y="1638175"/>
            <a:ext cx="3102600" cy="2659200"/>
          </a:xfrm>
          <a:prstGeom prst="rect">
            <a:avLst/>
          </a:prstGeom>
        </p:spPr>
        <p:txBody>
          <a:bodyPr anchorCtr="0" anchor="t" bIns="91425" lIns="91425" spcFirstLastPara="1" rIns="91425" wrap="square" tIns="91425">
            <a:noAutofit/>
          </a:bodyPr>
          <a:lstStyle/>
          <a:p>
            <a:pPr indent="-228600" lvl="0" marL="342900" rtl="0" algn="l">
              <a:spcBef>
                <a:spcPts val="0"/>
              </a:spcBef>
              <a:spcAft>
                <a:spcPts val="0"/>
              </a:spcAft>
              <a:buSzPts val="1800"/>
              <a:buChar char="●"/>
            </a:pPr>
            <a:r>
              <a:rPr lang="en"/>
              <a:t>Smaller Index</a:t>
            </a:r>
            <a:endParaRPr/>
          </a:p>
          <a:p>
            <a:pPr indent="-228600" lvl="0" marL="342900" rtl="0" algn="l">
              <a:spcBef>
                <a:spcPts val="0"/>
              </a:spcBef>
              <a:spcAft>
                <a:spcPts val="0"/>
              </a:spcAft>
              <a:buSzPts val="1800"/>
              <a:buChar char="●"/>
            </a:pPr>
            <a:r>
              <a:rPr lang="en"/>
              <a:t>Faster Lookup</a:t>
            </a:r>
            <a:endParaRPr/>
          </a:p>
          <a:p>
            <a:pPr indent="-228600" lvl="0" marL="342900" rtl="0" algn="l">
              <a:spcBef>
                <a:spcPts val="0"/>
              </a:spcBef>
              <a:spcAft>
                <a:spcPts val="0"/>
              </a:spcAft>
              <a:buSzPts val="1800"/>
              <a:buChar char="●"/>
            </a:pPr>
            <a:r>
              <a:rPr lang="en"/>
              <a:t>More Parallelism</a:t>
            </a:r>
            <a:endParaRPr/>
          </a:p>
          <a:p>
            <a:pPr indent="-228600" lvl="0" marL="342900" rtl="0" algn="l">
              <a:spcBef>
                <a:spcPts val="0"/>
              </a:spcBef>
              <a:spcAft>
                <a:spcPts val="0"/>
              </a:spcAft>
              <a:buSzPts val="1800"/>
              <a:buChar char="●"/>
            </a:pPr>
            <a:r>
              <a:rPr lang="en"/>
              <a:t>Cheaper Insertion</a:t>
            </a:r>
            <a:endParaRPr/>
          </a:p>
          <a:p>
            <a:pPr indent="-228600" lvl="0" marL="342900" rtl="0" algn="l">
              <a:spcBef>
                <a:spcPts val="0"/>
              </a:spcBef>
              <a:spcAft>
                <a:spcPts val="0"/>
              </a:spcAft>
              <a:buSzPts val="1800"/>
              <a:buChar char="●"/>
            </a:pPr>
            <a:r>
              <a:rPr lang="en"/>
              <a:t>Hardware Acceleration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3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