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2" r:id="rId2"/>
  </p:sldMasterIdLst>
  <p:notesMasterIdLst>
    <p:notesMasterId r:id="rId78"/>
  </p:notesMasterIdLst>
  <p:handoutMasterIdLst>
    <p:handoutMasterId r:id="rId79"/>
  </p:handoutMasterIdLst>
  <p:sldIdLst>
    <p:sldId id="935" r:id="rId3"/>
    <p:sldId id="1172" r:id="rId4"/>
    <p:sldId id="1038" r:id="rId5"/>
    <p:sldId id="1010" r:id="rId6"/>
    <p:sldId id="1014" r:id="rId7"/>
    <p:sldId id="1015" r:id="rId8"/>
    <p:sldId id="1016" r:id="rId9"/>
    <p:sldId id="1017" r:id="rId10"/>
    <p:sldId id="1035" r:id="rId11"/>
    <p:sldId id="1018" r:id="rId12"/>
    <p:sldId id="1019" r:id="rId13"/>
    <p:sldId id="1034" r:id="rId14"/>
    <p:sldId id="1020" r:id="rId15"/>
    <p:sldId id="1041" r:id="rId16"/>
    <p:sldId id="1011" r:id="rId17"/>
    <p:sldId id="1040" r:id="rId18"/>
    <p:sldId id="1021" r:id="rId19"/>
    <p:sldId id="1118" r:id="rId20"/>
    <p:sldId id="1119" r:id="rId21"/>
    <p:sldId id="1120" r:id="rId22"/>
    <p:sldId id="1121" r:id="rId23"/>
    <p:sldId id="1122" r:id="rId24"/>
    <p:sldId id="1123" r:id="rId25"/>
    <p:sldId id="1124" r:id="rId26"/>
    <p:sldId id="1126" r:id="rId27"/>
    <p:sldId id="1127" r:id="rId28"/>
    <p:sldId id="1128" r:id="rId29"/>
    <p:sldId id="1129" r:id="rId30"/>
    <p:sldId id="1130" r:id="rId31"/>
    <p:sldId id="1131" r:id="rId32"/>
    <p:sldId id="1132" r:id="rId33"/>
    <p:sldId id="1042" r:id="rId34"/>
    <p:sldId id="1043" r:id="rId35"/>
    <p:sldId id="1044" r:id="rId36"/>
    <p:sldId id="1045" r:id="rId37"/>
    <p:sldId id="1168" r:id="rId38"/>
    <p:sldId id="1133" r:id="rId39"/>
    <p:sldId id="1046" r:id="rId40"/>
    <p:sldId id="1047" r:id="rId41"/>
    <p:sldId id="1049" r:id="rId42"/>
    <p:sldId id="1051" r:id="rId43"/>
    <p:sldId id="1052" r:id="rId44"/>
    <p:sldId id="1053" r:id="rId45"/>
    <p:sldId id="1134" r:id="rId46"/>
    <p:sldId id="1135" r:id="rId47"/>
    <p:sldId id="1136" r:id="rId48"/>
    <p:sldId id="1148" r:id="rId49"/>
    <p:sldId id="1149" r:id="rId50"/>
    <p:sldId id="1151" r:id="rId51"/>
    <p:sldId id="1165" r:id="rId52"/>
    <p:sldId id="1152" r:id="rId53"/>
    <p:sldId id="1153" r:id="rId54"/>
    <p:sldId id="1161" r:id="rId55"/>
    <p:sldId id="1058" r:id="rId56"/>
    <p:sldId id="1160" r:id="rId57"/>
    <p:sldId id="1158" r:id="rId58"/>
    <p:sldId id="1159" r:id="rId59"/>
    <p:sldId id="1059" r:id="rId60"/>
    <p:sldId id="1096" r:id="rId61"/>
    <p:sldId id="1173" r:id="rId62"/>
    <p:sldId id="1174" r:id="rId63"/>
    <p:sldId id="1139" r:id="rId64"/>
    <p:sldId id="1175" r:id="rId65"/>
    <p:sldId id="1140" r:id="rId66"/>
    <p:sldId id="1141" r:id="rId67"/>
    <p:sldId id="1142" r:id="rId68"/>
    <p:sldId id="1143" r:id="rId69"/>
    <p:sldId id="1144" r:id="rId70"/>
    <p:sldId id="1145" r:id="rId71"/>
    <p:sldId id="1146" r:id="rId72"/>
    <p:sldId id="1147" r:id="rId73"/>
    <p:sldId id="1166" r:id="rId74"/>
    <p:sldId id="1162" r:id="rId75"/>
    <p:sldId id="1163" r:id="rId76"/>
    <p:sldId id="1164" r:id="rId7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A"/>
    <a:srgbClr val="FFFB88"/>
    <a:srgbClr val="FC9A99"/>
    <a:srgbClr val="C32A2E"/>
    <a:srgbClr val="8000FF"/>
    <a:srgbClr val="FF0080"/>
    <a:srgbClr val="FF00FF"/>
    <a:srgbClr val="6666FF"/>
    <a:srgbClr val="CC4B4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6" autoAdjust="0"/>
    <p:restoredTop sz="92052" autoAdjust="0"/>
  </p:normalViewPr>
  <p:slideViewPr>
    <p:cSldViewPr snapToObjects="1">
      <p:cViewPr>
        <p:scale>
          <a:sx n="100" d="100"/>
          <a:sy n="100" d="100"/>
        </p:scale>
        <p:origin x="176" y="96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notesMaster" Target="notesMasters/notesMaster1.xml"/><Relationship Id="rId79" Type="http://schemas.openxmlformats.org/officeDocument/2006/relationships/handoutMaster" Target="handoutMasters/handoutMaster1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E7C0F0-A33F-5E49-9932-C8B59CF6F427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these goals? Anything surprising in this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4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808"/>
            <a:ext cx="8446168" cy="736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8"/>
            <a:ext cx="8471568" cy="4926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ids-logo-js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226" y="6174832"/>
            <a:ext cx="1999773" cy="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0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1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9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299" y="6492875"/>
            <a:ext cx="60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5600465-59C3-D74A-B522-3691C8400B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30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7368" y="1097456"/>
            <a:ext cx="8419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7368" y="6310175"/>
            <a:ext cx="1371601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db.cs.berkeley.edu/papers/pacific75-mode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db.cs.berkeley.edu/papers/pacific75-model.pdf" TargetMode="Externa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db.cs.berkeley.edu/papers/pacific75-model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DD038E-B383-1B43-9BDA-9AC834EA1964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1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20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  <a:t>System R</a:t>
            </a:r>
            <a:b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</a:br>
            <a:r>
              <a:rPr lang="en-US" sz="4000" dirty="0" smtClean="0">
                <a:ea typeface="ＭＳ Ｐゴシック" charset="0"/>
              </a:rPr>
              <a:t>cs262a, Lecture 2</a:t>
            </a:r>
            <a:endParaRPr lang="en-US" sz="4000" dirty="0">
              <a:ea typeface="ＭＳ Ｐゴシック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0"/>
            <a:ext cx="8382000" cy="2743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Ali </a:t>
            </a:r>
            <a:r>
              <a:rPr lang="en-US" sz="3200" dirty="0" err="1" smtClean="0">
                <a:latin typeface="Helvetica Neue Light"/>
                <a:ea typeface="ＭＳ Ｐゴシック" charset="0"/>
                <a:cs typeface="Helvetica Neue Light"/>
              </a:rPr>
              <a:t>Ghodsi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 and Ion </a:t>
            </a:r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Stoica</a:t>
            </a:r>
            <a:endParaRPr lang="en-US" sz="3200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sz="2400" dirty="0" smtClean="0">
                <a:ea typeface="ＭＳ Ｐゴシック" charset="0"/>
              </a:rPr>
              <a:t>(adapted from Joe </a:t>
            </a:r>
            <a:r>
              <a:rPr lang="en-US" sz="2400" dirty="0" err="1" smtClean="0">
                <a:ea typeface="ＭＳ Ｐゴシック" charset="0"/>
              </a:rPr>
              <a:t>Hellerstein’s</a:t>
            </a:r>
            <a:r>
              <a:rPr lang="en-US" sz="2400" dirty="0" smtClean="0">
                <a:ea typeface="ＭＳ Ｐゴシック" charset="0"/>
              </a:rPr>
              <a:t> notes)</a:t>
            </a:r>
          </a:p>
          <a:p>
            <a:pPr eaLnBrk="1" hangingPunct="1"/>
            <a:endParaRPr lang="en-US" sz="2400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5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3975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35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6388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8674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6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3975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34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 Adams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10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r>
              <a:rPr lang="en-US" dirty="0" smtClean="0"/>
              <a:t>Hierarchical Model: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049966" y="3733800"/>
            <a:ext cx="4929555" cy="1894363"/>
            <a:chOff x="4049966" y="3733800"/>
            <a:chExt cx="4929555" cy="1894363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5905500" y="3733800"/>
              <a:ext cx="19050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248400" y="3733800"/>
              <a:ext cx="148590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29400" y="3733800"/>
              <a:ext cx="213360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049966" y="4427835"/>
              <a:ext cx="492955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arenR"/>
              </a:pPr>
              <a:r>
                <a:rPr lang="en-US" dirty="0">
                  <a:solidFill>
                    <a:srgbClr val="FF0000"/>
                  </a:solidFill>
                  <a:latin typeface="Helvetica Neue"/>
                  <a:cs typeface="Helvetica Neue"/>
                </a:rPr>
                <a:t>D</a:t>
              </a:r>
              <a:r>
                <a:rPr lang="en-US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uplicate </a:t>
              </a:r>
              <a:r>
                <a:rPr lang="en-US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records</a:t>
              </a:r>
            </a:p>
            <a:p>
              <a:pPr marL="457200" indent="-457200">
                <a:buAutoNum type="arabicParenR"/>
              </a:pPr>
              <a:r>
                <a:rPr lang="en-US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Requirements to have a parent;</a:t>
              </a:r>
              <a:br>
                <a:rPr lang="en-US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</a:br>
              <a:r>
                <a:rPr lang="en-US" dirty="0" smtClean="0">
                  <a:solidFill>
                    <a:srgbClr val="FF0000"/>
                  </a:solidFill>
                  <a:latin typeface="Helvetica Neue"/>
                  <a:cs typeface="Helvetica Neue"/>
                </a:rPr>
                <a:t>deletion anomalies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0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47700" y="4038600"/>
            <a:ext cx="66675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CODASYL </a:t>
            </a:r>
            <a:r>
              <a:rPr lang="en-US" sz="2400" dirty="0"/>
              <a:t>(Conference/Committee on Data Systems </a:t>
            </a:r>
            <a:r>
              <a:rPr lang="en-US" sz="2400" dirty="0" smtClean="0"/>
              <a:t>Languages)</a:t>
            </a:r>
          </a:p>
          <a:p>
            <a:pPr lvl="1"/>
            <a:r>
              <a:rPr lang="en-US" sz="2400" dirty="0" smtClean="0"/>
              <a:t>1969: CODASYL data model</a:t>
            </a:r>
            <a:br>
              <a:rPr lang="en-US" sz="2400" dirty="0" smtClean="0"/>
            </a:br>
            <a:r>
              <a:rPr lang="en-US" sz="2400" dirty="0" smtClean="0"/>
              <a:t>Designed by </a:t>
            </a:r>
            <a:r>
              <a:rPr lang="en-US" sz="2400" dirty="0" smtClean="0">
                <a:latin typeface="Helvetica Neue "/>
                <a:cs typeface="Helvetica Neue "/>
              </a:rPr>
              <a:t>Charles Bachman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Turing Award, 1973</a:t>
            </a:r>
          </a:p>
          <a:p>
            <a:pPr lvl="1"/>
            <a:r>
              <a:rPr lang="en-US" sz="2400" dirty="0" smtClean="0"/>
              <a:t>Also led to development of COBOL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4191000"/>
            <a:ext cx="972007" cy="14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4800" y="6320135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2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systems</a:t>
            </a:r>
            <a:r>
              <a:rPr lang="en-US" sz="1200" dirty="0" smtClean="0">
                <a:latin typeface="Helvetica Neue"/>
                <a:cs typeface="Helvetica Neue"/>
              </a:rPr>
              <a:t>” by 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</p:spTree>
    <p:extLst>
      <p:ext uri="{BB962C8B-B14F-4D97-AF65-F5344CB8AC3E}">
        <p14:creationId xmlns:p14="http://schemas.microsoft.com/office/powerpoint/2010/main" val="175415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167644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39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582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400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1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r>
              <a:rPr lang="en-US" dirty="0" smtClean="0"/>
              <a:t>Store two </a:t>
            </a:r>
            <a:r>
              <a:rPr lang="en-US" dirty="0"/>
              <a:t>types of </a:t>
            </a:r>
            <a:r>
              <a:rPr lang="en-US" dirty="0" smtClean="0"/>
              <a:t>information. What are they?</a:t>
            </a:r>
          </a:p>
          <a:p>
            <a:pPr lvl="1"/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 smtClean="0"/>
              <a:t>records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records are connected together. </a:t>
            </a:r>
          </a:p>
          <a:p>
            <a:r>
              <a:rPr lang="en-US" dirty="0" smtClean="0"/>
              <a:t>How do you search a database?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specify detailed algorithms that traverse the connections to get the answer. </a:t>
            </a:r>
            <a:endParaRPr lang="en-US" dirty="0" smtClean="0"/>
          </a:p>
          <a:p>
            <a:r>
              <a:rPr lang="en-US" dirty="0" smtClean="0"/>
              <a:t>Examples: search/insert/delete in linked lists, trees,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Before relational DBs: hierarchical and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8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308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308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33800" y="1329154"/>
            <a:ext cx="5334000" cy="2286000"/>
            <a:chOff x="3733800" y="1329154"/>
            <a:chExt cx="5334000" cy="2286000"/>
          </a:xfrm>
        </p:grpSpPr>
        <p:sp>
          <p:nvSpPr>
            <p:cNvPr id="20" name="Rectangle 19"/>
            <p:cNvSpPr/>
            <p:nvPr/>
          </p:nvSpPr>
          <p:spPr>
            <a:xfrm>
              <a:off x="6096000" y="1329154"/>
              <a:ext cx="990600" cy="304800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17, 25M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0" y="2167354"/>
              <a:ext cx="1295400" cy="304800"/>
            </a:xfrm>
            <a:prstGeom prst="rect">
              <a:avLst/>
            </a:prstGeom>
            <a:ln>
              <a:solidFill>
                <a:srgbClr val="77933C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7933C"/>
                  </a:solidFill>
                  <a:latin typeface="Helvetica Neue Light"/>
                  <a:cs typeface="Helvetica Neue Light"/>
                </a:rPr>
                <a:t>Fisher, 100K</a:t>
              </a:r>
              <a:endParaRPr lang="en-US" sz="1600" dirty="0">
                <a:solidFill>
                  <a:srgbClr val="77933C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9800" y="2167354"/>
              <a:ext cx="1219200" cy="304800"/>
            </a:xfrm>
            <a:prstGeom prst="rect">
              <a:avLst/>
            </a:prstGeom>
            <a:ln>
              <a:solidFill>
                <a:srgbClr val="77933C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7933C"/>
                  </a:solidFill>
                  <a:latin typeface="Helvetica Neue Light"/>
                  <a:cs typeface="Helvetica Neue Light"/>
                </a:rPr>
                <a:t>Jones, 80K</a:t>
              </a:r>
              <a:endParaRPr lang="en-US" sz="1600" dirty="0">
                <a:solidFill>
                  <a:srgbClr val="77933C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91400" y="2167354"/>
              <a:ext cx="1524000" cy="304800"/>
            </a:xfrm>
            <a:prstGeom prst="rect">
              <a:avLst/>
            </a:prstGeom>
            <a:ln>
              <a:solidFill>
                <a:srgbClr val="77933C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77933C"/>
                  </a:solidFill>
                  <a:latin typeface="Helvetica Neue Light"/>
                  <a:cs typeface="Helvetica Neue Light"/>
                </a:rPr>
                <a:t>Adams, 140K</a:t>
              </a:r>
              <a:endParaRPr lang="en-US" sz="1600" dirty="0">
                <a:solidFill>
                  <a:srgbClr val="77933C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33800" y="3310354"/>
              <a:ext cx="762000" cy="304800"/>
            </a:xfrm>
            <a:prstGeom prst="rect">
              <a:avLst/>
            </a:prstGeom>
            <a:ln>
              <a:solidFill>
                <a:srgbClr val="558ED5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58ED5"/>
                  </a:solidFill>
                  <a:latin typeface="Helvetica Neue"/>
                  <a:cs typeface="Helvetica Neue"/>
                </a:rPr>
                <a:t>Sue,10</a:t>
              </a:r>
              <a:endParaRPr lang="en-US" sz="1400" dirty="0">
                <a:solidFill>
                  <a:srgbClr val="558ED5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3310354"/>
              <a:ext cx="774700" cy="304800"/>
            </a:xfrm>
            <a:prstGeom prst="rect">
              <a:avLst/>
            </a:prstGeom>
            <a:ln>
              <a:solidFill>
                <a:srgbClr val="558ED5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58ED5"/>
                  </a:solidFill>
                  <a:latin typeface="Helvetica Neue"/>
                  <a:cs typeface="Helvetica Neue"/>
                </a:rPr>
                <a:t>Peter,4</a:t>
              </a:r>
              <a:endParaRPr lang="en-US" sz="1400" dirty="0">
                <a:solidFill>
                  <a:srgbClr val="558ED5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86400" y="3310354"/>
              <a:ext cx="838200" cy="304800"/>
            </a:xfrm>
            <a:prstGeom prst="rect">
              <a:avLst/>
            </a:prstGeom>
            <a:ln>
              <a:solidFill>
                <a:srgbClr val="984807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Helvetica Neue"/>
                  <a:cs typeface="Helvetica Neue"/>
                </a:rPr>
                <a:t>12, 500</a:t>
              </a:r>
              <a:endParaRPr lang="en-US" sz="1400" dirty="0">
                <a:latin typeface="Helvetica Neue"/>
                <a:cs typeface="Helvetica Neu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3310354"/>
              <a:ext cx="838200" cy="304800"/>
            </a:xfrm>
            <a:prstGeom prst="rect">
              <a:avLst/>
            </a:prstGeom>
            <a:ln>
              <a:solidFill>
                <a:srgbClr val="984807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984807"/>
                  </a:solidFill>
                  <a:latin typeface="Helvetica Neue"/>
                  <a:cs typeface="Helvetica Neue"/>
                </a:rPr>
                <a:t>12, 500</a:t>
              </a:r>
              <a:endParaRPr lang="en-US" sz="1400" dirty="0">
                <a:solidFill>
                  <a:srgbClr val="984807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29600" y="3310354"/>
              <a:ext cx="838200" cy="30480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50000"/>
                    </a:schemeClr>
                  </a:solidFill>
                  <a:latin typeface="Helvetica Neue"/>
                  <a:cs typeface="Helvetica Neue"/>
                </a:rPr>
                <a:t>12, 500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0800" y="3310354"/>
              <a:ext cx="774700" cy="304800"/>
            </a:xfrm>
            <a:prstGeom prst="rect">
              <a:avLst/>
            </a:prstGeom>
            <a:ln>
              <a:solidFill>
                <a:srgbClr val="558ED5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558ED5"/>
                  </a:solidFill>
                  <a:latin typeface="Helvetica Neue"/>
                  <a:cs typeface="Helvetica Neue"/>
                </a:rPr>
                <a:t>Dave,</a:t>
              </a:r>
              <a:r>
                <a:rPr lang="en-US" sz="1400" dirty="0">
                  <a:solidFill>
                    <a:srgbClr val="558ED5"/>
                  </a:solidFill>
                  <a:latin typeface="Helvetica Neue"/>
                  <a:cs typeface="Helvetica Neue"/>
                </a:rPr>
                <a:t>7</a:t>
              </a:r>
            </a:p>
          </p:txBody>
        </p:sp>
        <p:cxnSp>
          <p:nvCxnSpPr>
            <p:cNvPr id="32" name="Straight Arrow Connector 31"/>
            <p:cNvCxnSpPr>
              <a:stCxn id="20" idx="2"/>
              <a:endCxn id="21" idx="0"/>
            </p:cNvCxnSpPr>
            <p:nvPr/>
          </p:nvCxnSpPr>
          <p:spPr>
            <a:xfrm flipH="1">
              <a:off x="5219700" y="1633954"/>
              <a:ext cx="1371600" cy="533400"/>
            </a:xfrm>
            <a:prstGeom prst="straightConnector1">
              <a:avLst/>
            </a:prstGeom>
            <a:ln>
              <a:solidFill>
                <a:srgbClr val="77933C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1" idx="3"/>
              <a:endCxn id="22" idx="1"/>
            </p:cNvCxnSpPr>
            <p:nvPr/>
          </p:nvCxnSpPr>
          <p:spPr>
            <a:xfrm>
              <a:off x="5867400" y="2319754"/>
              <a:ext cx="152400" cy="0"/>
            </a:xfrm>
            <a:prstGeom prst="straightConnector1">
              <a:avLst/>
            </a:prstGeom>
            <a:ln>
              <a:solidFill>
                <a:srgbClr val="77933C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3"/>
              <a:endCxn id="23" idx="1"/>
            </p:cNvCxnSpPr>
            <p:nvPr/>
          </p:nvCxnSpPr>
          <p:spPr>
            <a:xfrm>
              <a:off x="7239000" y="2319754"/>
              <a:ext cx="152400" cy="0"/>
            </a:xfrm>
            <a:prstGeom prst="straightConnector1">
              <a:avLst/>
            </a:prstGeom>
            <a:ln>
              <a:solidFill>
                <a:srgbClr val="77933C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1" idx="2"/>
              <a:endCxn id="24" idx="0"/>
            </p:cNvCxnSpPr>
            <p:nvPr/>
          </p:nvCxnSpPr>
          <p:spPr>
            <a:xfrm flipH="1">
              <a:off x="4114800" y="2472154"/>
              <a:ext cx="1104900" cy="838200"/>
            </a:xfrm>
            <a:prstGeom prst="straightConnector1">
              <a:avLst/>
            </a:prstGeom>
            <a:ln>
              <a:solidFill>
                <a:srgbClr val="558ED5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4" idx="3"/>
              <a:endCxn id="25" idx="1"/>
            </p:cNvCxnSpPr>
            <p:nvPr/>
          </p:nvCxnSpPr>
          <p:spPr>
            <a:xfrm>
              <a:off x="4495800" y="3462754"/>
              <a:ext cx="152400" cy="0"/>
            </a:xfrm>
            <a:prstGeom prst="straightConnector1">
              <a:avLst/>
            </a:prstGeom>
            <a:ln>
              <a:solidFill>
                <a:srgbClr val="558ED5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2"/>
              <a:endCxn id="26" idx="0"/>
            </p:cNvCxnSpPr>
            <p:nvPr/>
          </p:nvCxnSpPr>
          <p:spPr>
            <a:xfrm>
              <a:off x="5219700" y="2472154"/>
              <a:ext cx="685800" cy="838200"/>
            </a:xfrm>
            <a:prstGeom prst="straightConnector1">
              <a:avLst/>
            </a:prstGeom>
            <a:ln>
              <a:solidFill>
                <a:srgbClr val="984807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  <a:endCxn id="31" idx="0"/>
            </p:cNvCxnSpPr>
            <p:nvPr/>
          </p:nvCxnSpPr>
          <p:spPr>
            <a:xfrm>
              <a:off x="6629400" y="2472154"/>
              <a:ext cx="158750" cy="838200"/>
            </a:xfrm>
            <a:prstGeom prst="straightConnector1">
              <a:avLst/>
            </a:prstGeom>
            <a:ln>
              <a:solidFill>
                <a:srgbClr val="558ED5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2" idx="2"/>
              <a:endCxn id="29" idx="0"/>
            </p:cNvCxnSpPr>
            <p:nvPr/>
          </p:nvCxnSpPr>
          <p:spPr>
            <a:xfrm>
              <a:off x="6629400" y="2472154"/>
              <a:ext cx="1104900" cy="838200"/>
            </a:xfrm>
            <a:prstGeom prst="straightConnector1">
              <a:avLst/>
            </a:prstGeom>
            <a:ln>
              <a:solidFill>
                <a:srgbClr val="984807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3" idx="2"/>
              <a:endCxn id="30" idx="0"/>
            </p:cNvCxnSpPr>
            <p:nvPr/>
          </p:nvCxnSpPr>
          <p:spPr>
            <a:xfrm>
              <a:off x="8153400" y="2472154"/>
              <a:ext cx="495300" cy="838200"/>
            </a:xfrm>
            <a:prstGeom prst="straightConnector1">
              <a:avLst/>
            </a:prstGeom>
            <a:ln>
              <a:solidFill>
                <a:srgbClr val="984807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47700" y="4038600"/>
            <a:ext cx="66675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1966: IMS (IBM Management System)</a:t>
            </a:r>
          </a:p>
          <a:p>
            <a:pPr lvl="1"/>
            <a:r>
              <a:rPr lang="en-US" sz="2400" dirty="0" smtClean="0"/>
              <a:t>Designed for Apollo program for</a:t>
            </a:r>
            <a:r>
              <a:rPr lang="en-US" sz="2400" dirty="0" smtClean="0">
                <a:sym typeface="Wingdings"/>
              </a:rPr>
              <a:t> managing inventory for Saturn V and s</a:t>
            </a:r>
            <a:r>
              <a:rPr lang="en-US" sz="2400" dirty="0" smtClean="0"/>
              <a:t>pace vehicle</a:t>
            </a:r>
          </a:p>
          <a:p>
            <a:pPr lvl="1"/>
            <a:r>
              <a:rPr lang="en-US" sz="2400" dirty="0" smtClean="0"/>
              <a:t>Still in use today!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6320135"/>
            <a:ext cx="6483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2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systems</a:t>
            </a:r>
            <a:r>
              <a:rPr lang="en-US" sz="1200" smtClean="0">
                <a:latin typeface="Helvetica Neue"/>
                <a:cs typeface="Helvetica Neue"/>
              </a:rPr>
              <a:t>” </a:t>
            </a:r>
            <a:r>
              <a:rPr lang="en-US" sz="1200" smtClean="0">
                <a:latin typeface="Helvetica Neue"/>
                <a:cs typeface="Helvetica Neue"/>
              </a:rPr>
              <a:t/>
            </a:r>
            <a:br>
              <a:rPr lang="en-US" sz="1200" smtClean="0">
                <a:latin typeface="Helvetica Neue"/>
                <a:cs typeface="Helvetica Neue"/>
              </a:rPr>
            </a:br>
            <a:r>
              <a:rPr lang="en-US" sz="1200" smtClean="0">
                <a:latin typeface="Helvetica Neue"/>
                <a:cs typeface="Helvetica Neue"/>
              </a:rPr>
              <a:t>by </a:t>
            </a:r>
            <a:r>
              <a:rPr lang="en-US" sz="1200" dirty="0" smtClean="0">
                <a:latin typeface="Helvetica Neue"/>
                <a:cs typeface="Helvetica Neue"/>
              </a:rPr>
              <a:t>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0" y="3759990"/>
            <a:ext cx="2346549" cy="306792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7810500" y="4876800"/>
            <a:ext cx="1181100" cy="381000"/>
          </a:xfrm>
          <a:prstGeom prst="rect">
            <a:avLst/>
          </a:prstGeom>
          <a:ln w="3810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320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9241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Record-at-a-time Data Manipulation Language (DML) </a:t>
            </a:r>
          </a:p>
          <a:p>
            <a:r>
              <a:rPr lang="en-US" dirty="0"/>
              <a:t>R</a:t>
            </a:r>
            <a:r>
              <a:rPr lang="en-US" dirty="0" smtClean="0"/>
              <a:t>eflect physical data structures</a:t>
            </a:r>
          </a:p>
          <a:p>
            <a:r>
              <a:rPr lang="en-US" i="1" dirty="0" smtClean="0"/>
              <a:t>If you want to change the data organization you need to change query!</a:t>
            </a:r>
            <a:endParaRPr lang="en-US" i="1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217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1143000"/>
          </a:xfrm>
        </p:spPr>
        <p:txBody>
          <a:bodyPr/>
          <a:lstStyle/>
          <a:p>
            <a:r>
              <a:rPr lang="en-US" sz="4000" dirty="0" smtClean="0"/>
              <a:t>Example: Changing Data Representation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</p:spTree>
    <p:extLst>
      <p:ext uri="{BB962C8B-B14F-4D97-AF65-F5344CB8AC3E}">
        <p14:creationId xmlns:p14="http://schemas.microsoft.com/office/powerpoint/2010/main" val="8805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Example: Changing Data Representation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908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1708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39" idx="0"/>
          </p:cNvCxnSpPr>
          <p:nvPr/>
        </p:nvCxnSpPr>
        <p:spPr>
          <a:xfrm>
            <a:off x="1548908" y="1633954"/>
            <a:ext cx="0" cy="283746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2"/>
            <a:endCxn id="6" idx="0"/>
          </p:cNvCxnSpPr>
          <p:nvPr/>
        </p:nvCxnSpPr>
        <p:spPr>
          <a:xfrm flipH="1">
            <a:off x="1542558" y="2895600"/>
            <a:ext cx="635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9" idx="2"/>
            <a:endCxn id="37" idx="0"/>
          </p:cNvCxnSpPr>
          <p:nvPr/>
        </p:nvCxnSpPr>
        <p:spPr>
          <a:xfrm>
            <a:off x="1548908" y="2222500"/>
            <a:ext cx="0" cy="3683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826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5409" y="1905000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908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908" y="2590800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590800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590800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590800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45" idx="0"/>
          </p:cNvCxnSpPr>
          <p:nvPr/>
        </p:nvCxnSpPr>
        <p:spPr>
          <a:xfrm>
            <a:off x="6591300" y="1633954"/>
            <a:ext cx="0" cy="2286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743200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743200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895600"/>
            <a:ext cx="110490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895600"/>
            <a:ext cx="15875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67908" y="2590800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3608" y="1917700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18625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cxnSp>
        <p:nvCxnSpPr>
          <p:cNvPr id="48" name="Straight Arrow Connector 47"/>
          <p:cNvCxnSpPr>
            <a:stCxn id="45" idx="2"/>
            <a:endCxn id="21" idx="0"/>
          </p:cNvCxnSpPr>
          <p:nvPr/>
        </p:nvCxnSpPr>
        <p:spPr>
          <a:xfrm flipH="1">
            <a:off x="5219700" y="2167354"/>
            <a:ext cx="13716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  <a:endCxn id="22" idx="0"/>
          </p:cNvCxnSpPr>
          <p:nvPr/>
        </p:nvCxnSpPr>
        <p:spPr>
          <a:xfrm>
            <a:off x="6591300" y="2167354"/>
            <a:ext cx="381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23" idx="0"/>
          </p:cNvCxnSpPr>
          <p:nvPr/>
        </p:nvCxnSpPr>
        <p:spPr>
          <a:xfrm>
            <a:off x="6591300" y="2167354"/>
            <a:ext cx="15621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752600" y="4191000"/>
            <a:ext cx="5943600" cy="1828800"/>
            <a:chOff x="1752600" y="4191000"/>
            <a:chExt cx="5943600" cy="1828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752600" y="4191000"/>
              <a:ext cx="5943600" cy="182880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52600" y="4191000"/>
              <a:ext cx="5943600" cy="167640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1970 Edgar </a:t>
            </a:r>
            <a:r>
              <a:rPr lang="en-US" dirty="0" err="1" smtClean="0"/>
              <a:t>Codd's</a:t>
            </a:r>
            <a:r>
              <a:rPr lang="en-US" dirty="0" smtClean="0"/>
              <a:t> paper; probably the</a:t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/>
              <a:t>influential paper in DB </a:t>
            </a:r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Set</a:t>
            </a:r>
            <a:r>
              <a:rPr lang="en-US" dirty="0"/>
              <a:t>-at-a-time </a:t>
            </a:r>
            <a:r>
              <a:rPr lang="en-US" dirty="0" smtClean="0"/>
              <a:t>DML </a:t>
            </a:r>
          </a:p>
          <a:p>
            <a:pPr lvl="1"/>
            <a:r>
              <a:rPr lang="en-US" dirty="0" smtClean="0">
                <a:latin typeface="Helvetica Neue "/>
                <a:cs typeface="Helvetica Neue "/>
              </a:rPr>
              <a:t>Data independence</a:t>
            </a:r>
            <a:r>
              <a:rPr lang="en-US" dirty="0" smtClean="0"/>
              <a:t>: allows </a:t>
            </a:r>
            <a:r>
              <a:rPr lang="en-US" dirty="0"/>
              <a:t>for schema and physical storage structures to </a:t>
            </a:r>
            <a:r>
              <a:rPr lang="en-US" dirty="0" smtClean="0"/>
              <a:t>change</a:t>
            </a:r>
          </a:p>
          <a:p>
            <a:pPr lvl="2"/>
            <a:r>
              <a:rPr lang="en-US" i="1" dirty="0" smtClean="0"/>
              <a:t>“as </a:t>
            </a:r>
            <a:r>
              <a:rPr lang="en-US" i="1" dirty="0"/>
              <a:t>clear a paradigm shift as we can hope to find in computer </a:t>
            </a:r>
            <a:r>
              <a:rPr lang="en-US" i="1" dirty="0" smtClean="0"/>
              <a:t>science</a:t>
            </a:r>
            <a:r>
              <a:rPr lang="en-US" dirty="0" smtClean="0"/>
              <a:t>” – Christos Papadimitriou </a:t>
            </a:r>
            <a:endParaRPr lang="en-US" dirty="0"/>
          </a:p>
          <a:p>
            <a:pPr lvl="1"/>
            <a:r>
              <a:rPr lang="en-US" dirty="0" smtClean="0"/>
              <a:t>1981 Turing Award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1895972"/>
            <a:ext cx="1346200" cy="19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800" dirty="0" smtClean="0"/>
              <a:t>Relational Database: </a:t>
            </a:r>
            <a:br>
              <a:rPr lang="en-US" sz="4800" dirty="0" smtClean="0"/>
            </a:br>
            <a:r>
              <a:rPr lang="en-US" sz="4800" dirty="0" smtClean="0"/>
              <a:t>Two key ideas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</a:t>
            </a:r>
            <a:r>
              <a:rPr lang="en-US" dirty="0"/>
              <a:t>values only, no </a:t>
            </a:r>
            <a:r>
              <a:rPr lang="en-US" dirty="0" smtClean="0"/>
              <a:t>connections</a:t>
            </a:r>
          </a:p>
          <a:p>
            <a:pPr marL="971550" lvl="1" indent="-514350"/>
            <a:r>
              <a:rPr lang="en-US" dirty="0" smtClean="0"/>
              <a:t>Everything is a table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Declarative </a:t>
            </a:r>
            <a:r>
              <a:rPr lang="en-US" dirty="0"/>
              <a:t>query language, leaves implementation and algorithm </a:t>
            </a:r>
            <a:r>
              <a:rPr lang="en-US" dirty="0" smtClean="0"/>
              <a:t>unspecified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524000"/>
            <a:ext cx="3581400" cy="3886200"/>
          </a:xfrm>
          <a:prstGeom prst="rect">
            <a:avLst/>
          </a:prstGeom>
          <a:solidFill>
            <a:srgbClr val="FFFFDA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727201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727201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BUDGET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1981200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981200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25M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727201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DEPT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438404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2438404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SIZE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8800" y="2692403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2692403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2438404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OFFICE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6900" y="4394203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5100" y="4394203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SALARY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6900" y="4648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05100" y="46482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100K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1100" y="4394203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EMP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6900" y="4902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66900" y="5156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5100" y="49022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8</a:t>
            </a:r>
            <a:r>
              <a:rPr lang="en-US" sz="1400" dirty="0" smtClean="0">
                <a:latin typeface="Helvetica Neue"/>
                <a:cs typeface="Helvetica Neue"/>
              </a:rPr>
              <a:t>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5100" y="51562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140K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2600" y="29464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DEPT#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00800" y="29464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3200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2004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4400" y="29464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WORKS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3454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3708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34544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800" y="37084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0" y="4191000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0800" y="41910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OFFICE#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4444999"/>
            <a:ext cx="838200" cy="254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0800" y="4444998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19600" y="4191000"/>
            <a:ext cx="11430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OCCUPIED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62600" y="46989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62600" y="49529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0800" y="46989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00800" y="49529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28800" y="3175003"/>
            <a:ext cx="914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C. NAME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1750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C. NAME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8800" y="3429002"/>
            <a:ext cx="914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Sue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34290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3175003"/>
            <a:ext cx="838200" cy="253997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CHILD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8800" y="3683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Peter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800" y="3937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Dave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3683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43200" y="3937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79194" y="5638800"/>
            <a:ext cx="6064606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FIND ALL DEPT# in WORKS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WHERE NAME = NAME IN OCCUPIED WHERE OFFICE# = 12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27900" y="323850"/>
            <a:ext cx="1600200" cy="971550"/>
          </a:xfrm>
          <a:prstGeom prst="wedgeRectCallout">
            <a:avLst>
              <a:gd name="adj1" fmla="val -47817"/>
              <a:gd name="adj2" fmla="val 71650"/>
            </a:avLst>
          </a:prstGeom>
          <a:solidFill>
            <a:srgbClr val="FFFFDA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 Light"/>
                <a:cs typeface="Helvetica Neue Light"/>
              </a:rPr>
              <a:t>Links represented as tables</a:t>
            </a:r>
            <a:endParaRPr lang="en-US" sz="2000" dirty="0">
              <a:latin typeface="Helvetica Neue Light"/>
              <a:cs typeface="Helvetica Neue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62600" y="1752600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00800" y="17526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C. NAME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62600" y="2006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0800" y="2006598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Sue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1752601"/>
            <a:ext cx="1295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OFFSPRINGS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62600" y="2260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62600" y="2514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00800" y="22605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Peter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00800" y="25145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Dave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66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46597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Separation </a:t>
            </a:r>
            <a:r>
              <a:rPr lang="en-US" dirty="0"/>
              <a:t>into </a:t>
            </a:r>
            <a:r>
              <a:rPr lang="en-US" dirty="0" smtClean="0"/>
              <a:t>three </a:t>
            </a:r>
            <a:r>
              <a:rPr lang="en-US" dirty="0"/>
              <a:t>levels: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physical storage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logical schema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multiple views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Two levels </a:t>
            </a:r>
            <a:r>
              <a:rPr lang="en-US" dirty="0"/>
              <a:t>of independence: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physical </a:t>
            </a:r>
            <a:r>
              <a:rPr lang="en-US" dirty="0"/>
              <a:t>data </a:t>
            </a:r>
            <a:r>
              <a:rPr lang="en-US" dirty="0" smtClean="0"/>
              <a:t>independence: you </a:t>
            </a:r>
            <a:r>
              <a:rPr lang="en-US" dirty="0"/>
              <a:t>change the storage layout without affecting apps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independence: isolates </a:t>
            </a:r>
            <a:r>
              <a:rPr lang="en-US" dirty="0"/>
              <a:t>apps from changes in logical </a:t>
            </a:r>
            <a:r>
              <a:rPr lang="en-US" dirty="0" smtClean="0"/>
              <a:t>schema</a:t>
            </a:r>
            <a:r>
              <a:rPr lang="en-US" dirty="0"/>
              <a:t> </a:t>
            </a:r>
            <a:r>
              <a:rPr lang="en-US" dirty="0" smtClean="0"/>
              <a:t>(almost, as it can’t update views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58200" cy="4221162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Critical</a:t>
            </a:r>
            <a:r>
              <a:rPr lang="en-US" dirty="0" smtClean="0"/>
              <a:t> </a:t>
            </a:r>
            <a:r>
              <a:rPr lang="en-US" dirty="0"/>
              <a:t>for database evolution </a:t>
            </a:r>
            <a:r>
              <a:rPr lang="en-US" dirty="0" smtClean="0"/>
              <a:t>– allow  </a:t>
            </a:r>
            <a:r>
              <a:rPr lang="en-US" dirty="0"/>
              <a:t>databases live and evolve for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6600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time!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data </a:t>
            </a:r>
            <a:r>
              <a:rPr lang="en-US" dirty="0" smtClean="0"/>
              <a:t>independence </a:t>
            </a:r>
            <a:r>
              <a:rPr lang="en-US" dirty="0"/>
              <a:t>when </a:t>
            </a:r>
            <a:r>
              <a:rPr lang="en-US" dirty="0" smtClean="0"/>
              <a:t>environment changes much faster than applications</a:t>
            </a:r>
          </a:p>
          <a:p>
            <a:pPr lvl="1"/>
            <a:r>
              <a:rPr lang="en-US" dirty="0" smtClean="0"/>
              <a:t>Environment: physical </a:t>
            </a:r>
            <a:r>
              <a:rPr lang="en-US" dirty="0"/>
              <a:t>storage, machine speed, machine </a:t>
            </a:r>
            <a:r>
              <a:rPr lang="en-US" dirty="0" smtClean="0"/>
              <a:t>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4800" y="6248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2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systems</a:t>
            </a:r>
            <a:r>
              <a:rPr lang="en-US" sz="1200" dirty="0" smtClean="0">
                <a:latin typeface="Helvetica Neue"/>
                <a:cs typeface="Helvetica Neue"/>
              </a:rPr>
              <a:t>” by 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31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839200" cy="4602162"/>
          </a:xfrm>
        </p:spPr>
        <p:txBody>
          <a:bodyPr>
            <a:normAutofit/>
          </a:bodyPr>
          <a:lstStyle/>
          <a:p>
            <a:r>
              <a:rPr lang="en-US" dirty="0" smtClean="0"/>
              <a:t>Mid </a:t>
            </a:r>
            <a:r>
              <a:rPr lang="en-US" dirty="0"/>
              <a:t>70's: </a:t>
            </a:r>
            <a:r>
              <a:rPr lang="en-US" dirty="0" err="1" smtClean="0"/>
              <a:t>Codd's</a:t>
            </a:r>
            <a:r>
              <a:rPr lang="en-US" dirty="0" smtClean="0"/>
              <a:t> </a:t>
            </a:r>
            <a:r>
              <a:rPr lang="en-US" dirty="0"/>
              <a:t>vision </a:t>
            </a:r>
            <a:r>
              <a:rPr lang="en-US" dirty="0" smtClean="0"/>
              <a:t>implemented by two projects: ancestors </a:t>
            </a:r>
            <a:r>
              <a:rPr lang="en-US" dirty="0"/>
              <a:t>of essentially all today's commercial </a:t>
            </a:r>
            <a:r>
              <a:rPr lang="en-US" dirty="0" smtClean="0"/>
              <a:t>systems! </a:t>
            </a:r>
          </a:p>
          <a:p>
            <a:pPr lvl="1"/>
            <a:r>
              <a:rPr lang="en-US" dirty="0" smtClean="0"/>
              <a:t>Ingres (UC Berkeley)</a:t>
            </a:r>
          </a:p>
          <a:p>
            <a:pPr lvl="1"/>
            <a:r>
              <a:rPr lang="en-US" dirty="0" smtClean="0"/>
              <a:t>System R (IBM)</a:t>
            </a:r>
          </a:p>
          <a:p>
            <a:r>
              <a:rPr lang="en-US" dirty="0" smtClean="0"/>
              <a:t>Lots </a:t>
            </a:r>
            <a:r>
              <a:rPr lang="en-US" dirty="0"/>
              <a:t>of crosspollination between both groups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10600" cy="4602162"/>
          </a:xfrm>
        </p:spPr>
        <p:txBody>
          <a:bodyPr>
            <a:normAutofit/>
          </a:bodyPr>
          <a:lstStyle/>
          <a:p>
            <a:r>
              <a:rPr lang="en-US" dirty="0" smtClean="0"/>
              <a:t>1974</a:t>
            </a:r>
            <a:r>
              <a:rPr lang="en-US" dirty="0"/>
              <a:t>-</a:t>
            </a:r>
            <a:r>
              <a:rPr lang="en-US" dirty="0" smtClean="0"/>
              <a:t>77, UC Berkeley: </a:t>
            </a:r>
            <a:r>
              <a:rPr lang="en-US" dirty="0" err="1" smtClean="0"/>
              <a:t>Stonebraker</a:t>
            </a:r>
            <a:r>
              <a:rPr lang="en-US" dirty="0"/>
              <a:t>,</a:t>
            </a:r>
            <a:r>
              <a:rPr lang="en-US" dirty="0" smtClean="0"/>
              <a:t> Wong and many others</a:t>
            </a:r>
          </a:p>
          <a:p>
            <a:pPr lvl="1"/>
            <a:r>
              <a:rPr lang="en-US" dirty="0" smtClean="0"/>
              <a:t>2015 Turing Award (</a:t>
            </a:r>
            <a:r>
              <a:rPr lang="en-US" dirty="0" err="1" smtClean="0"/>
              <a:t>Stonebraker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Ancestor of: </a:t>
            </a:r>
          </a:p>
          <a:p>
            <a:pPr lvl="1"/>
            <a:r>
              <a:rPr lang="en-US" dirty="0" smtClean="0"/>
              <a:t>Ingres </a:t>
            </a:r>
            <a:r>
              <a:rPr lang="en-US" dirty="0"/>
              <a:t>Corp (CA</a:t>
            </a:r>
            <a:r>
              <a:rPr lang="en-US" dirty="0" smtClean="0"/>
              <a:t>), CA</a:t>
            </a:r>
            <a:r>
              <a:rPr lang="en-US" dirty="0"/>
              <a:t>-</a:t>
            </a:r>
            <a:r>
              <a:rPr lang="en-US" dirty="0" smtClean="0"/>
              <a:t>Universe, Britton</a:t>
            </a:r>
            <a:r>
              <a:rPr lang="en-US" dirty="0"/>
              <a:t>-</a:t>
            </a:r>
            <a:r>
              <a:rPr lang="en-US" dirty="0" smtClean="0"/>
              <a:t>Lee, </a:t>
            </a:r>
            <a:r>
              <a:rPr lang="en-US" dirty="0" smtClean="0">
                <a:solidFill>
                  <a:srgbClr val="FF6600"/>
                </a:solidFill>
              </a:rPr>
              <a:t>Sybase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MS </a:t>
            </a:r>
            <a:r>
              <a:rPr lang="en-US" dirty="0">
                <a:solidFill>
                  <a:srgbClr val="FF6600"/>
                </a:solidFill>
              </a:rPr>
              <a:t>SQL </a:t>
            </a:r>
            <a:r>
              <a:rPr lang="en-US" dirty="0" smtClean="0">
                <a:solidFill>
                  <a:srgbClr val="FF6600"/>
                </a:solidFill>
              </a:rPr>
              <a:t>Server</a:t>
            </a:r>
            <a:r>
              <a:rPr lang="en-US" dirty="0" smtClean="0"/>
              <a:t>, Wang's PACE, Tandem </a:t>
            </a:r>
            <a:r>
              <a:rPr lang="en-US" dirty="0"/>
              <a:t>Non-Stop </a:t>
            </a:r>
            <a:r>
              <a:rPr lang="en-US" dirty="0" smtClean="0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221162"/>
          </a:xfrm>
        </p:spPr>
        <p:txBody>
          <a:bodyPr/>
          <a:lstStyle/>
          <a:p>
            <a:r>
              <a:rPr lang="en-US" dirty="0"/>
              <a:t>IBM San Jose (now </a:t>
            </a:r>
            <a:r>
              <a:rPr lang="en-US" dirty="0" err="1"/>
              <a:t>Almaden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15 PhDs, including many Berkeley people: </a:t>
            </a:r>
          </a:p>
          <a:p>
            <a:pPr lvl="2"/>
            <a:r>
              <a:rPr lang="en-US" dirty="0" smtClean="0"/>
              <a:t>Jim Gray </a:t>
            </a:r>
            <a:r>
              <a:rPr lang="en-US" dirty="0"/>
              <a:t>(1st CS PhD @ Berkeley), Bruce Lindsay, Irv </a:t>
            </a:r>
            <a:r>
              <a:rPr lang="en-US" dirty="0" err="1"/>
              <a:t>Traiger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Mike </a:t>
            </a:r>
            <a:r>
              <a:rPr lang="en-US" dirty="0" err="1"/>
              <a:t>Blasgen</a:t>
            </a:r>
            <a:r>
              <a:rPr lang="en-US" dirty="0"/>
              <a:t>, Mario </a:t>
            </a:r>
            <a:r>
              <a:rPr lang="en-US" dirty="0" err="1"/>
              <a:t>Schkolnick</a:t>
            </a:r>
            <a:r>
              <a:rPr lang="en-US" dirty="0"/>
              <a:t>, Bob </a:t>
            </a:r>
            <a:r>
              <a:rPr lang="en-US" dirty="0" err="1" smtClean="0"/>
              <a:t>Selinger</a:t>
            </a:r>
            <a:r>
              <a:rPr lang="en-US" dirty="0" smtClean="0"/>
              <a:t>, </a:t>
            </a:r>
            <a:r>
              <a:rPr lang="en-US" dirty="0"/>
              <a:t>Bob </a:t>
            </a:r>
            <a:r>
              <a:rPr lang="en-US" dirty="0" smtClean="0"/>
              <a:t>Yost</a:t>
            </a:r>
          </a:p>
          <a:p>
            <a:pPr lvl="1"/>
            <a:r>
              <a:rPr lang="en-US" dirty="0" smtClean="0"/>
              <a:t>1998 Turing Award (Gray)</a:t>
            </a:r>
          </a:p>
          <a:p>
            <a:r>
              <a:rPr lang="en-US" dirty="0" smtClean="0"/>
              <a:t>Ancestor of:</a:t>
            </a:r>
          </a:p>
          <a:p>
            <a:pPr lvl="1"/>
            <a:r>
              <a:rPr lang="en-US" dirty="0" smtClean="0"/>
              <a:t>IBM's </a:t>
            </a:r>
            <a:r>
              <a:rPr lang="en-US" dirty="0"/>
              <a:t>SQL/DS &amp; </a:t>
            </a:r>
            <a:r>
              <a:rPr lang="en-US" dirty="0">
                <a:solidFill>
                  <a:srgbClr val="FF6600"/>
                </a:solidFill>
              </a:rPr>
              <a:t>DB2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Oracle</a:t>
            </a:r>
            <a:r>
              <a:rPr lang="en-US" dirty="0"/>
              <a:t>, HP's </a:t>
            </a:r>
            <a:r>
              <a:rPr lang="en-US" dirty="0" err="1"/>
              <a:t>Allbase</a:t>
            </a:r>
            <a:r>
              <a:rPr lang="en-US" dirty="0"/>
              <a:t>, Tandem Non-Stop </a:t>
            </a:r>
            <a:r>
              <a:rPr lang="en-US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996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80’s Commercialization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34400" cy="44497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Ellison's </a:t>
            </a:r>
            <a:r>
              <a:rPr lang="en-US" dirty="0"/>
              <a:t>Oracle beats IBM to market by reading white </a:t>
            </a:r>
            <a:r>
              <a:rPr lang="en-US" dirty="0" smtClean="0"/>
              <a:t>papers ;-)</a:t>
            </a:r>
            <a:endParaRPr lang="en-US" dirty="0"/>
          </a:p>
          <a:p>
            <a:r>
              <a:rPr lang="en-US" dirty="0"/>
              <a:t>IBM releases multiple RDBMSs, settles down to </a:t>
            </a:r>
            <a:r>
              <a:rPr lang="en-US" dirty="0" smtClean="0"/>
              <a:t>DB2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Gray </a:t>
            </a:r>
            <a:r>
              <a:rPr lang="en-US" dirty="0"/>
              <a:t>(System R), Jerry Held (Ingres) and others join Tandem (Non-Stop SQL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Kapali</a:t>
            </a:r>
            <a:r>
              <a:rPr lang="en-US" dirty="0" smtClean="0"/>
              <a:t> </a:t>
            </a:r>
            <a:r>
              <a:rPr lang="en-US" dirty="0" err="1"/>
              <a:t>Eswaran</a:t>
            </a:r>
            <a:r>
              <a:rPr lang="en-US" dirty="0"/>
              <a:t> starts </a:t>
            </a:r>
            <a:r>
              <a:rPr lang="en-US" dirty="0" err="1"/>
              <a:t>EsVal</a:t>
            </a:r>
            <a:r>
              <a:rPr lang="en-US" dirty="0"/>
              <a:t>, which </a:t>
            </a:r>
            <a:r>
              <a:rPr lang="en-US" dirty="0" smtClean="0"/>
              <a:t>led to </a:t>
            </a:r>
            <a:r>
              <a:rPr lang="en-US" dirty="0"/>
              <a:t>HP </a:t>
            </a:r>
            <a:r>
              <a:rPr lang="en-US" dirty="0" err="1"/>
              <a:t>Allbase</a:t>
            </a:r>
            <a:r>
              <a:rPr lang="en-US" dirty="0"/>
              <a:t> and </a:t>
            </a:r>
            <a:r>
              <a:rPr lang="en-US" dirty="0" err="1"/>
              <a:t>Cullinet</a:t>
            </a:r>
            <a:endParaRPr lang="en-US" dirty="0"/>
          </a:p>
          <a:p>
            <a:r>
              <a:rPr lang="en-US" dirty="0"/>
              <a:t>Relational Technology </a:t>
            </a:r>
            <a:r>
              <a:rPr lang="en-US" dirty="0" err="1"/>
              <a:t>Inc</a:t>
            </a:r>
            <a:r>
              <a:rPr lang="en-US" dirty="0"/>
              <a:t> (Ingres Corp), Britton-Lee/Sybase, Wang PACE grow out of Ingres group</a:t>
            </a:r>
          </a:p>
          <a:p>
            <a:r>
              <a:rPr lang="en-US" dirty="0"/>
              <a:t>CA releases CA-Universe, a commercialization of Ingres</a:t>
            </a:r>
          </a:p>
          <a:p>
            <a:r>
              <a:rPr lang="en-US" dirty="0"/>
              <a:t>Informix started by Cal alum Roger </a:t>
            </a:r>
            <a:r>
              <a:rPr lang="en-US" dirty="0" err="1"/>
              <a:t>Sippl</a:t>
            </a:r>
            <a:r>
              <a:rPr lang="en-US" dirty="0"/>
              <a:t> (no pedigree to research).</a:t>
            </a:r>
          </a:p>
          <a:p>
            <a:r>
              <a:rPr lang="en-US" dirty="0"/>
              <a:t>Teradata started by a</a:t>
            </a:r>
            <a:r>
              <a:rPr lang="en-US" dirty="0" smtClean="0"/>
              <a:t> </a:t>
            </a:r>
            <a:r>
              <a:rPr lang="en-US" dirty="0"/>
              <a:t>Cal Tech alums, based on proprietary networking </a:t>
            </a:r>
            <a:r>
              <a:rPr lang="en-US" dirty="0" smtClean="0"/>
              <a:t>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 System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5486400"/>
          </a:xfrm>
        </p:spPr>
        <p:txBody>
          <a:bodyPr/>
          <a:lstStyle/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</a:t>
            </a:r>
            <a:r>
              <a:rPr lang="en-US" sz="2000" b="1" dirty="0" smtClean="0">
                <a:solidFill>
                  <a:srgbClr val="FF0000"/>
                </a:solidFill>
              </a:rPr>
              <a:t>high-level, non-navigational </a:t>
            </a:r>
            <a:r>
              <a:rPr lang="en-US" sz="2000" b="1" dirty="0">
                <a:solidFill>
                  <a:srgbClr val="FF0000"/>
                </a:solidFill>
              </a:rPr>
              <a:t>user interface </a:t>
            </a:r>
            <a:r>
              <a:rPr lang="en-US" sz="2000" dirty="0" smtClean="0"/>
              <a:t>for maximum </a:t>
            </a:r>
            <a:r>
              <a:rPr lang="en-US" sz="2000" dirty="0"/>
              <a:t>user productivity and </a:t>
            </a:r>
            <a:r>
              <a:rPr lang="en-US" sz="2000" dirty="0" smtClean="0"/>
              <a:t>data independence.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dirty="0"/>
              <a:t> </a:t>
            </a:r>
            <a:r>
              <a:rPr lang="en-US" sz="2000" dirty="0" smtClean="0"/>
              <a:t>types of </a:t>
            </a:r>
            <a:r>
              <a:rPr lang="en-US" sz="2000" dirty="0"/>
              <a:t>database </a:t>
            </a:r>
            <a:r>
              <a:rPr lang="en-US" sz="2000" b="1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including </a:t>
            </a:r>
            <a:r>
              <a:rPr lang="en-US" sz="2000" dirty="0" smtClean="0"/>
              <a:t>programmed </a:t>
            </a:r>
            <a:r>
              <a:rPr lang="en-US" sz="2000" b="1" dirty="0" smtClean="0">
                <a:solidFill>
                  <a:srgbClr val="FF0000"/>
                </a:solidFill>
              </a:rPr>
              <a:t>transactions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ad hoc </a:t>
            </a:r>
            <a:r>
              <a:rPr lang="en-US" sz="2000" b="1" dirty="0" smtClean="0">
                <a:solidFill>
                  <a:srgbClr val="FF0000"/>
                </a:solidFill>
              </a:rPr>
              <a:t>queries</a:t>
            </a:r>
            <a:r>
              <a:rPr lang="en-US" sz="2000" dirty="0" smtClean="0"/>
              <a:t>, and </a:t>
            </a:r>
            <a:r>
              <a:rPr lang="en-US" sz="2000" b="1" dirty="0">
                <a:solidFill>
                  <a:srgbClr val="FF0000"/>
                </a:solidFill>
              </a:rPr>
              <a:t>report</a:t>
            </a:r>
            <a:r>
              <a:rPr lang="en-US" sz="2000" dirty="0"/>
              <a:t> </a:t>
            </a:r>
            <a:r>
              <a:rPr lang="en-US" sz="2000" dirty="0" smtClean="0"/>
              <a:t>generation.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 </a:t>
            </a:r>
            <a:r>
              <a:rPr lang="en-US" sz="2000" b="1" dirty="0">
                <a:solidFill>
                  <a:srgbClr val="FF0000"/>
                </a:solidFill>
              </a:rPr>
              <a:t>rapidly </a:t>
            </a:r>
            <a:r>
              <a:rPr lang="en-US" sz="2000" b="1" dirty="0" smtClean="0">
                <a:solidFill>
                  <a:srgbClr val="FF0000"/>
                </a:solidFill>
              </a:rPr>
              <a:t>changing database </a:t>
            </a:r>
            <a:r>
              <a:rPr lang="en-US" sz="2000" b="1" dirty="0">
                <a:solidFill>
                  <a:srgbClr val="FF0000"/>
                </a:solidFill>
              </a:rPr>
              <a:t>environment</a:t>
            </a:r>
            <a:r>
              <a:rPr lang="en-US" sz="2000" dirty="0"/>
              <a:t>, in </a:t>
            </a:r>
            <a:r>
              <a:rPr lang="en-US" sz="2000" dirty="0" smtClean="0"/>
              <a:t>which tables</a:t>
            </a:r>
            <a:r>
              <a:rPr lang="en-US" sz="2000" dirty="0"/>
              <a:t>, indexes, views, </a:t>
            </a:r>
            <a:r>
              <a:rPr lang="en-US" sz="2000" dirty="0" smtClean="0"/>
              <a:t>transactions, and </a:t>
            </a:r>
            <a:r>
              <a:rPr lang="en-US" sz="2000" dirty="0"/>
              <a:t>other objects could easily </a:t>
            </a:r>
            <a:r>
              <a:rPr lang="en-US" sz="2000" dirty="0" smtClean="0"/>
              <a:t>be added </a:t>
            </a:r>
            <a:r>
              <a:rPr lang="en-US" sz="2000" dirty="0"/>
              <a:t>to and removed from the </a:t>
            </a:r>
            <a:r>
              <a:rPr lang="en-US" sz="2000" dirty="0" smtClean="0"/>
              <a:t>database without </a:t>
            </a:r>
            <a:r>
              <a:rPr lang="en-US" sz="2000" dirty="0"/>
              <a:t>stopping the </a:t>
            </a:r>
            <a:r>
              <a:rPr lang="en-US" sz="2000" dirty="0" smtClean="0"/>
              <a:t>system.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 population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many </a:t>
            </a:r>
            <a:r>
              <a:rPr lang="en-US" sz="2000" b="1" dirty="0">
                <a:solidFill>
                  <a:srgbClr val="FF0000"/>
                </a:solidFill>
              </a:rPr>
              <a:t>concurrent users</a:t>
            </a:r>
            <a:r>
              <a:rPr lang="en-US" sz="2000" dirty="0"/>
              <a:t>, with </a:t>
            </a:r>
            <a:r>
              <a:rPr lang="en-US" sz="2000" dirty="0" smtClean="0"/>
              <a:t>mechanisms to </a:t>
            </a:r>
            <a:r>
              <a:rPr lang="en-US" sz="2000" dirty="0"/>
              <a:t>protect the integrity of </a:t>
            </a:r>
            <a:r>
              <a:rPr lang="en-US" sz="2000" dirty="0" smtClean="0"/>
              <a:t>the database </a:t>
            </a:r>
            <a:r>
              <a:rPr lang="en-US" sz="2000" dirty="0"/>
              <a:t>in a concurrent-update </a:t>
            </a:r>
            <a:r>
              <a:rPr lang="en-US" sz="2000" dirty="0" smtClean="0"/>
              <a:t>environment.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means of </a:t>
            </a:r>
            <a:r>
              <a:rPr lang="en-US" sz="2000" b="1" dirty="0" smtClean="0">
                <a:solidFill>
                  <a:srgbClr val="FF0000"/>
                </a:solidFill>
              </a:rPr>
              <a:t>recovering</a:t>
            </a:r>
            <a:r>
              <a:rPr lang="en-US" sz="2000" dirty="0" smtClean="0"/>
              <a:t> the </a:t>
            </a:r>
            <a:r>
              <a:rPr lang="en-US" sz="2000" dirty="0"/>
              <a:t>contents of the </a:t>
            </a:r>
            <a:r>
              <a:rPr lang="en-US" sz="2000" dirty="0" smtClean="0"/>
              <a:t>database to </a:t>
            </a:r>
            <a:r>
              <a:rPr lang="en-US" sz="2000" dirty="0"/>
              <a:t>a consistent state after a failure </a:t>
            </a:r>
            <a:r>
              <a:rPr lang="en-US" sz="2000" dirty="0" smtClean="0"/>
              <a:t>of hardware </a:t>
            </a:r>
            <a:r>
              <a:rPr lang="en-US" sz="2000" dirty="0"/>
              <a:t>or </a:t>
            </a:r>
            <a:r>
              <a:rPr lang="en-US" sz="2000" dirty="0" smtClean="0"/>
              <a:t>software.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flexible </a:t>
            </a:r>
            <a:r>
              <a:rPr lang="en-US" sz="2000" dirty="0" smtClean="0"/>
              <a:t>mechanism whereby </a:t>
            </a:r>
            <a:r>
              <a:rPr lang="en-US" sz="2000" b="1" dirty="0">
                <a:solidFill>
                  <a:srgbClr val="FF0000"/>
                </a:solidFill>
              </a:rPr>
              <a:t>different views </a:t>
            </a:r>
            <a:r>
              <a:rPr lang="en-US" sz="2000" dirty="0" smtClean="0"/>
              <a:t>of stored </a:t>
            </a:r>
            <a:r>
              <a:rPr lang="en-US" sz="2000" dirty="0"/>
              <a:t>data can be defined and </a:t>
            </a:r>
            <a:r>
              <a:rPr lang="en-US" sz="2000" dirty="0" smtClean="0"/>
              <a:t>various users </a:t>
            </a:r>
            <a:r>
              <a:rPr lang="en-US" sz="2000" dirty="0"/>
              <a:t>can be authorized to </a:t>
            </a:r>
            <a:r>
              <a:rPr lang="en-US" sz="2000" dirty="0" smtClean="0"/>
              <a:t>query and </a:t>
            </a:r>
            <a:r>
              <a:rPr lang="en-US" sz="2000" dirty="0"/>
              <a:t>update these </a:t>
            </a:r>
            <a:r>
              <a:rPr lang="en-US" sz="2000" dirty="0" smtClean="0"/>
              <a:t>views.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all of the </a:t>
            </a:r>
            <a:r>
              <a:rPr lang="en-US" sz="2000" dirty="0" smtClean="0"/>
              <a:t>above functions </a:t>
            </a:r>
            <a:r>
              <a:rPr lang="en-US" sz="2000" dirty="0"/>
              <a:t>with a level of </a:t>
            </a:r>
            <a:r>
              <a:rPr lang="en-US" sz="2000" b="1" dirty="0" smtClean="0">
                <a:solidFill>
                  <a:srgbClr val="FF0000"/>
                </a:solidFill>
              </a:rPr>
              <a:t>performance comparable </a:t>
            </a:r>
            <a:r>
              <a:rPr lang="en-US" sz="2000" b="1" dirty="0">
                <a:solidFill>
                  <a:srgbClr val="FF0000"/>
                </a:solidFill>
              </a:rPr>
              <a:t>to existing </a:t>
            </a:r>
            <a:r>
              <a:rPr lang="en-US" sz="2000" b="1" dirty="0" smtClean="0">
                <a:solidFill>
                  <a:srgbClr val="FF0000"/>
                </a:solidFill>
              </a:rPr>
              <a:t>lower-function database systems.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R System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5486400"/>
          </a:xfrm>
        </p:spPr>
        <p:txBody>
          <a:bodyPr/>
          <a:lstStyle/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</a:t>
            </a:r>
            <a:r>
              <a:rPr lang="en-US" sz="2000" b="1" dirty="0" smtClean="0">
                <a:solidFill>
                  <a:srgbClr val="FF0000"/>
                </a:solidFill>
              </a:rPr>
              <a:t>high-level, non-navigational </a:t>
            </a:r>
            <a:r>
              <a:rPr lang="en-US" sz="2000" b="1" dirty="0">
                <a:solidFill>
                  <a:srgbClr val="FF0000"/>
                </a:solidFill>
              </a:rPr>
              <a:t>user interface </a:t>
            </a:r>
            <a:r>
              <a:rPr lang="en-US" sz="2000" dirty="0" smtClean="0"/>
              <a:t>for maximum </a:t>
            </a:r>
            <a:r>
              <a:rPr lang="en-US" sz="2000" dirty="0"/>
              <a:t>user productivity and </a:t>
            </a:r>
            <a:r>
              <a:rPr lang="en-US" sz="2000" dirty="0" smtClean="0"/>
              <a:t>data independence.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dirty="0"/>
              <a:t> </a:t>
            </a:r>
            <a:r>
              <a:rPr lang="en-US" sz="2000" dirty="0" smtClean="0"/>
              <a:t>types of </a:t>
            </a:r>
            <a:r>
              <a:rPr lang="en-US" sz="2000" dirty="0"/>
              <a:t>database </a:t>
            </a:r>
            <a:r>
              <a:rPr lang="en-US" sz="2000" b="1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including </a:t>
            </a:r>
            <a:r>
              <a:rPr lang="en-US" sz="2000" dirty="0" smtClean="0"/>
              <a:t>programmed </a:t>
            </a:r>
            <a:r>
              <a:rPr lang="en-US" sz="2000" b="1" dirty="0" smtClean="0">
                <a:solidFill>
                  <a:srgbClr val="FF0000"/>
                </a:solidFill>
              </a:rPr>
              <a:t>transactions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ad hoc </a:t>
            </a:r>
            <a:r>
              <a:rPr lang="en-US" sz="2000" b="1" dirty="0" smtClean="0">
                <a:solidFill>
                  <a:srgbClr val="FF0000"/>
                </a:solidFill>
              </a:rPr>
              <a:t>queries</a:t>
            </a:r>
            <a:r>
              <a:rPr lang="en-US" sz="2000" dirty="0" smtClean="0"/>
              <a:t>, and </a:t>
            </a:r>
            <a:r>
              <a:rPr lang="en-US" sz="2000" b="1" dirty="0">
                <a:solidFill>
                  <a:srgbClr val="FF0000"/>
                </a:solidFill>
              </a:rPr>
              <a:t>report</a:t>
            </a:r>
            <a:r>
              <a:rPr lang="en-US" sz="2000" dirty="0"/>
              <a:t> </a:t>
            </a:r>
            <a:r>
              <a:rPr lang="en-US" sz="2000" dirty="0" smtClean="0"/>
              <a:t>generation.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 </a:t>
            </a:r>
            <a:r>
              <a:rPr lang="en-US" sz="2000" b="1" dirty="0">
                <a:solidFill>
                  <a:srgbClr val="FF0000"/>
                </a:solidFill>
              </a:rPr>
              <a:t>rapidly </a:t>
            </a:r>
            <a:r>
              <a:rPr lang="en-US" sz="2000" b="1" dirty="0" smtClean="0">
                <a:solidFill>
                  <a:srgbClr val="FF0000"/>
                </a:solidFill>
              </a:rPr>
              <a:t>changing database </a:t>
            </a:r>
            <a:r>
              <a:rPr lang="en-US" sz="2000" b="1" dirty="0">
                <a:solidFill>
                  <a:srgbClr val="FF0000"/>
                </a:solidFill>
              </a:rPr>
              <a:t>environment</a:t>
            </a:r>
            <a:r>
              <a:rPr lang="en-US" sz="2000" dirty="0"/>
              <a:t>, in </a:t>
            </a:r>
            <a:r>
              <a:rPr lang="en-US" sz="2000" dirty="0" smtClean="0"/>
              <a:t>which tables</a:t>
            </a:r>
            <a:r>
              <a:rPr lang="en-US" sz="2000" dirty="0"/>
              <a:t>, indexes, views, </a:t>
            </a:r>
            <a:r>
              <a:rPr lang="en-US" sz="2000" dirty="0" smtClean="0"/>
              <a:t>transactions, and </a:t>
            </a:r>
            <a:r>
              <a:rPr lang="en-US" sz="2000" dirty="0"/>
              <a:t>other objects could easily </a:t>
            </a:r>
            <a:r>
              <a:rPr lang="en-US" sz="2000" dirty="0" smtClean="0"/>
              <a:t>be added </a:t>
            </a:r>
            <a:r>
              <a:rPr lang="en-US" sz="2000" dirty="0"/>
              <a:t>to and removed from the </a:t>
            </a:r>
            <a:r>
              <a:rPr lang="en-US" sz="2000" dirty="0" smtClean="0"/>
              <a:t>database without </a:t>
            </a:r>
            <a:r>
              <a:rPr lang="en-US" sz="2000" dirty="0"/>
              <a:t>stopping the </a:t>
            </a:r>
            <a:r>
              <a:rPr lang="en-US" sz="2000" dirty="0" smtClean="0"/>
              <a:t>system.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 population </a:t>
            </a:r>
            <a:r>
              <a:rPr lang="en-US" sz="2000" dirty="0" smtClean="0"/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many </a:t>
            </a:r>
            <a:r>
              <a:rPr lang="en-US" sz="2000" b="1" dirty="0">
                <a:solidFill>
                  <a:srgbClr val="FF0000"/>
                </a:solidFill>
              </a:rPr>
              <a:t>concurrent users</a:t>
            </a:r>
            <a:r>
              <a:rPr lang="en-US" sz="2000" dirty="0"/>
              <a:t>, with </a:t>
            </a:r>
            <a:r>
              <a:rPr lang="en-US" sz="2000" dirty="0" smtClean="0"/>
              <a:t>mechanisms to </a:t>
            </a:r>
            <a:r>
              <a:rPr lang="en-US" sz="2000" dirty="0"/>
              <a:t>protect the integrity of </a:t>
            </a:r>
            <a:r>
              <a:rPr lang="en-US" sz="2000" dirty="0" smtClean="0"/>
              <a:t>the database </a:t>
            </a:r>
            <a:r>
              <a:rPr lang="en-US" sz="2000" dirty="0"/>
              <a:t>in a concurrent-update </a:t>
            </a:r>
            <a:r>
              <a:rPr lang="en-US" sz="2000" dirty="0" smtClean="0"/>
              <a:t>environment.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means of </a:t>
            </a:r>
            <a:r>
              <a:rPr lang="en-US" sz="2000" b="1" dirty="0" smtClean="0">
                <a:solidFill>
                  <a:srgbClr val="FF0000"/>
                </a:solidFill>
              </a:rPr>
              <a:t>recovering</a:t>
            </a:r>
            <a:r>
              <a:rPr lang="en-US" sz="2000" dirty="0" smtClean="0"/>
              <a:t> the </a:t>
            </a:r>
            <a:r>
              <a:rPr lang="en-US" sz="2000" dirty="0"/>
              <a:t>contents of the </a:t>
            </a:r>
            <a:r>
              <a:rPr lang="en-US" sz="2000" dirty="0" smtClean="0"/>
              <a:t>database to </a:t>
            </a:r>
            <a:r>
              <a:rPr lang="en-US" sz="2000" dirty="0"/>
              <a:t>a consistent state after a failure </a:t>
            </a:r>
            <a:r>
              <a:rPr lang="en-US" sz="2000" dirty="0" smtClean="0"/>
              <a:t>of hardware </a:t>
            </a:r>
            <a:r>
              <a:rPr lang="en-US" sz="2000" dirty="0"/>
              <a:t>or </a:t>
            </a:r>
            <a:r>
              <a:rPr lang="en-US" sz="2000" dirty="0" smtClean="0"/>
              <a:t>software.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provide a flexible </a:t>
            </a:r>
            <a:r>
              <a:rPr lang="en-US" sz="2000" dirty="0" smtClean="0"/>
              <a:t>mechanism whereby </a:t>
            </a:r>
            <a:r>
              <a:rPr lang="en-US" sz="2000" b="1" dirty="0">
                <a:solidFill>
                  <a:srgbClr val="FF0000"/>
                </a:solidFill>
              </a:rPr>
              <a:t>different views </a:t>
            </a:r>
            <a:r>
              <a:rPr lang="en-US" sz="2000" dirty="0" smtClean="0"/>
              <a:t>of stored </a:t>
            </a:r>
            <a:r>
              <a:rPr lang="en-US" sz="2000" dirty="0"/>
              <a:t>data can be defined and </a:t>
            </a:r>
            <a:r>
              <a:rPr lang="en-US" sz="2000" dirty="0" smtClean="0"/>
              <a:t>various users </a:t>
            </a:r>
            <a:r>
              <a:rPr lang="en-US" sz="2000" dirty="0"/>
              <a:t>can be authorized to </a:t>
            </a:r>
            <a:r>
              <a:rPr lang="en-US" sz="2000" dirty="0" smtClean="0"/>
              <a:t>query and </a:t>
            </a:r>
            <a:r>
              <a:rPr lang="en-US" sz="2000" dirty="0"/>
              <a:t>update these </a:t>
            </a:r>
            <a:r>
              <a:rPr lang="en-US" sz="2000" dirty="0" smtClean="0"/>
              <a:t>views.</a:t>
            </a:r>
          </a:p>
          <a:p>
            <a:pPr marL="237744" indent="-237744">
              <a:spcBef>
                <a:spcPts val="500"/>
              </a:spcBef>
              <a:buFont typeface="+mj-lt"/>
              <a:buAutoNum type="arabicPeriod"/>
            </a:pPr>
            <a:r>
              <a:rPr lang="en-US" sz="2000" dirty="0" smtClean="0"/>
              <a:t>To </a:t>
            </a:r>
            <a:r>
              <a:rPr lang="en-US" sz="2000" dirty="0"/>
              <a:t>support all of the </a:t>
            </a:r>
            <a:r>
              <a:rPr lang="en-US" sz="2000" dirty="0" smtClean="0"/>
              <a:t>above functions </a:t>
            </a:r>
            <a:r>
              <a:rPr lang="en-US" sz="2000" dirty="0"/>
              <a:t>with a level of </a:t>
            </a:r>
            <a:r>
              <a:rPr lang="en-US" sz="2000" b="1" dirty="0" smtClean="0">
                <a:solidFill>
                  <a:srgbClr val="FF0000"/>
                </a:solidFill>
              </a:rPr>
              <a:t>performance comparable </a:t>
            </a:r>
            <a:r>
              <a:rPr lang="en-US" sz="2000" b="1" dirty="0">
                <a:solidFill>
                  <a:srgbClr val="FF0000"/>
                </a:solidFill>
              </a:rPr>
              <a:t>to existing </a:t>
            </a:r>
            <a:r>
              <a:rPr lang="en-US" sz="2000" b="1" dirty="0" smtClean="0">
                <a:solidFill>
                  <a:srgbClr val="FF0000"/>
                </a:solidFill>
              </a:rPr>
              <a:t>lower-function database systems.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610600" cy="55626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44780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Helvetica Neue" charset="0"/>
                <a:ea typeface="Helvetica Neue" charset="0"/>
                <a:cs typeface="Helvetica Neue" charset="0"/>
              </a:rPr>
              <a:t>1.Easy of use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2158425"/>
            <a:ext cx="4309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2. Unifying abstraction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211" y="2920425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Evolvability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(of database)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3758625"/>
            <a:ext cx="2984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4. Concurrency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4520625"/>
            <a:ext cx="335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 Fault tolerance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5130225"/>
            <a:ext cx="607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6. Access control (and flexibility)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0800" y="5892225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7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 Performance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6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106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Expect </a:t>
            </a:r>
            <a:r>
              <a:rPr lang="en-US" dirty="0"/>
              <a:t>to throw out the 1st version of the system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106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Expect </a:t>
            </a:r>
            <a:r>
              <a:rPr lang="en-US" dirty="0"/>
              <a:t>to throw out the 1st version of the system</a:t>
            </a:r>
          </a:p>
          <a:p>
            <a:r>
              <a:rPr lang="en-US" dirty="0" smtClean="0"/>
              <a:t>Authors very familiar with </a:t>
            </a:r>
          </a:p>
          <a:p>
            <a:pPr lvl="1"/>
            <a:r>
              <a:rPr lang="en-US" dirty="0" smtClean="0"/>
              <a:t>What they want to build</a:t>
            </a:r>
          </a:p>
          <a:p>
            <a:pPr lvl="1"/>
            <a:r>
              <a:rPr lang="en-US" dirty="0" smtClean="0"/>
              <a:t>Implementation challenges</a:t>
            </a:r>
          </a:p>
          <a:p>
            <a:r>
              <a:rPr lang="en-US" dirty="0" smtClean="0"/>
              <a:t>Similar to Unix:</a:t>
            </a:r>
          </a:p>
          <a:p>
            <a:pPr lvl="1"/>
            <a:r>
              <a:rPr lang="en-US" dirty="0"/>
              <a:t>Ken Thomson </a:t>
            </a:r>
            <a:r>
              <a:rPr lang="en-US" dirty="0" smtClean="0"/>
              <a:t>and </a:t>
            </a:r>
            <a:r>
              <a:rPr lang="en-US" dirty="0" smtClean="0"/>
              <a:t>Dennis Ritchie both worked on Multics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534400" cy="1143000"/>
          </a:xfrm>
        </p:spPr>
        <p:txBody>
          <a:bodyPr/>
          <a:lstStyle/>
          <a:p>
            <a:r>
              <a:rPr lang="en-US" sz="4400" dirty="0" smtClean="0"/>
              <a:t>Query Optimization: </a:t>
            </a:r>
            <a:br>
              <a:rPr lang="en-US" sz="4400" dirty="0" smtClean="0"/>
            </a:br>
            <a:r>
              <a:rPr lang="en-US" sz="4400" dirty="0" smtClean="0"/>
              <a:t>Phase Zero vs 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449762"/>
          </a:xfrm>
        </p:spPr>
        <p:txBody>
          <a:bodyPr>
            <a:normAutofit/>
          </a:bodyPr>
          <a:lstStyle/>
          <a:p>
            <a:r>
              <a:rPr lang="en-US" dirty="0" smtClean="0"/>
              <a:t>Phase </a:t>
            </a:r>
            <a:r>
              <a:rPr lang="en-US" dirty="0" smtClean="0"/>
              <a:t>Zero focus: optimize complex queries</a:t>
            </a:r>
          </a:p>
          <a:p>
            <a:r>
              <a:rPr lang="en-US" dirty="0" smtClean="0"/>
              <a:t>Phase One focus: optimize simple, most common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66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44196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62484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3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534400" cy="1143000"/>
          </a:xfrm>
        </p:spPr>
        <p:txBody>
          <a:bodyPr/>
          <a:lstStyle/>
          <a:p>
            <a:r>
              <a:rPr lang="en-US" sz="4400" dirty="0" smtClean="0"/>
              <a:t>Query Optimization</a:t>
            </a:r>
            <a:r>
              <a:rPr lang="en-US" sz="4400" smtClean="0"/>
              <a:t>: </a:t>
            </a:r>
            <a:br>
              <a:rPr lang="en-US" sz="4400" smtClean="0"/>
            </a:br>
            <a:r>
              <a:rPr lang="en-US" sz="4400" smtClean="0"/>
              <a:t>Phase Zero vs 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449762"/>
          </a:xfrm>
        </p:spPr>
        <p:txBody>
          <a:bodyPr>
            <a:normAutofit/>
          </a:bodyPr>
          <a:lstStyle/>
          <a:p>
            <a:r>
              <a:rPr lang="en-US" dirty="0" smtClean="0"/>
              <a:t>Phase Zero: “predicate </a:t>
            </a:r>
            <a:r>
              <a:rPr lang="en-US" dirty="0" smtClean="0"/>
              <a:t>locks” deemed to complicated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Phase One: </a:t>
            </a:r>
            <a:r>
              <a:rPr lang="en-US" dirty="0" smtClean="0"/>
              <a:t>per </a:t>
            </a:r>
            <a:r>
              <a:rPr lang="en-US" dirty="0"/>
              <a:t>o</a:t>
            </a:r>
            <a:r>
              <a:rPr lang="en-US" dirty="0" smtClean="0"/>
              <a:t>bject locks, albeit hierarchical and multiple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8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Storage: Phase Zero vs 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Phase Zero: single user, XRM</a:t>
            </a:r>
          </a:p>
          <a:p>
            <a:pPr lvl="1"/>
            <a:r>
              <a:rPr lang="en-US" dirty="0" smtClean="0"/>
              <a:t>Values of each column stored in a separate domain</a:t>
            </a:r>
          </a:p>
          <a:p>
            <a:pPr lvl="1"/>
            <a:r>
              <a:rPr lang="en-US" dirty="0" smtClean="0"/>
              <a:t>Each field contains TID of corresponding domain/value</a:t>
            </a:r>
          </a:p>
          <a:p>
            <a:pPr lvl="1"/>
            <a:r>
              <a:rPr lang="en-US" dirty="0" smtClean="0"/>
              <a:t>Inversions: mapping between values and TIDs</a:t>
            </a:r>
          </a:p>
          <a:p>
            <a:r>
              <a:rPr lang="en-US" dirty="0" smtClean="0"/>
              <a:t>Phase One: multiuser, RSS</a:t>
            </a:r>
          </a:p>
          <a:p>
            <a:pPr lvl="1"/>
            <a:r>
              <a:rPr lang="en-US" dirty="0" smtClean="0"/>
              <a:t>Tuple contains values</a:t>
            </a:r>
          </a:p>
          <a:p>
            <a:pPr lvl="1"/>
            <a:r>
              <a:rPr lang="en-US" dirty="0" smtClean="0"/>
              <a:t>Indexes on one, more, or combination of columns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14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458200" cy="1143000"/>
          </a:xfrm>
        </p:spPr>
        <p:txBody>
          <a:bodyPr/>
          <a:lstStyle/>
          <a:p>
            <a:r>
              <a:rPr lang="en-US" sz="4400" dirty="0" smtClean="0"/>
              <a:t>Cost </a:t>
            </a:r>
            <a:r>
              <a:rPr lang="en-US" sz="4400" dirty="0" smtClean="0"/>
              <a:t>Based </a:t>
            </a:r>
            <a:r>
              <a:rPr lang="en-US" sz="4400" dirty="0"/>
              <a:t>Optimizer: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Phase </a:t>
            </a:r>
            <a:r>
              <a:rPr lang="en-US" sz="4400" dirty="0"/>
              <a:t>Zero vs One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Phase Zero</a:t>
            </a:r>
            <a:r>
              <a:rPr lang="en-US" smtClean="0"/>
              <a:t>: </a:t>
            </a:r>
            <a:r>
              <a:rPr lang="en-US" smtClean="0"/>
              <a:t>per-</a:t>
            </a:r>
            <a:r>
              <a:rPr lang="en-US" smtClean="0"/>
              <a:t>tuple cost</a:t>
            </a:r>
            <a:endParaRPr lang="en-US" dirty="0" smtClean="0"/>
          </a:p>
          <a:p>
            <a:r>
              <a:rPr lang="en-US" dirty="0" smtClean="0"/>
              <a:t>Phase One: combination of</a:t>
            </a:r>
          </a:p>
          <a:p>
            <a:pPr lvl="1"/>
            <a:r>
              <a:rPr lang="en-US" dirty="0" smtClean="0"/>
              <a:t># of I/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# of calls (CPU activity)</a:t>
            </a:r>
          </a:p>
          <a:p>
            <a:r>
              <a:rPr lang="en-US" dirty="0" smtClean="0"/>
              <a:t>Questions</a:t>
            </a:r>
            <a:endParaRPr lang="en-US" dirty="0" smtClean="0"/>
          </a:p>
          <a:p>
            <a:pPr lvl="1"/>
            <a:r>
              <a:rPr lang="en-US" dirty="0" smtClean="0"/>
              <a:t>How well does it work?</a:t>
            </a:r>
          </a:p>
          <a:p>
            <a:pPr lvl="1"/>
            <a:r>
              <a:rPr lang="en-US" dirty="0" smtClean="0"/>
              <a:t>Do you expect CPU to still be bottleneck today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Caveats?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0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 vs. </a:t>
            </a:r>
            <a:r>
              <a:rPr lang="en-US" dirty="0" smtClean="0"/>
              <a:t>compilation?</a:t>
            </a:r>
          </a:p>
          <a:p>
            <a:r>
              <a:rPr lang="en-US" dirty="0" smtClean="0"/>
              <a:t>Three levels of transactions?</a:t>
            </a:r>
            <a:endParaRPr lang="en-US" dirty="0"/>
          </a:p>
          <a:p>
            <a:r>
              <a:rPr lang="en-US" dirty="0" smtClean="0"/>
              <a:t>Shadow pages vs write ahead logging?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vs. System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paper: "The most important job of UNIX is to provide a file </a:t>
            </a:r>
            <a:r>
              <a:rPr lang="en-US" dirty="0" smtClean="0"/>
              <a:t>system”</a:t>
            </a:r>
            <a:endParaRPr lang="en-US" dirty="0"/>
          </a:p>
          <a:p>
            <a:pPr lvl="1"/>
            <a:r>
              <a:rPr lang="en-US" dirty="0"/>
              <a:t>UNIX and System R are both "information management" systems!</a:t>
            </a:r>
          </a:p>
          <a:p>
            <a:r>
              <a:rPr lang="en-US" dirty="0" smtClean="0"/>
              <a:t>Both </a:t>
            </a:r>
            <a:r>
              <a:rPr lang="en-US" dirty="0"/>
              <a:t>also provide programming APIs </a:t>
            </a:r>
            <a:r>
              <a:rPr lang="en-US" dirty="0" smtClean="0"/>
              <a:t>for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vs. System </a:t>
            </a:r>
            <a:r>
              <a:rPr lang="en-US" dirty="0" smtClean="0"/>
              <a:t>R: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Ease of use:</a:t>
            </a:r>
          </a:p>
          <a:p>
            <a:pPr lvl="1"/>
            <a:r>
              <a:rPr lang="en-US" dirty="0" smtClean="0"/>
              <a:t>Unix: “most </a:t>
            </a:r>
            <a:r>
              <a:rPr lang="en-US" dirty="0"/>
              <a:t>important characteristics of the system are its </a:t>
            </a:r>
            <a:r>
              <a:rPr lang="en-US" b="1" dirty="0"/>
              <a:t>simplicity</a:t>
            </a:r>
            <a:r>
              <a:rPr lang="en-US" dirty="0"/>
              <a:t>, </a:t>
            </a:r>
            <a:r>
              <a:rPr lang="en-US" b="1" dirty="0"/>
              <a:t>elegance</a:t>
            </a:r>
            <a:r>
              <a:rPr lang="en-US" dirty="0"/>
              <a:t>, and </a:t>
            </a:r>
            <a:r>
              <a:rPr lang="en-US" b="1" dirty="0"/>
              <a:t>ease</a:t>
            </a:r>
            <a:r>
              <a:rPr lang="en-US" dirty="0"/>
              <a:t> of use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System R: “The system </a:t>
            </a:r>
            <a:r>
              <a:rPr lang="en-US" dirty="0"/>
              <a:t>was mostly used in </a:t>
            </a:r>
            <a:r>
              <a:rPr lang="en-US" dirty="0" smtClean="0"/>
              <a:t>applications for </a:t>
            </a:r>
            <a:r>
              <a:rPr lang="en-US" dirty="0"/>
              <a:t>which </a:t>
            </a:r>
            <a:r>
              <a:rPr lang="en-US" b="1" dirty="0"/>
              <a:t>ease</a:t>
            </a:r>
            <a:r>
              <a:rPr lang="en-US" dirty="0"/>
              <a:t> of </a:t>
            </a:r>
            <a:r>
              <a:rPr lang="en-US" dirty="0" smtClean="0"/>
              <a:t>installation, a </a:t>
            </a:r>
            <a:r>
              <a:rPr lang="en-US" b="1" dirty="0"/>
              <a:t>high-level user language</a:t>
            </a:r>
            <a:r>
              <a:rPr lang="en-US" dirty="0"/>
              <a:t>, and </a:t>
            </a:r>
            <a:r>
              <a:rPr lang="en-US" dirty="0" smtClean="0"/>
              <a:t>an ability </a:t>
            </a:r>
            <a:r>
              <a:rPr lang="en-US" dirty="0"/>
              <a:t>to rapidly reconfigure </a:t>
            </a:r>
            <a:r>
              <a:rPr lang="en-US" dirty="0" smtClean="0"/>
              <a:t>the database </a:t>
            </a:r>
            <a:r>
              <a:rPr lang="en-US" dirty="0"/>
              <a:t>were important requirements</a:t>
            </a:r>
            <a:r>
              <a:rPr lang="en-US" dirty="0" smtClean="0"/>
              <a:t>.”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143000"/>
          </a:xfrm>
        </p:spPr>
        <p:txBody>
          <a:bodyPr/>
          <a:lstStyle/>
          <a:p>
            <a:r>
              <a:rPr lang="en-US" dirty="0"/>
              <a:t>Unix vs. System R: </a:t>
            </a:r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21162"/>
          </a:xfrm>
        </p:spPr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/>
              <a:t>Written in the developer language, C </a:t>
            </a:r>
            <a:endParaRPr lang="en-US" dirty="0" smtClean="0"/>
          </a:p>
          <a:p>
            <a:pPr lvl="1"/>
            <a:r>
              <a:rPr lang="en-US" dirty="0"/>
              <a:t>Directories as files</a:t>
            </a:r>
          </a:p>
          <a:p>
            <a:pPr lvl="1"/>
            <a:r>
              <a:rPr lang="en-US" dirty="0" smtClean="0"/>
              <a:t>I/O naming as file naming</a:t>
            </a:r>
          </a:p>
          <a:p>
            <a:pPr lvl="1"/>
            <a:r>
              <a:rPr lang="en-US" dirty="0" smtClean="0"/>
              <a:t>Same security mechanism for I/O devices &amp; files</a:t>
            </a:r>
          </a:p>
          <a:p>
            <a:pPr lvl="1"/>
            <a:r>
              <a:rPr lang="en-US" dirty="0"/>
              <a:t>Shell, just another process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System R?</a:t>
            </a:r>
          </a:p>
        </p:txBody>
      </p:sp>
    </p:spTree>
    <p:extLst>
      <p:ext uri="{BB962C8B-B14F-4D97-AF65-F5344CB8AC3E}">
        <p14:creationId xmlns:p14="http://schemas.microsoft.com/office/powerpoint/2010/main" val="1986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143000"/>
          </a:xfrm>
        </p:spPr>
        <p:txBody>
          <a:bodyPr/>
          <a:lstStyle/>
          <a:p>
            <a:r>
              <a:rPr lang="en-US" dirty="0"/>
              <a:t>Unix vs. System R: </a:t>
            </a:r>
            <a:r>
              <a:rPr lang="en-US" dirty="0" smtClean="0"/>
              <a:t>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21162"/>
          </a:xfrm>
        </p:spPr>
        <p:txBody>
          <a:bodyPr/>
          <a:lstStyle/>
          <a:p>
            <a:r>
              <a:rPr lang="en-US" dirty="0" smtClean="0"/>
              <a:t>Unix</a:t>
            </a:r>
          </a:p>
          <a:p>
            <a:pPr lvl="1"/>
            <a:r>
              <a:rPr lang="en-US" dirty="0"/>
              <a:t>Written in the developer language, C </a:t>
            </a:r>
          </a:p>
          <a:p>
            <a:pPr lvl="1"/>
            <a:r>
              <a:rPr lang="en-US" dirty="0"/>
              <a:t>Directories as files</a:t>
            </a:r>
          </a:p>
          <a:p>
            <a:pPr lvl="1"/>
            <a:r>
              <a:rPr lang="en-US" dirty="0"/>
              <a:t>I/O naming as file naming</a:t>
            </a:r>
          </a:p>
          <a:p>
            <a:pPr lvl="1"/>
            <a:r>
              <a:rPr lang="en-US" dirty="0"/>
              <a:t>Same security mechanism for I/O devices &amp;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Shell, just another </a:t>
            </a:r>
            <a:r>
              <a:rPr lang="en-US" dirty="0" smtClean="0"/>
              <a:t>process </a:t>
            </a:r>
            <a:endParaRPr lang="en-US" dirty="0"/>
          </a:p>
          <a:p>
            <a:r>
              <a:rPr lang="en-US" dirty="0" smtClean="0"/>
              <a:t>System R?</a:t>
            </a:r>
          </a:p>
          <a:p>
            <a:pPr lvl="1"/>
            <a:r>
              <a:rPr lang="en-US" dirty="0" smtClean="0"/>
              <a:t>Relations as tables</a:t>
            </a:r>
          </a:p>
          <a:p>
            <a:pPr lvl="1"/>
            <a:r>
              <a:rPr lang="en-US" dirty="0" smtClean="0"/>
              <a:t>Catalogs as tables</a:t>
            </a:r>
          </a:p>
          <a:p>
            <a:pPr lvl="1"/>
            <a:r>
              <a:rPr lang="en-US" dirty="0" smtClean="0"/>
              <a:t>Views: any SQL query to </a:t>
            </a:r>
            <a:r>
              <a:rPr lang="en-US" dirty="0"/>
              <a:t>be used as </a:t>
            </a:r>
            <a:r>
              <a:rPr lang="en-US" dirty="0" smtClean="0"/>
              <a:t>view definition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r>
              <a:rPr lang="en-US" dirty="0"/>
              <a:t>Unix vs. System R</a:t>
            </a:r>
            <a:r>
              <a:rPr lang="en-US" dirty="0" smtClean="0"/>
              <a:t>: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Bottom</a:t>
            </a:r>
            <a:r>
              <a:rPr lang="en-US" dirty="0"/>
              <a:t>-Up (elegance of system) vs. Top-Down (elegance of semantics)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UNIX main function: </a:t>
            </a:r>
            <a:r>
              <a:rPr lang="en-US" i="1" dirty="0" smtClean="0"/>
              <a:t>present </a:t>
            </a:r>
            <a:r>
              <a:rPr lang="en-US" i="1" dirty="0"/>
              <a:t>hardware to computer </a:t>
            </a:r>
            <a:r>
              <a:rPr lang="en-US" i="1" dirty="0" smtClean="0"/>
              <a:t>programmers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small </a:t>
            </a:r>
            <a:r>
              <a:rPr lang="en-US" i="1" dirty="0"/>
              <a:t>elegant </a:t>
            </a:r>
            <a:r>
              <a:rPr lang="en-US" dirty="0"/>
              <a:t>set of mechanisms, </a:t>
            </a:r>
            <a:r>
              <a:rPr lang="en-US" dirty="0" smtClean="0"/>
              <a:t>and abstractions for developers (</a:t>
            </a:r>
            <a:r>
              <a:rPr lang="en-US" dirty="0"/>
              <a:t>i.e. C programmers)  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System R: </a:t>
            </a:r>
            <a:r>
              <a:rPr lang="en-US" i="1" dirty="0" smtClean="0"/>
              <a:t>manage </a:t>
            </a:r>
            <a:r>
              <a:rPr lang="en-US" i="1" dirty="0"/>
              <a:t>data for application programmer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complete </a:t>
            </a:r>
            <a:r>
              <a:rPr lang="en-US" dirty="0"/>
              <a:t>system that insulated programmers (i.e. SQL + scripting) from the system, while guaranteeing clearly defined </a:t>
            </a:r>
            <a:r>
              <a:rPr lang="en-US" i="1" dirty="0"/>
              <a:t>semantics </a:t>
            </a:r>
            <a:r>
              <a:rPr lang="en-US" dirty="0"/>
              <a:t>of data and queries. 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2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143000"/>
          </a:xfrm>
        </p:spPr>
        <p:txBody>
          <a:bodyPr/>
          <a:lstStyle/>
          <a:p>
            <a:r>
              <a:rPr lang="en-US" dirty="0"/>
              <a:t>Unix vs. System R: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/>
              <a:t>Bottom-Up (elegance of system) vs. Top-Down (elegance of semantics)</a:t>
            </a:r>
          </a:p>
          <a:p>
            <a:r>
              <a:rPr lang="en-US" dirty="0" smtClean="0"/>
              <a:t>Affects </a:t>
            </a:r>
            <a:r>
              <a:rPr lang="en-US" dirty="0"/>
              <a:t>where the complexity </a:t>
            </a:r>
            <a:r>
              <a:rPr lang="en-US" dirty="0" smtClean="0"/>
              <a:t>goes: to system</a:t>
            </a:r>
            <a:r>
              <a:rPr lang="en-US" dirty="0"/>
              <a:t>, or </a:t>
            </a:r>
            <a:r>
              <a:rPr lang="en-US" dirty="0" smtClean="0"/>
              <a:t>end</a:t>
            </a:r>
            <a:r>
              <a:rPr lang="en-US" dirty="0"/>
              <a:t>-programmer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hich one is </a:t>
            </a:r>
            <a:r>
              <a:rPr lang="en-US" dirty="0"/>
              <a:t>better?  </a:t>
            </a:r>
            <a:r>
              <a:rPr lang="en-US" dirty="0" smtClean="0"/>
              <a:t>In </a:t>
            </a:r>
            <a:r>
              <a:rPr lang="en-US" dirty="0"/>
              <a:t>what environments?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49149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62484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8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Advantages of relational databases: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change data layout without breaking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Don't </a:t>
            </a:r>
            <a:r>
              <a:rPr lang="en-US" dirty="0"/>
              <a:t>need to worry about coming up with </a:t>
            </a:r>
            <a:r>
              <a:rPr lang="en-US" dirty="0" err="1"/>
              <a:t>algo</a:t>
            </a:r>
            <a:r>
              <a:rPr lang="en-US" dirty="0"/>
              <a:t>. </a:t>
            </a:r>
          </a:p>
          <a:p>
            <a:pPr lvl="1"/>
            <a:r>
              <a:rPr lang="en-US" dirty="0" smtClean="0"/>
              <a:t>Don't </a:t>
            </a:r>
            <a:r>
              <a:rPr lang="en-US" dirty="0"/>
              <a:t>need to be a genius to query. 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readable queries (no convoluted </a:t>
            </a:r>
            <a:r>
              <a:rPr lang="en-US" dirty="0" err="1"/>
              <a:t>algo</a:t>
            </a:r>
            <a:r>
              <a:rPr lang="en-US" dirty="0"/>
              <a:t> query). 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can come up with </a:t>
            </a:r>
            <a:r>
              <a:rPr lang="en-US" dirty="0" err="1" smtClean="0"/>
              <a:t>algo</a:t>
            </a:r>
            <a:r>
              <a:rPr lang="en-US" dirty="0"/>
              <a:t>;</a:t>
            </a:r>
            <a:r>
              <a:rPr lang="en-US" dirty="0"/>
              <a:t> 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 </a:t>
            </a:r>
            <a:r>
              <a:rPr lang="en-US" dirty="0"/>
              <a:t>and layout can be dynamic over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Apps </a:t>
            </a:r>
            <a:r>
              <a:rPr lang="en-US" dirty="0"/>
              <a:t>don't need to be recompiled. Just upgrade database and get speedup.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can adapt to new hardware, apps don't need to worry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1162"/>
          </a:xfrm>
        </p:spPr>
        <p:txBody>
          <a:bodyPr/>
          <a:lstStyle/>
          <a:p>
            <a:r>
              <a:rPr lang="en-US" dirty="0" smtClean="0"/>
              <a:t>Disadvantages of relational databases:</a:t>
            </a:r>
          </a:p>
          <a:p>
            <a:pPr lvl="1"/>
            <a:r>
              <a:rPr lang="en-US" dirty="0"/>
              <a:t>Hard to express certain things in declarative </a:t>
            </a:r>
            <a:r>
              <a:rPr lang="en-US" dirty="0" smtClean="0"/>
              <a:t>form</a:t>
            </a:r>
            <a:r>
              <a:rPr lang="en-US" dirty="0"/>
              <a:t> 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be slower for small simple imperative queries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Different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59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Achilles</a:t>
            </a:r>
            <a:r>
              <a:rPr lang="en-US" dirty="0"/>
              <a:t>' heel of RDBMSs: </a:t>
            </a:r>
            <a:r>
              <a:rPr lang="en-US" dirty="0" smtClean="0"/>
              <a:t>closed </a:t>
            </a:r>
            <a:r>
              <a:rPr lang="en-US" dirty="0"/>
              <a:t>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Cannot leverage technology without going through the full SQL stack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solution: make the system extensible, convince the world to download code into the DBMS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Another solution: componentize the system (</a:t>
            </a:r>
            <a:r>
              <a:rPr lang="en-US" dirty="0" smtClean="0"/>
              <a:t>hard, </a:t>
            </a:r>
            <a:r>
              <a:rPr lang="en-US" dirty="0"/>
              <a:t>RSS is hard to bust up, due to transaction semantics)</a:t>
            </a:r>
          </a:p>
          <a:p>
            <a:pPr>
              <a:lnSpc>
                <a:spcPct val="120000"/>
              </a:lnSpc>
            </a:pPr>
            <a:r>
              <a:rPr lang="en-US" dirty="0"/>
              <a:t>Achilles' heel of </a:t>
            </a:r>
            <a:r>
              <a:rPr lang="en-US" dirty="0" err="1"/>
              <a:t>OSes</a:t>
            </a:r>
            <a:r>
              <a:rPr lang="en-US" dirty="0"/>
              <a:t>: </a:t>
            </a:r>
            <a:r>
              <a:rPr lang="en-US" dirty="0" smtClean="0"/>
              <a:t>hard to get "</a:t>
            </a:r>
            <a:r>
              <a:rPr lang="en-US" dirty="0"/>
              <a:t>right" level of abstraction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</a:t>
            </a:r>
            <a:r>
              <a:rPr lang="en-US" dirty="0"/>
              <a:t>UNIX abstractions (e.g. virtual memory) </a:t>
            </a:r>
            <a:r>
              <a:rPr lang="en-US" dirty="0" smtClean="0"/>
              <a:t>too high level, hide too </a:t>
            </a:r>
            <a:r>
              <a:rPr lang="en-US" dirty="0"/>
              <a:t>much </a:t>
            </a:r>
            <a:r>
              <a:rPr lang="en-US" dirty="0" smtClean="0"/>
              <a:t>detail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 contrast, </a:t>
            </a:r>
            <a:r>
              <a:rPr lang="en-US" dirty="0"/>
              <a:t>t</a:t>
            </a:r>
            <a:r>
              <a:rPr lang="en-US" dirty="0" smtClean="0"/>
              <a:t>oo </a:t>
            </a:r>
            <a:r>
              <a:rPr lang="en-US" dirty="0"/>
              <a:t>low a level can </a:t>
            </a:r>
            <a:r>
              <a:rPr lang="en-US" dirty="0" smtClean="0"/>
              <a:t>cause </a:t>
            </a:r>
            <a:r>
              <a:rPr lang="en-US" dirty="0"/>
              <a:t>too much programmer </a:t>
            </a:r>
            <a:r>
              <a:rPr lang="en-US" dirty="0" smtClean="0"/>
              <a:t>burden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One solution: make the system extensible, </a:t>
            </a:r>
            <a:r>
              <a:rPr lang="en-US" dirty="0" smtClean="0"/>
              <a:t>convince </a:t>
            </a:r>
            <a:r>
              <a:rPr lang="en-US" dirty="0"/>
              <a:t>fancy apps to download code into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Another solution: componentize the </a:t>
            </a:r>
            <a:r>
              <a:rPr lang="en-US" dirty="0" smtClean="0"/>
              <a:t>system (hard</a:t>
            </a:r>
            <a:r>
              <a:rPr lang="en-US" dirty="0"/>
              <a:t>, due to </a:t>
            </a:r>
            <a:r>
              <a:rPr lang="en-US" dirty="0" smtClean="0"/>
              <a:t>protection)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But lot’s of work on this, e.g., Microkernel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</p:spTree>
    <p:extLst>
      <p:ext uri="{BB962C8B-B14F-4D97-AF65-F5344CB8AC3E}">
        <p14:creationId xmlns:p14="http://schemas.microsoft.com/office/powerpoint/2010/main" val="42781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447800" y="3581400"/>
            <a:ext cx="6934200" cy="1592635"/>
          </a:xfrm>
          <a:prstGeom prst="wedgeRectCallout">
            <a:avLst>
              <a:gd name="adj1" fmla="val -15183"/>
              <a:gd name="adj2" fmla="val -78991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7472" lvl="1" indent="-342900">
              <a:buFont typeface="Arial"/>
              <a:buChar char="•"/>
            </a:pPr>
            <a:r>
              <a:rPr lang="en-US" dirty="0" smtClean="0"/>
              <a:t>Rewrite query against a materialized view (e.g., results of a sub-query)</a:t>
            </a:r>
            <a:endParaRPr lang="en-US" dirty="0"/>
          </a:p>
          <a:p>
            <a:pPr marL="347472" lvl="1" indent="-342900">
              <a:buFont typeface="Arial"/>
              <a:buChar char="•"/>
            </a:pPr>
            <a:r>
              <a:rPr lang="en-US" dirty="0" smtClean="0"/>
              <a:t>May </a:t>
            </a:r>
            <a:r>
              <a:rPr lang="en-US" dirty="0"/>
              <a:t>change query semantics </a:t>
            </a:r>
            <a:r>
              <a:rPr lang="en-US" dirty="0" smtClean="0"/>
              <a:t>(e.g., constraints</a:t>
            </a:r>
            <a:r>
              <a:rPr lang="en-US" dirty="0"/>
              <a:t>, </a:t>
            </a:r>
            <a:r>
              <a:rPr lang="en-US" dirty="0" smtClean="0"/>
              <a:t>protection)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447800" y="3962400"/>
            <a:ext cx="6934200" cy="1905000"/>
          </a:xfrm>
          <a:prstGeom prst="wedgeRectCallout">
            <a:avLst>
              <a:gd name="adj1" fmla="val -25806"/>
              <a:gd name="adj2" fmla="val -65129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large space of equivalent relational plans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pick one that's going to be "</a:t>
            </a:r>
            <a:r>
              <a:rPr lang="en-US" dirty="0" smtClean="0">
                <a:latin typeface="Helvetica Neue"/>
                <a:cs typeface="Helvetica Neue"/>
              </a:rPr>
              <a:t>optimal”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produces either an interpretable plan tree, or compiled </a:t>
            </a:r>
            <a:r>
              <a:rPr lang="en-US" dirty="0" smtClean="0">
                <a:latin typeface="Helvetica Neue"/>
                <a:cs typeface="Helvetica Neue"/>
              </a:rPr>
              <a:t>code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915621" y="4431145"/>
            <a:ext cx="6477000" cy="1905000"/>
          </a:xfrm>
          <a:prstGeom prst="wedgeRectCallout">
            <a:avLst>
              <a:gd name="adj1" fmla="val -30617"/>
              <a:gd name="adj2" fmla="val -6579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modules to perform relation operations like joins, sorts, </a:t>
            </a:r>
            <a:r>
              <a:rPr lang="en-US" dirty="0" smtClean="0">
                <a:latin typeface="Helvetica Neue"/>
                <a:cs typeface="Helvetica Neue"/>
              </a:rPr>
              <a:t>aggregations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calls Access Methods for operations on base and temporary </a:t>
            </a:r>
            <a:r>
              <a:rPr lang="en-US" dirty="0" smtClean="0">
                <a:latin typeface="Helvetica Neue"/>
                <a:cs typeface="Helvetica Neue"/>
              </a:rPr>
              <a:t>relations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43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524000" y="2259325"/>
            <a:ext cx="6858000" cy="1398274"/>
          </a:xfrm>
          <a:prstGeom prst="wedgeRectCallout">
            <a:avLst>
              <a:gd name="adj1" fmla="val -26902"/>
              <a:gd name="adj2" fmla="val 89104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uniform relational interface (open, get next</a:t>
            </a:r>
            <a:r>
              <a:rPr lang="en-US" dirty="0" smtClean="0">
                <a:latin typeface="Helvetica Neue"/>
                <a:cs typeface="Helvetica Neue"/>
              </a:rPr>
              <a:t>)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multiple implementations: heap, B-tree, extensible hashing</a:t>
            </a:r>
          </a:p>
        </p:txBody>
      </p:sp>
    </p:spTree>
    <p:extLst>
      <p:ext uri="{BB962C8B-B14F-4D97-AF65-F5344CB8AC3E}">
        <p14:creationId xmlns:p14="http://schemas.microsoft.com/office/powerpoint/2010/main" val="18644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304800" y="2590800"/>
            <a:ext cx="8534400" cy="1752600"/>
          </a:xfrm>
          <a:prstGeom prst="wedgeRectCallout">
            <a:avLst>
              <a:gd name="adj1" fmla="val -20520"/>
              <a:gd name="adj2" fmla="val 70524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Intelligent user-level disk cache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must interact with transaction manager &amp; lock manager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Virtual memory does not cut it!  (we'll discuss this at length)</a:t>
            </a:r>
          </a:p>
        </p:txBody>
      </p:sp>
    </p:spTree>
    <p:extLst>
      <p:ext uri="{BB962C8B-B14F-4D97-AF65-F5344CB8AC3E}">
        <p14:creationId xmlns:p14="http://schemas.microsoft.com/office/powerpoint/2010/main" val="2742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4102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21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952500" y="3886200"/>
            <a:ext cx="7315200" cy="2438400"/>
          </a:xfrm>
          <a:prstGeom prst="wedgeRectCallout">
            <a:avLst>
              <a:gd name="adj1" fmla="val 18716"/>
              <a:gd name="adj2" fmla="val -5858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must efficiently support lock table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System R architecture influential: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latin typeface="Helvetica Neue"/>
                <a:cs typeface="Helvetica Neue"/>
              </a:rPr>
              <a:t>multiple </a:t>
            </a:r>
            <a:r>
              <a:rPr lang="en-US" dirty="0">
                <a:latin typeface="Helvetica Neue"/>
                <a:cs typeface="Helvetica Neue"/>
              </a:rPr>
              <a:t>granularity of locks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set intent locks at high levels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we will study this in more detail </a:t>
            </a:r>
            <a:r>
              <a:rPr lang="en-US" dirty="0" smtClean="0">
                <a:latin typeface="Helvetica Neue"/>
                <a:cs typeface="Helvetica Neue"/>
              </a:rPr>
              <a:t>later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deadlock handling: detection</a:t>
            </a:r>
          </a:p>
        </p:txBody>
      </p:sp>
    </p:spTree>
    <p:extLst>
      <p:ext uri="{BB962C8B-B14F-4D97-AF65-F5344CB8AC3E}">
        <p14:creationId xmlns:p14="http://schemas.microsoft.com/office/powerpoint/2010/main" val="11451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977900" y="4266045"/>
            <a:ext cx="7175500" cy="1829955"/>
          </a:xfrm>
          <a:prstGeom prst="wedgeRectCallout">
            <a:avLst>
              <a:gd name="adj1" fmla="val 18716"/>
              <a:gd name="adj2" fmla="val -5858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Use shadow page for updates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checkpoint/restore facility for quick recovery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"before/after" log on values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Redo</a:t>
            </a:r>
            <a:r>
              <a:rPr lang="en-US" dirty="0"/>
              <a:t>/Undo on </a:t>
            </a:r>
            <a:r>
              <a:rPr lang="en-US" dirty="0" smtClean="0"/>
              <a:t>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Shadow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10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Shadow pages:</a:t>
            </a:r>
          </a:p>
          <a:p>
            <a:pPr lvl="1"/>
            <a:r>
              <a:rPr lang="en-US" dirty="0" smtClean="0"/>
              <a:t>New version is created for each page that is updated</a:t>
            </a:r>
          </a:p>
          <a:p>
            <a:pPr lvl="1"/>
            <a:r>
              <a:rPr lang="en-US" dirty="0" smtClean="0"/>
              <a:t>Periodically new page is </a:t>
            </a:r>
            <a:r>
              <a:rPr lang="en-US" dirty="0" err="1" smtClean="0"/>
              <a:t>checkpointed</a:t>
            </a:r>
            <a:r>
              <a:rPr lang="en-US" dirty="0" smtClean="0"/>
              <a:t> on disk</a:t>
            </a:r>
          </a:p>
          <a:p>
            <a:pPr lvl="1"/>
            <a:r>
              <a:rPr lang="en-US" dirty="0" smtClean="0"/>
              <a:t>“before/after” logs recording all database changes</a:t>
            </a:r>
          </a:p>
          <a:p>
            <a:pPr lvl="1"/>
            <a:r>
              <a:rPr lang="en-US" dirty="0" smtClean="0"/>
              <a:t>On failure, revert to “old” page and use log to redo committed transactions and undo incomplete ones</a:t>
            </a:r>
          </a:p>
          <a:p>
            <a:r>
              <a:rPr lang="en-US" dirty="0" smtClean="0"/>
              <a:t>Write </a:t>
            </a:r>
            <a:r>
              <a:rPr lang="en-US" dirty="0"/>
              <a:t>Ahead Log (WAL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Keep a log of all database updates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each update before writing back to disk the updates</a:t>
            </a:r>
          </a:p>
          <a:p>
            <a:r>
              <a:rPr lang="en-US" dirty="0" smtClean="0"/>
              <a:t>Tradeoffs?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458200" cy="1143000"/>
          </a:xfrm>
        </p:spPr>
        <p:txBody>
          <a:bodyPr/>
          <a:lstStyle/>
          <a:p>
            <a:r>
              <a:rPr lang="en-US" sz="4400" dirty="0" smtClean="0"/>
              <a:t>Others: </a:t>
            </a:r>
            <a:r>
              <a:rPr lang="en-US" sz="4400" dirty="0" smtClean="0"/>
              <a:t>Transactions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Level 1: Transactions can read uncommitted transactions but not write</a:t>
            </a:r>
          </a:p>
          <a:p>
            <a:r>
              <a:rPr lang="en-US" dirty="0" smtClean="0"/>
              <a:t>Level 2: Transactions acquire lock for each reads but releases it right after reading</a:t>
            </a:r>
          </a:p>
          <a:p>
            <a:pPr lvl="1"/>
            <a:r>
              <a:rPr lang="en-US" dirty="0" smtClean="0"/>
              <a:t>Another transaction may update a value between two reads </a:t>
            </a:r>
          </a:p>
          <a:p>
            <a:r>
              <a:rPr lang="en-US" dirty="0" smtClean="0"/>
              <a:t>Level 3: Once a transaction acquires a read lock it keeps it until the end</a:t>
            </a:r>
          </a:p>
          <a:p>
            <a:r>
              <a:rPr lang="en-US" dirty="0" smtClean="0"/>
              <a:t>Discussion?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81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r>
              <a:rPr lang="en-US" dirty="0" smtClean="0"/>
              <a:t>Interpretation </a:t>
            </a:r>
            <a:r>
              <a:rPr lang="en-US" dirty="0"/>
              <a:t>vs. compilation </a:t>
            </a:r>
            <a:endParaRPr lang="en-US" dirty="0" smtClean="0"/>
          </a:p>
          <a:p>
            <a:r>
              <a:rPr lang="en-US" dirty="0" smtClean="0"/>
              <a:t>R Systems </a:t>
            </a:r>
            <a:r>
              <a:rPr lang="en-US" dirty="0"/>
              <a:t>use compilation: </a:t>
            </a:r>
            <a:r>
              <a:rPr lang="en-US" dirty="0" smtClean="0"/>
              <a:t>compiler assembles from about 100 code fragments specially tailored for </a:t>
            </a:r>
            <a:r>
              <a:rPr lang="en-US" dirty="0"/>
              <a:t>processing a given </a:t>
            </a:r>
            <a:r>
              <a:rPr lang="en-US" dirty="0" smtClean="0"/>
              <a:t>SQL query”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221162"/>
          </a:xfrm>
        </p:spPr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failure as </a:t>
            </a:r>
            <a:r>
              <a:rPr lang="en-US" dirty="0" smtClean="0"/>
              <a:t>common case</a:t>
            </a:r>
          </a:p>
          <a:p>
            <a:r>
              <a:rPr lang="en-US" dirty="0" smtClean="0"/>
              <a:t>Three failure cases: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System failure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Media (disk) failure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Transaction failure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6388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9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8674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8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116845</TotalTime>
  <Words>5849</Words>
  <Application>Microsoft Macintosh PowerPoint</Application>
  <PresentationFormat>On-screen Show (4:3)</PresentationFormat>
  <Paragraphs>1262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Calibri</vt:lpstr>
      <vt:lpstr>Consolas</vt:lpstr>
      <vt:lpstr>Corbel</vt:lpstr>
      <vt:lpstr>Georgia</vt:lpstr>
      <vt:lpstr>Gill Sans Light</vt:lpstr>
      <vt:lpstr>Helvetica Neue</vt:lpstr>
      <vt:lpstr>Helvetica Neue </vt:lpstr>
      <vt:lpstr>Helvetica Neue Light</vt:lpstr>
      <vt:lpstr>Lucida Grande</vt:lpstr>
      <vt:lpstr>ＭＳ Ｐゴシック</vt:lpstr>
      <vt:lpstr>Times</vt:lpstr>
      <vt:lpstr>Times New Roman</vt:lpstr>
      <vt:lpstr>Wingdings</vt:lpstr>
      <vt:lpstr>Arial</vt:lpstr>
      <vt:lpstr>Office Theme</vt:lpstr>
      <vt:lpstr>Custom Design</vt:lpstr>
      <vt:lpstr>System R cs262a, Lecture 2</vt:lpstr>
      <vt:lpstr>Databases</vt:lpstr>
      <vt:lpstr>Hierarchical Model*</vt:lpstr>
      <vt:lpstr>Hierarchical Model*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Model: Challenges</vt:lpstr>
      <vt:lpstr>Network Model</vt:lpstr>
      <vt:lpstr>Network Model*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Data Dependence</vt:lpstr>
      <vt:lpstr>Example: Changing Data Representation</vt:lpstr>
      <vt:lpstr>Example: Changing Data Representation</vt:lpstr>
      <vt:lpstr>Relational Database</vt:lpstr>
      <vt:lpstr>Relational Database:  Two key ideas</vt:lpstr>
      <vt:lpstr>Relational Model</vt:lpstr>
      <vt:lpstr>Data Independence</vt:lpstr>
      <vt:lpstr>Data Independence</vt:lpstr>
      <vt:lpstr>First Relational Databases</vt:lpstr>
      <vt:lpstr>Ingres</vt:lpstr>
      <vt:lpstr>System R</vt:lpstr>
      <vt:lpstr>Early 80’s Commercialization</vt:lpstr>
      <vt:lpstr>Discussion</vt:lpstr>
      <vt:lpstr>R System Goals</vt:lpstr>
      <vt:lpstr>R System Goals</vt:lpstr>
      <vt:lpstr>Development</vt:lpstr>
      <vt:lpstr>Development</vt:lpstr>
      <vt:lpstr>Query Optimization:  Phase Zero vs One</vt:lpstr>
      <vt:lpstr>Query Optimization:  Phase Zero vs One</vt:lpstr>
      <vt:lpstr>Storage: Phase Zero vs One</vt:lpstr>
      <vt:lpstr>Cost Based Optimizer:  Phase Zero vs One</vt:lpstr>
      <vt:lpstr>Others</vt:lpstr>
      <vt:lpstr>Unix vs. System R</vt:lpstr>
      <vt:lpstr>Unix vs. System R: Goals</vt:lpstr>
      <vt:lpstr>Unix vs. System R: Reuse</vt:lpstr>
      <vt:lpstr>Unix vs. System R: Reuse</vt:lpstr>
      <vt:lpstr>Unix vs. System R: Philosophy</vt:lpstr>
      <vt:lpstr>Unix vs. System R: Philosophy</vt:lpstr>
      <vt:lpstr>Summary</vt:lpstr>
      <vt:lpstr>Summary</vt:lpstr>
      <vt:lpstr>Backup</vt:lpstr>
      <vt:lpstr>Different Challenges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Discussion: Shadow Pages</vt:lpstr>
      <vt:lpstr>Others: Transactions</vt:lpstr>
      <vt:lpstr>System R Paper Nuggets</vt:lpstr>
      <vt:lpstr>System R Paper Nuggets</vt:lpstr>
    </vt:vector>
  </TitlesOfParts>
  <Company>UC Berkeley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Ion Stoica</cp:lastModifiedBy>
  <cp:revision>6079</cp:revision>
  <cp:lastPrinted>2013-02-11T05:20:40Z</cp:lastPrinted>
  <dcterms:created xsi:type="dcterms:W3CDTF">2014-07-08T05:33:47Z</dcterms:created>
  <dcterms:modified xsi:type="dcterms:W3CDTF">2018-01-22T17:09:28Z</dcterms:modified>
</cp:coreProperties>
</file>