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777" r:id="rId2"/>
    <p:sldId id="895" r:id="rId3"/>
    <p:sldId id="915" r:id="rId4"/>
    <p:sldId id="896" r:id="rId5"/>
    <p:sldId id="898" r:id="rId6"/>
    <p:sldId id="900" r:id="rId7"/>
    <p:sldId id="899" r:id="rId8"/>
    <p:sldId id="781" r:id="rId9"/>
    <p:sldId id="782" r:id="rId10"/>
    <p:sldId id="783" r:id="rId11"/>
    <p:sldId id="916" r:id="rId12"/>
    <p:sldId id="784" r:id="rId13"/>
    <p:sldId id="786" r:id="rId14"/>
    <p:sldId id="787" r:id="rId15"/>
    <p:sldId id="788" r:id="rId16"/>
    <p:sldId id="917" r:id="rId17"/>
    <p:sldId id="920" r:id="rId18"/>
    <p:sldId id="918" r:id="rId19"/>
    <p:sldId id="919" r:id="rId20"/>
    <p:sldId id="921" r:id="rId21"/>
    <p:sldId id="789" r:id="rId22"/>
    <p:sldId id="901" r:id="rId23"/>
    <p:sldId id="914" r:id="rId2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on Stoic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B4"/>
    <a:srgbClr val="FFE0B6"/>
    <a:srgbClr val="95CEE8"/>
    <a:srgbClr val="69CEE8"/>
    <a:srgbClr val="C9E5FF"/>
    <a:srgbClr val="FF8D00"/>
    <a:srgbClr val="FFA63C"/>
    <a:srgbClr val="FFD4E1"/>
    <a:srgbClr val="3D84C7"/>
    <a:srgbClr val="ADCC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2" autoAdjust="0"/>
    <p:restoredTop sz="92720" autoAdjust="0"/>
  </p:normalViewPr>
  <p:slideViewPr>
    <p:cSldViewPr snapToGrid="0">
      <p:cViewPr varScale="1">
        <p:scale>
          <a:sx n="148" d="100"/>
          <a:sy n="148" d="100"/>
        </p:scale>
        <p:origin x="192" y="312"/>
      </p:cViewPr>
      <p:guideLst>
        <p:guide orient="horz" pos="1620"/>
        <p:guide pos="2880"/>
      </p:guideLst>
    </p:cSldViewPr>
  </p:slideViewPr>
  <p:outlineViewPr>
    <p:cViewPr>
      <p:scale>
        <a:sx n="33" d="100"/>
        <a:sy n="33" d="100"/>
      </p:scale>
      <p:origin x="0" y="5360"/>
    </p:cViewPr>
  </p:outlineViewPr>
  <p:notesTextViewPr>
    <p:cViewPr>
      <p:scale>
        <a:sx n="100" d="100"/>
        <a:sy n="100" d="100"/>
      </p:scale>
      <p:origin x="0" y="0"/>
    </p:cViewPr>
  </p:notesTextViewPr>
  <p:sorterViewPr>
    <p:cViewPr>
      <p:scale>
        <a:sx n="167" d="100"/>
        <a:sy n="167" d="100"/>
      </p:scale>
      <p:origin x="0" y="2764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7976391-CA72-415F-9630-5C942629CBBC}" type="datetimeFigureOut">
              <a:rPr lang="en-US" altLang="en-US"/>
              <a:pPr/>
              <a:t>1/30/18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027113-7185-43B9-8633-626C4872BF74}" type="slidenum">
              <a:rPr lang="en-US" altLang="en-US"/>
              <a:pPr/>
              <a:t>‹#›</a:t>
            </a:fld>
            <a:endParaRPr lang="en-US" altLang="en-US"/>
          </a:p>
        </p:txBody>
      </p:sp>
    </p:spTree>
    <p:extLst>
      <p:ext uri="{BB962C8B-B14F-4D97-AF65-F5344CB8AC3E}">
        <p14:creationId xmlns:p14="http://schemas.microsoft.com/office/powerpoint/2010/main" val="2276690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B14504-7E73-40B3-A4BE-FCEED13BF409}" type="datetimeFigureOut">
              <a:rPr lang="en-US" altLang="en-US"/>
              <a:pPr/>
              <a:t>1/30/18</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DB17D3-99E1-4420-81D7-8B4A93584CA0}" type="slidenum">
              <a:rPr lang="en-US" altLang="en-US"/>
              <a:pPr/>
              <a:t>‹#›</a:t>
            </a:fld>
            <a:endParaRPr lang="en-US" altLang="en-US"/>
          </a:p>
        </p:txBody>
      </p:sp>
    </p:spTree>
    <p:extLst>
      <p:ext uri="{BB962C8B-B14F-4D97-AF65-F5344CB8AC3E}">
        <p14:creationId xmlns:p14="http://schemas.microsoft.com/office/powerpoint/2010/main" val="244438741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3-D graph</a:t>
            </a:r>
          </a:p>
          <a:p>
            <a:pPr lvl="0" rtl="0">
              <a:spcBef>
                <a:spcPts val="0"/>
              </a:spcBef>
              <a:buNone/>
            </a:pPr>
            <a:r>
              <a:rPr lang="en" dirty="0"/>
              <a:t>Checklist</a:t>
            </a:r>
          </a:p>
          <a:p>
            <a:pPr lvl="0" rtl="0">
              <a:spcBef>
                <a:spcPts val="0"/>
              </a:spcBef>
              <a:buNone/>
            </a:pPr>
            <a:r>
              <a:rPr lang="en" dirty="0"/>
              <a:t>What we want to enable</a:t>
            </a:r>
          </a:p>
          <a:p>
            <a:pPr lvl="0" rtl="0">
              <a:spcBef>
                <a:spcPts val="0"/>
              </a:spcBef>
              <a:buNone/>
            </a:pPr>
            <a:r>
              <a:rPr lang="en" dirty="0"/>
              <a:t>What we have today</a:t>
            </a:r>
          </a:p>
          <a:p>
            <a:pPr lvl="0">
              <a:spcBef>
                <a:spcPts val="0"/>
              </a:spcBef>
              <a:buNone/>
            </a:pPr>
            <a:r>
              <a:rPr lang="en" dirty="0"/>
              <a:t>How we’ll get there</a:t>
            </a:r>
          </a:p>
        </p:txBody>
      </p:sp>
    </p:spTree>
    <p:extLst>
      <p:ext uri="{BB962C8B-B14F-4D97-AF65-F5344CB8AC3E}">
        <p14:creationId xmlns:p14="http://schemas.microsoft.com/office/powerpoint/2010/main" val="83525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3</a:t>
            </a:fld>
            <a:endParaRPr lang="en-US" altLang="en-US"/>
          </a:p>
        </p:txBody>
      </p:sp>
    </p:spTree>
    <p:extLst>
      <p:ext uri="{BB962C8B-B14F-4D97-AF65-F5344CB8AC3E}">
        <p14:creationId xmlns:p14="http://schemas.microsoft.com/office/powerpoint/2010/main" val="111068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Microsoft_Excel_97_-_2004_Worksheet1.xls"/><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5556" y="1558774"/>
            <a:ext cx="8240889" cy="1863171"/>
          </a:xfrm>
        </p:spPr>
        <p:txBody>
          <a:bodyPr>
            <a:noAutofit/>
          </a:bodyPr>
          <a:lstStyle>
            <a:lvl1pPr algn="l">
              <a:lnSpc>
                <a:spcPct val="100000"/>
              </a:lnSpc>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p:spPr>
        <p:txBody>
          <a:bodyPr anchor="b">
            <a:noAutofit/>
          </a:bodyPr>
          <a:lstStyle>
            <a:lvl1pPr marL="0" indent="0" algn="l">
              <a:spcBef>
                <a:spcPts val="0"/>
              </a:spcBef>
              <a:buNone/>
              <a:defRPr sz="2400" baseline="0">
                <a:solidFill>
                  <a:schemeClr val="bg1"/>
                </a:solidFill>
                <a:latin typeface="Helvetica Neue" charset="0"/>
                <a:ea typeface="Helvetica Neue" charset="0"/>
                <a:cs typeface="Helvetica Neue"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p:spPr>
        <p:txBody>
          <a:bodyPr>
            <a:normAutofit/>
          </a:bodyPr>
          <a:lstStyle>
            <a:lvl1pPr marL="0" indent="0" algn="l">
              <a:buNone/>
              <a:defRPr sz="1400" baseline="0">
                <a:solidFill>
                  <a:schemeClr val="bg1"/>
                </a:solidFill>
                <a:latin typeface="Helvetica Neue" charset="0"/>
                <a:ea typeface="Helvetica Neue" charset="0"/>
                <a:cs typeface="Helvetica Neue" charset="0"/>
              </a:defRPr>
            </a:lvl1pPr>
          </a:lstStyle>
          <a:p>
            <a:pPr lvl="0"/>
            <a:r>
              <a:rPr lang="en-US" smtClean="0"/>
              <a:t>Click to edit Master text styles</a:t>
            </a:r>
          </a:p>
        </p:txBody>
      </p:sp>
    </p:spTree>
    <p:extLst>
      <p:ext uri="{BB962C8B-B14F-4D97-AF65-F5344CB8AC3E}">
        <p14:creationId xmlns:p14="http://schemas.microsoft.com/office/powerpoint/2010/main" val="3563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txBox="1">
            <a:spLocks/>
          </p:cNvSpPr>
          <p:nvPr userDrawn="1"/>
        </p:nvSpPr>
        <p:spPr>
          <a:xfrm>
            <a:off x="946150" y="206375"/>
            <a:ext cx="7172325" cy="857250"/>
          </a:xfrm>
          <a:prstGeom prst="rect">
            <a:avLst/>
          </a:prstGeom>
        </p:spPr>
        <p:txBody>
          <a:bodyPr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pPr algn="l" fontAlgn="auto">
              <a:spcAft>
                <a:spcPts val="0"/>
              </a:spcAft>
              <a:defRPr/>
            </a:pPr>
            <a:r>
              <a:rPr lang="en-US" sz="4000" dirty="0" smtClean="0">
                <a:latin typeface="Helvetica Neue" charset="0"/>
                <a:ea typeface="Helvetica Neue" charset="0"/>
                <a:cs typeface="Helvetica Neue" charset="0"/>
              </a:rPr>
              <a:t>Use this Chart to Start</a:t>
            </a:r>
            <a:endParaRPr lang="en-US" sz="4000" dirty="0">
              <a:latin typeface="Helvetica Neue" charset="0"/>
              <a:ea typeface="Helvetica Neue" charset="0"/>
              <a:cs typeface="Helvetica Neue" charset="0"/>
            </a:endParaRPr>
          </a:p>
        </p:txBody>
      </p:sp>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1376" r:id="rId4" imgW="7271927" imgH="3492719" progId="Excel.Chart.8">
                  <p:embed/>
                </p:oleObj>
              </mc:Choice>
              <mc:Fallback>
                <p:oleObj r:id="rId4" imgW="7271927" imgH="349271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67872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39" name="Group 38"/>
          <p:cNvGrpSpPr/>
          <p:nvPr userDrawn="1"/>
        </p:nvGrpSpPr>
        <p:grpSpPr>
          <a:xfrm>
            <a:off x="798513" y="946150"/>
            <a:ext cx="8208962" cy="3709988"/>
            <a:chOff x="798513" y="946150"/>
            <a:chExt cx="8208962" cy="3709988"/>
          </a:xfrm>
        </p:grpSpPr>
        <p:pic>
          <p:nvPicPr>
            <p:cNvPr id="3" name="Picture 4" descr="01_FLASHLIGHT_exploration.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46138" y="987425"/>
              <a:ext cx="1092200" cy="109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938338"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063875"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4094163" y="1006475"/>
              <a:ext cx="1082675" cy="108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5568950" y="946150"/>
              <a:ext cx="1144588" cy="1144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6819900" y="1065213"/>
              <a:ext cx="987425"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913688" y="1027113"/>
              <a:ext cx="1093787" cy="1093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5607050" y="3424238"/>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98513" y="2325688"/>
              <a:ext cx="107950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1958975" y="2338388"/>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3105150" y="2392363"/>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4143375" y="2381250"/>
              <a:ext cx="973138"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835025" y="3552825"/>
              <a:ext cx="1103313" cy="110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954213" y="3554413"/>
              <a:ext cx="1047750" cy="1047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3082925" y="3552825"/>
              <a:ext cx="1035050" cy="103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664200" y="2393950"/>
              <a:ext cx="973138" cy="974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6837363" y="2392363"/>
              <a:ext cx="1031875" cy="103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9"/>
            <p:cNvSpPr txBox="1">
              <a:spLocks noChangeArrowheads="1"/>
            </p:cNvSpPr>
            <p:nvPr userDrawn="1"/>
          </p:nvSpPr>
          <p:spPr bwMode="auto">
            <a:xfrm>
              <a:off x="1028700" y="1878013"/>
              <a:ext cx="768159"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Exploration</a:t>
              </a:r>
            </a:p>
          </p:txBody>
        </p:sp>
        <p:sp>
          <p:nvSpPr>
            <p:cNvPr id="21" name="TextBox 20"/>
            <p:cNvSpPr txBox="1">
              <a:spLocks noChangeArrowheads="1"/>
            </p:cNvSpPr>
            <p:nvPr userDrawn="1"/>
          </p:nvSpPr>
          <p:spPr bwMode="auto">
            <a:xfrm>
              <a:off x="1958975" y="1878013"/>
              <a:ext cx="1130438"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Managed Clusters</a:t>
              </a:r>
            </a:p>
          </p:txBody>
        </p:sp>
        <p:sp>
          <p:nvSpPr>
            <p:cNvPr id="22" name="TextBox 21"/>
            <p:cNvSpPr txBox="1">
              <a:spLocks noChangeArrowheads="1"/>
            </p:cNvSpPr>
            <p:nvPr userDrawn="1"/>
          </p:nvSpPr>
          <p:spPr bwMode="auto">
            <a:xfrm>
              <a:off x="3311525" y="1878013"/>
              <a:ext cx="65274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Pipelines</a:t>
              </a:r>
            </a:p>
          </p:txBody>
        </p:sp>
        <p:sp>
          <p:nvSpPr>
            <p:cNvPr id="23" name="TextBox 22"/>
            <p:cNvSpPr txBox="1">
              <a:spLocks noChangeArrowheads="1"/>
            </p:cNvSpPr>
            <p:nvPr userDrawn="1"/>
          </p:nvSpPr>
          <p:spPr bwMode="auto">
            <a:xfrm>
              <a:off x="4221163" y="1878013"/>
              <a:ext cx="92525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3</a:t>
              </a:r>
              <a:r>
                <a:rPr lang="en-US" sz="900" baseline="30000" smtClean="0">
                  <a:solidFill>
                    <a:srgbClr val="404040"/>
                  </a:solidFill>
                  <a:latin typeface="Helvetica Neue" charset="0"/>
                  <a:ea typeface="Helvetica Neue" charset="0"/>
                  <a:cs typeface="Helvetica Neue" charset="0"/>
                </a:rPr>
                <a:t>rd</a:t>
              </a:r>
              <a:r>
                <a:rPr lang="en-US" sz="900" smtClean="0">
                  <a:solidFill>
                    <a:srgbClr val="404040"/>
                  </a:solidFill>
                  <a:latin typeface="Helvetica Neue" charset="0"/>
                  <a:ea typeface="Helvetica Neue" charset="0"/>
                  <a:cs typeface="Helvetica Neue" charset="0"/>
                </a:rPr>
                <a:t> Party Apps</a:t>
              </a:r>
            </a:p>
          </p:txBody>
        </p:sp>
        <p:sp>
          <p:nvSpPr>
            <p:cNvPr id="24" name="TextBox 23"/>
            <p:cNvSpPr txBox="1">
              <a:spLocks noChangeArrowheads="1"/>
            </p:cNvSpPr>
            <p:nvPr userDrawn="1"/>
          </p:nvSpPr>
          <p:spPr bwMode="auto">
            <a:xfrm>
              <a:off x="6950075" y="1878013"/>
              <a:ext cx="77777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Community</a:t>
              </a:r>
            </a:p>
          </p:txBody>
        </p:sp>
        <p:sp>
          <p:nvSpPr>
            <p:cNvPr id="25" name="TextBox 24"/>
            <p:cNvSpPr txBox="1">
              <a:spLocks noChangeArrowheads="1"/>
            </p:cNvSpPr>
            <p:nvPr userDrawn="1"/>
          </p:nvSpPr>
          <p:spPr bwMode="auto">
            <a:xfrm>
              <a:off x="1096963" y="4357688"/>
              <a:ext cx="61106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dirty="0" smtClean="0">
                  <a:solidFill>
                    <a:srgbClr val="404040"/>
                  </a:solidFill>
                  <a:latin typeface="Helvetica Neue" charset="0"/>
                  <a:ea typeface="Helvetica Neue" charset="0"/>
                  <a:cs typeface="Helvetica Neue" charset="0"/>
                </a:rPr>
                <a:t>Clusters</a:t>
              </a:r>
            </a:p>
          </p:txBody>
        </p:sp>
        <p:sp>
          <p:nvSpPr>
            <p:cNvPr id="26" name="TextBox 25"/>
            <p:cNvSpPr txBox="1">
              <a:spLocks noChangeArrowheads="1"/>
            </p:cNvSpPr>
            <p:nvPr userDrawn="1"/>
          </p:nvSpPr>
          <p:spPr bwMode="auto">
            <a:xfrm>
              <a:off x="6937375" y="3216275"/>
              <a:ext cx="997389"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Monitor Results</a:t>
              </a:r>
            </a:p>
          </p:txBody>
        </p:sp>
        <p:sp>
          <p:nvSpPr>
            <p:cNvPr id="27" name="TextBox 26"/>
            <p:cNvSpPr txBox="1">
              <a:spLocks noChangeArrowheads="1"/>
            </p:cNvSpPr>
            <p:nvPr userDrawn="1"/>
          </p:nvSpPr>
          <p:spPr bwMode="auto">
            <a:xfrm>
              <a:off x="5607050" y="3216275"/>
              <a:ext cx="12763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Schedule Workflows </a:t>
              </a:r>
            </a:p>
          </p:txBody>
        </p:sp>
        <p:sp>
          <p:nvSpPr>
            <p:cNvPr id="28" name="TextBox 27"/>
            <p:cNvSpPr txBox="1">
              <a:spLocks noChangeArrowheads="1"/>
            </p:cNvSpPr>
            <p:nvPr userDrawn="1"/>
          </p:nvSpPr>
          <p:spPr bwMode="auto">
            <a:xfrm>
              <a:off x="3259138" y="4354513"/>
              <a:ext cx="79861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Import Data</a:t>
              </a:r>
            </a:p>
          </p:txBody>
        </p:sp>
        <p:sp>
          <p:nvSpPr>
            <p:cNvPr id="29" name="TextBox 28"/>
            <p:cNvSpPr txBox="1">
              <a:spLocks noChangeArrowheads="1"/>
            </p:cNvSpPr>
            <p:nvPr userDrawn="1"/>
          </p:nvSpPr>
          <p:spPr bwMode="auto">
            <a:xfrm>
              <a:off x="2012950" y="4357688"/>
              <a:ext cx="98296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Power of Spark</a:t>
              </a:r>
            </a:p>
          </p:txBody>
        </p:sp>
        <p:sp>
          <p:nvSpPr>
            <p:cNvPr id="30" name="TextBox 29"/>
            <p:cNvSpPr txBox="1">
              <a:spLocks noChangeArrowheads="1"/>
            </p:cNvSpPr>
            <p:nvPr userDrawn="1"/>
          </p:nvSpPr>
          <p:spPr bwMode="auto">
            <a:xfrm>
              <a:off x="2057400" y="3205163"/>
              <a:ext cx="78258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Collaborate</a:t>
              </a:r>
            </a:p>
          </p:txBody>
        </p:sp>
        <p:sp>
          <p:nvSpPr>
            <p:cNvPr id="31" name="TextBox 30"/>
            <p:cNvSpPr txBox="1">
              <a:spLocks noChangeArrowheads="1"/>
            </p:cNvSpPr>
            <p:nvPr userDrawn="1"/>
          </p:nvSpPr>
          <p:spPr bwMode="auto">
            <a:xfrm>
              <a:off x="4364038" y="3205163"/>
              <a:ext cx="56618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Publish</a:t>
              </a:r>
            </a:p>
          </p:txBody>
        </p:sp>
        <p:sp>
          <p:nvSpPr>
            <p:cNvPr id="32" name="TextBox 31"/>
            <p:cNvSpPr txBox="1">
              <a:spLocks noChangeArrowheads="1"/>
            </p:cNvSpPr>
            <p:nvPr userDrawn="1"/>
          </p:nvSpPr>
          <p:spPr bwMode="auto">
            <a:xfrm>
              <a:off x="3336925" y="3205163"/>
              <a:ext cx="635110"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Visualize</a:t>
              </a:r>
            </a:p>
          </p:txBody>
        </p:sp>
        <p:sp>
          <p:nvSpPr>
            <p:cNvPr id="33" name="TextBox 32"/>
            <p:cNvSpPr txBox="1">
              <a:spLocks noChangeArrowheads="1"/>
            </p:cNvSpPr>
            <p:nvPr userDrawn="1"/>
          </p:nvSpPr>
          <p:spPr bwMode="auto">
            <a:xfrm>
              <a:off x="1019175" y="3205163"/>
              <a:ext cx="69602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Language</a:t>
              </a:r>
            </a:p>
          </p:txBody>
        </p:sp>
        <p:sp>
          <p:nvSpPr>
            <p:cNvPr id="34" name="TextBox 33"/>
            <p:cNvSpPr txBox="1">
              <a:spLocks noChangeArrowheads="1"/>
            </p:cNvSpPr>
            <p:nvPr userDrawn="1"/>
          </p:nvSpPr>
          <p:spPr bwMode="auto">
            <a:xfrm>
              <a:off x="8204200" y="1878013"/>
              <a:ext cx="628698"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Libraries</a:t>
              </a:r>
            </a:p>
          </p:txBody>
        </p:sp>
        <p:sp>
          <p:nvSpPr>
            <p:cNvPr id="35" name="TextBox 34"/>
            <p:cNvSpPr txBox="1">
              <a:spLocks noChangeArrowheads="1"/>
            </p:cNvSpPr>
            <p:nvPr userDrawn="1"/>
          </p:nvSpPr>
          <p:spPr bwMode="auto">
            <a:xfrm>
              <a:off x="5700713" y="1878013"/>
              <a:ext cx="101662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Unified Platform</a:t>
              </a:r>
            </a:p>
          </p:txBody>
        </p:sp>
        <p:sp>
          <p:nvSpPr>
            <p:cNvPr id="36" name="TextBox 35"/>
            <p:cNvSpPr txBox="1">
              <a:spLocks noChangeArrowheads="1"/>
            </p:cNvSpPr>
            <p:nvPr userDrawn="1"/>
          </p:nvSpPr>
          <p:spPr bwMode="auto">
            <a:xfrm>
              <a:off x="5875338" y="4302125"/>
              <a:ext cx="68640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Logo Bug</a:t>
              </a:r>
            </a:p>
          </p:txBody>
        </p:sp>
      </p:gr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489486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903111" y="1598392"/>
            <a:ext cx="7739943" cy="1248834"/>
          </a:xfrm>
        </p:spPr>
        <p:txBody>
          <a:bodyPr>
            <a:noAutofit/>
          </a:bodyPr>
          <a:lstStyle>
            <a:lvl1pPr algn="l">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903111" y="2717006"/>
            <a:ext cx="6349823" cy="666441"/>
          </a:xfrm>
        </p:spPr>
        <p:txBody>
          <a:bodyPr>
            <a:noAutofit/>
          </a:bodyPr>
          <a:lstStyle>
            <a:lvl1pPr marL="0" indent="0" algn="l">
              <a:buNone/>
              <a:defRPr sz="2400" baseline="0">
                <a:solidFill>
                  <a:schemeClr val="bg1"/>
                </a:solidFill>
                <a:latin typeface="Helvetica Neue" charset="0"/>
                <a:ea typeface="Helvetica Neue" charset="0"/>
                <a:cs typeface="Helvetica Neue"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6023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atin typeface="Tahoma"/>
                <a:cs typeface="Tahoma"/>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4954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863" y="206375"/>
            <a:ext cx="8850312" cy="857250"/>
          </a:xfr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169863" y="1312863"/>
            <a:ext cx="8850312"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43543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169863" y="952049"/>
            <a:ext cx="8850311" cy="2440157"/>
          </a:xfrm>
        </p:spPr>
        <p:txBody>
          <a:bodyPr>
            <a:normAutofit/>
          </a:bodyPr>
          <a:lstStyle>
            <a:lvl1pPr algn="l">
              <a:defRPr sz="4400" b="0" i="0" baseline="0">
                <a:solidFill>
                  <a:schemeClr val="tx1">
                    <a:lumMod val="75000"/>
                    <a:lumOff val="25000"/>
                  </a:schemeClr>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7" name="Text Placeholder 2"/>
          <p:cNvSpPr>
            <a:spLocks noGrp="1"/>
          </p:cNvSpPr>
          <p:nvPr>
            <p:ph idx="1"/>
          </p:nvPr>
        </p:nvSpPr>
        <p:spPr>
          <a:xfrm>
            <a:off x="178742" y="2965040"/>
            <a:ext cx="8749914"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173401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169863" y="205979"/>
            <a:ext cx="8708369" cy="857250"/>
          </a:xfrm>
        </p:spPr>
        <p:txBody>
          <a:bodyPr/>
          <a:lstStyle>
            <a:lvl1pPr>
              <a:defRPr sz="3200"/>
            </a:lvl1pPr>
          </a:lstStyle>
          <a:p>
            <a:r>
              <a:rPr lang="en-US" dirty="0" smtClean="0"/>
              <a:t>Click to edit Master title style</a:t>
            </a:r>
            <a:endParaRPr lang="en-US" dirty="0"/>
          </a:p>
        </p:txBody>
      </p:sp>
      <p:sp>
        <p:nvSpPr>
          <p:cNvPr id="11" name="Content Placeholder 2"/>
          <p:cNvSpPr>
            <a:spLocks noGrp="1"/>
          </p:cNvSpPr>
          <p:nvPr>
            <p:ph sz="half" idx="1"/>
          </p:nvPr>
        </p:nvSpPr>
        <p:spPr>
          <a:xfrm>
            <a:off x="169863" y="1313040"/>
            <a:ext cx="4231449" cy="3445575"/>
          </a:xfrm>
        </p:spPr>
        <p:txBody>
          <a:bodyPr>
            <a:normAutofit/>
          </a:bodyPr>
          <a:lstStyle>
            <a:lvl1pPr>
              <a:defRPr sz="2400"/>
            </a:lvl1pPr>
            <a:lvl2pPr>
              <a:defRPr sz="2000"/>
            </a:lvl2pPr>
            <a:lvl3pPr marL="1028700" indent="-115888">
              <a:tabLst/>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4620768" y="1313040"/>
            <a:ext cx="4399407" cy="3445575"/>
          </a:xfrm>
        </p:spPr>
        <p:txBody>
          <a:bodyPr>
            <a:normAutofit/>
          </a:bodyPr>
          <a:lstStyle>
            <a:lvl1pPr>
              <a:defRPr sz="2400"/>
            </a:lvl1pPr>
            <a:lvl2pPr>
              <a:defRPr sz="2000"/>
            </a:lvl2pPr>
            <a:lvl3pPr marL="1028700" indent="-115888">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00771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169863" y="205979"/>
            <a:ext cx="8850311" cy="857250"/>
          </a:xfrm>
        </p:spPr>
        <p:txBody>
          <a:bodyPr/>
          <a:lstStyle>
            <a:lvl1pPr>
              <a:defRPr sz="3200" b="0" i="0">
                <a:latin typeface="Helvetica Neue" charset="0"/>
                <a:ea typeface="Helvetica Neue" charset="0"/>
                <a:cs typeface="Helvetica Neue" charset="0"/>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169864" y="1286171"/>
            <a:ext cx="4231448"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2"/>
          </p:nvPr>
        </p:nvSpPr>
        <p:spPr>
          <a:xfrm>
            <a:off x="169864" y="1844616"/>
            <a:ext cx="4231448"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4"/>
          <p:cNvSpPr>
            <a:spLocks noGrp="1"/>
          </p:cNvSpPr>
          <p:nvPr>
            <p:ph type="body" sz="quarter" idx="3"/>
          </p:nvPr>
        </p:nvSpPr>
        <p:spPr>
          <a:xfrm>
            <a:off x="4657344" y="1286171"/>
            <a:ext cx="4362831"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Content Placeholder 5"/>
          <p:cNvSpPr>
            <a:spLocks noGrp="1"/>
          </p:cNvSpPr>
          <p:nvPr>
            <p:ph sz="quarter" idx="4"/>
          </p:nvPr>
        </p:nvSpPr>
        <p:spPr>
          <a:xfrm>
            <a:off x="4657344" y="1844616"/>
            <a:ext cx="4362831"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0967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69863" y="206663"/>
            <a:ext cx="8850312" cy="480131"/>
          </a:xfrm>
          <a:prstGeom prst="rect">
            <a:avLst/>
          </a:prstGeom>
        </p:spPr>
        <p:txBody>
          <a:bodyPr rtlCol="0" anchor="t">
            <a:spAutoFit/>
          </a:bodyPr>
          <a:lstStyle>
            <a:lvl1pPr>
              <a:lnSpc>
                <a:spcPct val="90000"/>
              </a:lnSpc>
              <a:defRPr sz="2800" baseline="0">
                <a:solidFill>
                  <a:schemeClr val="accent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80247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9863" y="204787"/>
            <a:ext cx="3008313" cy="2000428"/>
          </a:xfrm>
        </p:spPr>
        <p:txBody>
          <a:bodyPr anchor="t">
            <a:noAutofit/>
          </a:bodyPr>
          <a:lstStyle>
            <a:lvl1pPr algn="l">
              <a:defRPr sz="4000" b="0" i="0"/>
            </a:lvl1pPr>
          </a:lstStyle>
          <a:p>
            <a:r>
              <a:rPr lang="en-US" dirty="0" smtClean="0"/>
              <a:t>Click to edit Master title style</a:t>
            </a:r>
            <a:endParaRPr lang="en-US" dirty="0"/>
          </a:p>
        </p:txBody>
      </p:sp>
      <p:sp>
        <p:nvSpPr>
          <p:cNvPr id="3" name="Content Placeholder 2"/>
          <p:cNvSpPr>
            <a:spLocks noGrp="1"/>
          </p:cNvSpPr>
          <p:nvPr>
            <p:ph idx="1"/>
          </p:nvPr>
        </p:nvSpPr>
        <p:spPr>
          <a:xfrm>
            <a:off x="3513489" y="204788"/>
            <a:ext cx="5506686" cy="438983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69863" y="2621494"/>
            <a:ext cx="3008313" cy="197313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61570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9863" y="3600450"/>
            <a:ext cx="8840025"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69863" y="459581"/>
            <a:ext cx="8840025"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69863" y="4025503"/>
            <a:ext cx="8840025"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695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245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46150" y="206375"/>
            <a:ext cx="7172325"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946150" y="1312863"/>
            <a:ext cx="7172325"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7" r:id="rId13"/>
  </p:sldLayoutIdLst>
  <p:timing>
    <p:tnLst>
      <p:par>
        <p:cTn id="1" dur="indefinite" restart="never" nodeType="tmRoot"/>
      </p:par>
    </p:tnLst>
  </p:timing>
  <p:hf hdr="0" dt="0"/>
  <p:txStyles>
    <p:titleStyle>
      <a:lvl1pPr algn="l" defTabSz="457200" rtl="0" eaLnBrk="0" fontAlgn="base" hangingPunct="0">
        <a:spcBef>
          <a:spcPct val="0"/>
        </a:spcBef>
        <a:spcAft>
          <a:spcPct val="0"/>
        </a:spcAft>
        <a:defRPr sz="4000" b="0" i="0" kern="1200">
          <a:solidFill>
            <a:srgbClr val="404040"/>
          </a:solidFill>
          <a:latin typeface="Helvetica Neue" charset="0"/>
          <a:ea typeface="Helvetica Neue" charset="0"/>
          <a:cs typeface="Helvetica Neue" charset="0"/>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p:titleStyle>
    <p:bodyStyle>
      <a:lvl1pPr marL="0" indent="0" algn="l" defTabSz="457200" rtl="0" eaLnBrk="0" fontAlgn="base" hangingPunct="0">
        <a:spcBef>
          <a:spcPct val="20000"/>
        </a:spcBef>
        <a:spcAft>
          <a:spcPct val="0"/>
        </a:spcAft>
        <a:buSzPct val="90000"/>
        <a:buFont typeface="Arial" pitchFamily="34" charset="0"/>
        <a:defRPr sz="2400" b="0" i="0" kern="1200">
          <a:solidFill>
            <a:srgbClr val="404040"/>
          </a:solidFill>
          <a:latin typeface="Helvetica Neue Light" charset="0"/>
          <a:ea typeface="Helvetica Neue Light" charset="0"/>
          <a:cs typeface="Helvetica Neue Light" charset="0"/>
        </a:defRPr>
      </a:lvl1pPr>
      <a:lvl2pPr marL="628650" indent="-171450" algn="l" defTabSz="457200" rtl="0" eaLnBrk="0" fontAlgn="base" hangingPunct="0">
        <a:spcBef>
          <a:spcPct val="20000"/>
        </a:spcBef>
        <a:spcAft>
          <a:spcPct val="0"/>
        </a:spcAft>
        <a:buSzPct val="90000"/>
        <a:buFont typeface="Arial" pitchFamily="34" charset="0"/>
        <a:buChar char="•"/>
        <a:defRPr sz="2000" b="0" i="0" kern="1200">
          <a:solidFill>
            <a:srgbClr val="404040"/>
          </a:solidFill>
          <a:latin typeface="Helvetica Neue Light" charset="0"/>
          <a:ea typeface="Helvetica Neue Light" charset="0"/>
          <a:cs typeface="Helvetica Neue Light" charset="0"/>
        </a:defRPr>
      </a:lvl2pPr>
      <a:lvl3pPr marL="1089025" indent="-174625" algn="l" defTabSz="457200" rtl="0" eaLnBrk="0" fontAlgn="base" hangingPunct="0">
        <a:spcBef>
          <a:spcPct val="20000"/>
        </a:spcBef>
        <a:spcAft>
          <a:spcPct val="0"/>
        </a:spcAft>
        <a:buSzPct val="100000"/>
        <a:buFont typeface="Lucida Grande" charset="0"/>
        <a:buChar char="–"/>
        <a:defRPr b="0" i="0" kern="1200">
          <a:solidFill>
            <a:srgbClr val="404040"/>
          </a:solidFill>
          <a:latin typeface="Helvetica Neue Light" charset="0"/>
          <a:ea typeface="Helvetica Neue Light" charset="0"/>
          <a:cs typeface="Helvetica Neue Light" charset="0"/>
        </a:defRPr>
      </a:lvl3pPr>
      <a:lvl4pPr marL="1541463" indent="-169863" algn="l" defTabSz="457200" rtl="0" eaLnBrk="0" fontAlgn="base" hangingPunct="0">
        <a:spcBef>
          <a:spcPct val="20000"/>
        </a:spcBef>
        <a:spcAft>
          <a:spcPct val="0"/>
        </a:spcAft>
        <a:buSzPct val="90000"/>
        <a:buFont typeface="Arial" pitchFamily="34" charset="0"/>
        <a:buChar char="•"/>
        <a:defRPr b="0" i="0" kern="1200">
          <a:solidFill>
            <a:srgbClr val="404040"/>
          </a:solidFill>
          <a:latin typeface="Helvetica Neue Light" charset="0"/>
          <a:ea typeface="Helvetica Neue Light" charset="0"/>
          <a:cs typeface="Helvetica Neue Light" charset="0"/>
        </a:defRPr>
      </a:lvl4pPr>
      <a:lvl5pPr marL="2001838" indent="-173038" algn="l" defTabSz="457200" rtl="0" eaLnBrk="0" fontAlgn="base" hangingPunct="0">
        <a:spcBef>
          <a:spcPct val="20000"/>
        </a:spcBef>
        <a:spcAft>
          <a:spcPct val="0"/>
        </a:spcAft>
        <a:buFont typeface="Lucida Grande" charset="0"/>
        <a:buChar char="-"/>
        <a:defRPr b="0" i="0" kern="1200">
          <a:solidFill>
            <a:srgbClr val="404040"/>
          </a:solidFill>
          <a:latin typeface="Helvetica Neue Light" charset="0"/>
          <a:ea typeface="Helvetica Neue Light" charset="0"/>
          <a:cs typeface="Helvetica Neue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inyurl.com/y8rfenr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artingeddes.com/think-tank/the-future-of-the-internet-the-end-to-end-argum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266700"/>
            <a:ext cx="8520599" cy="2454145"/>
          </a:xfrm>
          <a:prstGeom prst="rect">
            <a:avLst/>
          </a:prstGeom>
        </p:spPr>
        <p:txBody>
          <a:bodyPr lIns="91425" tIns="91425" rIns="91425" bIns="91425" anchor="b" anchorCtr="0">
            <a:noAutofit/>
          </a:bodyPr>
          <a:lstStyle/>
          <a:p>
            <a:pPr lvl="0"/>
            <a:r>
              <a:rPr lang="en-US" sz="4800" dirty="0" smtClean="0">
                <a:ea typeface="ＭＳ Ｐゴシック" charset="0"/>
              </a:rPr>
              <a:t>E2E </a:t>
            </a:r>
            <a:r>
              <a:rPr lang="en-US" sz="4800" dirty="0">
                <a:ea typeface="ＭＳ Ｐゴシック" charset="0"/>
              </a:rPr>
              <a:t>Arguments &amp; </a:t>
            </a:r>
            <a:br>
              <a:rPr lang="en-US" sz="4800" dirty="0">
                <a:ea typeface="ＭＳ Ｐゴシック" charset="0"/>
              </a:rPr>
            </a:br>
            <a:r>
              <a:rPr lang="en-US" sz="4800" dirty="0">
                <a:ea typeface="ＭＳ Ｐゴシック" charset="0"/>
              </a:rPr>
              <a:t>Project Suggestions </a:t>
            </a:r>
            <a:br>
              <a:rPr lang="en-US" sz="4800" dirty="0">
                <a:ea typeface="ＭＳ Ｐゴシック" charset="0"/>
              </a:rPr>
            </a:br>
            <a:r>
              <a:rPr lang="en-US" sz="4800" dirty="0" smtClean="0">
                <a:ea typeface="ＭＳ Ｐゴシック" charset="0"/>
              </a:rPr>
              <a:t>(Lecture 4, </a:t>
            </a:r>
            <a:r>
              <a:rPr lang="en-US" sz="4400" dirty="0" smtClean="0">
                <a:ea typeface="ＭＳ Ｐゴシック" charset="0"/>
              </a:rPr>
              <a:t>cs262a) </a:t>
            </a:r>
            <a:endParaRPr lang="en-US" sz="4800" dirty="0"/>
          </a:p>
        </p:txBody>
      </p:sp>
      <p:sp>
        <p:nvSpPr>
          <p:cNvPr id="55" name="Shape 55"/>
          <p:cNvSpPr txBox="1">
            <a:spLocks noGrp="1"/>
          </p:cNvSpPr>
          <p:nvPr>
            <p:ph type="subTitle" idx="1"/>
          </p:nvPr>
        </p:nvSpPr>
        <p:spPr>
          <a:xfrm>
            <a:off x="0" y="3022599"/>
            <a:ext cx="9144000" cy="1738925"/>
          </a:xfrm>
          <a:prstGeom prst="rect">
            <a:avLst/>
          </a:prstGeom>
        </p:spPr>
        <p:txBody>
          <a:bodyPr lIns="91425" tIns="91425" rIns="91425" bIns="91425" anchor="t" anchorCtr="0">
            <a:noAutofit/>
          </a:bodyPr>
          <a:lstStyle/>
          <a:p>
            <a:pPr lvl="0" rtl="0">
              <a:spcBef>
                <a:spcPts val="0"/>
              </a:spcBef>
              <a:buNone/>
            </a:pPr>
            <a:r>
              <a:rPr lang="en-US" sz="2200" dirty="0" smtClean="0">
                <a:latin typeface="Helvetica Neue" charset="0"/>
                <a:ea typeface="Helvetica Neue" charset="0"/>
                <a:cs typeface="Helvetica Neue" charset="0"/>
              </a:rPr>
              <a:t>Ali </a:t>
            </a:r>
            <a:r>
              <a:rPr lang="en-US" sz="2200" dirty="0" err="1" smtClean="0">
                <a:latin typeface="Helvetica Neue" charset="0"/>
                <a:ea typeface="Helvetica Neue" charset="0"/>
                <a:cs typeface="Helvetica Neue" charset="0"/>
              </a:rPr>
              <a:t>Ghodsi</a:t>
            </a:r>
            <a:r>
              <a:rPr lang="en-US" sz="2200" smtClean="0">
                <a:latin typeface="Helvetica Neue" charset="0"/>
                <a:ea typeface="Helvetica Neue" charset="0"/>
                <a:cs typeface="Helvetica Neue" charset="0"/>
              </a:rPr>
              <a:t> and Ion </a:t>
            </a:r>
            <a:r>
              <a:rPr lang="en-US" sz="2200" dirty="0" smtClean="0">
                <a:latin typeface="Helvetica Neue" charset="0"/>
                <a:ea typeface="Helvetica Neue" charset="0"/>
                <a:cs typeface="Helvetica Neue" charset="0"/>
              </a:rPr>
              <a:t>Stoica,</a:t>
            </a:r>
          </a:p>
          <a:p>
            <a:pPr lvl="0" rtl="0">
              <a:spcBef>
                <a:spcPts val="0"/>
              </a:spcBef>
              <a:buNone/>
            </a:pPr>
            <a:r>
              <a:rPr lang="en-US" sz="2200" dirty="0" smtClean="0">
                <a:latin typeface="Helvetica Neue" charset="0"/>
                <a:ea typeface="Helvetica Neue" charset="0"/>
                <a:cs typeface="Helvetica Neue" charset="0"/>
              </a:rPr>
              <a:t>UC Berkeley</a:t>
            </a:r>
          </a:p>
          <a:p>
            <a:pPr lvl="0" rtl="0">
              <a:spcBef>
                <a:spcPts val="0"/>
              </a:spcBef>
              <a:buNone/>
            </a:pPr>
            <a:r>
              <a:rPr lang="en-US" sz="2200" dirty="0" smtClean="0">
                <a:latin typeface="Helvetica Neue" charset="0"/>
                <a:ea typeface="Helvetica Neue" charset="0"/>
                <a:cs typeface="Helvetica Neue" charset="0"/>
              </a:rPr>
              <a:t>Jan 29, 2018</a:t>
            </a:r>
            <a:endParaRPr lang="en-US" sz="2200" dirty="0">
              <a:latin typeface="Helvetica Neue" charset="0"/>
              <a:ea typeface="Helvetica Neue" charset="0"/>
              <a:cs typeface="Helvetica Neue" charset="0"/>
            </a:endParaRPr>
          </a:p>
        </p:txBody>
      </p:sp>
    </p:spTree>
    <p:extLst>
      <p:ext uri="{BB962C8B-B14F-4D97-AF65-F5344CB8AC3E}">
        <p14:creationId xmlns:p14="http://schemas.microsoft.com/office/powerpoint/2010/main" val="2631870920"/>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Oval 2"/>
          <p:cNvSpPr>
            <a:spLocks noChangeArrowheads="1"/>
          </p:cNvSpPr>
          <p:nvPr/>
        </p:nvSpPr>
        <p:spPr bwMode="auto">
          <a:xfrm>
            <a:off x="2362094" y="1485531"/>
            <a:ext cx="1066906" cy="514588"/>
          </a:xfrm>
          <a:prstGeom prst="ellipse">
            <a:avLst/>
          </a:prstGeom>
          <a:solidFill>
            <a:srgbClr val="FFCC99"/>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47" name="Rectangle 3"/>
          <p:cNvSpPr>
            <a:spLocks noGrp="1" noChangeArrowheads="1"/>
          </p:cNvSpPr>
          <p:nvPr>
            <p:ph type="title"/>
          </p:nvPr>
        </p:nvSpPr>
        <p:spPr>
          <a:xfrm>
            <a:off x="457200" y="274130"/>
            <a:ext cx="8686800" cy="857250"/>
          </a:xfrm>
        </p:spPr>
        <p:txBody>
          <a:bodyPr/>
          <a:lstStyle/>
          <a:p>
            <a:r>
              <a:rPr lang="en-US" dirty="0"/>
              <a:t>Example: Reliable File Transfer</a:t>
            </a:r>
          </a:p>
        </p:txBody>
      </p:sp>
      <p:sp>
        <p:nvSpPr>
          <p:cNvPr id="338948" name="Rectangle 4"/>
          <p:cNvSpPr>
            <a:spLocks noGrp="1" noChangeArrowheads="1"/>
          </p:cNvSpPr>
          <p:nvPr>
            <p:ph type="body" idx="1"/>
          </p:nvPr>
        </p:nvSpPr>
        <p:spPr>
          <a:xfrm>
            <a:off x="914718" y="3086339"/>
            <a:ext cx="7772717" cy="1656663"/>
          </a:xfrm>
        </p:spPr>
        <p:txBody>
          <a:bodyPr/>
          <a:lstStyle/>
          <a:p>
            <a:r>
              <a:rPr lang="en-US" dirty="0"/>
              <a:t>Solution 1: make each step reliable, and then concatenate them</a:t>
            </a:r>
          </a:p>
          <a:p>
            <a:r>
              <a:rPr lang="en-US" dirty="0"/>
              <a:t>Solution 2: end-to-end check and retry</a:t>
            </a:r>
          </a:p>
        </p:txBody>
      </p:sp>
      <p:sp>
        <p:nvSpPr>
          <p:cNvPr id="338949" name="Oval 5"/>
          <p:cNvSpPr>
            <a:spLocks noChangeArrowheads="1"/>
          </p:cNvSpPr>
          <p:nvPr/>
        </p:nvSpPr>
        <p:spPr bwMode="auto">
          <a:xfrm>
            <a:off x="1523474" y="2685838"/>
            <a:ext cx="610339" cy="114089"/>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50" name="Rectangle 6"/>
          <p:cNvSpPr>
            <a:spLocks noChangeArrowheads="1"/>
          </p:cNvSpPr>
          <p:nvPr/>
        </p:nvSpPr>
        <p:spPr bwMode="auto">
          <a:xfrm>
            <a:off x="1523474" y="2514706"/>
            <a:ext cx="610339" cy="228178"/>
          </a:xfrm>
          <a:prstGeom prst="rect">
            <a:avLst/>
          </a:prstGeom>
          <a:gradFill rotWithShape="0">
            <a:gsLst>
              <a:gs pos="0">
                <a:srgbClr val="FFCC00">
                  <a:gamma/>
                  <a:shade val="46275"/>
                  <a:invGamma/>
                </a:srgbClr>
              </a:gs>
              <a:gs pos="50000">
                <a:srgbClr val="FFCC00"/>
              </a:gs>
              <a:gs pos="100000">
                <a:srgbClr val="FFCC00">
                  <a:gamma/>
                  <a:shade val="46275"/>
                  <a:invGamma/>
                </a:srgbClr>
              </a:gs>
            </a:gsLst>
            <a:lin ang="0" scaled="1"/>
          </a:gra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51" name="Oval 7"/>
          <p:cNvSpPr>
            <a:spLocks noChangeArrowheads="1"/>
          </p:cNvSpPr>
          <p:nvPr/>
        </p:nvSpPr>
        <p:spPr bwMode="auto">
          <a:xfrm>
            <a:off x="1523474" y="2457661"/>
            <a:ext cx="610339" cy="114089"/>
          </a:xfrm>
          <a:prstGeom prst="ellipse">
            <a:avLst/>
          </a:prstGeom>
          <a:solidFill>
            <a:srgbClr val="FFCC00"/>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52" name="Oval 8"/>
          <p:cNvSpPr>
            <a:spLocks noChangeArrowheads="1"/>
          </p:cNvSpPr>
          <p:nvPr/>
        </p:nvSpPr>
        <p:spPr bwMode="auto">
          <a:xfrm>
            <a:off x="7086283" y="2685838"/>
            <a:ext cx="610340" cy="114089"/>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53" name="Rectangle 9"/>
          <p:cNvSpPr>
            <a:spLocks noChangeArrowheads="1"/>
          </p:cNvSpPr>
          <p:nvPr/>
        </p:nvSpPr>
        <p:spPr bwMode="auto">
          <a:xfrm>
            <a:off x="7086283" y="2514706"/>
            <a:ext cx="610340" cy="228178"/>
          </a:xfrm>
          <a:prstGeom prst="rect">
            <a:avLst/>
          </a:prstGeom>
          <a:gradFill rotWithShape="0">
            <a:gsLst>
              <a:gs pos="0">
                <a:srgbClr val="FFCC00">
                  <a:gamma/>
                  <a:shade val="46275"/>
                  <a:invGamma/>
                </a:srgbClr>
              </a:gs>
              <a:gs pos="50000">
                <a:srgbClr val="FFCC00"/>
              </a:gs>
              <a:gs pos="100000">
                <a:srgbClr val="FFCC00">
                  <a:gamma/>
                  <a:shade val="46275"/>
                  <a:invGamma/>
                </a:srgbClr>
              </a:gs>
            </a:gsLst>
            <a:lin ang="0" scaled="1"/>
          </a:gra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54" name="Oval 10"/>
          <p:cNvSpPr>
            <a:spLocks noChangeArrowheads="1"/>
          </p:cNvSpPr>
          <p:nvPr/>
        </p:nvSpPr>
        <p:spPr bwMode="auto">
          <a:xfrm>
            <a:off x="7086283" y="2457661"/>
            <a:ext cx="610340" cy="114089"/>
          </a:xfrm>
          <a:prstGeom prst="ellipse">
            <a:avLst/>
          </a:prstGeom>
          <a:solidFill>
            <a:srgbClr val="FFCC00"/>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55" name="Rectangle 11"/>
          <p:cNvSpPr>
            <a:spLocks noChangeArrowheads="1"/>
          </p:cNvSpPr>
          <p:nvPr/>
        </p:nvSpPr>
        <p:spPr bwMode="auto">
          <a:xfrm>
            <a:off x="2286001" y="1428486"/>
            <a:ext cx="1219095" cy="108622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56" name="Oval 12"/>
          <p:cNvSpPr>
            <a:spLocks noChangeArrowheads="1"/>
          </p:cNvSpPr>
          <p:nvPr/>
        </p:nvSpPr>
        <p:spPr bwMode="auto">
          <a:xfrm>
            <a:off x="2514283" y="2057163"/>
            <a:ext cx="914718" cy="400499"/>
          </a:xfrm>
          <a:prstGeom prst="ellipse">
            <a:avLst/>
          </a:prstGeom>
          <a:solidFill>
            <a:srgbClr val="CCFFFF"/>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0" tIns="45716" rIns="91430" bIns="45716" anchor="ctr"/>
          <a:lstStyle/>
          <a:p>
            <a:pPr defTabSz="914522"/>
            <a:r>
              <a:rPr lang="en-US" sz="2000" b="1">
                <a:latin typeface="Helvetica Neue Light"/>
                <a:cs typeface="Helvetica Neue Light"/>
              </a:rPr>
              <a:t>OS</a:t>
            </a:r>
          </a:p>
        </p:txBody>
      </p:sp>
      <p:sp>
        <p:nvSpPr>
          <p:cNvPr id="338957" name="Text Box 13"/>
          <p:cNvSpPr txBox="1">
            <a:spLocks noChangeArrowheads="1"/>
          </p:cNvSpPr>
          <p:nvPr/>
        </p:nvSpPr>
        <p:spPr bwMode="auto">
          <a:xfrm>
            <a:off x="2498430" y="1482128"/>
            <a:ext cx="772234" cy="4001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0" tIns="45716" rIns="91430" bIns="457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dirty="0">
                <a:latin typeface="Helvetica Neue Light"/>
                <a:cs typeface="Helvetica Neue Light"/>
              </a:rPr>
              <a:t>Appl.</a:t>
            </a:r>
          </a:p>
        </p:txBody>
      </p:sp>
      <p:sp>
        <p:nvSpPr>
          <p:cNvPr id="338958" name="Oval 14"/>
          <p:cNvSpPr>
            <a:spLocks noChangeArrowheads="1"/>
          </p:cNvSpPr>
          <p:nvPr/>
        </p:nvSpPr>
        <p:spPr bwMode="auto">
          <a:xfrm>
            <a:off x="5715002" y="1485531"/>
            <a:ext cx="1066905" cy="514588"/>
          </a:xfrm>
          <a:prstGeom prst="ellipse">
            <a:avLst/>
          </a:prstGeom>
          <a:solidFill>
            <a:srgbClr val="FFCC99"/>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59" name="Rectangle 15"/>
          <p:cNvSpPr>
            <a:spLocks noChangeArrowheads="1"/>
          </p:cNvSpPr>
          <p:nvPr/>
        </p:nvSpPr>
        <p:spPr bwMode="auto">
          <a:xfrm>
            <a:off x="5638907" y="1428486"/>
            <a:ext cx="1219094" cy="108622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60" name="Oval 16"/>
          <p:cNvSpPr>
            <a:spLocks noChangeArrowheads="1"/>
          </p:cNvSpPr>
          <p:nvPr/>
        </p:nvSpPr>
        <p:spPr bwMode="auto">
          <a:xfrm>
            <a:off x="5791096" y="2057163"/>
            <a:ext cx="914717" cy="400499"/>
          </a:xfrm>
          <a:prstGeom prst="ellipse">
            <a:avLst/>
          </a:prstGeom>
          <a:solidFill>
            <a:srgbClr val="CCFFFF"/>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0" tIns="45716" rIns="91430" bIns="45716" anchor="ctr"/>
          <a:lstStyle/>
          <a:p>
            <a:pPr defTabSz="914522"/>
            <a:r>
              <a:rPr lang="en-US" sz="2000" b="1">
                <a:latin typeface="Helvetica Neue Light"/>
                <a:cs typeface="Helvetica Neue Light"/>
              </a:rPr>
              <a:t>OS</a:t>
            </a:r>
          </a:p>
        </p:txBody>
      </p:sp>
      <p:sp>
        <p:nvSpPr>
          <p:cNvPr id="338961" name="Text Box 17"/>
          <p:cNvSpPr txBox="1">
            <a:spLocks noChangeArrowheads="1"/>
          </p:cNvSpPr>
          <p:nvPr/>
        </p:nvSpPr>
        <p:spPr bwMode="auto">
          <a:xfrm>
            <a:off x="5851336" y="1494828"/>
            <a:ext cx="772234" cy="4001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0" tIns="45716" rIns="91430" bIns="457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dirty="0">
                <a:latin typeface="Helvetica Neue Light"/>
                <a:cs typeface="Helvetica Neue Light"/>
              </a:rPr>
              <a:t>Appl.</a:t>
            </a:r>
          </a:p>
        </p:txBody>
      </p:sp>
      <p:sp>
        <p:nvSpPr>
          <p:cNvPr id="338962" name="Line 18"/>
          <p:cNvSpPr>
            <a:spLocks noChangeShapeType="1"/>
          </p:cNvSpPr>
          <p:nvPr/>
        </p:nvSpPr>
        <p:spPr bwMode="auto">
          <a:xfrm>
            <a:off x="2742567" y="2628794"/>
            <a:ext cx="3887151" cy="0"/>
          </a:xfrm>
          <a:prstGeom prst="line">
            <a:avLst/>
          </a:prstGeom>
          <a:noFill/>
          <a:ln w="508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63" name="Line 19"/>
          <p:cNvSpPr>
            <a:spLocks noChangeShapeType="1"/>
          </p:cNvSpPr>
          <p:nvPr/>
        </p:nvSpPr>
        <p:spPr bwMode="auto">
          <a:xfrm>
            <a:off x="2972435" y="2514706"/>
            <a:ext cx="0" cy="114089"/>
          </a:xfrm>
          <a:prstGeom prst="line">
            <a:avLst/>
          </a:prstGeom>
          <a:noFill/>
          <a:ln w="508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64" name="Line 20"/>
          <p:cNvSpPr>
            <a:spLocks noChangeShapeType="1"/>
          </p:cNvSpPr>
          <p:nvPr/>
        </p:nvSpPr>
        <p:spPr bwMode="auto">
          <a:xfrm>
            <a:off x="6247661" y="2514706"/>
            <a:ext cx="0" cy="114089"/>
          </a:xfrm>
          <a:prstGeom prst="line">
            <a:avLst/>
          </a:prstGeom>
          <a:noFill/>
          <a:ln w="508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65" name="Freeform 21"/>
          <p:cNvSpPr>
            <a:spLocks/>
          </p:cNvSpPr>
          <p:nvPr/>
        </p:nvSpPr>
        <p:spPr bwMode="auto">
          <a:xfrm>
            <a:off x="2132228" y="1884842"/>
            <a:ext cx="611925" cy="569255"/>
          </a:xfrm>
          <a:custGeom>
            <a:avLst/>
            <a:gdLst>
              <a:gd name="T0" fmla="*/ 0 w 384"/>
              <a:gd name="T1" fmla="*/ 480 h 480"/>
              <a:gd name="T2" fmla="*/ 336 w 384"/>
              <a:gd name="T3" fmla="*/ 384 h 480"/>
              <a:gd name="T4" fmla="*/ 384 w 384"/>
              <a:gd name="T5" fmla="*/ 288 h 480"/>
              <a:gd name="T6" fmla="*/ 384 w 384"/>
              <a:gd name="T7" fmla="*/ 0 h 480"/>
            </a:gdLst>
            <a:ahLst/>
            <a:cxnLst>
              <a:cxn ang="0">
                <a:pos x="T0" y="T1"/>
              </a:cxn>
              <a:cxn ang="0">
                <a:pos x="T2" y="T3"/>
              </a:cxn>
              <a:cxn ang="0">
                <a:pos x="T4" y="T5"/>
              </a:cxn>
              <a:cxn ang="0">
                <a:pos x="T6" y="T7"/>
              </a:cxn>
            </a:cxnLst>
            <a:rect l="0" t="0" r="r" b="b"/>
            <a:pathLst>
              <a:path w="384" h="480">
                <a:moveTo>
                  <a:pt x="0" y="480"/>
                </a:moveTo>
                <a:lnTo>
                  <a:pt x="336" y="384"/>
                </a:lnTo>
                <a:lnTo>
                  <a:pt x="384" y="288"/>
                </a:lnTo>
                <a:lnTo>
                  <a:pt x="384"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66" name="Line 22"/>
          <p:cNvSpPr>
            <a:spLocks noChangeShapeType="1"/>
          </p:cNvSpPr>
          <p:nvPr/>
        </p:nvSpPr>
        <p:spPr bwMode="auto">
          <a:xfrm>
            <a:off x="3124623" y="1943075"/>
            <a:ext cx="76094" cy="343454"/>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67" name="Freeform 23"/>
          <p:cNvSpPr>
            <a:spLocks/>
          </p:cNvSpPr>
          <p:nvPr/>
        </p:nvSpPr>
        <p:spPr bwMode="auto">
          <a:xfrm>
            <a:off x="3200718" y="2228297"/>
            <a:ext cx="2818660" cy="343454"/>
          </a:xfrm>
          <a:custGeom>
            <a:avLst/>
            <a:gdLst>
              <a:gd name="T0" fmla="*/ 0 w 1776"/>
              <a:gd name="T1" fmla="*/ 96 h 288"/>
              <a:gd name="T2" fmla="*/ 0 w 1776"/>
              <a:gd name="T3" fmla="*/ 288 h 288"/>
              <a:gd name="T4" fmla="*/ 1776 w 1776"/>
              <a:gd name="T5" fmla="*/ 288 h 288"/>
              <a:gd name="T6" fmla="*/ 1776 w 1776"/>
              <a:gd name="T7" fmla="*/ 0 h 288"/>
            </a:gdLst>
            <a:ahLst/>
            <a:cxnLst>
              <a:cxn ang="0">
                <a:pos x="T0" y="T1"/>
              </a:cxn>
              <a:cxn ang="0">
                <a:pos x="T2" y="T3"/>
              </a:cxn>
              <a:cxn ang="0">
                <a:pos x="T4" y="T5"/>
              </a:cxn>
              <a:cxn ang="0">
                <a:pos x="T6" y="T7"/>
              </a:cxn>
            </a:cxnLst>
            <a:rect l="0" t="0" r="r" b="b"/>
            <a:pathLst>
              <a:path w="1776" h="288">
                <a:moveTo>
                  <a:pt x="0" y="96"/>
                </a:moveTo>
                <a:lnTo>
                  <a:pt x="0" y="288"/>
                </a:lnTo>
                <a:lnTo>
                  <a:pt x="1776" y="288"/>
                </a:lnTo>
                <a:lnTo>
                  <a:pt x="1776"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68" name="Line 24"/>
          <p:cNvSpPr>
            <a:spLocks noChangeShapeType="1"/>
          </p:cNvSpPr>
          <p:nvPr/>
        </p:nvSpPr>
        <p:spPr bwMode="auto">
          <a:xfrm flipV="1">
            <a:off x="6019378" y="1886030"/>
            <a:ext cx="76094" cy="285222"/>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69" name="Freeform 25"/>
          <p:cNvSpPr>
            <a:spLocks/>
          </p:cNvSpPr>
          <p:nvPr/>
        </p:nvSpPr>
        <p:spPr bwMode="auto">
          <a:xfrm>
            <a:off x="6401435" y="1943075"/>
            <a:ext cx="684849" cy="514587"/>
          </a:xfrm>
          <a:custGeom>
            <a:avLst/>
            <a:gdLst>
              <a:gd name="T0" fmla="*/ 0 w 432"/>
              <a:gd name="T1" fmla="*/ 0 h 432"/>
              <a:gd name="T2" fmla="*/ 48 w 432"/>
              <a:gd name="T3" fmla="*/ 288 h 432"/>
              <a:gd name="T4" fmla="*/ 240 w 432"/>
              <a:gd name="T5" fmla="*/ 384 h 432"/>
              <a:gd name="T6" fmla="*/ 432 w 432"/>
              <a:gd name="T7" fmla="*/ 432 h 432"/>
            </a:gdLst>
            <a:ahLst/>
            <a:cxnLst>
              <a:cxn ang="0">
                <a:pos x="T0" y="T1"/>
              </a:cxn>
              <a:cxn ang="0">
                <a:pos x="T2" y="T3"/>
              </a:cxn>
              <a:cxn ang="0">
                <a:pos x="T4" y="T5"/>
              </a:cxn>
              <a:cxn ang="0">
                <a:pos x="T6" y="T7"/>
              </a:cxn>
            </a:cxnLst>
            <a:rect l="0" t="0" r="r" b="b"/>
            <a:pathLst>
              <a:path w="432" h="432">
                <a:moveTo>
                  <a:pt x="0" y="0"/>
                </a:moveTo>
                <a:lnTo>
                  <a:pt x="48" y="288"/>
                </a:lnTo>
                <a:lnTo>
                  <a:pt x="240" y="384"/>
                </a:lnTo>
                <a:lnTo>
                  <a:pt x="432" y="43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70" name="Text Box 26"/>
          <p:cNvSpPr txBox="1">
            <a:spLocks noChangeArrowheads="1"/>
          </p:cNvSpPr>
          <p:nvPr/>
        </p:nvSpPr>
        <p:spPr bwMode="auto">
          <a:xfrm>
            <a:off x="2194054" y="1067881"/>
            <a:ext cx="954087" cy="4001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FF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0" tIns="45716" rIns="91430" bIns="457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a:latin typeface="Helvetica Neue Light"/>
                <a:cs typeface="Helvetica Neue Light"/>
              </a:rPr>
              <a:t>Host A</a:t>
            </a:r>
          </a:p>
        </p:txBody>
      </p:sp>
      <p:sp>
        <p:nvSpPr>
          <p:cNvPr id="338971" name="Text Box 27"/>
          <p:cNvSpPr txBox="1">
            <a:spLocks noChangeArrowheads="1"/>
          </p:cNvSpPr>
          <p:nvPr/>
        </p:nvSpPr>
        <p:spPr bwMode="auto">
          <a:xfrm>
            <a:off x="5550131" y="1067881"/>
            <a:ext cx="966911" cy="4001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FF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0" tIns="45716" rIns="91430" bIns="457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dirty="0">
                <a:latin typeface="Helvetica Neue Light"/>
                <a:cs typeface="Helvetica Neue Light"/>
              </a:rPr>
              <a:t>Host B</a:t>
            </a:r>
          </a:p>
        </p:txBody>
      </p:sp>
      <p:sp>
        <p:nvSpPr>
          <p:cNvPr id="338972" name="Freeform 28"/>
          <p:cNvSpPr>
            <a:spLocks/>
          </p:cNvSpPr>
          <p:nvPr/>
        </p:nvSpPr>
        <p:spPr bwMode="auto">
          <a:xfrm>
            <a:off x="3200718" y="1828985"/>
            <a:ext cx="2818660" cy="685721"/>
          </a:xfrm>
          <a:custGeom>
            <a:avLst/>
            <a:gdLst>
              <a:gd name="T0" fmla="*/ 1776 w 1776"/>
              <a:gd name="T1" fmla="*/ 48 h 576"/>
              <a:gd name="T2" fmla="*/ 1728 w 1776"/>
              <a:gd name="T3" fmla="*/ 288 h 576"/>
              <a:gd name="T4" fmla="*/ 1728 w 1776"/>
              <a:gd name="T5" fmla="*/ 576 h 576"/>
              <a:gd name="T6" fmla="*/ 48 w 1776"/>
              <a:gd name="T7" fmla="*/ 576 h 576"/>
              <a:gd name="T8" fmla="*/ 48 w 1776"/>
              <a:gd name="T9" fmla="*/ 384 h 576"/>
              <a:gd name="T10" fmla="*/ 0 w 1776"/>
              <a:gd name="T11" fmla="*/ 0 h 576"/>
            </a:gdLst>
            <a:ahLst/>
            <a:cxnLst>
              <a:cxn ang="0">
                <a:pos x="T0" y="T1"/>
              </a:cxn>
              <a:cxn ang="0">
                <a:pos x="T2" y="T3"/>
              </a:cxn>
              <a:cxn ang="0">
                <a:pos x="T4" y="T5"/>
              </a:cxn>
              <a:cxn ang="0">
                <a:pos x="T6" y="T7"/>
              </a:cxn>
              <a:cxn ang="0">
                <a:pos x="T8" y="T9"/>
              </a:cxn>
              <a:cxn ang="0">
                <a:pos x="T10" y="T11"/>
              </a:cxn>
            </a:cxnLst>
            <a:rect l="0" t="0" r="r" b="b"/>
            <a:pathLst>
              <a:path w="1776" h="576">
                <a:moveTo>
                  <a:pt x="1776" y="48"/>
                </a:moveTo>
                <a:lnTo>
                  <a:pt x="1728" y="288"/>
                </a:lnTo>
                <a:lnTo>
                  <a:pt x="1728" y="576"/>
                </a:lnTo>
                <a:lnTo>
                  <a:pt x="48" y="576"/>
                </a:lnTo>
                <a:lnTo>
                  <a:pt x="48" y="384"/>
                </a:lnTo>
                <a:lnTo>
                  <a:pt x="0" y="0"/>
                </a:ln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294" tIns="45647" rIns="91294" bIns="45647" anchor="ctr"/>
          <a:lstStyle/>
          <a:p>
            <a:endParaRPr lang="en-US">
              <a:latin typeface="Helvetica Neue Light"/>
              <a:cs typeface="Helvetica Neue Light"/>
            </a:endParaRPr>
          </a:p>
        </p:txBody>
      </p:sp>
      <p:sp>
        <p:nvSpPr>
          <p:cNvPr id="338974" name="Freeform 30"/>
          <p:cNvSpPr>
            <a:spLocks/>
          </p:cNvSpPr>
          <p:nvPr/>
        </p:nvSpPr>
        <p:spPr bwMode="auto">
          <a:xfrm>
            <a:off x="3276812" y="1828986"/>
            <a:ext cx="185701" cy="369088"/>
          </a:xfrm>
          <a:custGeom>
            <a:avLst/>
            <a:gdLst>
              <a:gd name="T0" fmla="*/ 0 w 1680"/>
              <a:gd name="T1" fmla="*/ 0 h 528"/>
              <a:gd name="T2" fmla="*/ 48 w 1680"/>
              <a:gd name="T3" fmla="*/ 288 h 528"/>
              <a:gd name="T4" fmla="*/ 48 w 1680"/>
              <a:gd name="T5" fmla="*/ 528 h 528"/>
              <a:gd name="T6" fmla="*/ 1632 w 1680"/>
              <a:gd name="T7" fmla="*/ 528 h 528"/>
              <a:gd name="T8" fmla="*/ 1632 w 1680"/>
              <a:gd name="T9" fmla="*/ 336 h 528"/>
              <a:gd name="T10" fmla="*/ 1680 w 1680"/>
              <a:gd name="T11" fmla="*/ 0 h 528"/>
            </a:gdLst>
            <a:ahLst/>
            <a:cxnLst>
              <a:cxn ang="0">
                <a:pos x="T0" y="T1"/>
              </a:cxn>
              <a:cxn ang="0">
                <a:pos x="T2" y="T3"/>
              </a:cxn>
              <a:cxn ang="0">
                <a:pos x="T4" y="T5"/>
              </a:cxn>
              <a:cxn ang="0">
                <a:pos x="T6" y="T7"/>
              </a:cxn>
              <a:cxn ang="0">
                <a:pos x="T8" y="T9"/>
              </a:cxn>
              <a:cxn ang="0">
                <a:pos x="T10" y="T11"/>
              </a:cxn>
            </a:cxnLst>
            <a:rect l="0" t="0" r="r" b="b"/>
            <a:pathLst>
              <a:path w="1680" h="528">
                <a:moveTo>
                  <a:pt x="0" y="0"/>
                </a:moveTo>
                <a:lnTo>
                  <a:pt x="48" y="288"/>
                </a:lnTo>
                <a:lnTo>
                  <a:pt x="48" y="528"/>
                </a:lnTo>
                <a:lnTo>
                  <a:pt x="1632" y="528"/>
                </a:lnTo>
                <a:lnTo>
                  <a:pt x="1632" y="336"/>
                </a:lnTo>
                <a:lnTo>
                  <a:pt x="1680" y="0"/>
                </a:ln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577" tIns="45789" rIns="91577" bIns="45789">
            <a:spAutoFit/>
          </a:bodyPr>
          <a:lstStyle/>
          <a:p>
            <a:endParaRPr lang="en-US">
              <a:latin typeface="Helvetica Neue Light"/>
              <a:cs typeface="Helvetica Neue Light"/>
            </a:endParaRPr>
          </a:p>
        </p:txBody>
      </p:sp>
      <p:sp>
        <p:nvSpPr>
          <p:cNvPr id="338975" name="Text Box 31"/>
          <p:cNvSpPr txBox="1">
            <a:spLocks noChangeArrowheads="1"/>
          </p:cNvSpPr>
          <p:nvPr/>
        </p:nvSpPr>
        <p:spPr bwMode="auto">
          <a:xfrm>
            <a:off x="3879347" y="2180215"/>
            <a:ext cx="1521963" cy="400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FF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577" tIns="45789" rIns="91577" bIns="45789">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dirty="0" smtClean="0">
                <a:latin typeface="Helvetica Neue Light"/>
                <a:cs typeface="Helvetica Neue Light"/>
              </a:rPr>
              <a:t>OK + HASH</a:t>
            </a:r>
            <a:endParaRPr lang="en-US" sz="2000" b="1" dirty="0">
              <a:latin typeface="Helvetica Neue Light"/>
              <a:cs typeface="Helvetica Neue Light"/>
            </a:endParaRPr>
          </a:p>
        </p:txBody>
      </p:sp>
    </p:spTree>
    <p:extLst>
      <p:ext uri="{BB962C8B-B14F-4D97-AF65-F5344CB8AC3E}">
        <p14:creationId xmlns:p14="http://schemas.microsoft.com/office/powerpoint/2010/main" val="706111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9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9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9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89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894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389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89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8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65" grpId="0" animBg="1"/>
      <p:bldP spid="338966" grpId="0" animBg="1"/>
      <p:bldP spid="338967" grpId="0" animBg="1"/>
      <p:bldP spid="338968" grpId="0" animBg="1"/>
      <p:bldP spid="338969" grpId="0" animBg="1"/>
      <p:bldP spid="338972" grpId="1" animBg="1"/>
      <p:bldP spid="338974" grpId="0" animBg="1"/>
      <p:bldP spid="33897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457200" y="228600"/>
            <a:ext cx="8229600" cy="857250"/>
          </a:xfrm>
        </p:spPr>
        <p:txBody>
          <a:bodyPr/>
          <a:lstStyle/>
          <a:p>
            <a:r>
              <a:rPr lang="en-US" dirty="0"/>
              <a:t>Discussion</a:t>
            </a:r>
          </a:p>
        </p:txBody>
      </p:sp>
      <p:sp>
        <p:nvSpPr>
          <p:cNvPr id="339971" name="Rectangle 3"/>
          <p:cNvSpPr>
            <a:spLocks noGrp="1" noChangeArrowheads="1"/>
          </p:cNvSpPr>
          <p:nvPr>
            <p:ph type="body" idx="1"/>
          </p:nvPr>
        </p:nvSpPr>
        <p:spPr>
          <a:xfrm>
            <a:off x="686434" y="1200309"/>
            <a:ext cx="8001000" cy="3542693"/>
          </a:xfrm>
        </p:spPr>
        <p:txBody>
          <a:bodyPr/>
          <a:lstStyle/>
          <a:p>
            <a:r>
              <a:rPr lang="en-US" dirty="0" smtClean="0"/>
              <a:t>Problems with Solution 1?</a:t>
            </a:r>
            <a:endParaRPr lang="en-US" dirty="0"/>
          </a:p>
          <a:p>
            <a:pPr lvl="1"/>
            <a:r>
              <a:rPr lang="en-US" dirty="0"/>
              <a:t>What happens if any network element misbehaves?</a:t>
            </a:r>
          </a:p>
          <a:p>
            <a:pPr lvl="1"/>
            <a:r>
              <a:rPr lang="en-US" dirty="0"/>
              <a:t>Receiver has to do the check anyway</a:t>
            </a:r>
            <a:r>
              <a:rPr lang="en-US" dirty="0" smtClean="0"/>
              <a:t>!</a:t>
            </a:r>
          </a:p>
          <a:p>
            <a:pPr lvl="1"/>
            <a:r>
              <a:rPr lang="en-US" dirty="0"/>
              <a:t>Doesn’t reduce host implementation </a:t>
            </a:r>
            <a:r>
              <a:rPr lang="en-US" dirty="0" smtClean="0"/>
              <a:t>complexity</a:t>
            </a:r>
          </a:p>
          <a:p>
            <a:pPr lvl="1"/>
            <a:r>
              <a:rPr lang="en-US" dirty="0"/>
              <a:t>Does increase network </a:t>
            </a:r>
            <a:r>
              <a:rPr lang="en-US" dirty="0" smtClean="0"/>
              <a:t>complexity</a:t>
            </a:r>
          </a:p>
          <a:p>
            <a:pPr lvl="1"/>
            <a:r>
              <a:rPr lang="en-US" dirty="0"/>
              <a:t>Probably imposes delay and overhead on all applications, even if they don</a:t>
            </a:r>
            <a:r>
              <a:rPr lang="ja-JP" altLang="en-US" dirty="0">
                <a:latin typeface="Arial"/>
              </a:rPr>
              <a:t>’</a:t>
            </a:r>
            <a:r>
              <a:rPr lang="en-US" dirty="0"/>
              <a:t>t need </a:t>
            </a:r>
            <a:r>
              <a:rPr lang="en-US" dirty="0" smtClean="0"/>
              <a:t>functionality</a:t>
            </a:r>
            <a:endParaRPr lang="en-US" dirty="0"/>
          </a:p>
        </p:txBody>
      </p:sp>
    </p:spTree>
    <p:extLst>
      <p:ext uri="{BB962C8B-B14F-4D97-AF65-F5344CB8AC3E}">
        <p14:creationId xmlns:p14="http://schemas.microsoft.com/office/powerpoint/2010/main" val="3968409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9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99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99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99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9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457200" y="228600"/>
            <a:ext cx="8229600" cy="857250"/>
          </a:xfrm>
        </p:spPr>
        <p:txBody>
          <a:bodyPr/>
          <a:lstStyle/>
          <a:p>
            <a:r>
              <a:rPr lang="en-US" dirty="0"/>
              <a:t>Discussion</a:t>
            </a:r>
          </a:p>
        </p:txBody>
      </p:sp>
      <p:sp>
        <p:nvSpPr>
          <p:cNvPr id="339971" name="Rectangle 3"/>
          <p:cNvSpPr>
            <a:spLocks noGrp="1" noChangeArrowheads="1"/>
          </p:cNvSpPr>
          <p:nvPr>
            <p:ph type="body" idx="1"/>
          </p:nvPr>
        </p:nvSpPr>
        <p:spPr>
          <a:xfrm>
            <a:off x="686434" y="1200309"/>
            <a:ext cx="8001000" cy="3542693"/>
          </a:xfrm>
        </p:spPr>
        <p:txBody>
          <a:bodyPr/>
          <a:lstStyle/>
          <a:p>
            <a:r>
              <a:rPr lang="en-US" dirty="0" smtClean="0"/>
              <a:t>Advantages of Solution 2?</a:t>
            </a:r>
            <a:endParaRPr lang="en-US" dirty="0"/>
          </a:p>
          <a:p>
            <a:pPr lvl="1"/>
            <a:r>
              <a:rPr lang="en-US" dirty="0"/>
              <a:t>Full functionality can be entirely implemented at application layer with </a:t>
            </a:r>
            <a:r>
              <a:rPr lang="en-US" dirty="0">
                <a:solidFill>
                  <a:srgbClr val="FF0000"/>
                </a:solidFill>
              </a:rPr>
              <a:t>no</a:t>
            </a:r>
            <a:r>
              <a:rPr lang="en-US" dirty="0"/>
              <a:t> need for reliability from lower </a:t>
            </a:r>
            <a:r>
              <a:rPr lang="en-US" dirty="0" smtClean="0"/>
              <a:t>layers</a:t>
            </a:r>
          </a:p>
          <a:p>
            <a:pPr lvl="1"/>
            <a:r>
              <a:rPr lang="en-US" dirty="0" smtClean="0"/>
              <a:t>Simpler solution</a:t>
            </a:r>
          </a:p>
          <a:p>
            <a:pPr lvl="1"/>
            <a:r>
              <a:rPr lang="en-US" dirty="0" smtClean="0"/>
              <a:t>Fewer dependencies, fewer parts</a:t>
            </a:r>
          </a:p>
          <a:p>
            <a:pPr lvl="1"/>
            <a:r>
              <a:rPr lang="en-US" dirty="0"/>
              <a:t>C</a:t>
            </a:r>
            <a:r>
              <a:rPr lang="en-US" dirty="0" smtClean="0"/>
              <a:t>hanges in software easier than changes in hardware</a:t>
            </a:r>
          </a:p>
          <a:p>
            <a:pPr lvl="1"/>
            <a:endParaRPr lang="en-US" dirty="0" smtClean="0"/>
          </a:p>
          <a:p>
            <a:r>
              <a:rPr lang="en-US" dirty="0" smtClean="0"/>
              <a:t>When would you still want reliability on a link-level?</a:t>
            </a:r>
          </a:p>
          <a:p>
            <a:pPr lvl="1"/>
            <a:r>
              <a:rPr lang="en-US" dirty="0" smtClean="0"/>
              <a:t>Really </a:t>
            </a:r>
            <a:r>
              <a:rPr lang="en-US" dirty="0" err="1" smtClean="0"/>
              <a:t>lossy</a:t>
            </a:r>
            <a:r>
              <a:rPr lang="en-US" dirty="0" smtClean="0"/>
              <a:t> link </a:t>
            </a:r>
            <a:r>
              <a:rPr lang="en-US" dirty="0" smtClean="0">
                <a:sym typeface="Wingdings"/>
              </a:rPr>
              <a:t> </a:t>
            </a:r>
            <a:r>
              <a:rPr lang="en-US" dirty="0" smtClean="0"/>
              <a:t>big performance improvement</a:t>
            </a:r>
          </a:p>
          <a:p>
            <a:pPr lvl="1"/>
            <a:endParaRPr lang="en-US" dirty="0"/>
          </a:p>
          <a:p>
            <a:pPr lvl="1"/>
            <a:endParaRPr lang="en-US" dirty="0"/>
          </a:p>
        </p:txBody>
      </p:sp>
    </p:spTree>
    <p:extLst>
      <p:ext uri="{BB962C8B-B14F-4D97-AF65-F5344CB8AC3E}">
        <p14:creationId xmlns:p14="http://schemas.microsoft.com/office/powerpoint/2010/main" val="39382141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9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99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99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997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997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9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t>Conservative Interpretation</a:t>
            </a:r>
          </a:p>
        </p:txBody>
      </p:sp>
      <p:sp>
        <p:nvSpPr>
          <p:cNvPr id="476163" name="Rectangle 3"/>
          <p:cNvSpPr>
            <a:spLocks noGrp="1" noChangeArrowheads="1"/>
          </p:cNvSpPr>
          <p:nvPr>
            <p:ph type="body" idx="1"/>
          </p:nvPr>
        </p:nvSpPr>
        <p:spPr/>
        <p:txBody>
          <a:bodyPr/>
          <a:lstStyle/>
          <a:p>
            <a:pPr marL="0" indent="0"/>
            <a:r>
              <a:rPr lang="ja-JP" altLang="en-US" dirty="0">
                <a:latin typeface="Arial"/>
              </a:rPr>
              <a:t>“</a:t>
            </a:r>
            <a:r>
              <a:rPr lang="en-US" dirty="0"/>
              <a:t>Don</a:t>
            </a:r>
            <a:r>
              <a:rPr lang="ja-JP" altLang="en-US" dirty="0">
                <a:latin typeface="Arial"/>
              </a:rPr>
              <a:t>’</a:t>
            </a:r>
            <a:r>
              <a:rPr lang="en-US" dirty="0"/>
              <a:t>t implement a function at the lower levels of the system unless it can be completely implemented at this level</a:t>
            </a:r>
            <a:r>
              <a:rPr lang="ja-JP" altLang="en-US" dirty="0" smtClean="0">
                <a:latin typeface="Arial"/>
              </a:rPr>
              <a:t>”</a:t>
            </a:r>
            <a:endParaRPr lang="en-US" dirty="0"/>
          </a:p>
          <a:p>
            <a:endParaRPr lang="en-US" dirty="0"/>
          </a:p>
          <a:p>
            <a:r>
              <a:rPr lang="en-US" dirty="0"/>
              <a:t>Unless you can relieve the burden from hosts, then don</a:t>
            </a:r>
            <a:r>
              <a:rPr lang="ja-JP" altLang="en-US" dirty="0">
                <a:latin typeface="Arial"/>
              </a:rPr>
              <a:t>’</a:t>
            </a:r>
            <a:r>
              <a:rPr lang="en-US" dirty="0"/>
              <a:t>t </a:t>
            </a:r>
            <a:r>
              <a:rPr lang="en-US" dirty="0" smtClean="0"/>
              <a:t>bother</a:t>
            </a:r>
          </a:p>
          <a:p>
            <a:endParaRPr lang="en-US" dirty="0"/>
          </a:p>
          <a:p>
            <a:r>
              <a:rPr lang="en-US" dirty="0" err="1" smtClean="0"/>
              <a:t>Lossy</a:t>
            </a:r>
            <a:r>
              <a:rPr lang="en-US" dirty="0" smtClean="0"/>
              <a:t>-link </a:t>
            </a:r>
            <a:r>
              <a:rPr lang="en-US" dirty="0" err="1" smtClean="0"/>
              <a:t>vs</a:t>
            </a:r>
            <a:r>
              <a:rPr lang="en-US" dirty="0" smtClean="0"/>
              <a:t> conservative interpretation?</a:t>
            </a:r>
            <a:endParaRPr lang="en-US" dirty="0"/>
          </a:p>
        </p:txBody>
      </p:sp>
    </p:spTree>
    <p:extLst>
      <p:ext uri="{BB962C8B-B14F-4D97-AF65-F5344CB8AC3E}">
        <p14:creationId xmlns:p14="http://schemas.microsoft.com/office/powerpoint/2010/main" val="3955966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6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t>Radical Interpretation</a:t>
            </a:r>
          </a:p>
        </p:txBody>
      </p:sp>
      <p:sp>
        <p:nvSpPr>
          <p:cNvPr id="477187" name="Rectangle 3"/>
          <p:cNvSpPr>
            <a:spLocks noGrp="1" noChangeArrowheads="1"/>
          </p:cNvSpPr>
          <p:nvPr>
            <p:ph type="body" idx="1"/>
          </p:nvPr>
        </p:nvSpPr>
        <p:spPr/>
        <p:txBody>
          <a:bodyPr/>
          <a:lstStyle/>
          <a:p>
            <a:pPr marL="0" indent="0"/>
            <a:r>
              <a:rPr lang="en-US" dirty="0"/>
              <a:t>Don</a:t>
            </a:r>
            <a:r>
              <a:rPr lang="ja-JP" altLang="en-US" dirty="0">
                <a:latin typeface="Arial"/>
              </a:rPr>
              <a:t>’</a:t>
            </a:r>
            <a:r>
              <a:rPr lang="en-US" dirty="0"/>
              <a:t>t implement anything in the network that can be implemented correctly by the hosts</a:t>
            </a:r>
          </a:p>
          <a:p>
            <a:pPr lvl="1"/>
            <a:r>
              <a:rPr lang="en-US" dirty="0"/>
              <a:t>E.g., multicast</a:t>
            </a:r>
          </a:p>
          <a:p>
            <a:pPr lvl="1"/>
            <a:endParaRPr lang="en-US" dirty="0"/>
          </a:p>
          <a:p>
            <a:r>
              <a:rPr lang="en-US" dirty="0"/>
              <a:t>Make network layer absolutely minimal</a:t>
            </a:r>
          </a:p>
          <a:p>
            <a:pPr lvl="1"/>
            <a:r>
              <a:rPr lang="en-US" dirty="0"/>
              <a:t>Ignore performance issues</a:t>
            </a:r>
          </a:p>
        </p:txBody>
      </p:sp>
    </p:spTree>
    <p:extLst>
      <p:ext uri="{BB962C8B-B14F-4D97-AF65-F5344CB8AC3E}">
        <p14:creationId xmlns:p14="http://schemas.microsoft.com/office/powerpoint/2010/main" val="3901726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a:t>Moderate Interpretation</a:t>
            </a:r>
          </a:p>
        </p:txBody>
      </p:sp>
      <p:sp>
        <p:nvSpPr>
          <p:cNvPr id="478211" name="Rectangle 3"/>
          <p:cNvSpPr>
            <a:spLocks noGrp="1" noChangeArrowheads="1"/>
          </p:cNvSpPr>
          <p:nvPr>
            <p:ph type="body" idx="1"/>
          </p:nvPr>
        </p:nvSpPr>
        <p:spPr/>
        <p:txBody>
          <a:bodyPr/>
          <a:lstStyle/>
          <a:p>
            <a:r>
              <a:rPr lang="en-US" dirty="0" smtClean="0"/>
              <a:t>Think </a:t>
            </a:r>
            <a:r>
              <a:rPr lang="en-US" dirty="0"/>
              <a:t>twice before implementing functionality in the network</a:t>
            </a:r>
          </a:p>
          <a:p>
            <a:endParaRPr lang="en-US" dirty="0"/>
          </a:p>
          <a:p>
            <a:r>
              <a:rPr lang="en-US" dirty="0"/>
              <a:t>If hosts can implement functionality correctly, implement it a lower layer </a:t>
            </a:r>
            <a:r>
              <a:rPr lang="en-US" dirty="0">
                <a:solidFill>
                  <a:srgbClr val="FF0000"/>
                </a:solidFill>
              </a:rPr>
              <a:t>only</a:t>
            </a:r>
            <a:r>
              <a:rPr lang="en-US" dirty="0"/>
              <a:t> as a performance enhancement</a:t>
            </a:r>
          </a:p>
          <a:p>
            <a:endParaRPr lang="en-US" dirty="0"/>
          </a:p>
          <a:p>
            <a:r>
              <a:rPr lang="en-US" dirty="0"/>
              <a:t>But do so only if it does not impose burden on applications that do not require that functionality</a:t>
            </a:r>
          </a:p>
        </p:txBody>
      </p:sp>
    </p:spTree>
    <p:extLst>
      <p:ext uri="{BB962C8B-B14F-4D97-AF65-F5344CB8AC3E}">
        <p14:creationId xmlns:p14="http://schemas.microsoft.com/office/powerpoint/2010/main" val="1459939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examples</a:t>
            </a:r>
            <a:endParaRPr lang="en-US" b="1" dirty="0"/>
          </a:p>
        </p:txBody>
      </p:sp>
      <p:sp>
        <p:nvSpPr>
          <p:cNvPr id="3" name="Content Placeholder 2"/>
          <p:cNvSpPr>
            <a:spLocks noGrp="1"/>
          </p:cNvSpPr>
          <p:nvPr>
            <p:ph idx="1"/>
          </p:nvPr>
        </p:nvSpPr>
        <p:spPr>
          <a:xfrm>
            <a:off x="169863" y="1312863"/>
            <a:ext cx="8576676" cy="3830637"/>
          </a:xfrm>
        </p:spPr>
        <p:txBody>
          <a:bodyPr/>
          <a:lstStyle/>
          <a:p>
            <a:r>
              <a:rPr lang="en-US" sz="1800" dirty="0" smtClean="0"/>
              <a:t>How is it E2E?</a:t>
            </a:r>
          </a:p>
          <a:p>
            <a:pPr marL="285750" indent="-285750">
              <a:buFont typeface="Arial"/>
              <a:buChar char="•"/>
            </a:pPr>
            <a:r>
              <a:rPr lang="en-US" sz="1800" dirty="0" smtClean="0"/>
              <a:t>Network Address Translation (NATs)</a:t>
            </a:r>
          </a:p>
          <a:p>
            <a:pPr marL="285750" indent="-285750">
              <a:buFont typeface="Arial"/>
              <a:buChar char="•"/>
            </a:pPr>
            <a:r>
              <a:rPr lang="en-US" sz="1800" dirty="0" err="1" smtClean="0"/>
              <a:t>Middleboxes</a:t>
            </a:r>
            <a:endParaRPr lang="en-US" sz="1800" dirty="0"/>
          </a:p>
          <a:p>
            <a:pPr marL="285750" indent="-285750">
              <a:buFont typeface="Arial"/>
              <a:buChar char="•"/>
            </a:pPr>
            <a:r>
              <a:rPr lang="en-US" sz="1800" dirty="0" smtClean="0"/>
              <a:t>Congestion control</a:t>
            </a:r>
          </a:p>
          <a:p>
            <a:pPr marL="285750" indent="-285750">
              <a:buFont typeface="Arial"/>
              <a:buChar char="•"/>
            </a:pPr>
            <a:endParaRPr lang="en-US" sz="1800" dirty="0"/>
          </a:p>
        </p:txBody>
      </p:sp>
    </p:spTree>
    <p:extLst>
      <p:ext uri="{BB962C8B-B14F-4D97-AF65-F5344CB8AC3E}">
        <p14:creationId xmlns:p14="http://schemas.microsoft.com/office/powerpoint/2010/main" val="411724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a:t>
            </a:r>
            <a:r>
              <a:rPr lang="en-US" b="1" dirty="0" smtClean="0"/>
              <a:t>Google</a:t>
            </a:r>
            <a:endParaRPr lang="en-US" b="1" dirty="0"/>
          </a:p>
        </p:txBody>
      </p:sp>
      <p:sp>
        <p:nvSpPr>
          <p:cNvPr id="3" name="Content Placeholder 2"/>
          <p:cNvSpPr>
            <a:spLocks noGrp="1"/>
          </p:cNvSpPr>
          <p:nvPr>
            <p:ph idx="1"/>
          </p:nvPr>
        </p:nvSpPr>
        <p:spPr>
          <a:xfrm>
            <a:off x="169863" y="1312863"/>
            <a:ext cx="3601843" cy="3830637"/>
          </a:xfrm>
        </p:spPr>
        <p:txBody>
          <a:bodyPr/>
          <a:lstStyle/>
          <a:p>
            <a:r>
              <a:rPr lang="en-US" sz="1800" dirty="0" smtClean="0"/>
              <a:t>By </a:t>
            </a:r>
            <a:r>
              <a:rPr lang="en-US" sz="1800" dirty="0"/>
              <a:t>using commodity PC hardware, which is similar to that of home PCs, Google buys cheap and builds high levels of redundancy into its system in an effort to compensate for the fact that one full day of Google use on a server is the equivalent of 40 machine years, </a:t>
            </a:r>
            <a:r>
              <a:rPr lang="en-US" sz="1800" dirty="0" err="1"/>
              <a:t>Nevill</a:t>
            </a:r>
            <a:r>
              <a:rPr lang="en-US" sz="1800" dirty="0"/>
              <a:t>-Manning said.</a:t>
            </a:r>
          </a:p>
          <a:p>
            <a:endParaRPr lang="en-US" sz="1800" dirty="0"/>
          </a:p>
          <a:p>
            <a:r>
              <a:rPr lang="en-US" sz="1800" dirty="0"/>
              <a:t>"Each server has many twins," he said. "Replication is needed for scalability</a:t>
            </a:r>
            <a:r>
              <a:rPr lang="en-US" sz="1800" dirty="0" smtClean="0"/>
              <a:t>.”</a:t>
            </a:r>
            <a:endParaRPr lang="en-US" sz="1800" dirty="0"/>
          </a:p>
        </p:txBody>
      </p:sp>
      <p:pic>
        <p:nvPicPr>
          <p:cNvPr id="4" name="Picture 3"/>
          <p:cNvPicPr>
            <a:picLocks noChangeAspect="1"/>
          </p:cNvPicPr>
          <p:nvPr/>
        </p:nvPicPr>
        <p:blipFill>
          <a:blip r:embed="rId2"/>
          <a:stretch>
            <a:fillRect/>
          </a:stretch>
        </p:blipFill>
        <p:spPr>
          <a:xfrm>
            <a:off x="3781255" y="211154"/>
            <a:ext cx="5063586" cy="3021412"/>
          </a:xfrm>
          <a:prstGeom prst="rect">
            <a:avLst/>
          </a:prstGeom>
        </p:spPr>
      </p:pic>
    </p:spTree>
    <p:extLst>
      <p:ext uri="{BB962C8B-B14F-4D97-AF65-F5344CB8AC3E}">
        <p14:creationId xmlns:p14="http://schemas.microsoft.com/office/powerpoint/2010/main" val="4399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a:t>
            </a:r>
            <a:r>
              <a:rPr lang="en-US" b="1" dirty="0" smtClean="0"/>
              <a:t>WWW</a:t>
            </a:r>
            <a:endParaRPr lang="en-US" b="1" dirty="0"/>
          </a:p>
        </p:txBody>
      </p:sp>
      <p:sp>
        <p:nvSpPr>
          <p:cNvPr id="3" name="Content Placeholder 2"/>
          <p:cNvSpPr>
            <a:spLocks noGrp="1"/>
          </p:cNvSpPr>
          <p:nvPr>
            <p:ph idx="1"/>
          </p:nvPr>
        </p:nvSpPr>
        <p:spPr>
          <a:xfrm>
            <a:off x="169863" y="1312863"/>
            <a:ext cx="3601843" cy="3830637"/>
          </a:xfrm>
        </p:spPr>
        <p:txBody>
          <a:bodyPr/>
          <a:lstStyle/>
          <a:p>
            <a:r>
              <a:rPr lang="en-US" sz="1800" dirty="0" smtClean="0"/>
              <a:t>Why include this example?</a:t>
            </a:r>
            <a:endParaRPr lang="en-US" sz="1800" dirty="0"/>
          </a:p>
          <a:p>
            <a:pPr marL="285750" indent="-285750">
              <a:buFont typeface="Arial"/>
              <a:buChar char="•"/>
            </a:pPr>
            <a:r>
              <a:rPr lang="en-US" sz="1800" dirty="0" smtClean="0"/>
              <a:t>State management in App Server / Web App?</a:t>
            </a:r>
            <a:endParaRPr lang="en-US" sz="1800" dirty="0"/>
          </a:p>
          <a:p>
            <a:pPr marL="285750" indent="-285750">
              <a:buFont typeface="Arial"/>
              <a:buChar char="•"/>
            </a:pPr>
            <a:endParaRPr lang="en-US" sz="1800" dirty="0"/>
          </a:p>
          <a:p>
            <a:r>
              <a:rPr lang="en-US" sz="1800" dirty="0" smtClean="0"/>
              <a:t>Can refresh/back-button issues be avoided? How?</a:t>
            </a:r>
          </a:p>
          <a:p>
            <a:pPr marL="285750" indent="-285750">
              <a:buFont typeface="Arial"/>
              <a:buChar char="•"/>
            </a:pPr>
            <a:r>
              <a:rPr lang="en-US" sz="1800" dirty="0" smtClean="0"/>
              <a:t>State closer to app (host)</a:t>
            </a:r>
          </a:p>
          <a:p>
            <a:pPr marL="285750" indent="-285750">
              <a:buFont typeface="Arial"/>
              <a:buChar char="•"/>
            </a:pPr>
            <a:endParaRPr lang="en-US" sz="1800" dirty="0" smtClean="0"/>
          </a:p>
          <a:p>
            <a:endParaRPr lang="en-US" sz="1800" dirty="0" smtClean="0"/>
          </a:p>
          <a:p>
            <a:endParaRPr lang="en-US" sz="1800" dirty="0"/>
          </a:p>
        </p:txBody>
      </p:sp>
      <p:pic>
        <p:nvPicPr>
          <p:cNvPr id="8" name="Picture 7"/>
          <p:cNvPicPr>
            <a:picLocks noChangeAspect="1"/>
          </p:cNvPicPr>
          <p:nvPr/>
        </p:nvPicPr>
        <p:blipFill>
          <a:blip r:embed="rId2"/>
          <a:stretch>
            <a:fillRect/>
          </a:stretch>
        </p:blipFill>
        <p:spPr>
          <a:xfrm>
            <a:off x="3790804" y="1112156"/>
            <a:ext cx="3968646" cy="2976484"/>
          </a:xfrm>
          <a:prstGeom prst="rect">
            <a:avLst/>
          </a:prstGeom>
        </p:spPr>
      </p:pic>
    </p:spTree>
    <p:extLst>
      <p:ext uri="{BB962C8B-B14F-4D97-AF65-F5344CB8AC3E}">
        <p14:creationId xmlns:p14="http://schemas.microsoft.com/office/powerpoint/2010/main" val="24899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a:t>
            </a:r>
            <a:r>
              <a:rPr lang="en-US" b="1" dirty="0" smtClean="0"/>
              <a:t>e-mail</a:t>
            </a:r>
            <a:endParaRPr lang="en-US" b="1" dirty="0"/>
          </a:p>
        </p:txBody>
      </p:sp>
      <p:sp>
        <p:nvSpPr>
          <p:cNvPr id="3" name="Content Placeholder 2"/>
          <p:cNvSpPr>
            <a:spLocks noGrp="1"/>
          </p:cNvSpPr>
          <p:nvPr>
            <p:ph idx="1"/>
          </p:nvPr>
        </p:nvSpPr>
        <p:spPr>
          <a:xfrm>
            <a:off x="169863" y="1312863"/>
            <a:ext cx="3601843" cy="3830637"/>
          </a:xfrm>
        </p:spPr>
        <p:txBody>
          <a:bodyPr/>
          <a:lstStyle/>
          <a:p>
            <a:r>
              <a:rPr lang="en-US" sz="1800" dirty="0" smtClean="0"/>
              <a:t>Are we safe now?</a:t>
            </a:r>
            <a:endParaRPr lang="en-US" sz="1800" dirty="0"/>
          </a:p>
          <a:p>
            <a:pPr marL="285750" indent="-285750">
              <a:buFont typeface="Arial"/>
              <a:buChar char="•"/>
            </a:pPr>
            <a:r>
              <a:rPr lang="en-US" sz="1800" dirty="0" smtClean="0"/>
              <a:t>Could still force companies to reveal keys, or they leak keys</a:t>
            </a:r>
            <a:endParaRPr lang="en-US" sz="1800" dirty="0"/>
          </a:p>
          <a:p>
            <a:pPr marL="285750" indent="-285750">
              <a:buFont typeface="Arial"/>
              <a:buChar char="•"/>
            </a:pPr>
            <a:endParaRPr lang="en-US" sz="1800" dirty="0"/>
          </a:p>
          <a:p>
            <a:r>
              <a:rPr lang="en-US" sz="1800" dirty="0" smtClean="0"/>
              <a:t>What’s the bullet proof solution</a:t>
            </a:r>
          </a:p>
          <a:p>
            <a:pPr marL="285750" indent="-285750">
              <a:buFont typeface="Arial"/>
              <a:buChar char="•"/>
            </a:pPr>
            <a:r>
              <a:rPr lang="en-US" sz="1800" dirty="0" smtClean="0"/>
              <a:t>Put keys on host</a:t>
            </a:r>
          </a:p>
          <a:p>
            <a:pPr marL="285750" indent="-285750">
              <a:buFont typeface="Arial"/>
              <a:buChar char="•"/>
            </a:pPr>
            <a:endParaRPr lang="en-US" sz="1800" dirty="0" smtClean="0"/>
          </a:p>
          <a:p>
            <a:endParaRPr lang="en-US" sz="1800" dirty="0" smtClean="0"/>
          </a:p>
          <a:p>
            <a:endParaRPr lang="en-US" sz="1800" dirty="0"/>
          </a:p>
        </p:txBody>
      </p:sp>
      <p:pic>
        <p:nvPicPr>
          <p:cNvPr id="4" name="Picture 3"/>
          <p:cNvPicPr>
            <a:picLocks noChangeAspect="1"/>
          </p:cNvPicPr>
          <p:nvPr/>
        </p:nvPicPr>
        <p:blipFill>
          <a:blip r:embed="rId2"/>
          <a:stretch>
            <a:fillRect/>
          </a:stretch>
        </p:blipFill>
        <p:spPr>
          <a:xfrm>
            <a:off x="4034117" y="534762"/>
            <a:ext cx="4452706" cy="3806596"/>
          </a:xfrm>
          <a:prstGeom prst="rect">
            <a:avLst/>
          </a:prstGeom>
        </p:spPr>
      </p:pic>
    </p:spTree>
    <p:extLst>
      <p:ext uri="{BB962C8B-B14F-4D97-AF65-F5344CB8AC3E}">
        <p14:creationId xmlns:p14="http://schemas.microsoft.com/office/powerpoint/2010/main" val="103380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t>Software Modularity</a:t>
            </a:r>
          </a:p>
        </p:txBody>
      </p:sp>
      <p:sp>
        <p:nvSpPr>
          <p:cNvPr id="409603" name="Rectangle 3"/>
          <p:cNvSpPr>
            <a:spLocks noGrp="1" noChangeArrowheads="1"/>
          </p:cNvSpPr>
          <p:nvPr>
            <p:ph type="body" idx="1"/>
          </p:nvPr>
        </p:nvSpPr>
        <p:spPr/>
        <p:txBody>
          <a:bodyPr/>
          <a:lstStyle/>
          <a:p>
            <a:pPr>
              <a:buFontTx/>
              <a:buNone/>
            </a:pPr>
            <a:r>
              <a:rPr lang="en-US" sz="2000" dirty="0"/>
              <a:t>Break system into </a:t>
            </a:r>
            <a:r>
              <a:rPr lang="en-US" sz="2000" dirty="0" smtClean="0"/>
              <a:t>modules</a:t>
            </a:r>
          </a:p>
          <a:p>
            <a:pPr lvl="1"/>
            <a:r>
              <a:rPr lang="en-US" sz="1800" dirty="0" smtClean="0"/>
              <a:t>Well defined interface, implementation behind interface</a:t>
            </a:r>
          </a:p>
          <a:p>
            <a:pPr lvl="1"/>
            <a:r>
              <a:rPr lang="en-US" sz="1800" dirty="0" smtClean="0"/>
              <a:t>Separation of concerns, encapsulation, information hiding, </a:t>
            </a:r>
            <a:r>
              <a:rPr lang="mr-IN" sz="1800" dirty="0" smtClean="0"/>
              <a:t>…</a:t>
            </a:r>
            <a:endParaRPr lang="en-US" sz="1800" dirty="0"/>
          </a:p>
          <a:p>
            <a:pPr lvl="2">
              <a:buFontTx/>
              <a:buNone/>
            </a:pPr>
            <a:endParaRPr lang="en-US" sz="1600" dirty="0"/>
          </a:p>
          <a:p>
            <a:r>
              <a:rPr lang="en-US" sz="2000" dirty="0" smtClean="0"/>
              <a:t>Main advantages?</a:t>
            </a:r>
            <a:endParaRPr lang="en-US" sz="2000" dirty="0"/>
          </a:p>
          <a:p>
            <a:pPr lvl="1"/>
            <a:r>
              <a:rPr lang="en-US" sz="1800" dirty="0"/>
              <a:t>Hides complexity from </a:t>
            </a:r>
            <a:r>
              <a:rPr lang="en-US" sz="1800" dirty="0" smtClean="0"/>
              <a:t>user, division of labor, scaling teams </a:t>
            </a:r>
            <a:endParaRPr lang="en-US" sz="1800" dirty="0"/>
          </a:p>
          <a:p>
            <a:pPr lvl="1"/>
            <a:r>
              <a:rPr lang="en-US" sz="1800" dirty="0" smtClean="0"/>
              <a:t>Implementation can change, interface stays the same, apps don’t need to change</a:t>
            </a:r>
          </a:p>
          <a:p>
            <a:pPr lvl="1"/>
            <a:r>
              <a:rPr lang="en-US" sz="1800" dirty="0" smtClean="0"/>
              <a:t>SQL! Functional programming, ADT, functions, modules, OS, </a:t>
            </a:r>
            <a:r>
              <a:rPr lang="mr-IN" sz="1800" dirty="0" smtClean="0"/>
              <a:t>…</a:t>
            </a:r>
            <a:endParaRPr lang="en-US" sz="1800" dirty="0"/>
          </a:p>
          <a:p>
            <a:pPr lvl="1"/>
            <a:r>
              <a:rPr lang="en-US" sz="1800" dirty="0" smtClean="0"/>
              <a:t>Main way humans build complex systems (e.g. computer, car, buildings)</a:t>
            </a:r>
          </a:p>
          <a:p>
            <a:pPr lvl="1"/>
            <a:r>
              <a:rPr lang="en-US" sz="1800" dirty="0" smtClean="0"/>
              <a:t>Can be more efficient. Why?</a:t>
            </a:r>
          </a:p>
          <a:p>
            <a:pPr lvl="1"/>
            <a:endParaRPr lang="en-US" sz="1800" dirty="0"/>
          </a:p>
        </p:txBody>
      </p:sp>
    </p:spTree>
    <p:extLst>
      <p:ext uri="{BB962C8B-B14F-4D97-AF65-F5344CB8AC3E}">
        <p14:creationId xmlns:p14="http://schemas.microsoft.com/office/powerpoint/2010/main" val="3640350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0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0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0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0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a:t>
            </a:r>
            <a:endParaRPr lang="en-US" b="1" dirty="0"/>
          </a:p>
        </p:txBody>
      </p:sp>
      <p:sp>
        <p:nvSpPr>
          <p:cNvPr id="3" name="Content Placeholder 2"/>
          <p:cNvSpPr>
            <a:spLocks noGrp="1"/>
          </p:cNvSpPr>
          <p:nvPr>
            <p:ph idx="1"/>
          </p:nvPr>
        </p:nvSpPr>
        <p:spPr>
          <a:xfrm>
            <a:off x="169863" y="1312863"/>
            <a:ext cx="3601843" cy="3830637"/>
          </a:xfrm>
        </p:spPr>
        <p:txBody>
          <a:bodyPr/>
          <a:lstStyle/>
          <a:p>
            <a:r>
              <a:rPr lang="en-US" sz="1800" dirty="0" smtClean="0"/>
              <a:t>Examples</a:t>
            </a:r>
            <a:endParaRPr lang="en-US" sz="1800" dirty="0"/>
          </a:p>
          <a:p>
            <a:pPr marL="285750" indent="-285750">
              <a:buFont typeface="Arial"/>
              <a:buChar char="•"/>
            </a:pPr>
            <a:r>
              <a:rPr lang="en-US" sz="1800" dirty="0" smtClean="0"/>
              <a:t>Software Defined Networking</a:t>
            </a:r>
          </a:p>
          <a:p>
            <a:pPr marL="285750" indent="-285750">
              <a:buFont typeface="Arial"/>
              <a:buChar char="•"/>
            </a:pPr>
            <a:r>
              <a:rPr lang="en-US" sz="1800" dirty="0" smtClean="0"/>
              <a:t>Software Defined Storage</a:t>
            </a:r>
          </a:p>
          <a:p>
            <a:pPr marL="285750" indent="-285750">
              <a:buFont typeface="Arial"/>
              <a:buChar char="•"/>
            </a:pPr>
            <a:r>
              <a:rPr lang="en-US" sz="1800" dirty="0" smtClean="0"/>
              <a:t>VMs and containers</a:t>
            </a:r>
          </a:p>
          <a:p>
            <a:pPr marL="285750" indent="-285750">
              <a:buFont typeface="Arial"/>
              <a:buChar char="•"/>
            </a:pPr>
            <a:endParaRPr lang="en-US" sz="1800" dirty="0" smtClean="0"/>
          </a:p>
          <a:p>
            <a:endParaRPr lang="en-US" sz="1800" dirty="0" smtClean="0"/>
          </a:p>
          <a:p>
            <a:endParaRPr lang="en-US" sz="1800" dirty="0"/>
          </a:p>
        </p:txBody>
      </p:sp>
      <p:pic>
        <p:nvPicPr>
          <p:cNvPr id="8" name="Picture 7"/>
          <p:cNvPicPr>
            <a:picLocks noChangeAspect="1"/>
          </p:cNvPicPr>
          <p:nvPr/>
        </p:nvPicPr>
        <p:blipFill>
          <a:blip r:embed="rId2"/>
          <a:stretch>
            <a:fillRect/>
          </a:stretch>
        </p:blipFill>
        <p:spPr>
          <a:xfrm>
            <a:off x="3743898" y="0"/>
            <a:ext cx="5400102" cy="2316612"/>
          </a:xfrm>
          <a:prstGeom prst="rect">
            <a:avLst/>
          </a:prstGeom>
        </p:spPr>
      </p:pic>
    </p:spTree>
    <p:extLst>
      <p:ext uri="{BB962C8B-B14F-4D97-AF65-F5344CB8AC3E}">
        <p14:creationId xmlns:p14="http://schemas.microsoft.com/office/powerpoint/2010/main" val="119964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t>Summary</a:t>
            </a:r>
          </a:p>
        </p:txBody>
      </p:sp>
      <p:sp>
        <p:nvSpPr>
          <p:cNvPr id="472067" name="Rectangle 3"/>
          <p:cNvSpPr>
            <a:spLocks noGrp="1" noChangeArrowheads="1"/>
          </p:cNvSpPr>
          <p:nvPr>
            <p:ph type="body" idx="1"/>
          </p:nvPr>
        </p:nvSpPr>
        <p:spPr/>
        <p:txBody>
          <a:bodyPr/>
          <a:lstStyle/>
          <a:p>
            <a:r>
              <a:rPr lang="en-US" dirty="0"/>
              <a:t>Layering is a good way to organize </a:t>
            </a:r>
            <a:r>
              <a:rPr lang="en-US" dirty="0" smtClean="0"/>
              <a:t>systems (e.g., networks)</a:t>
            </a:r>
            <a:endParaRPr lang="en-US" dirty="0"/>
          </a:p>
          <a:p>
            <a:endParaRPr lang="en-US" dirty="0"/>
          </a:p>
          <a:p>
            <a:r>
              <a:rPr lang="en-US" dirty="0" smtClean="0"/>
              <a:t>Implement functionality at highest level possible, optimize if needed in layers below</a:t>
            </a:r>
            <a:endParaRPr lang="en-US" dirty="0"/>
          </a:p>
          <a:p>
            <a:endParaRPr lang="en-US" dirty="0"/>
          </a:p>
          <a:p>
            <a:r>
              <a:rPr lang="en-US" dirty="0"/>
              <a:t>E2E argument encourages us to keep </a:t>
            </a:r>
            <a:r>
              <a:rPr lang="en-US" dirty="0" smtClean="0"/>
              <a:t>lower layers (e.g., IP) simple</a:t>
            </a:r>
          </a:p>
          <a:p>
            <a:endParaRPr lang="en-US" dirty="0"/>
          </a:p>
          <a:p>
            <a:endParaRPr lang="en-US" dirty="0" smtClean="0"/>
          </a:p>
          <a:p>
            <a:endParaRPr lang="en-US" dirty="0"/>
          </a:p>
        </p:txBody>
      </p:sp>
    </p:spTree>
    <p:extLst>
      <p:ext uri="{BB962C8B-B14F-4D97-AF65-F5344CB8AC3E}">
        <p14:creationId xmlns:p14="http://schemas.microsoft.com/office/powerpoint/2010/main" val="4280923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20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0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88" y="1636362"/>
            <a:ext cx="8850312" cy="1427472"/>
          </a:xfrm>
        </p:spPr>
        <p:txBody>
          <a:bodyPr/>
          <a:lstStyle/>
          <a:p>
            <a:pPr algn="ctr"/>
            <a:r>
              <a:rPr lang="en-US" sz="4000" dirty="0" smtClean="0"/>
              <a:t>Projects Suggestions</a:t>
            </a:r>
            <a:br>
              <a:rPr lang="en-US" sz="4000" dirty="0" smtClean="0"/>
            </a:br>
            <a:r>
              <a:rPr lang="en-US" sz="4000" dirty="0"/>
              <a:t>(see </a:t>
            </a:r>
            <a:r>
              <a:rPr lang="en-US" sz="4000" dirty="0">
                <a:hlinkClick r:id="rId2"/>
              </a:rPr>
              <a:t>https://</a:t>
            </a:r>
            <a:r>
              <a:rPr lang="en-US" sz="4000" dirty="0" smtClean="0">
                <a:hlinkClick r:id="rId2"/>
              </a:rPr>
              <a:t>tinyurl.com/y8rfenr5</a:t>
            </a:r>
            <a:r>
              <a:rPr lang="en-US" sz="4000" dirty="0"/>
              <a:t>)</a:t>
            </a:r>
          </a:p>
        </p:txBody>
      </p:sp>
    </p:spTree>
    <p:extLst>
      <p:ext uri="{BB962C8B-B14F-4D97-AF65-F5344CB8AC3E}">
        <p14:creationId xmlns:p14="http://schemas.microsoft.com/office/powerpoint/2010/main" val="2624854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Dates</a:t>
            </a:r>
            <a:endParaRPr lang="en-US" dirty="0"/>
          </a:p>
        </p:txBody>
      </p:sp>
      <p:sp>
        <p:nvSpPr>
          <p:cNvPr id="3" name="Content Placeholder 2"/>
          <p:cNvSpPr>
            <a:spLocks noGrp="1"/>
          </p:cNvSpPr>
          <p:nvPr>
            <p:ph idx="1"/>
          </p:nvPr>
        </p:nvSpPr>
        <p:spPr>
          <a:xfrm>
            <a:off x="169863" y="1130300"/>
            <a:ext cx="8850312" cy="3708399"/>
          </a:xfrm>
        </p:spPr>
        <p:txBody>
          <a:bodyPr>
            <a:normAutofit/>
          </a:bodyPr>
          <a:lstStyle/>
          <a:p>
            <a:r>
              <a:rPr lang="en-US" dirty="0" smtClean="0"/>
              <a:t>Wednesday, </a:t>
            </a:r>
            <a:r>
              <a:rPr lang="en-US" b="1" dirty="0">
                <a:solidFill>
                  <a:srgbClr val="FF0000"/>
                </a:solidFill>
              </a:rPr>
              <a:t>1</a:t>
            </a:r>
            <a:r>
              <a:rPr lang="en-US" b="1" dirty="0" smtClean="0">
                <a:solidFill>
                  <a:srgbClr val="FF0000"/>
                </a:solidFill>
              </a:rPr>
              <a:t>/31</a:t>
            </a:r>
            <a:r>
              <a:rPr lang="en-US" dirty="0" smtClean="0"/>
              <a:t>: add more projects to google sheet</a:t>
            </a:r>
          </a:p>
          <a:p>
            <a:pPr lvl="1"/>
            <a:r>
              <a:rPr lang="en-US" dirty="0" smtClean="0"/>
              <a:t>Add your own project if you are looking for a partner</a:t>
            </a:r>
          </a:p>
          <a:p>
            <a:endParaRPr lang="en-US" dirty="0"/>
          </a:p>
          <a:p>
            <a:r>
              <a:rPr lang="en-US" dirty="0" smtClean="0"/>
              <a:t>Wednesday, </a:t>
            </a:r>
            <a:r>
              <a:rPr lang="en-US" b="1" dirty="0" smtClean="0">
                <a:solidFill>
                  <a:srgbClr val="FF0000"/>
                </a:solidFill>
              </a:rPr>
              <a:t>2/7</a:t>
            </a:r>
            <a:r>
              <a:rPr lang="en-US" dirty="0" smtClean="0"/>
              <a:t>: pick a partner and send your project proposal</a:t>
            </a:r>
          </a:p>
          <a:p>
            <a:pPr lvl="1"/>
            <a:r>
              <a:rPr lang="en-US" dirty="0" smtClean="0"/>
              <a:t>We will send out a google form to fill in for your project proposals</a:t>
            </a:r>
          </a:p>
          <a:p>
            <a:pPr lvl="1"/>
            <a:endParaRPr lang="en-US" dirty="0"/>
          </a:p>
          <a:p>
            <a:r>
              <a:rPr lang="en-US" dirty="0"/>
              <a:t>Monday, </a:t>
            </a:r>
            <a:r>
              <a:rPr lang="en-US" b="1" dirty="0" smtClean="0">
                <a:solidFill>
                  <a:srgbClr val="FF0000"/>
                </a:solidFill>
              </a:rPr>
              <a:t>3/12</a:t>
            </a:r>
            <a:r>
              <a:rPr lang="en-US" dirty="0" smtClean="0"/>
              <a:t>: project progress review</a:t>
            </a:r>
          </a:p>
          <a:p>
            <a:pPr lvl="1"/>
            <a:r>
              <a:rPr lang="en-US" dirty="0" smtClean="0"/>
              <a:t>More details to follow</a:t>
            </a:r>
          </a:p>
        </p:txBody>
      </p:sp>
    </p:spTree>
    <p:extLst>
      <p:ext uri="{BB962C8B-B14F-4D97-AF65-F5344CB8AC3E}">
        <p14:creationId xmlns:p14="http://schemas.microsoft.com/office/powerpoint/2010/main" val="2891226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t>Software Modularity</a:t>
            </a:r>
          </a:p>
        </p:txBody>
      </p:sp>
      <p:sp>
        <p:nvSpPr>
          <p:cNvPr id="409603" name="Rectangle 3"/>
          <p:cNvSpPr>
            <a:spLocks noGrp="1" noChangeArrowheads="1"/>
          </p:cNvSpPr>
          <p:nvPr>
            <p:ph type="body" idx="1"/>
          </p:nvPr>
        </p:nvSpPr>
        <p:spPr/>
        <p:txBody>
          <a:bodyPr/>
          <a:lstStyle/>
          <a:p>
            <a:pPr>
              <a:buFontTx/>
              <a:buNone/>
            </a:pPr>
            <a:r>
              <a:rPr lang="en-US" sz="2000" dirty="0" smtClean="0"/>
              <a:t>Disadvantages?</a:t>
            </a:r>
          </a:p>
          <a:p>
            <a:pPr lvl="1"/>
            <a:r>
              <a:rPr lang="en-US" sz="1800" dirty="0" smtClean="0"/>
              <a:t>Can hurt performance</a:t>
            </a:r>
          </a:p>
          <a:p>
            <a:pPr lvl="1"/>
            <a:r>
              <a:rPr lang="en-US" sz="1800" dirty="0" smtClean="0"/>
              <a:t>DLL-hell, can it apply to networking?</a:t>
            </a:r>
          </a:p>
          <a:p>
            <a:pPr lvl="1"/>
            <a:r>
              <a:rPr lang="en-US" sz="1800" dirty="0" smtClean="0"/>
              <a:t>Can it increase complexity?</a:t>
            </a:r>
          </a:p>
          <a:p>
            <a:pPr lvl="1"/>
            <a:endParaRPr lang="en-US" sz="1800" dirty="0"/>
          </a:p>
        </p:txBody>
      </p:sp>
    </p:spTree>
    <p:extLst>
      <p:ext uri="{BB962C8B-B14F-4D97-AF65-F5344CB8AC3E}">
        <p14:creationId xmlns:p14="http://schemas.microsoft.com/office/powerpoint/2010/main" val="1273344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t>Network Modularity</a:t>
            </a:r>
          </a:p>
        </p:txBody>
      </p:sp>
      <p:sp>
        <p:nvSpPr>
          <p:cNvPr id="410627" name="Rectangle 3"/>
          <p:cNvSpPr>
            <a:spLocks noGrp="1" noChangeArrowheads="1"/>
          </p:cNvSpPr>
          <p:nvPr>
            <p:ph type="body" idx="1"/>
          </p:nvPr>
        </p:nvSpPr>
        <p:spPr>
          <a:xfrm>
            <a:off x="169863" y="1236663"/>
            <a:ext cx="8850312" cy="3394075"/>
          </a:xfrm>
        </p:spPr>
        <p:txBody>
          <a:bodyPr/>
          <a:lstStyle/>
          <a:p>
            <a:pPr>
              <a:buFontTx/>
              <a:buNone/>
            </a:pPr>
            <a:r>
              <a:rPr lang="en-US" dirty="0"/>
              <a:t>Like software modularity, but with a twist:</a:t>
            </a:r>
          </a:p>
          <a:p>
            <a:pPr lvl="3">
              <a:buFontTx/>
              <a:buNone/>
            </a:pPr>
            <a:endParaRPr lang="en-US" dirty="0"/>
          </a:p>
          <a:p>
            <a:r>
              <a:rPr lang="en-US" dirty="0"/>
              <a:t>Implementation distributed across routers and hosts</a:t>
            </a:r>
          </a:p>
          <a:p>
            <a:pPr lvl="3"/>
            <a:endParaRPr lang="en-US" dirty="0"/>
          </a:p>
          <a:p>
            <a:r>
              <a:rPr lang="en-US" dirty="0"/>
              <a:t>Must decide:</a:t>
            </a:r>
          </a:p>
          <a:p>
            <a:pPr lvl="1"/>
            <a:r>
              <a:rPr lang="en-US" dirty="0"/>
              <a:t>How to break system into modules</a:t>
            </a:r>
          </a:p>
          <a:p>
            <a:pPr lvl="1"/>
            <a:r>
              <a:rPr lang="en-US" dirty="0"/>
              <a:t>Where modules are </a:t>
            </a:r>
            <a:r>
              <a:rPr lang="en-US" dirty="0" smtClean="0"/>
              <a:t>implemented</a:t>
            </a:r>
            <a:endParaRPr lang="en-US" dirty="0"/>
          </a:p>
        </p:txBody>
      </p:sp>
    </p:spTree>
    <p:extLst>
      <p:ext uri="{BB962C8B-B14F-4D97-AF65-F5344CB8AC3E}">
        <p14:creationId xmlns:p14="http://schemas.microsoft.com/office/powerpoint/2010/main" val="2064814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6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t>Layering</a:t>
            </a:r>
          </a:p>
        </p:txBody>
      </p:sp>
      <p:sp>
        <p:nvSpPr>
          <p:cNvPr id="317443" name="Rectangle 3"/>
          <p:cNvSpPr>
            <a:spLocks noGrp="1" noChangeArrowheads="1"/>
          </p:cNvSpPr>
          <p:nvPr>
            <p:ph type="body" idx="1"/>
          </p:nvPr>
        </p:nvSpPr>
        <p:spPr>
          <a:xfrm>
            <a:off x="292100" y="1257353"/>
            <a:ext cx="8661400" cy="3477329"/>
          </a:xfrm>
        </p:spPr>
        <p:txBody>
          <a:bodyPr>
            <a:normAutofit fontScale="92500" lnSpcReduction="20000"/>
          </a:bodyPr>
          <a:lstStyle/>
          <a:p>
            <a:pPr>
              <a:lnSpc>
                <a:spcPct val="110000"/>
              </a:lnSpc>
            </a:pPr>
            <a:r>
              <a:rPr lang="en-US" dirty="0" smtClean="0"/>
              <a:t>Layering </a:t>
            </a:r>
            <a:r>
              <a:rPr lang="en-US" dirty="0"/>
              <a:t>is a particular form of modularization</a:t>
            </a:r>
          </a:p>
          <a:p>
            <a:pPr>
              <a:lnSpc>
                <a:spcPct val="110000"/>
              </a:lnSpc>
            </a:pPr>
            <a:endParaRPr lang="en-US" dirty="0"/>
          </a:p>
          <a:p>
            <a:pPr>
              <a:lnSpc>
                <a:spcPct val="110000"/>
              </a:lnSpc>
            </a:pPr>
            <a:r>
              <a:rPr lang="en-US" dirty="0"/>
              <a:t>System is broken into a </a:t>
            </a:r>
            <a:r>
              <a:rPr lang="en-US" dirty="0">
                <a:solidFill>
                  <a:srgbClr val="FF0000"/>
                </a:solidFill>
              </a:rPr>
              <a:t>vertical hierarchy </a:t>
            </a:r>
            <a:r>
              <a:rPr lang="en-US" dirty="0"/>
              <a:t>of logically distinct entities (layers)</a:t>
            </a:r>
          </a:p>
          <a:p>
            <a:pPr>
              <a:lnSpc>
                <a:spcPct val="110000"/>
              </a:lnSpc>
            </a:pPr>
            <a:endParaRPr lang="en-US" dirty="0"/>
          </a:p>
          <a:p>
            <a:pPr>
              <a:lnSpc>
                <a:spcPct val="110000"/>
              </a:lnSpc>
            </a:pPr>
            <a:r>
              <a:rPr lang="en-US" dirty="0"/>
              <a:t>Service provided by one layer is based </a:t>
            </a:r>
            <a:r>
              <a:rPr lang="en-US" dirty="0">
                <a:solidFill>
                  <a:srgbClr val="FF0000"/>
                </a:solidFill>
              </a:rPr>
              <a:t>solely</a:t>
            </a:r>
            <a:r>
              <a:rPr lang="en-US" dirty="0"/>
              <a:t> on the service provided by </a:t>
            </a:r>
            <a:r>
              <a:rPr lang="en-US" dirty="0" smtClean="0"/>
              <a:t>the layer(s) </a:t>
            </a:r>
            <a:r>
              <a:rPr lang="en-US" dirty="0"/>
              <a:t>below</a:t>
            </a:r>
          </a:p>
          <a:p>
            <a:pPr>
              <a:lnSpc>
                <a:spcPct val="110000"/>
              </a:lnSpc>
            </a:pPr>
            <a:endParaRPr lang="en-US" dirty="0"/>
          </a:p>
          <a:p>
            <a:pPr>
              <a:lnSpc>
                <a:spcPct val="110000"/>
              </a:lnSpc>
            </a:pPr>
            <a:r>
              <a:rPr lang="en-US" dirty="0"/>
              <a:t>Rigid structure: easy reuse, performance </a:t>
            </a:r>
            <a:r>
              <a:rPr lang="en-US" dirty="0" smtClean="0"/>
              <a:t>can suffer</a:t>
            </a:r>
            <a:endParaRPr lang="en-US" dirty="0"/>
          </a:p>
        </p:txBody>
      </p:sp>
    </p:spTree>
    <p:extLst>
      <p:ext uri="{BB962C8B-B14F-4D97-AF65-F5344CB8AC3E}">
        <p14:creationId xmlns:p14="http://schemas.microsoft.com/office/powerpoint/2010/main" val="151430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4876377" y="1542575"/>
            <a:ext cx="838623" cy="343455"/>
          </a:xfrm>
          <a:prstGeom prst="rect">
            <a:avLst/>
          </a:prstGeom>
          <a:solidFill>
            <a:srgbClr val="99CCFF"/>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
              <a:cs typeface="Helvetica Neue "/>
            </a:endParaRPr>
          </a:p>
        </p:txBody>
      </p:sp>
      <p:sp>
        <p:nvSpPr>
          <p:cNvPr id="411651" name="Rectangle 3"/>
          <p:cNvSpPr>
            <a:spLocks noGrp="1" noChangeArrowheads="1"/>
          </p:cNvSpPr>
          <p:nvPr>
            <p:ph type="title"/>
          </p:nvPr>
        </p:nvSpPr>
        <p:spPr/>
        <p:txBody>
          <a:bodyPr/>
          <a:lstStyle/>
          <a:p>
            <a:r>
              <a:rPr lang="en-US"/>
              <a:t>The Problem</a:t>
            </a:r>
          </a:p>
        </p:txBody>
      </p:sp>
      <p:sp>
        <p:nvSpPr>
          <p:cNvPr id="411652" name="Rectangle 4"/>
          <p:cNvSpPr>
            <a:spLocks noGrp="1" noChangeArrowheads="1"/>
          </p:cNvSpPr>
          <p:nvPr>
            <p:ph type="body" idx="1"/>
          </p:nvPr>
        </p:nvSpPr>
        <p:spPr>
          <a:xfrm>
            <a:off x="762529" y="3314515"/>
            <a:ext cx="7924905" cy="1306078"/>
          </a:xfrm>
        </p:spPr>
        <p:txBody>
          <a:bodyPr/>
          <a:lstStyle/>
          <a:p>
            <a:r>
              <a:rPr lang="en-US" dirty="0"/>
              <a:t>Re-implement every application for every technology?</a:t>
            </a:r>
          </a:p>
          <a:p>
            <a:r>
              <a:rPr lang="en-US" dirty="0"/>
              <a:t>No! But how does the Internet architecture avoid this</a:t>
            </a:r>
            <a:r>
              <a:rPr lang="en-US" dirty="0" smtClean="0"/>
              <a:t>?</a:t>
            </a:r>
          </a:p>
          <a:p>
            <a:r>
              <a:rPr lang="en-US" dirty="0" smtClean="0"/>
              <a:t>How do you solve problems in CS?</a:t>
            </a:r>
            <a:endParaRPr lang="en-US" dirty="0"/>
          </a:p>
        </p:txBody>
      </p:sp>
      <p:sp>
        <p:nvSpPr>
          <p:cNvPr id="411653" name="Rectangle 5"/>
          <p:cNvSpPr>
            <a:spLocks noChangeArrowheads="1"/>
          </p:cNvSpPr>
          <p:nvPr/>
        </p:nvSpPr>
        <p:spPr bwMode="auto">
          <a:xfrm>
            <a:off x="2818660" y="1542575"/>
            <a:ext cx="914718" cy="343455"/>
          </a:xfrm>
          <a:prstGeom prst="rect">
            <a:avLst/>
          </a:prstGeom>
          <a:solidFill>
            <a:srgbClr val="99CCFF"/>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
              <a:cs typeface="Helvetica Neue "/>
            </a:endParaRPr>
          </a:p>
        </p:txBody>
      </p:sp>
      <p:sp>
        <p:nvSpPr>
          <p:cNvPr id="411654" name="Rectangle 6"/>
          <p:cNvSpPr>
            <a:spLocks noChangeArrowheads="1"/>
          </p:cNvSpPr>
          <p:nvPr/>
        </p:nvSpPr>
        <p:spPr bwMode="auto">
          <a:xfrm>
            <a:off x="3961661" y="1542575"/>
            <a:ext cx="686434" cy="343455"/>
          </a:xfrm>
          <a:prstGeom prst="rect">
            <a:avLst/>
          </a:prstGeom>
          <a:solidFill>
            <a:srgbClr val="99CCFF"/>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
              <a:cs typeface="Helvetica Neue "/>
            </a:endParaRPr>
          </a:p>
        </p:txBody>
      </p:sp>
      <p:sp>
        <p:nvSpPr>
          <p:cNvPr id="411655" name="Text Box 7"/>
          <p:cNvSpPr txBox="1">
            <a:spLocks noChangeArrowheads="1"/>
          </p:cNvSpPr>
          <p:nvPr/>
        </p:nvSpPr>
        <p:spPr bwMode="auto">
          <a:xfrm>
            <a:off x="2975838" y="1513894"/>
            <a:ext cx="575240" cy="359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smtClean="0">
                <a:latin typeface="Helvetica Neue "/>
                <a:cs typeface="Helvetica Neue "/>
              </a:rPr>
              <a:t>p2p </a:t>
            </a:r>
            <a:endParaRPr lang="en-US" sz="1800" b="1" dirty="0">
              <a:latin typeface="Helvetica Neue "/>
              <a:cs typeface="Helvetica Neue "/>
            </a:endParaRPr>
          </a:p>
        </p:txBody>
      </p:sp>
      <p:sp>
        <p:nvSpPr>
          <p:cNvPr id="411656" name="Text Box 8"/>
          <p:cNvSpPr txBox="1">
            <a:spLocks noChangeArrowheads="1"/>
          </p:cNvSpPr>
          <p:nvPr/>
        </p:nvSpPr>
        <p:spPr bwMode="auto">
          <a:xfrm>
            <a:off x="4002936" y="1536935"/>
            <a:ext cx="596655" cy="359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latin typeface="Helvetica Neue "/>
                <a:cs typeface="Helvetica Neue "/>
              </a:rPr>
              <a:t>FTP</a:t>
            </a:r>
          </a:p>
        </p:txBody>
      </p:sp>
      <p:sp>
        <p:nvSpPr>
          <p:cNvPr id="411657" name="Text Box 9"/>
          <p:cNvSpPr txBox="1">
            <a:spLocks noChangeArrowheads="1"/>
          </p:cNvSpPr>
          <p:nvPr/>
        </p:nvSpPr>
        <p:spPr bwMode="auto">
          <a:xfrm>
            <a:off x="4982646" y="1524235"/>
            <a:ext cx="626523" cy="359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latin typeface="Helvetica Neue "/>
                <a:cs typeface="Helvetica Neue "/>
              </a:rPr>
              <a:t>NFS</a:t>
            </a:r>
          </a:p>
        </p:txBody>
      </p:sp>
      <p:grpSp>
        <p:nvGrpSpPr>
          <p:cNvPr id="411658" name="Group 10"/>
          <p:cNvGrpSpPr>
            <a:grpSpLocks/>
          </p:cNvGrpSpPr>
          <p:nvPr/>
        </p:nvGrpSpPr>
        <p:grpSpPr bwMode="auto">
          <a:xfrm>
            <a:off x="5943283" y="2286527"/>
            <a:ext cx="1019275" cy="654822"/>
            <a:chOff x="3456" y="2400"/>
            <a:chExt cx="642" cy="551"/>
          </a:xfrm>
        </p:grpSpPr>
        <p:sp>
          <p:nvSpPr>
            <p:cNvPr id="411659" name="Rectangle 11"/>
            <p:cNvSpPr>
              <a:spLocks noChangeArrowheads="1"/>
            </p:cNvSpPr>
            <p:nvPr/>
          </p:nvSpPr>
          <p:spPr bwMode="auto">
            <a:xfrm>
              <a:off x="3456" y="2400"/>
              <a:ext cx="642" cy="510"/>
            </a:xfrm>
            <a:prstGeom prst="rect">
              <a:avLst/>
            </a:prstGeom>
            <a:solidFill>
              <a:srgbClr val="FFFFCC"/>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1577" tIns="45789" rIns="91577" bIns="45789">
              <a:spAutoFit/>
            </a:bodyPr>
            <a:lstStyle/>
            <a:p>
              <a:endParaRPr lang="en-US">
                <a:latin typeface="Helvetica Neue "/>
                <a:cs typeface="Helvetica Neue "/>
              </a:endParaRPr>
            </a:p>
          </p:txBody>
        </p:sp>
        <p:sp>
          <p:nvSpPr>
            <p:cNvPr id="411660" name="Text Box 12"/>
            <p:cNvSpPr txBox="1">
              <a:spLocks noChangeArrowheads="1"/>
            </p:cNvSpPr>
            <p:nvPr/>
          </p:nvSpPr>
          <p:spPr bwMode="auto">
            <a:xfrm>
              <a:off x="3494" y="2407"/>
              <a:ext cx="585" cy="5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577" tIns="45789" rIns="91577" bIns="45789">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latin typeface="Helvetica Neue "/>
                  <a:cs typeface="Helvetica Neue "/>
                </a:rPr>
                <a:t>Packet</a:t>
              </a:r>
            </a:p>
            <a:p>
              <a:r>
                <a:rPr lang="en-US" sz="1800" b="1" dirty="0">
                  <a:latin typeface="Helvetica Neue "/>
                  <a:cs typeface="Helvetica Neue "/>
                </a:rPr>
                <a:t>radio</a:t>
              </a:r>
            </a:p>
          </p:txBody>
        </p:sp>
      </p:grpSp>
      <p:sp>
        <p:nvSpPr>
          <p:cNvPr id="411661" name="Rectangle 13"/>
          <p:cNvSpPr>
            <a:spLocks noChangeArrowheads="1"/>
          </p:cNvSpPr>
          <p:nvPr/>
        </p:nvSpPr>
        <p:spPr bwMode="auto">
          <a:xfrm>
            <a:off x="3276812" y="2286528"/>
            <a:ext cx="1143000" cy="570444"/>
          </a:xfrm>
          <a:prstGeom prst="rect">
            <a:avLst/>
          </a:prstGeom>
          <a:solidFill>
            <a:srgbClr val="FFFFCC"/>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
              <a:cs typeface="Helvetica Neue "/>
            </a:endParaRPr>
          </a:p>
        </p:txBody>
      </p:sp>
      <p:sp>
        <p:nvSpPr>
          <p:cNvPr id="411662" name="Text Box 14"/>
          <p:cNvSpPr txBox="1">
            <a:spLocks noChangeArrowheads="1"/>
          </p:cNvSpPr>
          <p:nvPr/>
        </p:nvSpPr>
        <p:spPr bwMode="auto">
          <a:xfrm>
            <a:off x="3375154" y="2256748"/>
            <a:ext cx="985959" cy="636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latin typeface="Helvetica Neue "/>
                <a:cs typeface="Helvetica Neue "/>
              </a:rPr>
              <a:t>Coaxial </a:t>
            </a:r>
          </a:p>
          <a:p>
            <a:r>
              <a:rPr lang="en-US" sz="1800" b="1" dirty="0">
                <a:latin typeface="Helvetica Neue "/>
                <a:cs typeface="Helvetica Neue "/>
              </a:rPr>
              <a:t>cable</a:t>
            </a:r>
          </a:p>
        </p:txBody>
      </p:sp>
      <p:sp>
        <p:nvSpPr>
          <p:cNvPr id="411663" name="Rectangle 15"/>
          <p:cNvSpPr>
            <a:spLocks noChangeArrowheads="1"/>
          </p:cNvSpPr>
          <p:nvPr/>
        </p:nvSpPr>
        <p:spPr bwMode="auto">
          <a:xfrm>
            <a:off x="4724189" y="2286528"/>
            <a:ext cx="990812" cy="570444"/>
          </a:xfrm>
          <a:prstGeom prst="rect">
            <a:avLst/>
          </a:prstGeom>
          <a:solidFill>
            <a:srgbClr val="FFFFCC"/>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
              <a:cs typeface="Helvetica Neue "/>
            </a:endParaRPr>
          </a:p>
        </p:txBody>
      </p:sp>
      <p:sp>
        <p:nvSpPr>
          <p:cNvPr id="411664" name="Text Box 16"/>
          <p:cNvSpPr txBox="1">
            <a:spLocks noChangeArrowheads="1"/>
          </p:cNvSpPr>
          <p:nvPr/>
        </p:nvSpPr>
        <p:spPr bwMode="auto">
          <a:xfrm>
            <a:off x="4835230" y="2256748"/>
            <a:ext cx="729203" cy="636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latin typeface="Helvetica Neue "/>
                <a:cs typeface="Helvetica Neue "/>
              </a:rPr>
              <a:t>Fiber</a:t>
            </a:r>
          </a:p>
          <a:p>
            <a:r>
              <a:rPr lang="en-US" sz="1800" b="1" dirty="0">
                <a:latin typeface="Helvetica Neue "/>
                <a:cs typeface="Helvetica Neue "/>
              </a:rPr>
              <a:t>optic</a:t>
            </a:r>
          </a:p>
        </p:txBody>
      </p:sp>
      <p:sp>
        <p:nvSpPr>
          <p:cNvPr id="411665" name="Line 17"/>
          <p:cNvSpPr>
            <a:spLocks noChangeShapeType="1"/>
          </p:cNvSpPr>
          <p:nvPr/>
        </p:nvSpPr>
        <p:spPr bwMode="auto">
          <a:xfrm>
            <a:off x="2438188" y="2114207"/>
            <a:ext cx="4495906" cy="0"/>
          </a:xfrm>
          <a:prstGeom prst="line">
            <a:avLst/>
          </a:prstGeom>
          <a:noFill/>
          <a:ln w="381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
              <a:cs typeface="Helvetica Neue "/>
            </a:endParaRPr>
          </a:p>
        </p:txBody>
      </p:sp>
      <p:sp>
        <p:nvSpPr>
          <p:cNvPr id="411666" name="Text Box 18"/>
          <p:cNvSpPr txBox="1">
            <a:spLocks noChangeArrowheads="1"/>
          </p:cNvSpPr>
          <p:nvPr/>
        </p:nvSpPr>
        <p:spPr bwMode="auto">
          <a:xfrm>
            <a:off x="871914" y="1609127"/>
            <a:ext cx="1421588" cy="359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Helvetica Neue "/>
                <a:cs typeface="Helvetica Neue "/>
              </a:rPr>
              <a:t>Application</a:t>
            </a:r>
          </a:p>
        </p:txBody>
      </p:sp>
      <p:sp>
        <p:nvSpPr>
          <p:cNvPr id="411667" name="Text Box 19"/>
          <p:cNvSpPr txBox="1">
            <a:spLocks noChangeArrowheads="1"/>
          </p:cNvSpPr>
          <p:nvPr/>
        </p:nvSpPr>
        <p:spPr bwMode="auto">
          <a:xfrm>
            <a:off x="898864" y="2343573"/>
            <a:ext cx="1652984" cy="636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latin typeface="Helvetica Neue "/>
                <a:cs typeface="Helvetica Neue "/>
              </a:rPr>
              <a:t>Transmission</a:t>
            </a:r>
          </a:p>
          <a:p>
            <a:r>
              <a:rPr lang="en-US" sz="1800" b="1" dirty="0">
                <a:latin typeface="Helvetica Neue "/>
                <a:cs typeface="Helvetica Neue "/>
              </a:rPr>
              <a:t>Media</a:t>
            </a:r>
          </a:p>
        </p:txBody>
      </p:sp>
      <p:cxnSp>
        <p:nvCxnSpPr>
          <p:cNvPr id="411668" name="AutoShape 20"/>
          <p:cNvCxnSpPr>
            <a:cxnSpLocks noChangeShapeType="1"/>
            <a:stCxn id="411655" idx="2"/>
            <a:endCxn id="411662" idx="0"/>
          </p:cNvCxnSpPr>
          <p:nvPr/>
        </p:nvCxnSpPr>
        <p:spPr bwMode="auto">
          <a:xfrm>
            <a:off x="3263458" y="1873322"/>
            <a:ext cx="604676" cy="383426"/>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1669" name="AutoShape 21"/>
          <p:cNvCxnSpPr>
            <a:cxnSpLocks noChangeShapeType="1"/>
            <a:stCxn id="411655" idx="2"/>
            <a:endCxn id="411663" idx="0"/>
          </p:cNvCxnSpPr>
          <p:nvPr/>
        </p:nvCxnSpPr>
        <p:spPr bwMode="auto">
          <a:xfrm>
            <a:off x="3263458" y="1873322"/>
            <a:ext cx="1956137" cy="413206"/>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1670" name="AutoShape 22"/>
          <p:cNvCxnSpPr>
            <a:cxnSpLocks noChangeShapeType="1"/>
            <a:stCxn id="411656" idx="2"/>
            <a:endCxn id="411661" idx="0"/>
          </p:cNvCxnSpPr>
          <p:nvPr/>
        </p:nvCxnSpPr>
        <p:spPr bwMode="auto">
          <a:xfrm flipH="1">
            <a:off x="3848312" y="1896363"/>
            <a:ext cx="452952" cy="390165"/>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1671" name="AutoShape 23"/>
          <p:cNvCxnSpPr>
            <a:cxnSpLocks noChangeShapeType="1"/>
            <a:stCxn id="411654" idx="2"/>
            <a:endCxn id="411663" idx="0"/>
          </p:cNvCxnSpPr>
          <p:nvPr/>
        </p:nvCxnSpPr>
        <p:spPr bwMode="auto">
          <a:xfrm>
            <a:off x="4305670" y="1893161"/>
            <a:ext cx="914718" cy="386237"/>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1672" name="AutoShape 24"/>
          <p:cNvCxnSpPr>
            <a:cxnSpLocks noChangeShapeType="1"/>
            <a:stCxn id="411650" idx="2"/>
            <a:endCxn id="411661" idx="0"/>
          </p:cNvCxnSpPr>
          <p:nvPr/>
        </p:nvCxnSpPr>
        <p:spPr bwMode="auto">
          <a:xfrm flipH="1">
            <a:off x="3849104" y="1893161"/>
            <a:ext cx="1447378" cy="386237"/>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1673" name="AutoShape 25"/>
          <p:cNvCxnSpPr>
            <a:cxnSpLocks noChangeShapeType="1"/>
            <a:stCxn id="411650" idx="2"/>
            <a:endCxn id="411663" idx="0"/>
          </p:cNvCxnSpPr>
          <p:nvPr/>
        </p:nvCxnSpPr>
        <p:spPr bwMode="auto">
          <a:xfrm flipH="1">
            <a:off x="5220388" y="1893161"/>
            <a:ext cx="76094" cy="386237"/>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411674" name="Group 26"/>
          <p:cNvGrpSpPr>
            <a:grpSpLocks/>
          </p:cNvGrpSpPr>
          <p:nvPr/>
        </p:nvGrpSpPr>
        <p:grpSpPr bwMode="auto">
          <a:xfrm>
            <a:off x="5943280" y="1535409"/>
            <a:ext cx="810013" cy="376845"/>
            <a:chOff x="3456" y="1770"/>
            <a:chExt cx="510" cy="316"/>
          </a:xfrm>
        </p:grpSpPr>
        <p:sp>
          <p:nvSpPr>
            <p:cNvPr id="411675" name="Rectangle 27"/>
            <p:cNvSpPr>
              <a:spLocks noChangeArrowheads="1"/>
            </p:cNvSpPr>
            <p:nvPr/>
          </p:nvSpPr>
          <p:spPr bwMode="auto">
            <a:xfrm>
              <a:off x="3463" y="1776"/>
              <a:ext cx="503" cy="310"/>
            </a:xfrm>
            <a:prstGeom prst="rect">
              <a:avLst/>
            </a:prstGeom>
            <a:solidFill>
              <a:srgbClr val="99CCFF"/>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1577" tIns="45789" rIns="91577" bIns="45789">
              <a:spAutoFit/>
            </a:bodyPr>
            <a:lstStyle/>
            <a:p>
              <a:endParaRPr lang="en-US">
                <a:latin typeface="Helvetica Neue "/>
                <a:cs typeface="Helvetica Neue "/>
              </a:endParaRPr>
            </a:p>
          </p:txBody>
        </p:sp>
        <p:sp>
          <p:nvSpPr>
            <p:cNvPr id="411676" name="Text Box 28"/>
            <p:cNvSpPr txBox="1">
              <a:spLocks noChangeArrowheads="1"/>
            </p:cNvSpPr>
            <p:nvPr/>
          </p:nvSpPr>
          <p:spPr bwMode="auto">
            <a:xfrm>
              <a:off x="3456" y="1770"/>
              <a:ext cx="493"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577" tIns="45789" rIns="91577" bIns="45789">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latin typeface="Helvetica Neue "/>
                  <a:cs typeface="Helvetica Neue "/>
                </a:rPr>
                <a:t>HTTP</a:t>
              </a:r>
            </a:p>
          </p:txBody>
        </p:sp>
      </p:grpSp>
      <p:grpSp>
        <p:nvGrpSpPr>
          <p:cNvPr id="411677" name="Group 29"/>
          <p:cNvGrpSpPr>
            <a:grpSpLocks/>
          </p:cNvGrpSpPr>
          <p:nvPr/>
        </p:nvGrpSpPr>
        <p:grpSpPr bwMode="auto">
          <a:xfrm>
            <a:off x="3276812" y="1893161"/>
            <a:ext cx="3200717" cy="386237"/>
            <a:chOff x="1776" y="2070"/>
            <a:chExt cx="2016" cy="324"/>
          </a:xfrm>
        </p:grpSpPr>
        <p:cxnSp>
          <p:nvCxnSpPr>
            <p:cNvPr id="411678" name="AutoShape 30"/>
            <p:cNvCxnSpPr>
              <a:cxnSpLocks noChangeShapeType="1"/>
            </p:cNvCxnSpPr>
            <p:nvPr/>
          </p:nvCxnSpPr>
          <p:spPr bwMode="auto">
            <a:xfrm>
              <a:off x="1776" y="2070"/>
              <a:ext cx="2016" cy="324"/>
            </a:xfrm>
            <a:prstGeom prst="straightConnector1">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1679" name="AutoShape 31"/>
            <p:cNvCxnSpPr>
              <a:cxnSpLocks noChangeShapeType="1"/>
            </p:cNvCxnSpPr>
            <p:nvPr/>
          </p:nvCxnSpPr>
          <p:spPr bwMode="auto">
            <a:xfrm>
              <a:off x="2424" y="2070"/>
              <a:ext cx="1368" cy="324"/>
            </a:xfrm>
            <a:prstGeom prst="straightConnector1">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1680" name="AutoShape 32"/>
            <p:cNvCxnSpPr>
              <a:cxnSpLocks noChangeShapeType="1"/>
            </p:cNvCxnSpPr>
            <p:nvPr/>
          </p:nvCxnSpPr>
          <p:spPr bwMode="auto">
            <a:xfrm>
              <a:off x="3048" y="2070"/>
              <a:ext cx="744" cy="324"/>
            </a:xfrm>
            <a:prstGeom prst="straightConnector1">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1681" name="AutoShape 33"/>
            <p:cNvCxnSpPr>
              <a:cxnSpLocks noChangeShapeType="1"/>
              <a:stCxn id="411675" idx="2"/>
            </p:cNvCxnSpPr>
            <p:nvPr/>
          </p:nvCxnSpPr>
          <p:spPr bwMode="auto">
            <a:xfrm>
              <a:off x="3714" y="2086"/>
              <a:ext cx="78" cy="308"/>
            </a:xfrm>
            <a:prstGeom prst="straightConnector1">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411682" name="Group 34"/>
          <p:cNvGrpSpPr>
            <a:grpSpLocks/>
          </p:cNvGrpSpPr>
          <p:nvPr/>
        </p:nvGrpSpPr>
        <p:grpSpPr bwMode="auto">
          <a:xfrm>
            <a:off x="3847521" y="1912251"/>
            <a:ext cx="2506318" cy="367143"/>
            <a:chOff x="2136" y="2086"/>
            <a:chExt cx="1578" cy="308"/>
          </a:xfrm>
        </p:grpSpPr>
        <p:cxnSp>
          <p:nvCxnSpPr>
            <p:cNvPr id="411683" name="AutoShape 35"/>
            <p:cNvCxnSpPr>
              <a:cxnSpLocks noChangeShapeType="1"/>
              <a:stCxn id="411675" idx="2"/>
            </p:cNvCxnSpPr>
            <p:nvPr/>
          </p:nvCxnSpPr>
          <p:spPr bwMode="auto">
            <a:xfrm flipH="1">
              <a:off x="2136" y="2086"/>
              <a:ext cx="1578" cy="308"/>
            </a:xfrm>
            <a:prstGeom prst="straightConnector1">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1684" name="AutoShape 36"/>
            <p:cNvCxnSpPr>
              <a:cxnSpLocks noChangeShapeType="1"/>
              <a:stCxn id="411675" idx="2"/>
            </p:cNvCxnSpPr>
            <p:nvPr/>
          </p:nvCxnSpPr>
          <p:spPr bwMode="auto">
            <a:xfrm flipH="1">
              <a:off x="3000" y="2086"/>
              <a:ext cx="714" cy="308"/>
            </a:xfrm>
            <a:prstGeom prst="straightConnector1">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0529208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16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16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116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16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165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165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16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t>Solution: Intermediate Layer</a:t>
            </a:r>
          </a:p>
        </p:txBody>
      </p:sp>
      <p:sp>
        <p:nvSpPr>
          <p:cNvPr id="475139" name="Rectangle 3"/>
          <p:cNvSpPr>
            <a:spLocks noGrp="1" noChangeArrowheads="1"/>
          </p:cNvSpPr>
          <p:nvPr>
            <p:ph type="body" idx="1"/>
          </p:nvPr>
        </p:nvSpPr>
        <p:spPr>
          <a:xfrm>
            <a:off x="304377" y="1086220"/>
            <a:ext cx="8839623" cy="1669680"/>
          </a:xfrm>
        </p:spPr>
        <p:txBody>
          <a:bodyPr>
            <a:normAutofit/>
          </a:bodyPr>
          <a:lstStyle/>
          <a:p>
            <a:r>
              <a:rPr lang="en-US" dirty="0"/>
              <a:t>Introduce an intermediate layer that provides a </a:t>
            </a:r>
            <a:r>
              <a:rPr lang="en-US" dirty="0">
                <a:solidFill>
                  <a:srgbClr val="FF0000"/>
                </a:solidFill>
              </a:rPr>
              <a:t>single</a:t>
            </a:r>
            <a:r>
              <a:rPr lang="en-US" dirty="0"/>
              <a:t> abstraction for various network technologies</a:t>
            </a:r>
          </a:p>
          <a:p>
            <a:pPr lvl="1"/>
            <a:r>
              <a:rPr lang="en-US" dirty="0"/>
              <a:t>A new app/media implemented only </a:t>
            </a:r>
            <a:r>
              <a:rPr lang="en-US" dirty="0" smtClean="0"/>
              <a:t>once</a:t>
            </a:r>
            <a:endParaRPr lang="en-US" dirty="0"/>
          </a:p>
        </p:txBody>
      </p:sp>
      <p:sp>
        <p:nvSpPr>
          <p:cNvPr id="475140" name="Rectangle 4"/>
          <p:cNvSpPr>
            <a:spLocks noChangeArrowheads="1"/>
          </p:cNvSpPr>
          <p:nvPr/>
        </p:nvSpPr>
        <p:spPr bwMode="auto">
          <a:xfrm>
            <a:off x="5092383" y="2770337"/>
            <a:ext cx="838623" cy="342266"/>
          </a:xfrm>
          <a:prstGeom prst="rect">
            <a:avLst/>
          </a:prstGeom>
          <a:solidFill>
            <a:srgbClr val="99CCFF"/>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a:cs typeface="Helvetica Neue"/>
            </a:endParaRPr>
          </a:p>
        </p:txBody>
      </p:sp>
      <p:sp>
        <p:nvSpPr>
          <p:cNvPr id="475141" name="Rectangle 5"/>
          <p:cNvSpPr>
            <a:spLocks noChangeArrowheads="1"/>
          </p:cNvSpPr>
          <p:nvPr/>
        </p:nvSpPr>
        <p:spPr bwMode="auto">
          <a:xfrm>
            <a:off x="3034666" y="2770337"/>
            <a:ext cx="914718" cy="342266"/>
          </a:xfrm>
          <a:prstGeom prst="rect">
            <a:avLst/>
          </a:prstGeom>
          <a:solidFill>
            <a:srgbClr val="99CCFF"/>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a:cs typeface="Helvetica Neue"/>
            </a:endParaRPr>
          </a:p>
        </p:txBody>
      </p:sp>
      <p:sp>
        <p:nvSpPr>
          <p:cNvPr id="475142" name="Rectangle 6"/>
          <p:cNvSpPr>
            <a:spLocks noChangeArrowheads="1"/>
          </p:cNvSpPr>
          <p:nvPr/>
        </p:nvSpPr>
        <p:spPr bwMode="auto">
          <a:xfrm>
            <a:off x="4177667" y="2770337"/>
            <a:ext cx="686434" cy="342266"/>
          </a:xfrm>
          <a:prstGeom prst="rect">
            <a:avLst/>
          </a:prstGeom>
          <a:solidFill>
            <a:srgbClr val="99CCFF"/>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a:cs typeface="Helvetica Neue"/>
            </a:endParaRPr>
          </a:p>
        </p:txBody>
      </p:sp>
      <p:sp>
        <p:nvSpPr>
          <p:cNvPr id="475143" name="Text Box 7"/>
          <p:cNvSpPr txBox="1">
            <a:spLocks noChangeArrowheads="1"/>
          </p:cNvSpPr>
          <p:nvPr/>
        </p:nvSpPr>
        <p:spPr bwMode="auto">
          <a:xfrm>
            <a:off x="3226770" y="2751182"/>
            <a:ext cx="575240" cy="359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smtClean="0">
                <a:latin typeface="Helvetica Neue"/>
                <a:cs typeface="Helvetica Neue"/>
              </a:rPr>
              <a:t>p2p </a:t>
            </a:r>
            <a:endParaRPr lang="en-US" sz="1800" b="1" dirty="0">
              <a:latin typeface="Helvetica Neue"/>
              <a:cs typeface="Helvetica Neue"/>
            </a:endParaRPr>
          </a:p>
        </p:txBody>
      </p:sp>
      <p:sp>
        <p:nvSpPr>
          <p:cNvPr id="475144" name="Text Box 8"/>
          <p:cNvSpPr txBox="1">
            <a:spLocks noChangeArrowheads="1"/>
          </p:cNvSpPr>
          <p:nvPr/>
        </p:nvSpPr>
        <p:spPr bwMode="auto">
          <a:xfrm>
            <a:off x="4177666" y="2815498"/>
            <a:ext cx="639485" cy="359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Helvetica Neue"/>
                <a:cs typeface="Helvetica Neue"/>
              </a:rPr>
              <a:t>SSH</a:t>
            </a:r>
          </a:p>
        </p:txBody>
      </p:sp>
      <p:sp>
        <p:nvSpPr>
          <p:cNvPr id="475145" name="Text Box 9"/>
          <p:cNvSpPr txBox="1">
            <a:spLocks noChangeArrowheads="1"/>
          </p:cNvSpPr>
          <p:nvPr/>
        </p:nvSpPr>
        <p:spPr bwMode="auto">
          <a:xfrm>
            <a:off x="5224052" y="2764698"/>
            <a:ext cx="626523" cy="359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latin typeface="Helvetica Neue"/>
                <a:cs typeface="Helvetica Neue"/>
              </a:rPr>
              <a:t>NFS</a:t>
            </a:r>
          </a:p>
        </p:txBody>
      </p:sp>
      <p:grpSp>
        <p:nvGrpSpPr>
          <p:cNvPr id="475146" name="Group 10"/>
          <p:cNvGrpSpPr>
            <a:grpSpLocks/>
          </p:cNvGrpSpPr>
          <p:nvPr/>
        </p:nvGrpSpPr>
        <p:grpSpPr bwMode="auto">
          <a:xfrm>
            <a:off x="6159290" y="4096619"/>
            <a:ext cx="1066905" cy="654995"/>
            <a:chOff x="3456" y="2400"/>
            <a:chExt cx="672" cy="550"/>
          </a:xfrm>
        </p:grpSpPr>
        <p:sp>
          <p:nvSpPr>
            <p:cNvPr id="475147"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Helvetica Neue"/>
                <a:cs typeface="Helvetica Neue"/>
              </a:endParaRPr>
            </a:p>
          </p:txBody>
        </p:sp>
        <p:sp>
          <p:nvSpPr>
            <p:cNvPr id="475148" name="Text Box 12"/>
            <p:cNvSpPr txBox="1">
              <a:spLocks noChangeArrowheads="1"/>
            </p:cNvSpPr>
            <p:nvPr/>
          </p:nvSpPr>
          <p:spPr bwMode="auto">
            <a:xfrm>
              <a:off x="3494" y="2407"/>
              <a:ext cx="598" cy="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577" tIns="45789" rIns="91577" bIns="45789">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Helvetica Neue"/>
                  <a:cs typeface="Helvetica Neue"/>
                </a:rPr>
                <a:t>Packet</a:t>
              </a:r>
            </a:p>
            <a:p>
              <a:r>
                <a:rPr lang="en-US" sz="1800" b="1">
                  <a:latin typeface="Helvetica Neue"/>
                  <a:cs typeface="Helvetica Neue"/>
                </a:rPr>
                <a:t>radio</a:t>
              </a:r>
            </a:p>
          </p:txBody>
        </p:sp>
      </p:grpSp>
      <p:sp>
        <p:nvSpPr>
          <p:cNvPr id="475149" name="Rectangle 13"/>
          <p:cNvSpPr>
            <a:spLocks noChangeArrowheads="1"/>
          </p:cNvSpPr>
          <p:nvPr/>
        </p:nvSpPr>
        <p:spPr bwMode="auto">
          <a:xfrm>
            <a:off x="3492818" y="4096619"/>
            <a:ext cx="1143000" cy="571632"/>
          </a:xfrm>
          <a:prstGeom prst="rect">
            <a:avLst/>
          </a:prstGeom>
          <a:solidFill>
            <a:srgbClr val="FFFFCC"/>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a:cs typeface="Helvetica Neue"/>
            </a:endParaRPr>
          </a:p>
        </p:txBody>
      </p:sp>
      <p:sp>
        <p:nvSpPr>
          <p:cNvPr id="475150" name="Text Box 14"/>
          <p:cNvSpPr txBox="1">
            <a:spLocks noChangeArrowheads="1"/>
          </p:cNvSpPr>
          <p:nvPr/>
        </p:nvSpPr>
        <p:spPr bwMode="auto">
          <a:xfrm>
            <a:off x="3553059" y="4104938"/>
            <a:ext cx="985959" cy="636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Helvetica Neue"/>
                <a:cs typeface="Helvetica Neue"/>
              </a:rPr>
              <a:t>Coaxial </a:t>
            </a:r>
          </a:p>
          <a:p>
            <a:r>
              <a:rPr lang="en-US" sz="1800" b="1">
                <a:latin typeface="Helvetica Neue"/>
                <a:cs typeface="Helvetica Neue"/>
              </a:rPr>
              <a:t>cable</a:t>
            </a:r>
          </a:p>
        </p:txBody>
      </p:sp>
      <p:sp>
        <p:nvSpPr>
          <p:cNvPr id="475151" name="Rectangle 15"/>
          <p:cNvSpPr>
            <a:spLocks noChangeArrowheads="1"/>
          </p:cNvSpPr>
          <p:nvPr/>
        </p:nvSpPr>
        <p:spPr bwMode="auto">
          <a:xfrm>
            <a:off x="4940194" y="4096619"/>
            <a:ext cx="990812" cy="571632"/>
          </a:xfrm>
          <a:prstGeom prst="rect">
            <a:avLst/>
          </a:prstGeom>
          <a:solidFill>
            <a:srgbClr val="FFFFCC"/>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a:cs typeface="Helvetica Neue"/>
            </a:endParaRPr>
          </a:p>
        </p:txBody>
      </p:sp>
      <p:sp>
        <p:nvSpPr>
          <p:cNvPr id="475152" name="Text Box 16"/>
          <p:cNvSpPr txBox="1">
            <a:spLocks noChangeArrowheads="1"/>
          </p:cNvSpPr>
          <p:nvPr/>
        </p:nvSpPr>
        <p:spPr bwMode="auto">
          <a:xfrm>
            <a:off x="5000436" y="4104938"/>
            <a:ext cx="729203" cy="636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Helvetica Neue"/>
                <a:cs typeface="Helvetica Neue"/>
              </a:rPr>
              <a:t>Fiber</a:t>
            </a:r>
          </a:p>
          <a:p>
            <a:r>
              <a:rPr lang="en-US" sz="1800" b="1">
                <a:latin typeface="Helvetica Neue"/>
                <a:cs typeface="Helvetica Neue"/>
              </a:rPr>
              <a:t>optic</a:t>
            </a:r>
          </a:p>
        </p:txBody>
      </p:sp>
      <p:sp>
        <p:nvSpPr>
          <p:cNvPr id="475153" name="Line 17"/>
          <p:cNvSpPr>
            <a:spLocks noChangeShapeType="1"/>
          </p:cNvSpPr>
          <p:nvPr/>
        </p:nvSpPr>
        <p:spPr bwMode="auto">
          <a:xfrm flipV="1">
            <a:off x="2806383" y="3353854"/>
            <a:ext cx="4343717" cy="11884"/>
          </a:xfrm>
          <a:prstGeom prst="line">
            <a:avLst/>
          </a:prstGeom>
          <a:noFill/>
          <a:ln w="381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a:cs typeface="Helvetica Neue"/>
            </a:endParaRPr>
          </a:p>
        </p:txBody>
      </p:sp>
      <p:sp>
        <p:nvSpPr>
          <p:cNvPr id="475154" name="Text Box 18"/>
          <p:cNvSpPr txBox="1">
            <a:spLocks noChangeArrowheads="1"/>
          </p:cNvSpPr>
          <p:nvPr/>
        </p:nvSpPr>
        <p:spPr bwMode="auto">
          <a:xfrm>
            <a:off x="1126020" y="2835701"/>
            <a:ext cx="1421588" cy="359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Helvetica Neue"/>
                <a:cs typeface="Helvetica Neue"/>
              </a:rPr>
              <a:t>Application</a:t>
            </a:r>
          </a:p>
        </p:txBody>
      </p:sp>
      <p:sp>
        <p:nvSpPr>
          <p:cNvPr id="475155" name="Text Box 19"/>
          <p:cNvSpPr txBox="1">
            <a:spLocks noChangeArrowheads="1"/>
          </p:cNvSpPr>
          <p:nvPr/>
        </p:nvSpPr>
        <p:spPr bwMode="auto">
          <a:xfrm>
            <a:off x="1114871" y="4153663"/>
            <a:ext cx="1652984" cy="636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Helvetica Neue"/>
                <a:cs typeface="Helvetica Neue"/>
              </a:rPr>
              <a:t>Transmission</a:t>
            </a:r>
          </a:p>
          <a:p>
            <a:r>
              <a:rPr lang="en-US" sz="1800" b="1">
                <a:latin typeface="Helvetica Neue"/>
                <a:cs typeface="Helvetica Neue"/>
              </a:rPr>
              <a:t>Media</a:t>
            </a:r>
          </a:p>
        </p:txBody>
      </p:sp>
      <p:grpSp>
        <p:nvGrpSpPr>
          <p:cNvPr id="475156" name="Group 20"/>
          <p:cNvGrpSpPr>
            <a:grpSpLocks/>
          </p:cNvGrpSpPr>
          <p:nvPr/>
        </p:nvGrpSpPr>
        <p:grpSpPr bwMode="auto">
          <a:xfrm>
            <a:off x="6170406" y="2750129"/>
            <a:ext cx="838602" cy="369599"/>
            <a:chOff x="3463" y="1759"/>
            <a:chExt cx="528" cy="311"/>
          </a:xfrm>
        </p:grpSpPr>
        <p:sp>
          <p:nvSpPr>
            <p:cNvPr id="475157" name="Rectangle 21"/>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Helvetica Neue"/>
                <a:cs typeface="Helvetica Neue"/>
              </a:endParaRPr>
            </a:p>
          </p:txBody>
        </p:sp>
        <p:sp>
          <p:nvSpPr>
            <p:cNvPr id="475158" name="Text Box 22"/>
            <p:cNvSpPr txBox="1">
              <a:spLocks noChangeArrowheads="1"/>
            </p:cNvSpPr>
            <p:nvPr/>
          </p:nvSpPr>
          <p:spPr bwMode="auto">
            <a:xfrm>
              <a:off x="3464" y="1759"/>
              <a:ext cx="499" cy="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577" tIns="45789" rIns="91577" bIns="45789">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latin typeface="Helvetica Neue"/>
                  <a:cs typeface="Helvetica Neue"/>
                </a:rPr>
                <a:t>HTTP</a:t>
              </a:r>
            </a:p>
          </p:txBody>
        </p:sp>
      </p:grpSp>
      <p:sp>
        <p:nvSpPr>
          <p:cNvPr id="475159" name="Rectangle 23"/>
          <p:cNvSpPr>
            <a:spLocks noChangeArrowheads="1"/>
          </p:cNvSpPr>
          <p:nvPr/>
        </p:nvSpPr>
        <p:spPr bwMode="auto">
          <a:xfrm>
            <a:off x="4177667" y="3536871"/>
            <a:ext cx="1448963" cy="171133"/>
          </a:xfrm>
          <a:prstGeom prst="rect">
            <a:avLst/>
          </a:prstGeom>
          <a:solidFill>
            <a:srgbClr val="EAEAEA"/>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a:cs typeface="Helvetica Neue"/>
            </a:endParaRPr>
          </a:p>
        </p:txBody>
      </p:sp>
      <p:sp>
        <p:nvSpPr>
          <p:cNvPr id="475160" name="Line 24"/>
          <p:cNvSpPr>
            <a:spLocks noChangeShapeType="1"/>
          </p:cNvSpPr>
          <p:nvPr/>
        </p:nvSpPr>
        <p:spPr bwMode="auto">
          <a:xfrm flipV="1">
            <a:off x="2806383" y="3868442"/>
            <a:ext cx="4343717" cy="11884"/>
          </a:xfrm>
          <a:prstGeom prst="line">
            <a:avLst/>
          </a:prstGeom>
          <a:noFill/>
          <a:ln w="381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510" tIns="40755" rIns="81510" bIns="40755" anchor="ctr"/>
          <a:lstStyle/>
          <a:p>
            <a:endParaRPr lang="en-US">
              <a:latin typeface="Helvetica Neue"/>
              <a:cs typeface="Helvetica Neue"/>
            </a:endParaRPr>
          </a:p>
        </p:txBody>
      </p:sp>
      <p:sp>
        <p:nvSpPr>
          <p:cNvPr id="475161" name="Text Box 25"/>
          <p:cNvSpPr txBox="1">
            <a:spLocks noChangeArrowheads="1"/>
          </p:cNvSpPr>
          <p:nvPr/>
        </p:nvSpPr>
        <p:spPr bwMode="auto">
          <a:xfrm>
            <a:off x="1130723" y="3365738"/>
            <a:ext cx="1562677" cy="636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1632" tIns="40816" rIns="81632" bIns="40816">
            <a:spAutoFit/>
          </a:bodyPr>
          <a:lstStyle>
            <a:lvl1pPr algn="l" defTabSz="915988">
              <a:defRPr sz="2400">
                <a:solidFill>
                  <a:schemeClr val="tx1"/>
                </a:solidFill>
                <a:latin typeface="Times New Roman" charset="0"/>
                <a:ea typeface="ＭＳ Ｐゴシック" charset="0"/>
              </a:defRPr>
            </a:lvl1pPr>
            <a:lvl2pPr algn="l" defTabSz="915988">
              <a:defRPr sz="2400">
                <a:solidFill>
                  <a:schemeClr val="tx1"/>
                </a:solidFill>
                <a:latin typeface="Times New Roman" charset="0"/>
                <a:ea typeface="ＭＳ Ｐゴシック" charset="0"/>
              </a:defRPr>
            </a:lvl2pPr>
            <a:lvl3pPr marL="915988" algn="l" defTabSz="915988">
              <a:defRPr sz="2400">
                <a:solidFill>
                  <a:schemeClr val="tx1"/>
                </a:solidFill>
                <a:latin typeface="Times New Roman" charset="0"/>
                <a:ea typeface="ＭＳ Ｐゴシック" charset="0"/>
              </a:defRPr>
            </a:lvl3pPr>
            <a:lvl4pPr marL="1373188" algn="l" defTabSz="915988">
              <a:defRPr sz="2400">
                <a:solidFill>
                  <a:schemeClr val="tx1"/>
                </a:solidFill>
                <a:latin typeface="Times New Roman" charset="0"/>
                <a:ea typeface="ＭＳ Ｐゴシック" charset="0"/>
              </a:defRPr>
            </a:lvl4pPr>
            <a:lvl5pPr marL="1831975" algn="l" defTabSz="915988">
              <a:defRPr sz="2400">
                <a:solidFill>
                  <a:schemeClr val="tx1"/>
                </a:solidFill>
                <a:latin typeface="Times New Roman" charset="0"/>
                <a:ea typeface="ＭＳ Ｐゴシック" charset="0"/>
              </a:defRPr>
            </a:lvl5pPr>
            <a:lvl6pPr marL="2289175" defTabSz="915988" eaLnBrk="0" fontAlgn="base" hangingPunct="0">
              <a:spcBef>
                <a:spcPct val="0"/>
              </a:spcBef>
              <a:spcAft>
                <a:spcPct val="0"/>
              </a:spcAft>
              <a:defRPr sz="2400">
                <a:solidFill>
                  <a:schemeClr val="tx1"/>
                </a:solidFill>
                <a:latin typeface="Times New Roman" charset="0"/>
                <a:ea typeface="ＭＳ Ｐゴシック" charset="0"/>
              </a:defRPr>
            </a:lvl6pPr>
            <a:lvl7pPr marL="2746375" defTabSz="915988" eaLnBrk="0" fontAlgn="base" hangingPunct="0">
              <a:spcBef>
                <a:spcPct val="0"/>
              </a:spcBef>
              <a:spcAft>
                <a:spcPct val="0"/>
              </a:spcAft>
              <a:defRPr sz="2400">
                <a:solidFill>
                  <a:schemeClr val="tx1"/>
                </a:solidFill>
                <a:latin typeface="Times New Roman" charset="0"/>
                <a:ea typeface="ＭＳ Ｐゴシック" charset="0"/>
              </a:defRPr>
            </a:lvl7pPr>
            <a:lvl8pPr marL="3203575" defTabSz="915988" eaLnBrk="0" fontAlgn="base" hangingPunct="0">
              <a:spcBef>
                <a:spcPct val="0"/>
              </a:spcBef>
              <a:spcAft>
                <a:spcPct val="0"/>
              </a:spcAft>
              <a:defRPr sz="2400">
                <a:solidFill>
                  <a:schemeClr val="tx1"/>
                </a:solidFill>
                <a:latin typeface="Times New Roman" charset="0"/>
                <a:ea typeface="ＭＳ Ｐゴシック" charset="0"/>
              </a:defRPr>
            </a:lvl8pPr>
            <a:lvl9pPr marL="3660775" defTabSz="915988"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Helvetica Neue"/>
                <a:cs typeface="Helvetica Neue"/>
              </a:rPr>
              <a:t>Intermediate </a:t>
            </a:r>
          </a:p>
          <a:p>
            <a:r>
              <a:rPr lang="en-US" sz="1800" b="1">
                <a:latin typeface="Helvetica Neue"/>
                <a:cs typeface="Helvetica Neue"/>
              </a:rPr>
              <a:t>layer</a:t>
            </a:r>
          </a:p>
        </p:txBody>
      </p:sp>
      <p:cxnSp>
        <p:nvCxnSpPr>
          <p:cNvPr id="475162" name="AutoShape 26"/>
          <p:cNvCxnSpPr>
            <a:cxnSpLocks noChangeShapeType="1"/>
            <a:stCxn id="475141" idx="2"/>
            <a:endCxn id="475159" idx="0"/>
          </p:cNvCxnSpPr>
          <p:nvPr/>
        </p:nvCxnSpPr>
        <p:spPr bwMode="auto">
          <a:xfrm>
            <a:off x="3488061" y="3114981"/>
            <a:ext cx="1407745" cy="406441"/>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5163" name="AutoShape 27"/>
          <p:cNvCxnSpPr>
            <a:cxnSpLocks noChangeShapeType="1"/>
            <a:stCxn id="475142" idx="2"/>
            <a:endCxn id="475159" idx="0"/>
          </p:cNvCxnSpPr>
          <p:nvPr/>
        </p:nvCxnSpPr>
        <p:spPr bwMode="auto">
          <a:xfrm>
            <a:off x="4515334" y="3114981"/>
            <a:ext cx="380472" cy="406441"/>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5164" name="AutoShape 28"/>
          <p:cNvCxnSpPr>
            <a:cxnSpLocks noChangeShapeType="1"/>
            <a:stCxn id="475140" idx="2"/>
            <a:endCxn id="475159" idx="0"/>
          </p:cNvCxnSpPr>
          <p:nvPr/>
        </p:nvCxnSpPr>
        <p:spPr bwMode="auto">
          <a:xfrm flipH="1">
            <a:off x="4895806" y="3114981"/>
            <a:ext cx="608755" cy="406441"/>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5165" name="AutoShape 29"/>
          <p:cNvCxnSpPr>
            <a:cxnSpLocks noChangeShapeType="1"/>
            <a:stCxn id="475159" idx="2"/>
            <a:endCxn id="475149" idx="0"/>
          </p:cNvCxnSpPr>
          <p:nvPr/>
        </p:nvCxnSpPr>
        <p:spPr bwMode="auto">
          <a:xfrm flipH="1">
            <a:off x="4058769" y="3711569"/>
            <a:ext cx="837037" cy="370788"/>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5166" name="AutoShape 30"/>
          <p:cNvCxnSpPr>
            <a:cxnSpLocks noChangeShapeType="1"/>
            <a:stCxn id="475159" idx="2"/>
            <a:endCxn id="475151" idx="0"/>
          </p:cNvCxnSpPr>
          <p:nvPr/>
        </p:nvCxnSpPr>
        <p:spPr bwMode="auto">
          <a:xfrm>
            <a:off x="4895806" y="3711569"/>
            <a:ext cx="532660" cy="370788"/>
          </a:xfrm>
          <a:prstGeom prst="straightConnector1">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5167" name="AutoShape 31"/>
          <p:cNvCxnSpPr>
            <a:cxnSpLocks noChangeShapeType="1"/>
            <a:stCxn id="475157" idx="2"/>
            <a:endCxn id="475159" idx="0"/>
          </p:cNvCxnSpPr>
          <p:nvPr/>
        </p:nvCxnSpPr>
        <p:spPr bwMode="auto">
          <a:xfrm flipH="1">
            <a:off x="4895807" y="3114981"/>
            <a:ext cx="1685172" cy="406441"/>
          </a:xfrm>
          <a:prstGeom prst="straightConnector1">
            <a:avLst/>
          </a:prstGeom>
          <a:noFill/>
          <a:ln w="254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5168" name="AutoShape 32"/>
          <p:cNvCxnSpPr>
            <a:cxnSpLocks noChangeShapeType="1"/>
            <a:stCxn id="475159" idx="2"/>
            <a:endCxn id="475147" idx="0"/>
          </p:cNvCxnSpPr>
          <p:nvPr/>
        </p:nvCxnSpPr>
        <p:spPr bwMode="auto">
          <a:xfrm>
            <a:off x="4895806" y="3711569"/>
            <a:ext cx="1788216" cy="370788"/>
          </a:xfrm>
          <a:prstGeom prst="straightConnector1">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768114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751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751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751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75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Placing Functionality</a:t>
            </a:r>
          </a:p>
        </p:txBody>
      </p:sp>
      <p:sp>
        <p:nvSpPr>
          <p:cNvPr id="420867" name="Rectangle 3"/>
          <p:cNvSpPr>
            <a:spLocks noGrp="1" noChangeArrowheads="1"/>
          </p:cNvSpPr>
          <p:nvPr>
            <p:ph type="body" idx="1"/>
          </p:nvPr>
        </p:nvSpPr>
        <p:spPr/>
        <p:txBody>
          <a:bodyPr/>
          <a:lstStyle/>
          <a:p>
            <a:r>
              <a:rPr lang="en-US" dirty="0"/>
              <a:t>Most influential paper about placing functionality is </a:t>
            </a:r>
            <a:r>
              <a:rPr lang="en-US" dirty="0" smtClean="0"/>
              <a:t/>
            </a:r>
            <a:br>
              <a:rPr lang="en-US" dirty="0" smtClean="0"/>
            </a:br>
            <a:r>
              <a:rPr lang="ja-JP" altLang="en-US" dirty="0" smtClean="0">
                <a:latin typeface="Arial"/>
              </a:rPr>
              <a:t>“</a:t>
            </a:r>
            <a:r>
              <a:rPr lang="en-US" b="1" dirty="0"/>
              <a:t>End-to-End Arguments in System Design</a:t>
            </a:r>
            <a:r>
              <a:rPr lang="ja-JP" altLang="en-US" dirty="0">
                <a:latin typeface="Arial"/>
              </a:rPr>
              <a:t>”</a:t>
            </a:r>
            <a:r>
              <a:rPr lang="en-US" dirty="0"/>
              <a:t> </a:t>
            </a:r>
            <a:r>
              <a:rPr lang="en-US" dirty="0" smtClean="0"/>
              <a:t/>
            </a:r>
            <a:br>
              <a:rPr lang="en-US" dirty="0" smtClean="0"/>
            </a:br>
            <a:r>
              <a:rPr lang="en-US" dirty="0" smtClean="0"/>
              <a:t>  by </a:t>
            </a:r>
            <a:r>
              <a:rPr lang="en-US" dirty="0" err="1"/>
              <a:t>Saltzer</a:t>
            </a:r>
            <a:r>
              <a:rPr lang="en-US" dirty="0"/>
              <a:t>, Reed, and Clark</a:t>
            </a:r>
          </a:p>
          <a:p>
            <a:endParaRPr lang="en-US" dirty="0"/>
          </a:p>
          <a:p>
            <a:r>
              <a:rPr lang="ja-JP" altLang="en-US" dirty="0">
                <a:latin typeface="Arial"/>
              </a:rPr>
              <a:t>“</a:t>
            </a:r>
            <a:r>
              <a:rPr lang="en-US" dirty="0"/>
              <a:t>Sacred Text</a:t>
            </a:r>
            <a:r>
              <a:rPr lang="ja-JP" altLang="en-US" dirty="0">
                <a:latin typeface="Arial"/>
              </a:rPr>
              <a:t>”</a:t>
            </a:r>
            <a:r>
              <a:rPr lang="en-US" dirty="0"/>
              <a:t> of the Internet</a:t>
            </a:r>
          </a:p>
          <a:p>
            <a:pPr lvl="1"/>
            <a:r>
              <a:rPr lang="en-US" dirty="0"/>
              <a:t>Endless disputes about what it means</a:t>
            </a:r>
          </a:p>
          <a:p>
            <a:pPr lvl="1"/>
            <a:r>
              <a:rPr lang="en-US" dirty="0"/>
              <a:t>Everyone cites it as supporting their </a:t>
            </a:r>
            <a:r>
              <a:rPr lang="en-US" dirty="0" smtClean="0"/>
              <a:t>position</a:t>
            </a:r>
          </a:p>
          <a:p>
            <a:pPr lvl="1"/>
            <a:r>
              <a:rPr lang="en-US" dirty="0">
                <a:hlinkClick r:id="rId2"/>
              </a:rPr>
              <a:t>http://www.martingeddes.com/think-tank/the-future-of-the-internet-the-end-to-end-argument</a:t>
            </a:r>
            <a:r>
              <a:rPr lang="en-US" dirty="0" smtClean="0">
                <a:hlinkClick r:id="rId2"/>
              </a:rPr>
              <a:t>/</a:t>
            </a:r>
            <a:endParaRPr lang="en-US" dirty="0" smtClean="0"/>
          </a:p>
          <a:p>
            <a:pPr lvl="1"/>
            <a:endParaRPr lang="en-US" dirty="0"/>
          </a:p>
        </p:txBody>
      </p:sp>
    </p:spTree>
    <p:extLst>
      <p:ext uri="{BB962C8B-B14F-4D97-AF65-F5344CB8AC3E}">
        <p14:creationId xmlns:p14="http://schemas.microsoft.com/office/powerpoint/2010/main" val="165054508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6466" name="Rectangle 1026"/>
          <p:cNvSpPr>
            <a:spLocks noGrp="1" noChangeArrowheads="1"/>
          </p:cNvSpPr>
          <p:nvPr>
            <p:ph type="title"/>
          </p:nvPr>
        </p:nvSpPr>
        <p:spPr>
          <a:xfrm>
            <a:off x="457200" y="342900"/>
            <a:ext cx="8229600" cy="857250"/>
          </a:xfrm>
        </p:spPr>
        <p:txBody>
          <a:bodyPr/>
          <a:lstStyle/>
          <a:p>
            <a:r>
              <a:rPr lang="en-US" dirty="0"/>
              <a:t>Basic Observation</a:t>
            </a:r>
          </a:p>
        </p:txBody>
      </p:sp>
      <p:sp>
        <p:nvSpPr>
          <p:cNvPr id="446467" name="Rectangle 1027"/>
          <p:cNvSpPr>
            <a:spLocks noGrp="1" noChangeArrowheads="1"/>
          </p:cNvSpPr>
          <p:nvPr>
            <p:ph type="body" idx="1"/>
          </p:nvPr>
        </p:nvSpPr>
        <p:spPr>
          <a:xfrm>
            <a:off x="457200" y="1371600"/>
            <a:ext cx="8458200" cy="3165872"/>
          </a:xfrm>
        </p:spPr>
        <p:txBody>
          <a:bodyPr/>
          <a:lstStyle/>
          <a:p>
            <a:r>
              <a:rPr lang="en-US" dirty="0"/>
              <a:t>Some applications have end-to-end performance requirements</a:t>
            </a:r>
          </a:p>
          <a:p>
            <a:pPr lvl="1"/>
            <a:r>
              <a:rPr lang="en-US" dirty="0"/>
              <a:t>Reliability, security, </a:t>
            </a:r>
            <a:r>
              <a:rPr lang="en-US" dirty="0" err="1" smtClean="0"/>
              <a:t>etc</a:t>
            </a:r>
            <a:endParaRPr lang="en-US" dirty="0"/>
          </a:p>
          <a:p>
            <a:r>
              <a:rPr lang="en-US" dirty="0"/>
              <a:t>Implementing these in the network is very hard:</a:t>
            </a:r>
          </a:p>
          <a:p>
            <a:pPr lvl="1"/>
            <a:r>
              <a:rPr lang="en-US" dirty="0"/>
              <a:t>Every step along the way must be fail-</a:t>
            </a:r>
            <a:r>
              <a:rPr lang="en-US" dirty="0" smtClean="0"/>
              <a:t>proof</a:t>
            </a:r>
            <a:endParaRPr lang="en-US" dirty="0"/>
          </a:p>
          <a:p>
            <a:r>
              <a:rPr lang="en-US" dirty="0"/>
              <a:t>Hosts:</a:t>
            </a:r>
          </a:p>
          <a:p>
            <a:pPr lvl="1"/>
            <a:r>
              <a:rPr lang="en-US" dirty="0"/>
              <a:t>Can satisfy the requirement without the network</a:t>
            </a:r>
          </a:p>
          <a:p>
            <a:pPr lvl="1"/>
            <a:r>
              <a:rPr lang="en-US" dirty="0" smtClean="0"/>
              <a:t>Can</a:t>
            </a:r>
            <a:r>
              <a:rPr lang="en-US" dirty="0" smtClean="0">
                <a:latin typeface="Arial"/>
              </a:rPr>
              <a:t>’</a:t>
            </a:r>
            <a:r>
              <a:rPr lang="en-US" dirty="0" smtClean="0"/>
              <a:t>t </a:t>
            </a:r>
            <a:r>
              <a:rPr lang="en-US" dirty="0"/>
              <a:t>depend on the network</a:t>
            </a:r>
          </a:p>
        </p:txBody>
      </p:sp>
    </p:spTree>
    <p:extLst>
      <p:ext uri="{BB962C8B-B14F-4D97-AF65-F5344CB8AC3E}">
        <p14:creationId xmlns:p14="http://schemas.microsoft.com/office/powerpoint/2010/main" val="193663154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B_deck_16x9_example">
  <a:themeElements>
    <a:clrScheme name="Custom 3">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EC541B"/>
      </a:hlink>
      <a:folHlink>
        <a:srgbClr val="75527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DB_deck_16x9_example.potx</Template>
  <TotalTime>29350</TotalTime>
  <Words>875</Words>
  <Application>Microsoft Macintosh PowerPoint</Application>
  <PresentationFormat>On-screen Show (16:9)</PresentationFormat>
  <Paragraphs>182</Paragraphs>
  <Slides>23</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6" baseType="lpstr">
      <vt:lpstr>Calibri</vt:lpstr>
      <vt:lpstr>Helvetica Neue</vt:lpstr>
      <vt:lpstr>Helvetica Neue </vt:lpstr>
      <vt:lpstr>Helvetica Neue Light</vt:lpstr>
      <vt:lpstr>Lucida Grande</vt:lpstr>
      <vt:lpstr>MS PGothic</vt:lpstr>
      <vt:lpstr>ＭＳ Ｐゴシック</vt:lpstr>
      <vt:lpstr>Newslab Thin</vt:lpstr>
      <vt:lpstr>Tahoma</vt:lpstr>
      <vt:lpstr>Wingdings</vt:lpstr>
      <vt:lpstr>Arial</vt:lpstr>
      <vt:lpstr>DB_deck_16x9_example</vt:lpstr>
      <vt:lpstr>Excel.Chart.8</vt:lpstr>
      <vt:lpstr>E2E Arguments &amp;  Project Suggestions  (Lecture 4, cs262a) </vt:lpstr>
      <vt:lpstr>Software Modularity</vt:lpstr>
      <vt:lpstr>Software Modularity</vt:lpstr>
      <vt:lpstr>Network Modularity</vt:lpstr>
      <vt:lpstr>Layering</vt:lpstr>
      <vt:lpstr>The Problem</vt:lpstr>
      <vt:lpstr>Solution: Intermediate Layer</vt:lpstr>
      <vt:lpstr>Placing Functionality</vt:lpstr>
      <vt:lpstr>Basic Observation</vt:lpstr>
      <vt:lpstr>Example: Reliable File Transfer</vt:lpstr>
      <vt:lpstr>Discussion</vt:lpstr>
      <vt:lpstr>Discussion</vt:lpstr>
      <vt:lpstr>Conservative Interpretation</vt:lpstr>
      <vt:lpstr>Radical Interpretation</vt:lpstr>
      <vt:lpstr>Moderate Interpretation</vt:lpstr>
      <vt:lpstr>Discuss examples</vt:lpstr>
      <vt:lpstr>Discuss: Google</vt:lpstr>
      <vt:lpstr>Discuss: WWW</vt:lpstr>
      <vt:lpstr>Discuss: e-mail</vt:lpstr>
      <vt:lpstr>Discuss</vt:lpstr>
      <vt:lpstr>Summary</vt:lpstr>
      <vt:lpstr>Projects Suggestions (see https://tinyurl.com/y8rfenr5)</vt:lpstr>
      <vt:lpstr>Project Dates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 d'Orito</dc:creator>
  <cp:lastModifiedBy>Ion Stoica</cp:lastModifiedBy>
  <cp:revision>1465</cp:revision>
  <cp:lastPrinted>2016-09-09T04:46:22Z</cp:lastPrinted>
  <dcterms:created xsi:type="dcterms:W3CDTF">2015-02-13T19:56:21Z</dcterms:created>
  <dcterms:modified xsi:type="dcterms:W3CDTF">2018-01-31T06:21:34Z</dcterms:modified>
</cp:coreProperties>
</file>