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xls" ContentType="application/vnd.ms-exce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77" r:id="rId2"/>
    <p:sldId id="933" r:id="rId3"/>
    <p:sldId id="977" r:id="rId4"/>
    <p:sldId id="934" r:id="rId5"/>
    <p:sldId id="970" r:id="rId6"/>
    <p:sldId id="974" r:id="rId7"/>
    <p:sldId id="971" r:id="rId8"/>
    <p:sldId id="969" r:id="rId9"/>
    <p:sldId id="961" r:id="rId10"/>
    <p:sldId id="972" r:id="rId11"/>
    <p:sldId id="973" r:id="rId12"/>
    <p:sldId id="936" r:id="rId13"/>
    <p:sldId id="937" r:id="rId14"/>
    <p:sldId id="978" r:id="rId15"/>
    <p:sldId id="979" r:id="rId16"/>
    <p:sldId id="938" r:id="rId17"/>
    <p:sldId id="939" r:id="rId18"/>
    <p:sldId id="941" r:id="rId19"/>
    <p:sldId id="956" r:id="rId20"/>
    <p:sldId id="942" r:id="rId21"/>
    <p:sldId id="957" r:id="rId22"/>
    <p:sldId id="965" r:id="rId23"/>
    <p:sldId id="966" r:id="rId24"/>
    <p:sldId id="967" r:id="rId25"/>
    <p:sldId id="958" r:id="rId26"/>
    <p:sldId id="946" r:id="rId27"/>
    <p:sldId id="959" r:id="rId28"/>
    <p:sldId id="947" r:id="rId29"/>
    <p:sldId id="960" r:id="rId3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5" autoAdjust="0"/>
    <p:restoredTop sz="93869" autoAdjust="0"/>
  </p:normalViewPr>
  <p:slideViewPr>
    <p:cSldViewPr snapToGrid="0">
      <p:cViewPr>
        <p:scale>
          <a:sx n="100" d="100"/>
          <a:sy n="100" d="100"/>
        </p:scale>
        <p:origin x="144" y="7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8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1/29/18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1/29/18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45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vid_A._Patterson_(scientist)" TargetMode="External"/><Relationship Id="rId4" Type="http://schemas.openxmlformats.org/officeDocument/2006/relationships/hyperlink" Target="https://en.wikipedia.org/wiki/Garth_A._Gibson" TargetMode="External"/><Relationship Id="rId5" Type="http://schemas.openxmlformats.org/officeDocument/2006/relationships/hyperlink" Target="https://en.wikipedia.org/wiki/Randy_Katz" TargetMode="External"/><Relationship Id="rId6" Type="http://schemas.openxmlformats.org/officeDocument/2006/relationships/hyperlink" Target="http://www.eecs.berkeley.edu/Pubs/TechRpts/1987/CSD-87-391.pdf" TargetMode="External"/><Relationship Id="rId7" Type="http://schemas.openxmlformats.org/officeDocument/2006/relationships/image" Target="../media/image22.jpeg"/><Relationship Id="rId8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HP </a:t>
            </a:r>
            <a:r>
              <a:rPr lang="en-US" sz="4800" dirty="0" err="1" smtClean="0">
                <a:ea typeface="ＭＳ Ｐゴシック" charset="0"/>
              </a:rPr>
              <a:t>AutoRAID</a:t>
            </a:r>
            <a:r>
              <a:rPr lang="en-US" sz="4800" dirty="0">
                <a:ea typeface="ＭＳ Ｐゴシック" charset="0"/>
              </a:rPr>
              <a:t/>
            </a:r>
            <a:br>
              <a:rPr lang="en-US" sz="4800" dirty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5,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22599"/>
            <a:ext cx="9144000" cy="1738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Ali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Ghodsi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and Ion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January 31, 2018</a:t>
            </a:r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l" eaLnBrk="1" hangingPunct="1"/>
            <a:r>
              <a:rPr lang="en-US" sz="1800" dirty="0" smtClean="0">
                <a:latin typeface="Helvetica Neue"/>
                <a:ea typeface="ＭＳ Ｐゴシック" charset="0"/>
                <a:cs typeface="Helvetica Neue"/>
              </a:rPr>
              <a:t>  (</a:t>
            </a:r>
            <a:r>
              <a:rPr lang="en-US" sz="1800" dirty="0">
                <a:latin typeface="Helvetica Neue"/>
                <a:ea typeface="ＭＳ Ｐゴシック" charset="0"/>
                <a:cs typeface="Helvetica Neue"/>
              </a:rPr>
              <a:t>based on </a:t>
            </a:r>
            <a:r>
              <a:rPr lang="en-US" sz="1800" dirty="0" smtClean="0">
                <a:latin typeface="Helvetica Neue"/>
                <a:ea typeface="ＭＳ Ｐゴシック" charset="0"/>
                <a:cs typeface="Helvetica Neue"/>
              </a:rPr>
              <a:t>slide</a:t>
            </a:r>
            <a:r>
              <a:rPr lang="en-US" sz="1800" dirty="0" smtClean="0">
                <a:latin typeface="Helvetica Neue"/>
                <a:ea typeface="ＭＳ Ｐゴシック" charset="0"/>
                <a:cs typeface="Helvetica Neue"/>
              </a:rPr>
              <a:t> </a:t>
            </a:r>
            <a:r>
              <a:rPr lang="en-US" sz="1800" dirty="0">
                <a:latin typeface="Helvetica Neue"/>
                <a:ea typeface="ＭＳ Ｐゴシック" charset="0"/>
                <a:cs typeface="Helvetica Neue"/>
              </a:rPr>
              <a:t>from John </a:t>
            </a:r>
            <a:r>
              <a:rPr lang="en-US" sz="1800" dirty="0" err="1">
                <a:latin typeface="Helvetica Neue"/>
                <a:ea typeface="ＭＳ Ｐゴシック" charset="0"/>
                <a:cs typeface="Helvetica Neue"/>
              </a:rPr>
              <a:t>Kubiatowicz</a:t>
            </a:r>
            <a:r>
              <a:rPr lang="en-US" sz="1800" dirty="0">
                <a:latin typeface="Helvetica Neue"/>
                <a:ea typeface="ＭＳ Ｐゴシック" charset="0"/>
                <a:cs typeface="Helvetica Neue"/>
              </a:rPr>
              <a:t>, UC </a:t>
            </a:r>
            <a:r>
              <a:rPr lang="en-US" sz="1800" dirty="0" smtClean="0">
                <a:latin typeface="Helvetica Neue"/>
                <a:ea typeface="ＭＳ Ｐゴシック" charset="0"/>
                <a:cs typeface="Helvetica Neue"/>
              </a:rPr>
              <a:t>Berkeley)</a:t>
            </a:r>
            <a:endParaRPr lang="en-US" sz="1800" dirty="0">
              <a:latin typeface="Helvetica Neue"/>
              <a:ea typeface="ＭＳ Ｐゴシック" charset="0"/>
              <a:cs typeface="Helvetica Neue"/>
            </a:endParaRPr>
          </a:p>
          <a:p>
            <a:pPr eaLnBrk="1" hangingPunct="1"/>
            <a:endParaRPr lang="en-US" sz="2000" dirty="0">
              <a:latin typeface="Helvetica Neue Light"/>
              <a:ea typeface="ＭＳ Ｐゴシック" charset="0"/>
              <a:cs typeface="Helvetica Neue Light"/>
            </a:endParaRP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92075"/>
            <a:ext cx="8850312" cy="857250"/>
          </a:xfrm>
        </p:spPr>
        <p:txBody>
          <a:bodyPr/>
          <a:lstStyle/>
          <a:p>
            <a:r>
              <a:rPr lang="en-US" dirty="0"/>
              <a:t>RAID Basics: Levels* of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27100"/>
            <a:ext cx="9042400" cy="3822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RAID </a:t>
            </a:r>
            <a:r>
              <a:rPr lang="en-US" sz="2400" dirty="0">
                <a:solidFill>
                  <a:srgbClr val="FF0000"/>
                </a:solidFill>
              </a:rPr>
              <a:t>5: </a:t>
            </a:r>
            <a:r>
              <a:rPr lang="en-US" sz="2400" dirty="0" smtClean="0">
                <a:solidFill>
                  <a:srgbClr val="FF0000"/>
                </a:solidFill>
              </a:rPr>
              <a:t>block-level striping with </a:t>
            </a:r>
            <a:r>
              <a:rPr lang="en-US" sz="2400" i="1" dirty="0" smtClean="0">
                <a:solidFill>
                  <a:srgbClr val="FF0000"/>
                </a:solidFill>
              </a:rPr>
              <a:t>rotating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parity </a:t>
            </a:r>
            <a:r>
              <a:rPr lang="en-US" sz="2400" dirty="0" smtClean="0">
                <a:solidFill>
                  <a:srgbClr val="FF0000"/>
                </a:solidFill>
              </a:rPr>
              <a:t>disk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200" b="0" dirty="0"/>
              <a:t>M</a:t>
            </a:r>
            <a:r>
              <a:rPr lang="en-US" sz="2200" b="0" dirty="0" smtClean="0"/>
              <a:t>ost popular; spreads </a:t>
            </a:r>
            <a:r>
              <a:rPr lang="en-US" sz="2200" b="0" dirty="0"/>
              <a:t>out parity </a:t>
            </a:r>
            <a:r>
              <a:rPr lang="en-US" sz="2200" b="0" dirty="0" smtClean="0"/>
              <a:t>load; space 1-1/N, read/write (N-1)x  </a:t>
            </a:r>
          </a:p>
          <a:p>
            <a:pPr lvl="3"/>
            <a:endParaRPr lang="en-US" b="0" dirty="0"/>
          </a:p>
          <a:p>
            <a:pPr marL="457200" lvl="1" indent="0">
              <a:buNone/>
            </a:pP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5974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765554"/>
            <a:ext cx="3746500" cy="27724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4521885"/>
            <a:ext cx="3009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 Light"/>
                <a:cs typeface="Helvetica Neue Light"/>
              </a:rPr>
              <a:t>https://</a:t>
            </a:r>
            <a:r>
              <a:rPr lang="en-US" sz="1000" dirty="0" err="1">
                <a:latin typeface="Helvetica Neue Light"/>
                <a:cs typeface="Helvetica Neue Light"/>
              </a:rPr>
              <a:t>en.wikipedia.org</a:t>
            </a:r>
            <a:r>
              <a:rPr lang="en-US" sz="1000" dirty="0">
                <a:latin typeface="Helvetica Neue Light"/>
                <a:cs typeface="Helvetica Neue Light"/>
              </a:rPr>
              <a:t>/wiki/</a:t>
            </a:r>
            <a:r>
              <a:rPr lang="en-US" sz="1000" dirty="0" err="1">
                <a:latin typeface="Helvetica Neue Light"/>
                <a:cs typeface="Helvetica Neue Light"/>
              </a:rPr>
              <a:t>Standard_RAID_levels</a:t>
            </a:r>
            <a:endParaRPr lang="en-US" sz="1000" dirty="0">
              <a:latin typeface="Helvetica Neue Light"/>
              <a:cs typeface="Helvetica Neue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866900" y="2260600"/>
            <a:ext cx="5091266" cy="1155700"/>
            <a:chOff x="1866900" y="2260600"/>
            <a:chExt cx="5091266" cy="1155700"/>
          </a:xfrm>
        </p:grpSpPr>
        <p:sp>
          <p:nvSpPr>
            <p:cNvPr id="7" name="Rectangle 6"/>
            <p:cNvSpPr/>
            <p:nvPr/>
          </p:nvSpPr>
          <p:spPr>
            <a:xfrm>
              <a:off x="4622800" y="2260600"/>
              <a:ext cx="787400" cy="4953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3800" y="2603500"/>
              <a:ext cx="736600" cy="3810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94000" y="2819400"/>
              <a:ext cx="736600" cy="3810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66900" y="3035300"/>
              <a:ext cx="736600" cy="3810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00700" y="3022600"/>
              <a:ext cx="1357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 Neue Light"/>
                  <a:cs typeface="Helvetica Neue Light"/>
                </a:rPr>
                <a:t>p</a:t>
              </a:r>
              <a:r>
                <a:rPr lang="en-US" dirty="0" smtClean="0">
                  <a:latin typeface="Helvetica Neue Light"/>
                  <a:cs typeface="Helvetica Neue Light"/>
                </a:rPr>
                <a:t>arity block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2" name="Straight Connector 11"/>
            <p:cNvCxnSpPr>
              <a:stCxn id="7" idx="2"/>
              <a:endCxn id="11" idx="1"/>
            </p:cNvCxnSpPr>
            <p:nvPr/>
          </p:nvCxnSpPr>
          <p:spPr>
            <a:xfrm>
              <a:off x="5016500" y="2755900"/>
              <a:ext cx="584200" cy="45136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11" idx="1"/>
            </p:cNvCxnSpPr>
            <p:nvPr/>
          </p:nvCxnSpPr>
          <p:spPr>
            <a:xfrm>
              <a:off x="4470400" y="2794000"/>
              <a:ext cx="1130300" cy="41326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  <a:endCxn id="11" idx="1"/>
            </p:cNvCxnSpPr>
            <p:nvPr/>
          </p:nvCxnSpPr>
          <p:spPr>
            <a:xfrm>
              <a:off x="3530600" y="3009900"/>
              <a:ext cx="2070100" cy="19736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3"/>
              <a:endCxn id="11" idx="1"/>
            </p:cNvCxnSpPr>
            <p:nvPr/>
          </p:nvCxnSpPr>
          <p:spPr>
            <a:xfrm flipV="1">
              <a:off x="2603500" y="3207266"/>
              <a:ext cx="2997200" cy="1853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8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92075"/>
            <a:ext cx="8850312" cy="857250"/>
          </a:xfrm>
        </p:spPr>
        <p:txBody>
          <a:bodyPr/>
          <a:lstStyle/>
          <a:p>
            <a:r>
              <a:rPr lang="en-US" dirty="0"/>
              <a:t>RAID Basics: Levels* of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27100"/>
            <a:ext cx="9042400" cy="3822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RAID </a:t>
            </a:r>
            <a:r>
              <a:rPr lang="en-US" sz="2400" dirty="0">
                <a:solidFill>
                  <a:srgbClr val="FF0000"/>
                </a:solidFill>
              </a:rPr>
              <a:t>5: </a:t>
            </a:r>
            <a:r>
              <a:rPr lang="en-US" sz="2400" dirty="0" smtClean="0">
                <a:solidFill>
                  <a:srgbClr val="FF0000"/>
                </a:solidFill>
              </a:rPr>
              <a:t>block-level striping with </a:t>
            </a:r>
            <a:r>
              <a:rPr lang="en-US" sz="2400" i="1" dirty="0" smtClean="0">
                <a:solidFill>
                  <a:srgbClr val="FF0000"/>
                </a:solidFill>
              </a:rPr>
              <a:t>rotating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parity </a:t>
            </a:r>
            <a:r>
              <a:rPr lang="en-US" sz="2400" dirty="0" smtClean="0">
                <a:solidFill>
                  <a:srgbClr val="FF0000"/>
                </a:solidFill>
              </a:rPr>
              <a:t>disk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200" b="0" dirty="0"/>
              <a:t>M</a:t>
            </a:r>
            <a:r>
              <a:rPr lang="en-US" sz="2200" b="0" dirty="0" smtClean="0"/>
              <a:t>ost popular; spreads </a:t>
            </a:r>
            <a:r>
              <a:rPr lang="en-US" sz="2200" b="0" dirty="0"/>
              <a:t>out parity </a:t>
            </a:r>
            <a:r>
              <a:rPr lang="en-US" sz="2200" b="0" dirty="0" smtClean="0"/>
              <a:t>load; space 1-1/N, read/write (N-1)x  </a:t>
            </a:r>
          </a:p>
          <a:p>
            <a:pPr lvl="3"/>
            <a:endParaRPr lang="en-US" b="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RAID 6: RAID 5 with two parity blocks (tolerates two drive failures)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 with </a:t>
            </a:r>
            <a:r>
              <a:rPr lang="en-US" dirty="0"/>
              <a:t>today’s drive sizes! Why?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Correlated drive failures (2x expected in 10hr recovery) </a:t>
            </a:r>
            <a:br>
              <a:rPr lang="en-US" dirty="0"/>
            </a:br>
            <a:r>
              <a:rPr lang="en-US" dirty="0"/>
              <a:t>[Schroeder and Gibson, FAST07]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Failures during multi-hour/day rebuild in high-stress environments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  <a:p>
            <a:pPr lvl="1"/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5974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863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6244" y="171450"/>
            <a:ext cx="8282163" cy="552450"/>
          </a:xfrm>
        </p:spPr>
        <p:txBody>
          <a:bodyPr>
            <a:normAutofit fontScale="90000"/>
          </a:bodyPr>
          <a:lstStyle/>
          <a:p>
            <a:r>
              <a:rPr lang="en-US" dirty="0"/>
              <a:t>Redundant Arrays of Disks RAID 5+: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 </a:t>
            </a:r>
            <a:r>
              <a:rPr lang="en-US" dirty="0"/>
              <a:t>I/O Rate Parity</a:t>
            </a:r>
          </a:p>
        </p:txBody>
      </p:sp>
      <p:pic>
        <p:nvPicPr>
          <p:cNvPr id="1020932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923925"/>
            <a:ext cx="215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0933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923925"/>
            <a:ext cx="215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093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923925"/>
            <a:ext cx="215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0935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923925"/>
            <a:ext cx="215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0936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923925"/>
            <a:ext cx="215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0937" name="Rectangle 9"/>
          <p:cNvSpPr>
            <a:spLocks noChangeArrowheads="1"/>
          </p:cNvSpPr>
          <p:nvPr/>
        </p:nvSpPr>
        <p:spPr bwMode="auto">
          <a:xfrm>
            <a:off x="469900" y="914400"/>
            <a:ext cx="2120900" cy="238125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39" name="Rectangle 11"/>
          <p:cNvSpPr>
            <a:spLocks noChangeArrowheads="1"/>
          </p:cNvSpPr>
          <p:nvPr/>
        </p:nvSpPr>
        <p:spPr bwMode="auto">
          <a:xfrm>
            <a:off x="2921000" y="1047750"/>
            <a:ext cx="4762500" cy="39433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40" name="Line 12"/>
          <p:cNvSpPr>
            <a:spLocks noChangeShapeType="1"/>
          </p:cNvSpPr>
          <p:nvPr/>
        </p:nvSpPr>
        <p:spPr bwMode="auto">
          <a:xfrm>
            <a:off x="466724" y="914401"/>
            <a:ext cx="2428875" cy="1143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41" name="Line 13"/>
          <p:cNvSpPr>
            <a:spLocks noChangeShapeType="1"/>
          </p:cNvSpPr>
          <p:nvPr/>
        </p:nvSpPr>
        <p:spPr bwMode="auto">
          <a:xfrm>
            <a:off x="2590800" y="911225"/>
            <a:ext cx="5003800" cy="10795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42" name="Line 14"/>
          <p:cNvSpPr>
            <a:spLocks noChangeShapeType="1"/>
          </p:cNvSpPr>
          <p:nvPr/>
        </p:nvSpPr>
        <p:spPr bwMode="auto">
          <a:xfrm>
            <a:off x="2587625" y="1139825"/>
            <a:ext cx="333375" cy="269875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43" name="Rectangle 15"/>
          <p:cNvSpPr>
            <a:spLocks noChangeArrowheads="1"/>
          </p:cNvSpPr>
          <p:nvPr/>
        </p:nvSpPr>
        <p:spPr bwMode="auto">
          <a:xfrm>
            <a:off x="3073400" y="11620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Gill Sans Light"/>
                <a:cs typeface="Gill Sans Light"/>
              </a:rPr>
              <a:t>D0</a:t>
            </a:r>
          </a:p>
        </p:txBody>
      </p:sp>
      <p:sp>
        <p:nvSpPr>
          <p:cNvPr id="1020944" name="Rectangle 16"/>
          <p:cNvSpPr>
            <a:spLocks noChangeArrowheads="1"/>
          </p:cNvSpPr>
          <p:nvPr/>
        </p:nvSpPr>
        <p:spPr bwMode="auto">
          <a:xfrm>
            <a:off x="3949700" y="11620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</a:t>
            </a:r>
          </a:p>
        </p:txBody>
      </p:sp>
      <p:sp>
        <p:nvSpPr>
          <p:cNvPr id="1020945" name="Rectangle 17"/>
          <p:cNvSpPr>
            <a:spLocks noChangeArrowheads="1"/>
          </p:cNvSpPr>
          <p:nvPr/>
        </p:nvSpPr>
        <p:spPr bwMode="auto">
          <a:xfrm>
            <a:off x="4851400" y="11620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D2</a:t>
            </a:r>
          </a:p>
        </p:txBody>
      </p:sp>
      <p:sp>
        <p:nvSpPr>
          <p:cNvPr id="1020946" name="Rectangle 18"/>
          <p:cNvSpPr>
            <a:spLocks noChangeArrowheads="1"/>
          </p:cNvSpPr>
          <p:nvPr/>
        </p:nvSpPr>
        <p:spPr bwMode="auto">
          <a:xfrm>
            <a:off x="5778500" y="117157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D3</a:t>
            </a:r>
          </a:p>
        </p:txBody>
      </p:sp>
      <p:sp>
        <p:nvSpPr>
          <p:cNvPr id="1020947" name="Rectangle 19" descr="10%"/>
          <p:cNvSpPr>
            <a:spLocks noChangeArrowheads="1"/>
          </p:cNvSpPr>
          <p:nvPr/>
        </p:nvSpPr>
        <p:spPr bwMode="auto">
          <a:xfrm>
            <a:off x="6731000" y="1190625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0948" name="Rectangle 20"/>
          <p:cNvSpPr>
            <a:spLocks noChangeArrowheads="1"/>
          </p:cNvSpPr>
          <p:nvPr/>
        </p:nvSpPr>
        <p:spPr bwMode="auto">
          <a:xfrm>
            <a:off x="3073400" y="1724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D4</a:t>
            </a:r>
          </a:p>
        </p:txBody>
      </p:sp>
      <p:sp>
        <p:nvSpPr>
          <p:cNvPr id="1020949" name="Rectangle 21"/>
          <p:cNvSpPr>
            <a:spLocks noChangeArrowheads="1"/>
          </p:cNvSpPr>
          <p:nvPr/>
        </p:nvSpPr>
        <p:spPr bwMode="auto">
          <a:xfrm>
            <a:off x="3949700" y="1724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D5</a:t>
            </a:r>
          </a:p>
        </p:txBody>
      </p:sp>
      <p:sp>
        <p:nvSpPr>
          <p:cNvPr id="1020950" name="Rectangle 22"/>
          <p:cNvSpPr>
            <a:spLocks noChangeArrowheads="1"/>
          </p:cNvSpPr>
          <p:nvPr/>
        </p:nvSpPr>
        <p:spPr bwMode="auto">
          <a:xfrm>
            <a:off x="4851400" y="1724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D6</a:t>
            </a:r>
          </a:p>
        </p:txBody>
      </p:sp>
      <p:sp>
        <p:nvSpPr>
          <p:cNvPr id="1020951" name="Rectangle 23" descr="10%"/>
          <p:cNvSpPr>
            <a:spLocks noChangeArrowheads="1"/>
          </p:cNvSpPr>
          <p:nvPr/>
        </p:nvSpPr>
        <p:spPr bwMode="auto">
          <a:xfrm>
            <a:off x="5778500" y="1733550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0952" name="Rectangle 24"/>
          <p:cNvSpPr>
            <a:spLocks noChangeArrowheads="1"/>
          </p:cNvSpPr>
          <p:nvPr/>
        </p:nvSpPr>
        <p:spPr bwMode="auto">
          <a:xfrm>
            <a:off x="6731000" y="175260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D7</a:t>
            </a:r>
          </a:p>
        </p:txBody>
      </p:sp>
      <p:sp>
        <p:nvSpPr>
          <p:cNvPr id="1020953" name="Rectangle 25"/>
          <p:cNvSpPr>
            <a:spLocks noChangeArrowheads="1"/>
          </p:cNvSpPr>
          <p:nvPr/>
        </p:nvSpPr>
        <p:spPr bwMode="auto">
          <a:xfrm>
            <a:off x="3073400" y="227647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D8</a:t>
            </a:r>
          </a:p>
        </p:txBody>
      </p:sp>
      <p:sp>
        <p:nvSpPr>
          <p:cNvPr id="1020954" name="Rectangle 26"/>
          <p:cNvSpPr>
            <a:spLocks noChangeArrowheads="1"/>
          </p:cNvSpPr>
          <p:nvPr/>
        </p:nvSpPr>
        <p:spPr bwMode="auto">
          <a:xfrm>
            <a:off x="3949700" y="227647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D9</a:t>
            </a:r>
          </a:p>
        </p:txBody>
      </p:sp>
      <p:sp>
        <p:nvSpPr>
          <p:cNvPr id="1020955" name="Rectangle 27" descr="10%"/>
          <p:cNvSpPr>
            <a:spLocks noChangeArrowheads="1"/>
          </p:cNvSpPr>
          <p:nvPr/>
        </p:nvSpPr>
        <p:spPr bwMode="auto">
          <a:xfrm>
            <a:off x="4851400" y="2276475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0956" name="Rectangle 28"/>
          <p:cNvSpPr>
            <a:spLocks noChangeArrowheads="1"/>
          </p:cNvSpPr>
          <p:nvPr/>
        </p:nvSpPr>
        <p:spPr bwMode="auto">
          <a:xfrm>
            <a:off x="5778500" y="228600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D10</a:t>
            </a:r>
          </a:p>
        </p:txBody>
      </p:sp>
      <p:sp>
        <p:nvSpPr>
          <p:cNvPr id="1020957" name="Rectangle 29"/>
          <p:cNvSpPr>
            <a:spLocks noChangeArrowheads="1"/>
          </p:cNvSpPr>
          <p:nvPr/>
        </p:nvSpPr>
        <p:spPr bwMode="auto">
          <a:xfrm>
            <a:off x="6731000" y="23050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D11</a:t>
            </a:r>
          </a:p>
        </p:txBody>
      </p:sp>
      <p:sp>
        <p:nvSpPr>
          <p:cNvPr id="1020958" name="Rectangle 30"/>
          <p:cNvSpPr>
            <a:spLocks noChangeArrowheads="1"/>
          </p:cNvSpPr>
          <p:nvPr/>
        </p:nvSpPr>
        <p:spPr bwMode="auto">
          <a:xfrm>
            <a:off x="3073400" y="28384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D12</a:t>
            </a:r>
          </a:p>
        </p:txBody>
      </p:sp>
      <p:sp>
        <p:nvSpPr>
          <p:cNvPr id="1020959" name="Rectangle 31" descr="10%"/>
          <p:cNvSpPr>
            <a:spLocks noChangeArrowheads="1"/>
          </p:cNvSpPr>
          <p:nvPr/>
        </p:nvSpPr>
        <p:spPr bwMode="auto">
          <a:xfrm>
            <a:off x="3949700" y="2838450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0960" name="Rectangle 32"/>
          <p:cNvSpPr>
            <a:spLocks noChangeArrowheads="1"/>
          </p:cNvSpPr>
          <p:nvPr/>
        </p:nvSpPr>
        <p:spPr bwMode="auto">
          <a:xfrm>
            <a:off x="4851400" y="28384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D13</a:t>
            </a:r>
          </a:p>
        </p:txBody>
      </p:sp>
      <p:sp>
        <p:nvSpPr>
          <p:cNvPr id="1020961" name="Rectangle 33"/>
          <p:cNvSpPr>
            <a:spLocks noChangeArrowheads="1"/>
          </p:cNvSpPr>
          <p:nvPr/>
        </p:nvSpPr>
        <p:spPr bwMode="auto">
          <a:xfrm>
            <a:off x="5778500" y="284797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D14</a:t>
            </a:r>
          </a:p>
        </p:txBody>
      </p:sp>
      <p:sp>
        <p:nvSpPr>
          <p:cNvPr id="1020962" name="Rectangle 34"/>
          <p:cNvSpPr>
            <a:spLocks noChangeArrowheads="1"/>
          </p:cNvSpPr>
          <p:nvPr/>
        </p:nvSpPr>
        <p:spPr bwMode="auto">
          <a:xfrm>
            <a:off x="6731000" y="2867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D15</a:t>
            </a:r>
          </a:p>
        </p:txBody>
      </p:sp>
      <p:sp>
        <p:nvSpPr>
          <p:cNvPr id="1020963" name="Rectangle 35" descr="10%"/>
          <p:cNvSpPr>
            <a:spLocks noChangeArrowheads="1"/>
          </p:cNvSpPr>
          <p:nvPr/>
        </p:nvSpPr>
        <p:spPr bwMode="auto">
          <a:xfrm>
            <a:off x="3073400" y="3419475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0964" name="Rectangle 36"/>
          <p:cNvSpPr>
            <a:spLocks noChangeArrowheads="1"/>
          </p:cNvSpPr>
          <p:nvPr/>
        </p:nvSpPr>
        <p:spPr bwMode="auto">
          <a:xfrm>
            <a:off x="3949700" y="341947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D16</a:t>
            </a:r>
          </a:p>
        </p:txBody>
      </p:sp>
      <p:sp>
        <p:nvSpPr>
          <p:cNvPr id="1020965" name="Rectangle 37"/>
          <p:cNvSpPr>
            <a:spLocks noChangeArrowheads="1"/>
          </p:cNvSpPr>
          <p:nvPr/>
        </p:nvSpPr>
        <p:spPr bwMode="auto">
          <a:xfrm>
            <a:off x="4851400" y="341947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D17</a:t>
            </a:r>
          </a:p>
        </p:txBody>
      </p:sp>
      <p:sp>
        <p:nvSpPr>
          <p:cNvPr id="1020966" name="Rectangle 38"/>
          <p:cNvSpPr>
            <a:spLocks noChangeArrowheads="1"/>
          </p:cNvSpPr>
          <p:nvPr/>
        </p:nvSpPr>
        <p:spPr bwMode="auto">
          <a:xfrm>
            <a:off x="5778500" y="342900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D18</a:t>
            </a:r>
          </a:p>
        </p:txBody>
      </p:sp>
      <p:sp>
        <p:nvSpPr>
          <p:cNvPr id="1020967" name="Rectangle 39"/>
          <p:cNvSpPr>
            <a:spLocks noChangeArrowheads="1"/>
          </p:cNvSpPr>
          <p:nvPr/>
        </p:nvSpPr>
        <p:spPr bwMode="auto">
          <a:xfrm>
            <a:off x="6731000" y="34480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D19</a:t>
            </a:r>
          </a:p>
        </p:txBody>
      </p:sp>
      <p:sp>
        <p:nvSpPr>
          <p:cNvPr id="1020968" name="Rectangle 40"/>
          <p:cNvSpPr>
            <a:spLocks noChangeArrowheads="1"/>
          </p:cNvSpPr>
          <p:nvPr/>
        </p:nvSpPr>
        <p:spPr bwMode="auto">
          <a:xfrm>
            <a:off x="3086100" y="4010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D20</a:t>
            </a:r>
          </a:p>
        </p:txBody>
      </p:sp>
      <p:sp>
        <p:nvSpPr>
          <p:cNvPr id="1020969" name="Rectangle 41"/>
          <p:cNvSpPr>
            <a:spLocks noChangeArrowheads="1"/>
          </p:cNvSpPr>
          <p:nvPr/>
        </p:nvSpPr>
        <p:spPr bwMode="auto">
          <a:xfrm>
            <a:off x="3962400" y="4010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D21</a:t>
            </a:r>
          </a:p>
        </p:txBody>
      </p:sp>
      <p:sp>
        <p:nvSpPr>
          <p:cNvPr id="1020970" name="Rectangle 42"/>
          <p:cNvSpPr>
            <a:spLocks noChangeArrowheads="1"/>
          </p:cNvSpPr>
          <p:nvPr/>
        </p:nvSpPr>
        <p:spPr bwMode="auto">
          <a:xfrm>
            <a:off x="4864100" y="4010025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D22</a:t>
            </a:r>
          </a:p>
        </p:txBody>
      </p:sp>
      <p:sp>
        <p:nvSpPr>
          <p:cNvPr id="1020971" name="Rectangle 43"/>
          <p:cNvSpPr>
            <a:spLocks noChangeArrowheads="1"/>
          </p:cNvSpPr>
          <p:nvPr/>
        </p:nvSpPr>
        <p:spPr bwMode="auto">
          <a:xfrm>
            <a:off x="5791200" y="4019550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Gill Sans Light"/>
                <a:cs typeface="Gill Sans Light"/>
              </a:rPr>
              <a:t>D23</a:t>
            </a:r>
          </a:p>
        </p:txBody>
      </p:sp>
      <p:sp>
        <p:nvSpPr>
          <p:cNvPr id="1020972" name="Rectangle 44" descr="10%"/>
          <p:cNvSpPr>
            <a:spLocks noChangeArrowheads="1"/>
          </p:cNvSpPr>
          <p:nvPr/>
        </p:nvSpPr>
        <p:spPr bwMode="auto">
          <a:xfrm>
            <a:off x="6743700" y="4038600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0978" name="Rectangle 50"/>
          <p:cNvSpPr>
            <a:spLocks noChangeArrowheads="1"/>
          </p:cNvSpPr>
          <p:nvPr/>
        </p:nvSpPr>
        <p:spPr bwMode="auto">
          <a:xfrm>
            <a:off x="4500563" y="4633913"/>
            <a:ext cx="14520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>
                <a:latin typeface="Gill Sans Light"/>
                <a:cs typeface="Gill Sans Light"/>
              </a:rPr>
              <a:t>Disk Columns</a:t>
            </a:r>
          </a:p>
        </p:txBody>
      </p:sp>
      <p:sp>
        <p:nvSpPr>
          <p:cNvPr id="1020979" name="Rectangle 51"/>
          <p:cNvSpPr>
            <a:spLocks noChangeArrowheads="1"/>
          </p:cNvSpPr>
          <p:nvPr/>
        </p:nvSpPr>
        <p:spPr bwMode="auto">
          <a:xfrm>
            <a:off x="7799000" y="1147763"/>
            <a:ext cx="1115203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Gill Sans Light"/>
                <a:cs typeface="Gill Sans Light"/>
              </a:rPr>
              <a:t>Increasing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Gill Sans Light"/>
                <a:cs typeface="Gill Sans Light"/>
              </a:rPr>
              <a:t>Logical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Gill Sans Light"/>
                <a:cs typeface="Gill Sans Light"/>
              </a:rPr>
              <a:t>Disk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Gill Sans Light"/>
                <a:cs typeface="Gill Sans Light"/>
              </a:rPr>
              <a:t>Addresses</a:t>
            </a:r>
          </a:p>
        </p:txBody>
      </p:sp>
      <p:sp>
        <p:nvSpPr>
          <p:cNvPr id="1020980" name="Line 52"/>
          <p:cNvSpPr>
            <a:spLocks noChangeShapeType="1"/>
          </p:cNvSpPr>
          <p:nvPr/>
        </p:nvSpPr>
        <p:spPr bwMode="auto">
          <a:xfrm>
            <a:off x="8369300" y="2292350"/>
            <a:ext cx="0" cy="885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81" name="Rectangle 53"/>
          <p:cNvSpPr>
            <a:spLocks noChangeArrowheads="1"/>
          </p:cNvSpPr>
          <p:nvPr/>
        </p:nvSpPr>
        <p:spPr bwMode="auto">
          <a:xfrm>
            <a:off x="3022600" y="2781300"/>
            <a:ext cx="4381500" cy="5715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82" name="Line 54"/>
          <p:cNvSpPr>
            <a:spLocks noChangeShapeType="1"/>
          </p:cNvSpPr>
          <p:nvPr/>
        </p:nvSpPr>
        <p:spPr bwMode="auto">
          <a:xfrm>
            <a:off x="7416800" y="3073400"/>
            <a:ext cx="647700" cy="146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83" name="Rectangle 55"/>
          <p:cNvSpPr>
            <a:spLocks noChangeArrowheads="1"/>
          </p:cNvSpPr>
          <p:nvPr/>
        </p:nvSpPr>
        <p:spPr bwMode="auto">
          <a:xfrm>
            <a:off x="7961314" y="3148013"/>
            <a:ext cx="7078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i="1" dirty="0">
                <a:latin typeface="Gill Sans Light"/>
                <a:cs typeface="Gill Sans Light"/>
              </a:rPr>
              <a:t>Stripe</a:t>
            </a:r>
          </a:p>
        </p:txBody>
      </p:sp>
      <p:sp>
        <p:nvSpPr>
          <p:cNvPr id="1020984" name="Line 56"/>
          <p:cNvSpPr>
            <a:spLocks noChangeShapeType="1"/>
          </p:cNvSpPr>
          <p:nvPr/>
        </p:nvSpPr>
        <p:spPr bwMode="auto">
          <a:xfrm>
            <a:off x="7315200" y="3302000"/>
            <a:ext cx="6477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85" name="Rectangle 57"/>
          <p:cNvSpPr>
            <a:spLocks noChangeArrowheads="1"/>
          </p:cNvSpPr>
          <p:nvPr/>
        </p:nvSpPr>
        <p:spPr bwMode="auto">
          <a:xfrm>
            <a:off x="8028069" y="3548062"/>
            <a:ext cx="70786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i="1">
                <a:latin typeface="Gill Sans Light"/>
                <a:cs typeface="Gill Sans Light"/>
              </a:rPr>
              <a:t>Stripe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i="1">
                <a:latin typeface="Gill Sans Light"/>
                <a:cs typeface="Gill Sans Light"/>
              </a:rPr>
              <a:t>Unit</a:t>
            </a:r>
          </a:p>
        </p:txBody>
      </p:sp>
      <p:sp>
        <p:nvSpPr>
          <p:cNvPr id="1020986" name="Line 58"/>
          <p:cNvSpPr>
            <a:spLocks noChangeShapeType="1"/>
          </p:cNvSpPr>
          <p:nvPr/>
        </p:nvSpPr>
        <p:spPr bwMode="auto">
          <a:xfrm>
            <a:off x="463550" y="1143000"/>
            <a:ext cx="2457450" cy="3857625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0988" name="Rectangle 60"/>
          <p:cNvSpPr>
            <a:spLocks noChangeArrowheads="1"/>
          </p:cNvSpPr>
          <p:nvPr/>
        </p:nvSpPr>
        <p:spPr bwMode="auto">
          <a:xfrm>
            <a:off x="127000" y="4392737"/>
            <a:ext cx="2012947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000" i="1" dirty="0">
                <a:solidFill>
                  <a:schemeClr val="tx1"/>
                </a:solidFill>
                <a:latin typeface="Gill Sans Light"/>
                <a:cs typeface="Gill Sans Light"/>
              </a:rPr>
              <a:t>Targeted for mixed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000" i="1" dirty="0">
                <a:solidFill>
                  <a:schemeClr val="tx1"/>
                </a:solidFill>
                <a:latin typeface="Gill Sans Light"/>
                <a:cs typeface="Gill Sans Light"/>
              </a:rPr>
              <a:t>applications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3098799" y="44831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3975099" y="44831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4902199" y="44069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5765800" y="44831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6756400" y="44831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44825" y="1277938"/>
            <a:ext cx="2720787" cy="3167534"/>
          </a:xfrm>
          <a:prstGeom prst="rect">
            <a:avLst/>
          </a:prstGeom>
          <a:solidFill>
            <a:srgbClr val="FFFFFF"/>
          </a:solidFill>
          <a:ln w="9525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42900" indent="-342900">
              <a:spcBef>
                <a:spcPct val="0"/>
              </a:spcBef>
              <a:buSzTx/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Independent writes possible </a:t>
            </a: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because </a:t>
            </a:r>
            <a:r>
              <a:rPr lang="en-US" sz="2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of interleaved parity</a:t>
            </a:r>
            <a:endParaRPr lang="en-US" sz="20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342900" indent="-342900">
              <a:spcBef>
                <a:spcPct val="0"/>
              </a:spcBef>
              <a:buSzTx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Reed-</a:t>
            </a:r>
            <a:r>
              <a:rPr lang="en-US" sz="2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Solomon Codes </a:t>
            </a: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("Q") </a:t>
            </a:r>
            <a:r>
              <a:rPr lang="en-US" sz="2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for protection during reconstruction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Gill Sans Light"/>
                <a:cs typeface="Gill Sans Light"/>
              </a:rPr>
              <a:t>A logical write becomes four physical I/</a:t>
            </a:r>
            <a:r>
              <a:rPr lang="en-US" sz="2000" dirty="0" err="1" smtClean="0">
                <a:latin typeface="Gill Sans Light"/>
                <a:cs typeface="Gill Sans Light"/>
              </a:rPr>
              <a:t>Os</a:t>
            </a:r>
            <a:endParaRPr lang="en-US" sz="20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20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54611" y="17557"/>
            <a:ext cx="8099425" cy="552450"/>
          </a:xfrm>
        </p:spPr>
        <p:txBody>
          <a:bodyPr/>
          <a:lstStyle/>
          <a:p>
            <a:r>
              <a:rPr lang="en-US" dirty="0"/>
              <a:t>Problems of Disk Arrays: Small Writes</a:t>
            </a:r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2262096" y="1527362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D0</a:t>
            </a:r>
          </a:p>
        </p:txBody>
      </p:sp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3138396" y="1527362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D1</a:t>
            </a:r>
          </a:p>
        </p:txBody>
      </p:sp>
      <p:sp>
        <p:nvSpPr>
          <p:cNvPr id="1021957" name="Rectangle 5"/>
          <p:cNvSpPr>
            <a:spLocks noChangeArrowheads="1"/>
          </p:cNvSpPr>
          <p:nvPr/>
        </p:nvSpPr>
        <p:spPr bwMode="auto">
          <a:xfrm>
            <a:off x="4040096" y="1527362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D2</a:t>
            </a:r>
          </a:p>
        </p:txBody>
      </p:sp>
      <p:sp>
        <p:nvSpPr>
          <p:cNvPr id="1021958" name="Rectangle 6"/>
          <p:cNvSpPr>
            <a:spLocks noChangeArrowheads="1"/>
          </p:cNvSpPr>
          <p:nvPr/>
        </p:nvSpPr>
        <p:spPr bwMode="auto">
          <a:xfrm>
            <a:off x="4967196" y="1536887"/>
            <a:ext cx="571500" cy="428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D3</a:t>
            </a:r>
          </a:p>
        </p:txBody>
      </p:sp>
      <p:sp>
        <p:nvSpPr>
          <p:cNvPr id="1021959" name="Rectangle 7" descr="10%"/>
          <p:cNvSpPr>
            <a:spLocks noChangeArrowheads="1"/>
          </p:cNvSpPr>
          <p:nvPr/>
        </p:nvSpPr>
        <p:spPr bwMode="auto">
          <a:xfrm>
            <a:off x="5919696" y="1555937"/>
            <a:ext cx="571500" cy="428625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1960" name="Rectangle 8"/>
          <p:cNvSpPr>
            <a:spLocks noChangeArrowheads="1"/>
          </p:cNvSpPr>
          <p:nvPr/>
        </p:nvSpPr>
        <p:spPr bwMode="auto">
          <a:xfrm>
            <a:off x="852396" y="1536887"/>
            <a:ext cx="571500" cy="428625"/>
          </a:xfrm>
          <a:prstGeom prst="rect">
            <a:avLst/>
          </a:prstGeom>
          <a:noFill/>
          <a:ln w="25400">
            <a:solidFill>
              <a:srgbClr val="FE9B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D0'</a:t>
            </a:r>
          </a:p>
        </p:txBody>
      </p:sp>
      <p:sp>
        <p:nvSpPr>
          <p:cNvPr id="1021969" name="Rectangle 17"/>
          <p:cNvSpPr>
            <a:spLocks noChangeArrowheads="1"/>
          </p:cNvSpPr>
          <p:nvPr/>
        </p:nvSpPr>
        <p:spPr bwMode="auto">
          <a:xfrm>
            <a:off x="2160496" y="4413437"/>
            <a:ext cx="571500" cy="428625"/>
          </a:xfrm>
          <a:prstGeom prst="rect">
            <a:avLst/>
          </a:prstGeom>
          <a:noFill/>
          <a:ln w="25400">
            <a:solidFill>
              <a:srgbClr val="FE9B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 u="sng" dirty="0">
                <a:solidFill>
                  <a:schemeClr val="tx1"/>
                </a:solidFill>
                <a:latin typeface="Gill Sans Light"/>
                <a:cs typeface="Gill Sans Light"/>
              </a:rPr>
              <a:t>D0'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36796" y="4413437"/>
            <a:ext cx="3352800" cy="457200"/>
            <a:chOff x="3467100" y="6032500"/>
            <a:chExt cx="3352800" cy="609600"/>
          </a:xfrm>
        </p:grpSpPr>
        <p:sp>
          <p:nvSpPr>
            <p:cNvPr id="1021970" name="Rectangle 18"/>
            <p:cNvSpPr>
              <a:spLocks noChangeArrowheads="1"/>
            </p:cNvSpPr>
            <p:nvPr/>
          </p:nvSpPr>
          <p:spPr bwMode="auto">
            <a:xfrm>
              <a:off x="3467100" y="6032500"/>
              <a:ext cx="571500" cy="571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D1</a:t>
              </a:r>
            </a:p>
          </p:txBody>
        </p:sp>
        <p:sp>
          <p:nvSpPr>
            <p:cNvPr id="1021971" name="Rectangle 19"/>
            <p:cNvSpPr>
              <a:spLocks noChangeArrowheads="1"/>
            </p:cNvSpPr>
            <p:nvPr/>
          </p:nvSpPr>
          <p:spPr bwMode="auto">
            <a:xfrm>
              <a:off x="4368800" y="6032500"/>
              <a:ext cx="571500" cy="571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D2</a:t>
              </a:r>
            </a:p>
          </p:txBody>
        </p:sp>
        <p:sp>
          <p:nvSpPr>
            <p:cNvPr id="1021972" name="Rectangle 20"/>
            <p:cNvSpPr>
              <a:spLocks noChangeArrowheads="1"/>
            </p:cNvSpPr>
            <p:nvPr/>
          </p:nvSpPr>
          <p:spPr bwMode="auto">
            <a:xfrm>
              <a:off x="5295900" y="6045200"/>
              <a:ext cx="571500" cy="571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D3</a:t>
              </a:r>
            </a:p>
          </p:txBody>
        </p:sp>
        <p:sp>
          <p:nvSpPr>
            <p:cNvPr id="1021973" name="Rectangle 21" descr="10%"/>
            <p:cNvSpPr>
              <a:spLocks noChangeArrowheads="1"/>
            </p:cNvSpPr>
            <p:nvPr/>
          </p:nvSpPr>
          <p:spPr bwMode="auto">
            <a:xfrm>
              <a:off x="6248400" y="6070600"/>
              <a:ext cx="571500" cy="57150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 u="sng">
                  <a:latin typeface="Gill Sans Light"/>
                  <a:cs typeface="Gill Sans Light"/>
                </a:rPr>
                <a:t>P'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69897" y="1962334"/>
            <a:ext cx="3159691" cy="1060303"/>
            <a:chOff x="1600200" y="2781300"/>
            <a:chExt cx="3159691" cy="1413738"/>
          </a:xfrm>
        </p:grpSpPr>
        <p:sp>
          <p:nvSpPr>
            <p:cNvPr id="1021961" name="Oval 9"/>
            <p:cNvSpPr>
              <a:spLocks noChangeArrowheads="1"/>
            </p:cNvSpPr>
            <p:nvPr/>
          </p:nvSpPr>
          <p:spPr bwMode="auto">
            <a:xfrm>
              <a:off x="2387600" y="3771900"/>
              <a:ext cx="266700" cy="2667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2" name="Rectangle 10"/>
            <p:cNvSpPr>
              <a:spLocks noChangeArrowheads="1"/>
            </p:cNvSpPr>
            <p:nvPr/>
          </p:nvSpPr>
          <p:spPr bwMode="auto">
            <a:xfrm rot="19061169">
              <a:off x="2324543" y="3582904"/>
              <a:ext cx="385924" cy="612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+</a:t>
              </a:r>
            </a:p>
          </p:txBody>
        </p:sp>
        <p:sp>
          <p:nvSpPr>
            <p:cNvPr id="1021963" name="Line 11"/>
            <p:cNvSpPr>
              <a:spLocks noChangeShapeType="1"/>
            </p:cNvSpPr>
            <p:nvPr/>
          </p:nvSpPr>
          <p:spPr bwMode="auto">
            <a:xfrm>
              <a:off x="1600200" y="2781300"/>
              <a:ext cx="808128" cy="1028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4" name="Line 12"/>
            <p:cNvSpPr>
              <a:spLocks noChangeShapeType="1"/>
            </p:cNvSpPr>
            <p:nvPr/>
          </p:nvSpPr>
          <p:spPr bwMode="auto">
            <a:xfrm flipH="1">
              <a:off x="2578100" y="2794000"/>
              <a:ext cx="39370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77" name="Rectangle 25"/>
            <p:cNvSpPr>
              <a:spLocks noChangeArrowheads="1"/>
            </p:cNvSpPr>
            <p:nvPr/>
          </p:nvSpPr>
          <p:spPr bwMode="auto">
            <a:xfrm>
              <a:off x="2881313" y="2813051"/>
              <a:ext cx="757119" cy="924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old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data</a:t>
              </a:r>
            </a:p>
          </p:txBody>
        </p:sp>
        <p:sp>
          <p:nvSpPr>
            <p:cNvPr id="1021980" name="Rectangle 28"/>
            <p:cNvSpPr>
              <a:spLocks noChangeArrowheads="1"/>
            </p:cNvSpPr>
            <p:nvPr/>
          </p:nvSpPr>
          <p:spPr bwMode="auto">
            <a:xfrm>
              <a:off x="2640013" y="3486148"/>
              <a:ext cx="836769" cy="61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XOR</a:t>
              </a:r>
            </a:p>
          </p:txBody>
        </p:sp>
        <p:sp>
          <p:nvSpPr>
            <p:cNvPr id="1021981" name="Rectangle 29"/>
            <p:cNvSpPr>
              <a:spLocks noChangeArrowheads="1"/>
            </p:cNvSpPr>
            <p:nvPr/>
          </p:nvSpPr>
          <p:spPr bwMode="auto">
            <a:xfrm>
              <a:off x="3490913" y="3105150"/>
              <a:ext cx="1268978" cy="61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(1. Read)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06625" y="2003611"/>
            <a:ext cx="5704363" cy="1581458"/>
            <a:chOff x="2636928" y="2819400"/>
            <a:chExt cx="5704363" cy="2108611"/>
          </a:xfrm>
        </p:grpSpPr>
        <p:sp>
          <p:nvSpPr>
            <p:cNvPr id="1021965" name="Oval 13"/>
            <p:cNvSpPr>
              <a:spLocks noChangeArrowheads="1"/>
            </p:cNvSpPr>
            <p:nvPr/>
          </p:nvSpPr>
          <p:spPr bwMode="auto">
            <a:xfrm>
              <a:off x="4318000" y="4495800"/>
              <a:ext cx="266700" cy="2667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6" name="Rectangle 14"/>
            <p:cNvSpPr>
              <a:spLocks noChangeArrowheads="1"/>
            </p:cNvSpPr>
            <p:nvPr/>
          </p:nvSpPr>
          <p:spPr bwMode="auto">
            <a:xfrm rot="18890549">
              <a:off x="4190442" y="4374204"/>
              <a:ext cx="51456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+</a:t>
              </a:r>
            </a:p>
          </p:txBody>
        </p:sp>
        <p:sp>
          <p:nvSpPr>
            <p:cNvPr id="1021967" name="Line 15"/>
            <p:cNvSpPr>
              <a:spLocks noChangeShapeType="1"/>
            </p:cNvSpPr>
            <p:nvPr/>
          </p:nvSpPr>
          <p:spPr bwMode="auto">
            <a:xfrm>
              <a:off x="2636928" y="3962154"/>
              <a:ext cx="1693772" cy="609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8" name="Line 16"/>
            <p:cNvSpPr>
              <a:spLocks noChangeShapeType="1"/>
            </p:cNvSpPr>
            <p:nvPr/>
          </p:nvSpPr>
          <p:spPr bwMode="auto">
            <a:xfrm flipH="1">
              <a:off x="4560978" y="2819400"/>
              <a:ext cx="2093822" cy="17354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78" name="Rectangle 26"/>
            <p:cNvSpPr>
              <a:spLocks noChangeArrowheads="1"/>
            </p:cNvSpPr>
            <p:nvPr/>
          </p:nvSpPr>
          <p:spPr bwMode="auto">
            <a:xfrm>
              <a:off x="6297613" y="3028951"/>
              <a:ext cx="880050" cy="924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old 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parity</a:t>
              </a:r>
            </a:p>
          </p:txBody>
        </p:sp>
        <p:sp>
          <p:nvSpPr>
            <p:cNvPr id="1021979" name="Rectangle 27"/>
            <p:cNvSpPr>
              <a:spLocks noChangeArrowheads="1"/>
            </p:cNvSpPr>
            <p:nvPr/>
          </p:nvSpPr>
          <p:spPr bwMode="auto">
            <a:xfrm>
              <a:off x="4646613" y="4315878"/>
              <a:ext cx="836769" cy="61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XOR</a:t>
              </a:r>
            </a:p>
          </p:txBody>
        </p:sp>
        <p:sp>
          <p:nvSpPr>
            <p:cNvPr id="1021982" name="Rectangle 30"/>
            <p:cNvSpPr>
              <a:spLocks noChangeArrowheads="1"/>
            </p:cNvSpPr>
            <p:nvPr/>
          </p:nvSpPr>
          <p:spPr bwMode="auto">
            <a:xfrm>
              <a:off x="7072313" y="3143251"/>
              <a:ext cx="1268978" cy="61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(2. Read)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8710" y="1975037"/>
            <a:ext cx="3167733" cy="2428875"/>
            <a:chOff x="989013" y="2781300"/>
            <a:chExt cx="3167733" cy="3238500"/>
          </a:xfrm>
        </p:grpSpPr>
        <p:sp>
          <p:nvSpPr>
            <p:cNvPr id="1021975" name="Line 23"/>
            <p:cNvSpPr>
              <a:spLocks noChangeShapeType="1"/>
            </p:cNvSpPr>
            <p:nvPr/>
          </p:nvSpPr>
          <p:spPr bwMode="auto">
            <a:xfrm>
              <a:off x="1600200" y="2781300"/>
              <a:ext cx="1270000" cy="3238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76" name="Rectangle 24"/>
            <p:cNvSpPr>
              <a:spLocks noChangeArrowheads="1"/>
            </p:cNvSpPr>
            <p:nvPr/>
          </p:nvSpPr>
          <p:spPr bwMode="auto">
            <a:xfrm>
              <a:off x="989013" y="2990851"/>
              <a:ext cx="757119" cy="110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new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data</a:t>
              </a:r>
            </a:p>
          </p:txBody>
        </p:sp>
        <p:sp>
          <p:nvSpPr>
            <p:cNvPr id="1021983" name="Rectangle 31"/>
            <p:cNvSpPr>
              <a:spLocks noChangeArrowheads="1"/>
            </p:cNvSpPr>
            <p:nvPr/>
          </p:nvSpPr>
          <p:spPr bwMode="auto">
            <a:xfrm>
              <a:off x="2805113" y="5314951"/>
              <a:ext cx="1351633" cy="61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(3. Write)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0675" y="3432175"/>
            <a:ext cx="2923167" cy="1013012"/>
            <a:chOff x="4560979" y="4707219"/>
            <a:chExt cx="2923167" cy="1350683"/>
          </a:xfrm>
        </p:grpSpPr>
        <p:sp>
          <p:nvSpPr>
            <p:cNvPr id="1021974" name="Line 22"/>
            <p:cNvSpPr>
              <a:spLocks noChangeShapeType="1"/>
            </p:cNvSpPr>
            <p:nvPr/>
          </p:nvSpPr>
          <p:spPr bwMode="auto">
            <a:xfrm>
              <a:off x="4560979" y="4707219"/>
              <a:ext cx="1954121" cy="13506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021984" name="Rectangle 32"/>
            <p:cNvSpPr>
              <a:spLocks noChangeArrowheads="1"/>
            </p:cNvSpPr>
            <p:nvPr/>
          </p:nvSpPr>
          <p:spPr bwMode="auto">
            <a:xfrm>
              <a:off x="6132513" y="5238751"/>
              <a:ext cx="1351633" cy="61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(4. Write)</a:t>
              </a:r>
            </a:p>
          </p:txBody>
        </p:sp>
      </p:grpSp>
      <p:sp>
        <p:nvSpPr>
          <p:cNvPr id="1021985" name="Rectangle 33"/>
          <p:cNvSpPr>
            <a:spLocks noChangeArrowheads="1"/>
          </p:cNvSpPr>
          <p:nvPr/>
        </p:nvSpPr>
        <p:spPr bwMode="auto">
          <a:xfrm>
            <a:off x="507909" y="549462"/>
            <a:ext cx="3642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Gill Sans Light"/>
                <a:cs typeface="Gill Sans Light"/>
              </a:rPr>
              <a:t>RAID-5: Small Write Algorithm</a:t>
            </a:r>
          </a:p>
        </p:txBody>
      </p:sp>
      <p:sp>
        <p:nvSpPr>
          <p:cNvPr id="1021986" name="Rectangle 34"/>
          <p:cNvSpPr>
            <a:spLocks noChangeArrowheads="1"/>
          </p:cNvSpPr>
          <p:nvPr/>
        </p:nvSpPr>
        <p:spPr bwMode="auto">
          <a:xfrm>
            <a:off x="863509" y="962212"/>
            <a:ext cx="686050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Gill Sans Light"/>
                <a:cs typeface="Gill Sans Light"/>
              </a:rPr>
              <a:t>1 Logical Write = 2 Physical Reads + 2  Physical Writes</a:t>
            </a:r>
          </a:p>
        </p:txBody>
      </p:sp>
    </p:spTree>
    <p:extLst>
      <p:ext uri="{BB962C8B-B14F-4D97-AF65-F5344CB8AC3E}">
        <p14:creationId xmlns:p14="http://schemas.microsoft.com/office/powerpoint/2010/main" val="218002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0"/>
            <a:ext cx="8176574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49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0"/>
            <a:ext cx="81765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1818" y="15449"/>
            <a:ext cx="7794625" cy="933450"/>
          </a:xfrm>
        </p:spPr>
        <p:txBody>
          <a:bodyPr/>
          <a:lstStyle/>
          <a:p>
            <a:r>
              <a:rPr lang="en-US" dirty="0"/>
              <a:t>System Availability: Orthogonal RAIDs</a:t>
            </a:r>
          </a:p>
        </p:txBody>
      </p:sp>
      <p:sp>
        <p:nvSpPr>
          <p:cNvPr id="1024004" name="Rectangle 4"/>
          <p:cNvSpPr>
            <a:spLocks noChangeArrowheads="1"/>
          </p:cNvSpPr>
          <p:nvPr/>
        </p:nvSpPr>
        <p:spPr bwMode="auto">
          <a:xfrm>
            <a:off x="1059330" y="800100"/>
            <a:ext cx="1155700" cy="3028950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Array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Controller</a:t>
            </a:r>
          </a:p>
        </p:txBody>
      </p:sp>
      <p:sp>
        <p:nvSpPr>
          <p:cNvPr id="1024005" name="Rectangle 5"/>
          <p:cNvSpPr>
            <a:spLocks noChangeArrowheads="1"/>
          </p:cNvSpPr>
          <p:nvPr/>
        </p:nvSpPr>
        <p:spPr bwMode="auto">
          <a:xfrm>
            <a:off x="2596250" y="811121"/>
            <a:ext cx="939361" cy="473258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88000"/>
              </a:lnSpc>
              <a:spcBef>
                <a:spcPct val="0"/>
              </a:spcBef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  <a:latin typeface="Helvetica Neue Light"/>
                <a:cs typeface="Helvetica Neue Light"/>
              </a:rPr>
              <a:t>String</a:t>
            </a:r>
          </a:p>
          <a:p>
            <a:pPr algn="ctr">
              <a:lnSpc>
                <a:spcPct val="88000"/>
              </a:lnSpc>
              <a:spcBef>
                <a:spcPct val="0"/>
              </a:spcBef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  <a:latin typeface="Helvetica Neue Light"/>
                <a:cs typeface="Helvetica Neue Light"/>
              </a:rPr>
              <a:t>Controller</a:t>
            </a:r>
          </a:p>
        </p:txBody>
      </p:sp>
      <p:sp>
        <p:nvSpPr>
          <p:cNvPr id="1024011" name="Line 11"/>
          <p:cNvSpPr>
            <a:spLocks noChangeShapeType="1"/>
          </p:cNvSpPr>
          <p:nvPr/>
        </p:nvSpPr>
        <p:spPr bwMode="auto">
          <a:xfrm>
            <a:off x="2215030" y="1019175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Helvetica Neue Light"/>
              <a:cs typeface="Helvetica Neue Light"/>
            </a:endParaRPr>
          </a:p>
        </p:txBody>
      </p:sp>
      <p:sp>
        <p:nvSpPr>
          <p:cNvPr id="1024017" name="Line 17"/>
          <p:cNvSpPr>
            <a:spLocks noChangeShapeType="1"/>
          </p:cNvSpPr>
          <p:nvPr/>
        </p:nvSpPr>
        <p:spPr bwMode="auto">
          <a:xfrm>
            <a:off x="3548530" y="847725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Helvetica Neue Light"/>
              <a:cs typeface="Helvetica Neue Light"/>
            </a:endParaRPr>
          </a:p>
        </p:txBody>
      </p:sp>
      <p:pic>
        <p:nvPicPr>
          <p:cNvPr id="1024023" name="Picture 2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730" y="904875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29" name="Line 29"/>
          <p:cNvSpPr>
            <a:spLocks noChangeShapeType="1"/>
          </p:cNvSpPr>
          <p:nvPr/>
        </p:nvSpPr>
        <p:spPr bwMode="auto">
          <a:xfrm>
            <a:off x="4221630" y="857250"/>
            <a:ext cx="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Helvetica Neue Light"/>
              <a:cs typeface="Helvetica Neue Light"/>
            </a:endParaRPr>
          </a:p>
        </p:txBody>
      </p:sp>
      <p:pic>
        <p:nvPicPr>
          <p:cNvPr id="1024035" name="Picture 3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30" y="904875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41" name="Line 41"/>
          <p:cNvSpPr>
            <a:spLocks noChangeShapeType="1"/>
          </p:cNvSpPr>
          <p:nvPr/>
        </p:nvSpPr>
        <p:spPr bwMode="auto">
          <a:xfrm>
            <a:off x="4983630" y="857250"/>
            <a:ext cx="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Helvetica Neue Light"/>
              <a:cs typeface="Helvetica Neue Light"/>
            </a:endParaRPr>
          </a:p>
        </p:txBody>
      </p:sp>
      <p:pic>
        <p:nvPicPr>
          <p:cNvPr id="1024047" name="Picture 4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630" y="895350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53" name="Line 53"/>
          <p:cNvSpPr>
            <a:spLocks noChangeShapeType="1"/>
          </p:cNvSpPr>
          <p:nvPr/>
        </p:nvSpPr>
        <p:spPr bwMode="auto">
          <a:xfrm>
            <a:off x="5707530" y="847725"/>
            <a:ext cx="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Helvetica Neue Light"/>
              <a:cs typeface="Helvetica Neue Light"/>
            </a:endParaRPr>
          </a:p>
        </p:txBody>
      </p:sp>
      <p:pic>
        <p:nvPicPr>
          <p:cNvPr id="1024059" name="Picture 5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30" y="904875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65" name="Line 65"/>
          <p:cNvSpPr>
            <a:spLocks noChangeShapeType="1"/>
          </p:cNvSpPr>
          <p:nvPr/>
        </p:nvSpPr>
        <p:spPr bwMode="auto">
          <a:xfrm>
            <a:off x="7369175" y="838200"/>
            <a:ext cx="2055" cy="12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Helvetica Neue Light"/>
              <a:cs typeface="Helvetica Neue Light"/>
            </a:endParaRPr>
          </a:p>
        </p:txBody>
      </p:sp>
      <p:sp>
        <p:nvSpPr>
          <p:cNvPr id="1024071" name="Rectangle 71"/>
          <p:cNvSpPr>
            <a:spLocks noChangeArrowheads="1"/>
          </p:cNvSpPr>
          <p:nvPr/>
        </p:nvSpPr>
        <p:spPr bwMode="auto">
          <a:xfrm>
            <a:off x="6226644" y="1004888"/>
            <a:ext cx="53212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400">
                <a:latin typeface="Helvetica Neue Light"/>
                <a:cs typeface="Helvetica Neue Light"/>
              </a:rPr>
              <a:t>.  .  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5030" y="1363571"/>
            <a:ext cx="5422900" cy="2589303"/>
            <a:chOff x="2349500" y="1716496"/>
            <a:chExt cx="5422900" cy="3452404"/>
          </a:xfrm>
        </p:grpSpPr>
        <p:sp>
          <p:nvSpPr>
            <p:cNvPr id="1024006" name="Rectangle 6"/>
            <p:cNvSpPr>
              <a:spLocks noChangeArrowheads="1"/>
            </p:cNvSpPr>
            <p:nvPr/>
          </p:nvSpPr>
          <p:spPr bwMode="auto">
            <a:xfrm>
              <a:off x="2730719" y="1716496"/>
              <a:ext cx="939361" cy="63101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Controller</a:t>
              </a:r>
            </a:p>
          </p:txBody>
        </p:sp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2730719" y="2414996"/>
              <a:ext cx="939361" cy="63101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Controller</a:t>
              </a: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2730719" y="3113493"/>
              <a:ext cx="939361" cy="63101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Controller</a:t>
              </a: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2730719" y="3824695"/>
              <a:ext cx="939361" cy="63101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Controller</a:t>
              </a: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2743419" y="4510495"/>
              <a:ext cx="939361" cy="63101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Controller</a:t>
              </a:r>
            </a:p>
          </p:txBody>
        </p:sp>
        <p:sp>
          <p:nvSpPr>
            <p:cNvPr id="1024012" name="Line 12"/>
            <p:cNvSpPr>
              <a:spLocks noChangeShapeType="1"/>
            </p:cNvSpPr>
            <p:nvPr/>
          </p:nvSpPr>
          <p:spPr bwMode="auto">
            <a:xfrm>
              <a:off x="2362200" y="19431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13" name="Line 13"/>
            <p:cNvSpPr>
              <a:spLocks noChangeShapeType="1"/>
            </p:cNvSpPr>
            <p:nvPr/>
          </p:nvSpPr>
          <p:spPr bwMode="auto">
            <a:xfrm>
              <a:off x="2387600" y="2641600"/>
              <a:ext cx="317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>
              <a:off x="2349500" y="33401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15" name="Line 15"/>
            <p:cNvSpPr>
              <a:spLocks noChangeShapeType="1"/>
            </p:cNvSpPr>
            <p:nvPr/>
          </p:nvSpPr>
          <p:spPr bwMode="auto">
            <a:xfrm>
              <a:off x="2349500" y="4000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16" name="Line 16"/>
            <p:cNvSpPr>
              <a:spLocks noChangeShapeType="1"/>
            </p:cNvSpPr>
            <p:nvPr/>
          </p:nvSpPr>
          <p:spPr bwMode="auto">
            <a:xfrm>
              <a:off x="2387600" y="46863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18" name="Line 18"/>
            <p:cNvSpPr>
              <a:spLocks noChangeShapeType="1"/>
            </p:cNvSpPr>
            <p:nvPr/>
          </p:nvSpPr>
          <p:spPr bwMode="auto">
            <a:xfrm>
              <a:off x="3708400" y="1765300"/>
              <a:ext cx="381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19" name="Line 19"/>
            <p:cNvSpPr>
              <a:spLocks noChangeShapeType="1"/>
            </p:cNvSpPr>
            <p:nvPr/>
          </p:nvSpPr>
          <p:spPr bwMode="auto">
            <a:xfrm>
              <a:off x="3683000" y="2451100"/>
              <a:ext cx="383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20" name="Line 20"/>
            <p:cNvSpPr>
              <a:spLocks noChangeShapeType="1"/>
            </p:cNvSpPr>
            <p:nvPr/>
          </p:nvSpPr>
          <p:spPr bwMode="auto">
            <a:xfrm>
              <a:off x="3708400" y="3175000"/>
              <a:ext cx="381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21" name="Line 21"/>
            <p:cNvSpPr>
              <a:spLocks noChangeShapeType="1"/>
            </p:cNvSpPr>
            <p:nvPr/>
          </p:nvSpPr>
          <p:spPr bwMode="auto">
            <a:xfrm>
              <a:off x="3683000" y="3873500"/>
              <a:ext cx="3848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22" name="Line 22"/>
            <p:cNvSpPr>
              <a:spLocks noChangeShapeType="1"/>
            </p:cNvSpPr>
            <p:nvPr/>
          </p:nvSpPr>
          <p:spPr bwMode="auto">
            <a:xfrm>
              <a:off x="3708400" y="4559300"/>
              <a:ext cx="3822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pic>
          <p:nvPicPr>
            <p:cNvPr id="1024024" name="Picture 2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500" y="18288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25" name="Picture 2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900" y="25400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26" name="Picture 2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900" y="32639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27" name="Picture 2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00" y="39243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28" name="Picture 2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00" y="46355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>
              <a:off x="4356100" y="17780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>
              <a:off x="4381500" y="2489200"/>
              <a:ext cx="0" cy="10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32" name="Line 32"/>
            <p:cNvSpPr>
              <a:spLocks noChangeShapeType="1"/>
            </p:cNvSpPr>
            <p:nvPr/>
          </p:nvSpPr>
          <p:spPr bwMode="auto">
            <a:xfrm>
              <a:off x="4381500" y="32131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4394200" y="388620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4394200" y="457200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pic>
          <p:nvPicPr>
            <p:cNvPr id="1024036" name="Picture 3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500" y="18288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37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900" y="25400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38" name="Picture 3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900" y="32639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39" name="Picture 3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7600" y="39243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40" name="Picture 4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7600" y="46355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>
              <a:off x="5118100" y="17780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5143500" y="2489200"/>
              <a:ext cx="0" cy="10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5143500" y="32131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>
              <a:off x="5156200" y="388620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46" name="Line 46"/>
            <p:cNvSpPr>
              <a:spLocks noChangeShapeType="1"/>
            </p:cNvSpPr>
            <p:nvPr/>
          </p:nvSpPr>
          <p:spPr bwMode="auto">
            <a:xfrm>
              <a:off x="5156200" y="457200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pic>
          <p:nvPicPr>
            <p:cNvPr id="1024048" name="Picture 4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400" y="18161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49" name="Picture 4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25273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50" name="Picture 5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32512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51" name="Picture 5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1500" y="39116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52" name="Picture 5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1500" y="46228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054" name="Line 54"/>
            <p:cNvSpPr>
              <a:spLocks noChangeShapeType="1"/>
            </p:cNvSpPr>
            <p:nvPr/>
          </p:nvSpPr>
          <p:spPr bwMode="auto">
            <a:xfrm>
              <a:off x="5842000" y="17653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55" name="Line 55"/>
            <p:cNvSpPr>
              <a:spLocks noChangeShapeType="1"/>
            </p:cNvSpPr>
            <p:nvPr/>
          </p:nvSpPr>
          <p:spPr bwMode="auto">
            <a:xfrm>
              <a:off x="5867400" y="2476500"/>
              <a:ext cx="0" cy="10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56" name="Line 56"/>
            <p:cNvSpPr>
              <a:spLocks noChangeShapeType="1"/>
            </p:cNvSpPr>
            <p:nvPr/>
          </p:nvSpPr>
          <p:spPr bwMode="auto">
            <a:xfrm>
              <a:off x="5867400" y="32004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57" name="Line 57"/>
            <p:cNvSpPr>
              <a:spLocks noChangeShapeType="1"/>
            </p:cNvSpPr>
            <p:nvPr/>
          </p:nvSpPr>
          <p:spPr bwMode="auto">
            <a:xfrm>
              <a:off x="5880100" y="387350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58" name="Line 58"/>
            <p:cNvSpPr>
              <a:spLocks noChangeShapeType="1"/>
            </p:cNvSpPr>
            <p:nvPr/>
          </p:nvSpPr>
          <p:spPr bwMode="auto">
            <a:xfrm>
              <a:off x="5880100" y="455930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pic>
          <p:nvPicPr>
            <p:cNvPr id="1024060" name="Picture 6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100" y="18288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61" name="Picture 6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25400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62" name="Picture 6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32639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63" name="Picture 6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39243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064" name="Picture 6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46355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066" name="Line 66"/>
            <p:cNvSpPr>
              <a:spLocks noChangeShapeType="1"/>
            </p:cNvSpPr>
            <p:nvPr/>
          </p:nvSpPr>
          <p:spPr bwMode="auto">
            <a:xfrm>
              <a:off x="7505700" y="1778000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67" name="Line 67"/>
            <p:cNvSpPr>
              <a:spLocks noChangeShapeType="1"/>
            </p:cNvSpPr>
            <p:nvPr/>
          </p:nvSpPr>
          <p:spPr bwMode="auto">
            <a:xfrm>
              <a:off x="7525871" y="2434168"/>
              <a:ext cx="5230" cy="156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68" name="Line 68"/>
            <p:cNvSpPr>
              <a:spLocks noChangeShapeType="1"/>
            </p:cNvSpPr>
            <p:nvPr/>
          </p:nvSpPr>
          <p:spPr bwMode="auto">
            <a:xfrm>
              <a:off x="7529045" y="3162303"/>
              <a:ext cx="2055" cy="1650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69" name="Line 69"/>
            <p:cNvSpPr>
              <a:spLocks noChangeShapeType="1"/>
            </p:cNvSpPr>
            <p:nvPr/>
          </p:nvSpPr>
          <p:spPr bwMode="auto">
            <a:xfrm flipH="1">
              <a:off x="7543800" y="3860801"/>
              <a:ext cx="1120" cy="152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70" name="Line 70"/>
            <p:cNvSpPr>
              <a:spLocks noChangeShapeType="1"/>
            </p:cNvSpPr>
            <p:nvPr/>
          </p:nvSpPr>
          <p:spPr bwMode="auto">
            <a:xfrm>
              <a:off x="7541745" y="4546601"/>
              <a:ext cx="2055" cy="152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1024072" name="Rectangle 72"/>
            <p:cNvSpPr>
              <a:spLocks noChangeArrowheads="1"/>
            </p:cNvSpPr>
            <p:nvPr/>
          </p:nvSpPr>
          <p:spPr bwMode="auto">
            <a:xfrm>
              <a:off x="6386513" y="1924051"/>
              <a:ext cx="532121" cy="406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latin typeface="Helvetica Neue Light"/>
                  <a:cs typeface="Helvetica Neue Light"/>
                </a:rPr>
                <a:t>.  .  .</a:t>
              </a:r>
            </a:p>
          </p:txBody>
        </p:sp>
        <p:sp>
          <p:nvSpPr>
            <p:cNvPr id="1024073" name="Rectangle 73"/>
            <p:cNvSpPr>
              <a:spLocks noChangeArrowheads="1"/>
            </p:cNvSpPr>
            <p:nvPr/>
          </p:nvSpPr>
          <p:spPr bwMode="auto">
            <a:xfrm>
              <a:off x="6411913" y="2673350"/>
              <a:ext cx="532121" cy="406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latin typeface="Helvetica Neue Light"/>
                  <a:cs typeface="Helvetica Neue Light"/>
                </a:rPr>
                <a:t>.  .  .</a:t>
              </a:r>
            </a:p>
          </p:txBody>
        </p:sp>
        <p:sp>
          <p:nvSpPr>
            <p:cNvPr id="1024074" name="Rectangle 74"/>
            <p:cNvSpPr>
              <a:spLocks noChangeArrowheads="1"/>
            </p:cNvSpPr>
            <p:nvPr/>
          </p:nvSpPr>
          <p:spPr bwMode="auto">
            <a:xfrm>
              <a:off x="6411913" y="3397250"/>
              <a:ext cx="532121" cy="406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latin typeface="Helvetica Neue Light"/>
                  <a:cs typeface="Helvetica Neue Light"/>
                </a:rPr>
                <a:t>.  .  .</a:t>
              </a:r>
            </a:p>
          </p:txBody>
        </p:sp>
        <p:sp>
          <p:nvSpPr>
            <p:cNvPr id="1024075" name="Rectangle 75"/>
            <p:cNvSpPr>
              <a:spLocks noChangeArrowheads="1"/>
            </p:cNvSpPr>
            <p:nvPr/>
          </p:nvSpPr>
          <p:spPr bwMode="auto">
            <a:xfrm>
              <a:off x="6450013" y="4044950"/>
              <a:ext cx="532121" cy="406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latin typeface="Helvetica Neue Light"/>
                  <a:cs typeface="Helvetica Neue Light"/>
                </a:rPr>
                <a:t>.  .  .</a:t>
              </a:r>
            </a:p>
          </p:txBody>
        </p:sp>
        <p:sp>
          <p:nvSpPr>
            <p:cNvPr id="1024076" name="Rectangle 76"/>
            <p:cNvSpPr>
              <a:spLocks noChangeArrowheads="1"/>
            </p:cNvSpPr>
            <p:nvPr/>
          </p:nvSpPr>
          <p:spPr bwMode="auto">
            <a:xfrm>
              <a:off x="6450013" y="4730749"/>
              <a:ext cx="532121" cy="406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1400">
                  <a:latin typeface="Helvetica Neue Light"/>
                  <a:cs typeface="Helvetica Neue Light"/>
                </a:rPr>
                <a:t>.  .  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3143" y="3422636"/>
            <a:ext cx="7605929" cy="1389649"/>
            <a:chOff x="217271" y="4563529"/>
            <a:chExt cx="7605929" cy="1852870"/>
          </a:xfrm>
        </p:grpSpPr>
        <p:sp>
          <p:nvSpPr>
            <p:cNvPr id="1024078" name="Rectangle 78"/>
            <p:cNvSpPr>
              <a:spLocks noChangeArrowheads="1"/>
            </p:cNvSpPr>
            <p:nvPr/>
          </p:nvSpPr>
          <p:spPr bwMode="auto">
            <a:xfrm>
              <a:off x="2519828" y="4563529"/>
              <a:ext cx="5303372" cy="774702"/>
            </a:xfrm>
            <a:prstGeom prst="rect">
              <a:avLst/>
            </a:prstGeom>
            <a:noFill/>
            <a:ln w="254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Gill Sans Light"/>
                <a:cs typeface="Gill Sans Light"/>
              </a:endParaRPr>
            </a:p>
          </p:txBody>
        </p:sp>
        <p:sp>
          <p:nvSpPr>
            <p:cNvPr id="1024080" name="Rectangle 80"/>
            <p:cNvSpPr>
              <a:spLocks noChangeArrowheads="1"/>
            </p:cNvSpPr>
            <p:nvPr/>
          </p:nvSpPr>
          <p:spPr bwMode="auto">
            <a:xfrm>
              <a:off x="217271" y="5886339"/>
              <a:ext cx="7178223" cy="530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0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Redundant Support Components:</a:t>
              </a:r>
              <a:r>
                <a:rPr lang="en-US" sz="20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 fans, power supplies, controller, cables</a:t>
              </a:r>
            </a:p>
          </p:txBody>
        </p:sp>
        <p:sp>
          <p:nvSpPr>
            <p:cNvPr id="1024081" name="Line 81"/>
            <p:cNvSpPr>
              <a:spLocks noChangeShapeType="1"/>
            </p:cNvSpPr>
            <p:nvPr/>
          </p:nvSpPr>
          <p:spPr bwMode="auto">
            <a:xfrm flipV="1">
              <a:off x="7053728" y="5329779"/>
              <a:ext cx="434974" cy="681571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7947" y="781050"/>
            <a:ext cx="4769937" cy="3764018"/>
            <a:chOff x="252416" y="939800"/>
            <a:chExt cx="4769937" cy="5018692"/>
          </a:xfrm>
        </p:grpSpPr>
        <p:sp>
          <p:nvSpPr>
            <p:cNvPr id="1024077" name="Rectangle 77"/>
            <p:cNvSpPr>
              <a:spLocks noChangeArrowheads="1"/>
            </p:cNvSpPr>
            <p:nvPr/>
          </p:nvSpPr>
          <p:spPr bwMode="auto">
            <a:xfrm>
              <a:off x="4089400" y="939800"/>
              <a:ext cx="584200" cy="4381500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Gill Sans Light"/>
                <a:cs typeface="Gill Sans Light"/>
              </a:endParaRPr>
            </a:p>
          </p:txBody>
        </p:sp>
        <p:sp>
          <p:nvSpPr>
            <p:cNvPr id="1024079" name="Rectangle 79"/>
            <p:cNvSpPr>
              <a:spLocks noChangeArrowheads="1"/>
            </p:cNvSpPr>
            <p:nvPr/>
          </p:nvSpPr>
          <p:spPr bwMode="auto">
            <a:xfrm>
              <a:off x="252416" y="5428432"/>
              <a:ext cx="4769937" cy="530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0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Data Recovery Group:</a:t>
              </a:r>
              <a:r>
                <a:rPr lang="en-US" sz="20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 unit of data redundancy</a:t>
              </a:r>
            </a:p>
          </p:txBody>
        </p:sp>
        <p:sp>
          <p:nvSpPr>
            <p:cNvPr id="1024082" name="Line 82"/>
            <p:cNvSpPr>
              <a:spLocks noChangeShapeType="1"/>
            </p:cNvSpPr>
            <p:nvPr/>
          </p:nvSpPr>
          <p:spPr bwMode="auto">
            <a:xfrm flipV="1">
              <a:off x="4356100" y="5321300"/>
              <a:ext cx="0" cy="26949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1024083" name="Rectangle 83"/>
          <p:cNvSpPr>
            <a:spLocks noChangeArrowheads="1"/>
          </p:cNvSpPr>
          <p:nvPr/>
        </p:nvSpPr>
        <p:spPr bwMode="auto">
          <a:xfrm>
            <a:off x="128405" y="4697772"/>
            <a:ext cx="63168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000" i="1" dirty="0">
                <a:solidFill>
                  <a:schemeClr val="tx1"/>
                </a:solidFill>
                <a:latin typeface="Gill Sans Light"/>
                <a:cs typeface="Gill Sans Light"/>
              </a:rPr>
              <a:t>End to End Data Integrity:</a:t>
            </a: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 internal parity protected data paths</a:t>
            </a:r>
          </a:p>
        </p:txBody>
      </p:sp>
    </p:spTree>
    <p:extLst>
      <p:ext uri="{BB962C8B-B14F-4D97-AF65-F5344CB8AC3E}">
        <p14:creationId xmlns:p14="http://schemas.microsoft.com/office/powerpoint/2010/main" val="39899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-85725"/>
            <a:ext cx="8850312" cy="857250"/>
          </a:xfrm>
        </p:spPr>
        <p:txBody>
          <a:bodyPr/>
          <a:lstStyle/>
          <a:p>
            <a:r>
              <a:rPr lang="en-US" dirty="0"/>
              <a:t>System-Level Availability</a:t>
            </a:r>
          </a:p>
        </p:txBody>
      </p:sp>
      <p:sp>
        <p:nvSpPr>
          <p:cNvPr id="1025029" name="Rectangle 5"/>
          <p:cNvSpPr>
            <a:spLocks noChangeArrowheads="1"/>
          </p:cNvSpPr>
          <p:nvPr/>
        </p:nvSpPr>
        <p:spPr bwMode="auto">
          <a:xfrm>
            <a:off x="5560773" y="1044529"/>
            <a:ext cx="1362554" cy="319575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2000"/>
              </a:lnSpc>
              <a:spcBef>
                <a:spcPct val="0"/>
              </a:spcBef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Helvetica Neue Light"/>
                <a:cs typeface="Helvetica Neue Light"/>
              </a:rPr>
              <a:t>I/O Controller</a:t>
            </a:r>
          </a:p>
        </p:txBody>
      </p:sp>
      <p:sp>
        <p:nvSpPr>
          <p:cNvPr id="1025031" name="Rectangle 7"/>
          <p:cNvSpPr>
            <a:spLocks noChangeArrowheads="1"/>
          </p:cNvSpPr>
          <p:nvPr/>
        </p:nvSpPr>
        <p:spPr bwMode="auto">
          <a:xfrm>
            <a:off x="5547143" y="1768429"/>
            <a:ext cx="1554914" cy="319575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2000"/>
              </a:lnSpc>
              <a:spcBef>
                <a:spcPct val="0"/>
              </a:spcBef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Helvetica Neue Light"/>
                <a:cs typeface="Helvetica Neue Light"/>
              </a:rPr>
              <a:t>Array Controller</a:t>
            </a:r>
          </a:p>
        </p:txBody>
      </p:sp>
      <p:sp>
        <p:nvSpPr>
          <p:cNvPr id="1025039" name="Line 15"/>
          <p:cNvSpPr>
            <a:spLocks noChangeShapeType="1"/>
          </p:cNvSpPr>
          <p:nvPr/>
        </p:nvSpPr>
        <p:spPr bwMode="auto">
          <a:xfrm>
            <a:off x="6788150" y="1338263"/>
            <a:ext cx="0" cy="46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1025040" name="Picture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39553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1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238601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2" name="Picture 1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38601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3" name="Picture 1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38601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4" name="Picture 2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39553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045" name="Rectangle 21"/>
          <p:cNvSpPr>
            <a:spLocks noChangeArrowheads="1"/>
          </p:cNvSpPr>
          <p:nvPr/>
        </p:nvSpPr>
        <p:spPr bwMode="auto">
          <a:xfrm>
            <a:off x="4678363" y="2486025"/>
            <a:ext cx="46794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600">
                <a:latin typeface="Helvetica Neue Light"/>
                <a:cs typeface="Helvetica Neue Light"/>
              </a:rPr>
              <a:t>. . .</a:t>
            </a:r>
          </a:p>
        </p:txBody>
      </p:sp>
      <p:pic>
        <p:nvPicPr>
          <p:cNvPr id="1025046" name="Picture 2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310038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7" name="Picture 2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309086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8" name="Picture 2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309086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49" name="Picture 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309086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50" name="Picture 2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310038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051" name="Rectangle 27"/>
          <p:cNvSpPr>
            <a:spLocks noChangeArrowheads="1"/>
          </p:cNvSpPr>
          <p:nvPr/>
        </p:nvSpPr>
        <p:spPr bwMode="auto">
          <a:xfrm>
            <a:off x="4665663" y="3190875"/>
            <a:ext cx="46794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600">
                <a:latin typeface="Helvetica Neue Light"/>
                <a:cs typeface="Helvetica Neue Light"/>
              </a:rPr>
              <a:t>. . .</a:t>
            </a:r>
          </a:p>
        </p:txBody>
      </p:sp>
      <p:pic>
        <p:nvPicPr>
          <p:cNvPr id="1025052" name="Picture 2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385286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53" name="Picture 2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84333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54" name="Picture 3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84333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55" name="Picture 3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3843338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56" name="Picture 3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3852863"/>
            <a:ext cx="457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057" name="Rectangle 33"/>
          <p:cNvSpPr>
            <a:spLocks noChangeArrowheads="1"/>
          </p:cNvSpPr>
          <p:nvPr/>
        </p:nvSpPr>
        <p:spPr bwMode="auto">
          <a:xfrm>
            <a:off x="4691063" y="3943350"/>
            <a:ext cx="46794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600">
                <a:latin typeface="Helvetica Neue Light"/>
                <a:cs typeface="Helvetica Neue Light"/>
              </a:rPr>
              <a:t>. . .</a:t>
            </a:r>
          </a:p>
        </p:txBody>
      </p:sp>
      <p:sp>
        <p:nvSpPr>
          <p:cNvPr id="1025059" name="Line 35"/>
          <p:cNvSpPr>
            <a:spLocks noChangeShapeType="1"/>
          </p:cNvSpPr>
          <p:nvPr/>
        </p:nvSpPr>
        <p:spPr bwMode="auto">
          <a:xfrm>
            <a:off x="1720850" y="2338388"/>
            <a:ext cx="375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025060" name="Line 36"/>
          <p:cNvSpPr>
            <a:spLocks noChangeShapeType="1"/>
          </p:cNvSpPr>
          <p:nvPr/>
        </p:nvSpPr>
        <p:spPr bwMode="auto">
          <a:xfrm>
            <a:off x="5949950" y="2081213"/>
            <a:ext cx="0" cy="781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1" name="Line 37"/>
          <p:cNvSpPr>
            <a:spLocks noChangeShapeType="1"/>
          </p:cNvSpPr>
          <p:nvPr/>
        </p:nvSpPr>
        <p:spPr bwMode="auto">
          <a:xfrm flipH="1">
            <a:off x="1720850" y="2871788"/>
            <a:ext cx="424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2" name="Line 38"/>
          <p:cNvSpPr>
            <a:spLocks noChangeShapeType="1"/>
          </p:cNvSpPr>
          <p:nvPr/>
        </p:nvSpPr>
        <p:spPr bwMode="auto">
          <a:xfrm>
            <a:off x="2152650" y="2347913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3" name="Line 39"/>
          <p:cNvSpPr>
            <a:spLocks noChangeShapeType="1"/>
          </p:cNvSpPr>
          <p:nvPr/>
        </p:nvSpPr>
        <p:spPr bwMode="auto">
          <a:xfrm>
            <a:off x="2152650" y="2814638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4" name="Line 40"/>
          <p:cNvSpPr>
            <a:spLocks noChangeShapeType="1"/>
          </p:cNvSpPr>
          <p:nvPr/>
        </p:nvSpPr>
        <p:spPr bwMode="auto">
          <a:xfrm>
            <a:off x="2851150" y="2347913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5" name="Line 41"/>
          <p:cNvSpPr>
            <a:spLocks noChangeShapeType="1"/>
          </p:cNvSpPr>
          <p:nvPr/>
        </p:nvSpPr>
        <p:spPr bwMode="auto">
          <a:xfrm>
            <a:off x="2876550" y="2814638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6" name="Line 42"/>
          <p:cNvSpPr>
            <a:spLocks noChangeShapeType="1"/>
          </p:cNvSpPr>
          <p:nvPr/>
        </p:nvSpPr>
        <p:spPr bwMode="auto">
          <a:xfrm>
            <a:off x="3575050" y="2347913"/>
            <a:ext cx="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7" name="Line 43"/>
          <p:cNvSpPr>
            <a:spLocks noChangeShapeType="1"/>
          </p:cNvSpPr>
          <p:nvPr/>
        </p:nvSpPr>
        <p:spPr bwMode="auto">
          <a:xfrm>
            <a:off x="3600450" y="2795588"/>
            <a:ext cx="0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8" name="Line 44"/>
          <p:cNvSpPr>
            <a:spLocks noChangeShapeType="1"/>
          </p:cNvSpPr>
          <p:nvPr/>
        </p:nvSpPr>
        <p:spPr bwMode="auto">
          <a:xfrm>
            <a:off x="4286250" y="2347913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69" name="Line 45"/>
          <p:cNvSpPr>
            <a:spLocks noChangeShapeType="1"/>
          </p:cNvSpPr>
          <p:nvPr/>
        </p:nvSpPr>
        <p:spPr bwMode="auto">
          <a:xfrm>
            <a:off x="4298950" y="2814638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0" name="Line 46"/>
          <p:cNvSpPr>
            <a:spLocks noChangeShapeType="1"/>
          </p:cNvSpPr>
          <p:nvPr/>
        </p:nvSpPr>
        <p:spPr bwMode="auto">
          <a:xfrm>
            <a:off x="5492750" y="2347913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1" name="Line 47"/>
          <p:cNvSpPr>
            <a:spLocks noChangeShapeType="1"/>
          </p:cNvSpPr>
          <p:nvPr/>
        </p:nvSpPr>
        <p:spPr bwMode="auto">
          <a:xfrm>
            <a:off x="5530850" y="2795588"/>
            <a:ext cx="0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2" name="Line 48"/>
          <p:cNvSpPr>
            <a:spLocks noChangeShapeType="1"/>
          </p:cNvSpPr>
          <p:nvPr/>
        </p:nvSpPr>
        <p:spPr bwMode="auto">
          <a:xfrm flipV="1">
            <a:off x="1454150" y="3043238"/>
            <a:ext cx="4025900" cy="28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3" name="Line 49"/>
          <p:cNvSpPr>
            <a:spLocks noChangeShapeType="1"/>
          </p:cNvSpPr>
          <p:nvPr/>
        </p:nvSpPr>
        <p:spPr bwMode="auto">
          <a:xfrm flipH="1">
            <a:off x="1720850" y="3586163"/>
            <a:ext cx="452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4" name="Line 50"/>
          <p:cNvSpPr>
            <a:spLocks noChangeShapeType="1"/>
          </p:cNvSpPr>
          <p:nvPr/>
        </p:nvSpPr>
        <p:spPr bwMode="auto">
          <a:xfrm>
            <a:off x="2152650" y="306228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5" name="Line 51"/>
          <p:cNvSpPr>
            <a:spLocks noChangeShapeType="1"/>
          </p:cNvSpPr>
          <p:nvPr/>
        </p:nvSpPr>
        <p:spPr bwMode="auto">
          <a:xfrm>
            <a:off x="2152650" y="3529013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6" name="Line 52"/>
          <p:cNvSpPr>
            <a:spLocks noChangeShapeType="1"/>
          </p:cNvSpPr>
          <p:nvPr/>
        </p:nvSpPr>
        <p:spPr bwMode="auto">
          <a:xfrm>
            <a:off x="2851150" y="306228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7" name="Line 53"/>
          <p:cNvSpPr>
            <a:spLocks noChangeShapeType="1"/>
          </p:cNvSpPr>
          <p:nvPr/>
        </p:nvSpPr>
        <p:spPr bwMode="auto">
          <a:xfrm>
            <a:off x="2876550" y="3529013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8" name="Line 54"/>
          <p:cNvSpPr>
            <a:spLocks noChangeShapeType="1"/>
          </p:cNvSpPr>
          <p:nvPr/>
        </p:nvSpPr>
        <p:spPr bwMode="auto">
          <a:xfrm>
            <a:off x="3575050" y="3062288"/>
            <a:ext cx="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79" name="Line 55"/>
          <p:cNvSpPr>
            <a:spLocks noChangeShapeType="1"/>
          </p:cNvSpPr>
          <p:nvPr/>
        </p:nvSpPr>
        <p:spPr bwMode="auto">
          <a:xfrm>
            <a:off x="3600450" y="3509963"/>
            <a:ext cx="0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0" name="Line 56"/>
          <p:cNvSpPr>
            <a:spLocks noChangeShapeType="1"/>
          </p:cNvSpPr>
          <p:nvPr/>
        </p:nvSpPr>
        <p:spPr bwMode="auto">
          <a:xfrm>
            <a:off x="4286250" y="306228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1" name="Line 57"/>
          <p:cNvSpPr>
            <a:spLocks noChangeShapeType="1"/>
          </p:cNvSpPr>
          <p:nvPr/>
        </p:nvSpPr>
        <p:spPr bwMode="auto">
          <a:xfrm>
            <a:off x="4298950" y="3529013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2" name="Line 58"/>
          <p:cNvSpPr>
            <a:spLocks noChangeShapeType="1"/>
          </p:cNvSpPr>
          <p:nvPr/>
        </p:nvSpPr>
        <p:spPr bwMode="auto">
          <a:xfrm>
            <a:off x="5492750" y="306228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3" name="Line 59"/>
          <p:cNvSpPr>
            <a:spLocks noChangeShapeType="1"/>
          </p:cNvSpPr>
          <p:nvPr/>
        </p:nvSpPr>
        <p:spPr bwMode="auto">
          <a:xfrm>
            <a:off x="5530850" y="3509963"/>
            <a:ext cx="0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4" name="Line 60"/>
          <p:cNvSpPr>
            <a:spLocks noChangeShapeType="1"/>
          </p:cNvSpPr>
          <p:nvPr/>
        </p:nvSpPr>
        <p:spPr bwMode="auto">
          <a:xfrm flipV="1">
            <a:off x="1174750" y="3786188"/>
            <a:ext cx="4305300" cy="28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5" name="Line 61"/>
          <p:cNvSpPr>
            <a:spLocks noChangeShapeType="1"/>
          </p:cNvSpPr>
          <p:nvPr/>
        </p:nvSpPr>
        <p:spPr bwMode="auto">
          <a:xfrm flipH="1">
            <a:off x="1720850" y="4329113"/>
            <a:ext cx="482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6" name="Line 62"/>
          <p:cNvSpPr>
            <a:spLocks noChangeShapeType="1"/>
          </p:cNvSpPr>
          <p:nvPr/>
        </p:nvSpPr>
        <p:spPr bwMode="auto">
          <a:xfrm>
            <a:off x="2152650" y="380523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7" name="Line 63"/>
          <p:cNvSpPr>
            <a:spLocks noChangeShapeType="1"/>
          </p:cNvSpPr>
          <p:nvPr/>
        </p:nvSpPr>
        <p:spPr bwMode="auto">
          <a:xfrm>
            <a:off x="2152650" y="4271963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8" name="Line 64"/>
          <p:cNvSpPr>
            <a:spLocks noChangeShapeType="1"/>
          </p:cNvSpPr>
          <p:nvPr/>
        </p:nvSpPr>
        <p:spPr bwMode="auto">
          <a:xfrm>
            <a:off x="2851150" y="380523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89" name="Line 65"/>
          <p:cNvSpPr>
            <a:spLocks noChangeShapeType="1"/>
          </p:cNvSpPr>
          <p:nvPr/>
        </p:nvSpPr>
        <p:spPr bwMode="auto">
          <a:xfrm>
            <a:off x="2876550" y="4271963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90" name="Line 66"/>
          <p:cNvSpPr>
            <a:spLocks noChangeShapeType="1"/>
          </p:cNvSpPr>
          <p:nvPr/>
        </p:nvSpPr>
        <p:spPr bwMode="auto">
          <a:xfrm>
            <a:off x="3575050" y="3805238"/>
            <a:ext cx="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91" name="Line 67"/>
          <p:cNvSpPr>
            <a:spLocks noChangeShapeType="1"/>
          </p:cNvSpPr>
          <p:nvPr/>
        </p:nvSpPr>
        <p:spPr bwMode="auto">
          <a:xfrm>
            <a:off x="3600450" y="4252913"/>
            <a:ext cx="0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92" name="Line 68"/>
          <p:cNvSpPr>
            <a:spLocks noChangeShapeType="1"/>
          </p:cNvSpPr>
          <p:nvPr/>
        </p:nvSpPr>
        <p:spPr bwMode="auto">
          <a:xfrm>
            <a:off x="4286250" y="380523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93" name="Line 69"/>
          <p:cNvSpPr>
            <a:spLocks noChangeShapeType="1"/>
          </p:cNvSpPr>
          <p:nvPr/>
        </p:nvSpPr>
        <p:spPr bwMode="auto">
          <a:xfrm>
            <a:off x="4298950" y="4271963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94" name="Line 70"/>
          <p:cNvSpPr>
            <a:spLocks noChangeShapeType="1"/>
          </p:cNvSpPr>
          <p:nvPr/>
        </p:nvSpPr>
        <p:spPr bwMode="auto">
          <a:xfrm>
            <a:off x="5492750" y="3805238"/>
            <a:ext cx="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095" name="Line 71"/>
          <p:cNvSpPr>
            <a:spLocks noChangeShapeType="1"/>
          </p:cNvSpPr>
          <p:nvPr/>
        </p:nvSpPr>
        <p:spPr bwMode="auto">
          <a:xfrm>
            <a:off x="5530850" y="4252913"/>
            <a:ext cx="0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2764" y="1338263"/>
            <a:ext cx="5197233" cy="2457450"/>
            <a:chOff x="512763" y="1784350"/>
            <a:chExt cx="5197233" cy="3276600"/>
          </a:xfrm>
        </p:grpSpPr>
        <p:sp>
          <p:nvSpPr>
            <p:cNvPr id="1025030" name="Rectangle 6"/>
            <p:cNvSpPr>
              <a:spLocks noChangeArrowheads="1"/>
            </p:cNvSpPr>
            <p:nvPr/>
          </p:nvSpPr>
          <p:spPr bwMode="auto">
            <a:xfrm>
              <a:off x="619543" y="2357906"/>
              <a:ext cx="1554914" cy="42610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Array Controller</a:t>
              </a:r>
            </a:p>
          </p:txBody>
        </p:sp>
        <p:sp>
          <p:nvSpPr>
            <p:cNvPr id="1025035" name="Line 11"/>
            <p:cNvSpPr>
              <a:spLocks noChangeShapeType="1"/>
            </p:cNvSpPr>
            <p:nvPr/>
          </p:nvSpPr>
          <p:spPr bwMode="auto">
            <a:xfrm>
              <a:off x="5683250" y="1784350"/>
              <a:ext cx="0" cy="10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25036" name="Line 12"/>
            <p:cNvSpPr>
              <a:spLocks noChangeShapeType="1"/>
            </p:cNvSpPr>
            <p:nvPr/>
          </p:nvSpPr>
          <p:spPr bwMode="auto">
            <a:xfrm flipH="1">
              <a:off x="1949449" y="1899590"/>
              <a:ext cx="3760547" cy="329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25037" name="Line 13"/>
            <p:cNvSpPr>
              <a:spLocks noChangeShapeType="1"/>
            </p:cNvSpPr>
            <p:nvPr/>
          </p:nvSpPr>
          <p:spPr bwMode="auto">
            <a:xfrm>
              <a:off x="1949450" y="225425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25058" name="Line 34"/>
            <p:cNvSpPr>
              <a:spLocks noChangeShapeType="1"/>
            </p:cNvSpPr>
            <p:nvPr/>
          </p:nvSpPr>
          <p:spPr bwMode="auto">
            <a:xfrm>
              <a:off x="1708150" y="2749550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25096" name="Line 72"/>
            <p:cNvSpPr>
              <a:spLocks noChangeShapeType="1"/>
            </p:cNvSpPr>
            <p:nvPr/>
          </p:nvSpPr>
          <p:spPr bwMode="auto">
            <a:xfrm>
              <a:off x="1441450" y="2749550"/>
              <a:ext cx="0" cy="1295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1025097" name="Line 73"/>
            <p:cNvSpPr>
              <a:spLocks noChangeShapeType="1"/>
            </p:cNvSpPr>
            <p:nvPr/>
          </p:nvSpPr>
          <p:spPr bwMode="auto">
            <a:xfrm>
              <a:off x="1162050" y="2749550"/>
              <a:ext cx="0" cy="2311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1025098" name="Rectangle 74"/>
            <p:cNvSpPr>
              <a:spLocks noChangeArrowheads="1"/>
            </p:cNvSpPr>
            <p:nvPr/>
          </p:nvSpPr>
          <p:spPr bwMode="auto">
            <a:xfrm>
              <a:off x="512763" y="2768601"/>
              <a:ext cx="467949" cy="447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Helvetica Neue Light"/>
                  <a:cs typeface="Helvetica Neue Light"/>
                </a:rPr>
                <a:t>. . .</a:t>
              </a:r>
            </a:p>
          </p:txBody>
        </p:sp>
      </p:grpSp>
      <p:sp>
        <p:nvSpPr>
          <p:cNvPr id="1025099" name="Line 75"/>
          <p:cNvSpPr>
            <a:spLocks noChangeShapeType="1"/>
          </p:cNvSpPr>
          <p:nvPr/>
        </p:nvSpPr>
        <p:spPr bwMode="auto">
          <a:xfrm>
            <a:off x="6229350" y="2062163"/>
            <a:ext cx="0" cy="151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100" name="Line 76"/>
          <p:cNvSpPr>
            <a:spLocks noChangeShapeType="1"/>
          </p:cNvSpPr>
          <p:nvPr/>
        </p:nvSpPr>
        <p:spPr bwMode="auto">
          <a:xfrm>
            <a:off x="6559550" y="2062163"/>
            <a:ext cx="0" cy="2257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101" name="Rectangle 77"/>
          <p:cNvSpPr>
            <a:spLocks noChangeArrowheads="1"/>
          </p:cNvSpPr>
          <p:nvPr/>
        </p:nvSpPr>
        <p:spPr bwMode="auto">
          <a:xfrm>
            <a:off x="6672263" y="2095500"/>
            <a:ext cx="46794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Helvetica Neue Light"/>
                <a:cs typeface="Helvetica Neue Light"/>
              </a:rPr>
              <a:t>. . .</a:t>
            </a:r>
          </a:p>
        </p:txBody>
      </p:sp>
      <p:sp>
        <p:nvSpPr>
          <p:cNvPr id="1025102" name="Rectangle 78"/>
          <p:cNvSpPr>
            <a:spLocks noChangeArrowheads="1"/>
          </p:cNvSpPr>
          <p:nvPr/>
        </p:nvSpPr>
        <p:spPr bwMode="auto">
          <a:xfrm>
            <a:off x="1860550" y="2281238"/>
            <a:ext cx="584200" cy="27432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Gill Sans Light"/>
              <a:cs typeface="Gill Sans Light"/>
            </a:endParaRPr>
          </a:p>
        </p:txBody>
      </p:sp>
      <p:sp>
        <p:nvSpPr>
          <p:cNvPr id="1025103" name="Rectangle 79"/>
          <p:cNvSpPr>
            <a:spLocks noChangeArrowheads="1"/>
          </p:cNvSpPr>
          <p:nvPr/>
        </p:nvSpPr>
        <p:spPr bwMode="auto">
          <a:xfrm>
            <a:off x="2024063" y="4375150"/>
            <a:ext cx="22552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200" b="1" dirty="0">
                <a:latin typeface="Helvetica Neue Light"/>
                <a:cs typeface="Helvetica Neue Light"/>
              </a:rPr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200" b="1" dirty="0">
                <a:latin typeface="Helvetica Neue Light"/>
                <a:cs typeface="Helvetica Neue Light"/>
              </a:rPr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200" b="1" dirty="0">
                <a:latin typeface="Helvetica Neue Light"/>
                <a:cs typeface="Helvetica Neue Light"/>
              </a:rPr>
              <a:t>.</a:t>
            </a:r>
          </a:p>
        </p:txBody>
      </p:sp>
      <p:sp>
        <p:nvSpPr>
          <p:cNvPr id="1025104" name="Rectangle 80"/>
          <p:cNvSpPr>
            <a:spLocks noChangeArrowheads="1"/>
          </p:cNvSpPr>
          <p:nvPr/>
        </p:nvSpPr>
        <p:spPr bwMode="auto">
          <a:xfrm>
            <a:off x="538163" y="4379505"/>
            <a:ext cx="107757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000" i="1" dirty="0">
                <a:latin typeface="Gill Sans Light"/>
                <a:cs typeface="Gill Sans Light"/>
              </a:rPr>
              <a:t>Recovery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000" i="1" dirty="0">
                <a:latin typeface="Gill Sans Light"/>
                <a:cs typeface="Gill Sans Light"/>
              </a:rPr>
              <a:t>Group</a:t>
            </a:r>
          </a:p>
        </p:txBody>
      </p:sp>
      <p:sp useBgFill="1">
        <p:nvSpPr>
          <p:cNvPr id="1025105" name="Rectangle 81"/>
          <p:cNvSpPr>
            <a:spLocks noChangeArrowheads="1"/>
          </p:cNvSpPr>
          <p:nvPr/>
        </p:nvSpPr>
        <p:spPr bwMode="auto">
          <a:xfrm>
            <a:off x="7037396" y="2734411"/>
            <a:ext cx="1558906" cy="730764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86000"/>
              </a:lnSpc>
              <a:spcBef>
                <a:spcPct val="0"/>
              </a:spcBef>
              <a:buSzTx/>
              <a:buFontTx/>
              <a:buNone/>
            </a:pPr>
            <a:r>
              <a:rPr lang="en-US" sz="1600">
                <a:latin typeface="Helvetica Neue Light"/>
                <a:cs typeface="Helvetica Neue Light"/>
              </a:rPr>
              <a:t>Goal: No Single</a:t>
            </a:r>
          </a:p>
          <a:p>
            <a:pPr algn="ctr">
              <a:lnSpc>
                <a:spcPct val="86000"/>
              </a:lnSpc>
              <a:spcBef>
                <a:spcPct val="0"/>
              </a:spcBef>
              <a:buSzTx/>
              <a:buFontTx/>
              <a:buNone/>
            </a:pPr>
            <a:r>
              <a:rPr lang="en-US" sz="1600">
                <a:latin typeface="Helvetica Neue Light"/>
                <a:cs typeface="Helvetica Neue Light"/>
              </a:rPr>
              <a:t>Points of</a:t>
            </a:r>
          </a:p>
          <a:p>
            <a:pPr algn="ctr">
              <a:lnSpc>
                <a:spcPct val="86000"/>
              </a:lnSpc>
              <a:spcBef>
                <a:spcPct val="0"/>
              </a:spcBef>
              <a:buSzTx/>
              <a:buFontTx/>
              <a:buNone/>
            </a:pPr>
            <a:r>
              <a:rPr lang="en-US" sz="1600">
                <a:latin typeface="Helvetica Neue Light"/>
                <a:cs typeface="Helvetica Neue Light"/>
              </a:rPr>
              <a:t>Failure</a:t>
            </a:r>
          </a:p>
        </p:txBody>
      </p:sp>
      <p:sp>
        <p:nvSpPr>
          <p:cNvPr id="1025107" name="Line 83"/>
          <p:cNvSpPr>
            <a:spLocks noChangeShapeType="1"/>
          </p:cNvSpPr>
          <p:nvPr/>
        </p:nvSpPr>
        <p:spPr bwMode="auto">
          <a:xfrm flipV="1">
            <a:off x="6254750" y="6905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Helvetica Neue Light"/>
              <a:cs typeface="Helvetica Neue Light"/>
            </a:endParaRPr>
          </a:p>
        </p:txBody>
      </p:sp>
      <p:sp>
        <p:nvSpPr>
          <p:cNvPr id="1025109" name="Rectangle 85"/>
          <p:cNvSpPr>
            <a:spLocks noChangeArrowheads="1"/>
          </p:cNvSpPr>
          <p:nvPr/>
        </p:nvSpPr>
        <p:spPr bwMode="auto">
          <a:xfrm>
            <a:off x="6354763" y="723900"/>
            <a:ext cx="56746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Helvetica Neue Light"/>
                <a:cs typeface="Helvetica Neue Light"/>
              </a:rPr>
              <a:t>host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3563" y="666751"/>
            <a:ext cx="8087163" cy="4457136"/>
            <a:chOff x="563563" y="889001"/>
            <a:chExt cx="8087163" cy="5942847"/>
          </a:xfrm>
        </p:grpSpPr>
        <p:sp>
          <p:nvSpPr>
            <p:cNvPr id="1025027" name="Rectangle 3"/>
            <p:cNvSpPr>
              <a:spLocks noChangeArrowheads="1"/>
            </p:cNvSpPr>
            <p:nvPr/>
          </p:nvSpPr>
          <p:spPr bwMode="auto">
            <a:xfrm>
              <a:off x="2601913" y="1397001"/>
              <a:ext cx="2156466" cy="530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000" i="1">
                  <a:solidFill>
                    <a:schemeClr val="tx1"/>
                  </a:solidFill>
                  <a:latin typeface="Gill Sans Light"/>
                  <a:cs typeface="Gill Sans Light"/>
                </a:rPr>
                <a:t>Fully dual redundant</a:t>
              </a:r>
            </a:p>
          </p:txBody>
        </p:sp>
        <p:sp>
          <p:nvSpPr>
            <p:cNvPr id="1025028" name="Rectangle 4"/>
            <p:cNvSpPr>
              <a:spLocks noChangeArrowheads="1"/>
            </p:cNvSpPr>
            <p:nvPr/>
          </p:nvSpPr>
          <p:spPr bwMode="auto">
            <a:xfrm>
              <a:off x="607153" y="1373557"/>
              <a:ext cx="1490794" cy="46440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2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dirty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I/O Controller</a:t>
              </a:r>
            </a:p>
          </p:txBody>
        </p:sp>
        <p:sp>
          <p:nvSpPr>
            <p:cNvPr id="1025032" name="Line 8"/>
            <p:cNvSpPr>
              <a:spLocks noChangeShapeType="1"/>
            </p:cNvSpPr>
            <p:nvPr/>
          </p:nvSpPr>
          <p:spPr bwMode="auto">
            <a:xfrm>
              <a:off x="1924050" y="1784350"/>
              <a:ext cx="0" cy="10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5033" name="Line 9"/>
            <p:cNvSpPr>
              <a:spLocks noChangeShapeType="1"/>
            </p:cNvSpPr>
            <p:nvPr/>
          </p:nvSpPr>
          <p:spPr bwMode="auto">
            <a:xfrm>
              <a:off x="5645150" y="2279650"/>
              <a:ext cx="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5034" name="Line 10"/>
            <p:cNvSpPr>
              <a:spLocks noChangeShapeType="1"/>
            </p:cNvSpPr>
            <p:nvPr/>
          </p:nvSpPr>
          <p:spPr bwMode="auto">
            <a:xfrm>
              <a:off x="1921121" y="1899589"/>
              <a:ext cx="3756857" cy="3628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5038" name="Line 14"/>
            <p:cNvSpPr>
              <a:spLocks noChangeShapeType="1"/>
            </p:cNvSpPr>
            <p:nvPr/>
          </p:nvSpPr>
          <p:spPr bwMode="auto">
            <a:xfrm>
              <a:off x="755650" y="1784350"/>
              <a:ext cx="0" cy="596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5106" name="Line 82"/>
            <p:cNvSpPr>
              <a:spLocks noChangeShapeType="1"/>
            </p:cNvSpPr>
            <p:nvPr/>
          </p:nvSpPr>
          <p:spPr bwMode="auto">
            <a:xfrm flipV="1">
              <a:off x="1352550" y="933450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Gill Sans Light"/>
                <a:cs typeface="Gill Sans Light"/>
              </a:endParaRPr>
            </a:p>
          </p:txBody>
        </p:sp>
        <p:sp>
          <p:nvSpPr>
            <p:cNvPr id="1025108" name="Rectangle 84"/>
            <p:cNvSpPr>
              <a:spLocks noChangeArrowheads="1"/>
            </p:cNvSpPr>
            <p:nvPr/>
          </p:nvSpPr>
          <p:spPr bwMode="auto">
            <a:xfrm>
              <a:off x="563563" y="889001"/>
              <a:ext cx="662353" cy="530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000" dirty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host</a:t>
              </a:r>
            </a:p>
          </p:txBody>
        </p:sp>
        <p:sp>
          <p:nvSpPr>
            <p:cNvPr id="1025110" name="Rectangle 86"/>
            <p:cNvSpPr>
              <a:spLocks noChangeArrowheads="1"/>
            </p:cNvSpPr>
            <p:nvPr/>
          </p:nvSpPr>
          <p:spPr bwMode="auto">
            <a:xfrm>
              <a:off x="3512700" y="5981701"/>
              <a:ext cx="5138026" cy="850147"/>
            </a:xfrm>
            <a:prstGeom prst="rect">
              <a:avLst/>
            </a:prstGeom>
            <a:solidFill>
              <a:schemeClr val="bg1"/>
            </a:solidFill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000">
                  <a:latin typeface="Gill Sans Light"/>
                  <a:cs typeface="Gill Sans Light"/>
                </a:rPr>
                <a:t>with duplicated paths, higher performance can be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000">
                  <a:latin typeface="Gill Sans Light"/>
                  <a:cs typeface="Gill Sans Light"/>
                </a:rPr>
                <a:t>obtained when there are no failures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86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 </a:t>
            </a:r>
            <a:r>
              <a:rPr lang="en-US" dirty="0" err="1" smtClean="0"/>
              <a:t>AutoRAID</a:t>
            </a:r>
            <a:r>
              <a:rPr lang="en-US" dirty="0" smtClean="0"/>
              <a:t> – 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130300"/>
            <a:ext cx="8750300" cy="3873500"/>
          </a:xfrm>
        </p:spPr>
        <p:txBody>
          <a:bodyPr/>
          <a:lstStyle/>
          <a:p>
            <a:r>
              <a:rPr lang="en-US" b="0" dirty="0"/>
              <a:t>Goals: automate the efficient replication of data in a RAID</a:t>
            </a:r>
          </a:p>
          <a:p>
            <a:pPr lvl="1"/>
            <a:r>
              <a:rPr lang="en-US" b="0" dirty="0" smtClean="0"/>
              <a:t>RAIDs </a:t>
            </a:r>
            <a:r>
              <a:rPr lang="en-US" b="0" dirty="0"/>
              <a:t>are hard to setup and optimize</a:t>
            </a:r>
          </a:p>
          <a:p>
            <a:pPr lvl="1"/>
            <a:r>
              <a:rPr lang="en-US" b="0" dirty="0" smtClean="0"/>
              <a:t>Different RAID Levels provide different tradeoffs</a:t>
            </a:r>
          </a:p>
          <a:p>
            <a:pPr lvl="1"/>
            <a:r>
              <a:rPr lang="en-US" b="0" dirty="0" smtClean="0"/>
              <a:t>Automate </a:t>
            </a:r>
            <a:r>
              <a:rPr lang="en-US" b="0" dirty="0"/>
              <a:t>the migration between </a:t>
            </a:r>
            <a:r>
              <a:rPr lang="en-US" b="0" dirty="0" smtClean="0"/>
              <a:t>levels</a:t>
            </a:r>
          </a:p>
          <a:p>
            <a:pPr lvl="1"/>
            <a:endParaRPr lang="en-US" b="0" dirty="0" smtClean="0"/>
          </a:p>
          <a:p>
            <a:r>
              <a:rPr lang="en-US" dirty="0" smtClean="0"/>
              <a:t>RAID 1 and 5</a:t>
            </a:r>
            <a:r>
              <a:rPr lang="en-US" b="0" dirty="0" smtClean="0"/>
              <a:t>: what are the tradeoffs?</a:t>
            </a:r>
            <a:endParaRPr lang="en-US" b="0" dirty="0"/>
          </a:p>
          <a:p>
            <a:pPr lvl="1"/>
            <a:r>
              <a:rPr lang="en-US" dirty="0" smtClean="0"/>
              <a:t>RAID 1: excellent read performance, good write performance, performs well under failures, expensive</a:t>
            </a:r>
            <a:endParaRPr lang="en-US" b="0" dirty="0"/>
          </a:p>
          <a:p>
            <a:pPr lvl="1"/>
            <a:r>
              <a:rPr lang="en-US" dirty="0" smtClean="0"/>
              <a:t>RAID 5: cost effective, good read performance, bad write performance, expensive recovery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0930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 </a:t>
            </a:r>
            <a:r>
              <a:rPr lang="en-US" dirty="0" err="1" smtClean="0"/>
              <a:t>AutoRAID</a:t>
            </a:r>
            <a:r>
              <a:rPr lang="en-US" dirty="0" smtClean="0"/>
              <a:t> – 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06500"/>
            <a:ext cx="8750300" cy="3384550"/>
          </a:xfrm>
        </p:spPr>
        <p:txBody>
          <a:bodyPr/>
          <a:lstStyle/>
          <a:p>
            <a:r>
              <a:rPr lang="en-US" b="0" dirty="0" smtClean="0"/>
              <a:t>Each </a:t>
            </a:r>
            <a:r>
              <a:rPr lang="en-US" b="0" dirty="0"/>
              <a:t>kind of replication has a narrow range of workloads for which it is best...</a:t>
            </a:r>
          </a:p>
          <a:p>
            <a:pPr lvl="1"/>
            <a:r>
              <a:rPr lang="en-US" b="0" dirty="0" smtClean="0"/>
              <a:t>Mistake </a:t>
            </a:r>
            <a:r>
              <a:rPr lang="en-US" b="0" dirty="0"/>
              <a:t>⇒ 1) poor performance, 2) changing layout is expensive and error prone</a:t>
            </a:r>
          </a:p>
          <a:p>
            <a:pPr lvl="1"/>
            <a:r>
              <a:rPr lang="en-US" dirty="0"/>
              <a:t>D</a:t>
            </a:r>
            <a:r>
              <a:rPr lang="en-US" b="0" dirty="0" smtClean="0"/>
              <a:t>ifficult </a:t>
            </a:r>
            <a:r>
              <a:rPr lang="en-US" b="0" dirty="0"/>
              <a:t>to add storage</a:t>
            </a:r>
            <a:r>
              <a:rPr lang="en-US" b="0" dirty="0" smtClean="0"/>
              <a:t>: </a:t>
            </a:r>
            <a:r>
              <a:rPr lang="en-US" b="0" dirty="0"/>
              <a:t>new disk ⇒ change layout and rearrange data</a:t>
            </a:r>
            <a:r>
              <a:rPr lang="en-US" b="0" dirty="0" smtClean="0"/>
              <a:t>...</a:t>
            </a:r>
          </a:p>
          <a:p>
            <a:pPr lvl="1"/>
            <a:r>
              <a:rPr lang="en-US" dirty="0" smtClean="0"/>
              <a:t>Difficult to add disks of different sizes</a:t>
            </a:r>
            <a:endParaRPr 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6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Reliability</a:t>
            </a:r>
          </a:p>
        </p:txBody>
      </p:sp>
      <p:sp>
        <p:nvSpPr>
          <p:cNvPr id="1017859" name="Rectangle 3"/>
          <p:cNvSpPr>
            <a:spLocks noChangeArrowheads="1"/>
          </p:cNvSpPr>
          <p:nvPr/>
        </p:nvSpPr>
        <p:spPr bwMode="auto">
          <a:xfrm>
            <a:off x="255494" y="1071550"/>
            <a:ext cx="8678956" cy="269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Gill Sans Light"/>
                <a:cs typeface="Gill Sans Light"/>
              </a:rPr>
              <a:t>Reliability </a:t>
            </a:r>
            <a:r>
              <a:rPr lang="en-US" sz="2400" dirty="0">
                <a:solidFill>
                  <a:schemeClr val="tx1"/>
                </a:solidFill>
                <a:latin typeface="Gill Sans Light"/>
                <a:cs typeface="Gill Sans Light"/>
              </a:rPr>
              <a:t>of N disks = Reliability of 1 Disk ÷ N</a:t>
            </a:r>
            <a:br>
              <a:rPr lang="en-US" sz="2400" dirty="0">
                <a:solidFill>
                  <a:schemeClr val="tx1"/>
                </a:solidFill>
                <a:latin typeface="Gill Sans Light"/>
                <a:cs typeface="Gill Sans Light"/>
              </a:rPr>
            </a:br>
            <a:endParaRPr lang="en-US" sz="24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lang="en-US" sz="2800" dirty="0">
                <a:solidFill>
                  <a:schemeClr val="tx1"/>
                </a:solidFill>
                <a:latin typeface="Gill Sans Light"/>
                <a:cs typeface="Gill Sans Light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Gill Sans Light"/>
                <a:cs typeface="Gill Sans Light"/>
              </a:rPr>
              <a:t>50,000 Hours ÷ 70 disks = 700 hours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24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Gill Sans Light"/>
                <a:cs typeface="Gill Sans Light"/>
              </a:rPr>
              <a:t>   	Disk system MTTF: Drops from 6 years  to 1 month!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24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342900" indent="-342900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Gill Sans Light"/>
                <a:cs typeface="Gill Sans Light"/>
              </a:rPr>
              <a:t>Arrays </a:t>
            </a:r>
            <a:r>
              <a:rPr lang="en-US" sz="2400" dirty="0">
                <a:solidFill>
                  <a:schemeClr val="tx1"/>
                </a:solidFill>
                <a:latin typeface="Gill Sans Light"/>
                <a:cs typeface="Gill Sans Light"/>
              </a:rPr>
              <a:t>(without redundancy) too unreliable to be useful!</a:t>
            </a:r>
          </a:p>
        </p:txBody>
      </p:sp>
      <p:sp>
        <p:nvSpPr>
          <p:cNvPr id="1017860" name="Rectangle 4"/>
          <p:cNvSpPr>
            <a:spLocks noChangeArrowheads="1"/>
          </p:cNvSpPr>
          <p:nvPr/>
        </p:nvSpPr>
        <p:spPr bwMode="auto">
          <a:xfrm>
            <a:off x="121025" y="3879149"/>
            <a:ext cx="8667375" cy="8567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88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dirty="0">
                <a:latin typeface="Gill Sans Light"/>
                <a:cs typeface="Gill Sans Light"/>
              </a:rPr>
              <a:t>Hot spares support reconstruction in parallel with </a:t>
            </a:r>
            <a:r>
              <a:rPr lang="en-US" sz="2800" dirty="0" smtClean="0">
                <a:latin typeface="Gill Sans Light"/>
                <a:cs typeface="Gill Sans Light"/>
              </a:rPr>
              <a:t>access</a:t>
            </a:r>
            <a:r>
              <a:rPr lang="en-US" sz="2800" dirty="0">
                <a:latin typeface="Gill Sans Light"/>
                <a:cs typeface="Gill Sans Light"/>
              </a:rPr>
              <a:t>: very high media availability can be achieved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6200" y="939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9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 </a:t>
            </a:r>
            <a:r>
              <a:rPr lang="en-US" dirty="0" err="1" smtClean="0"/>
              <a:t>AutoRAID</a:t>
            </a:r>
            <a:r>
              <a:rPr lang="en-US" dirty="0" smtClean="0"/>
              <a:t> –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939800"/>
            <a:ext cx="8801100" cy="3937000"/>
          </a:xfrm>
        </p:spPr>
        <p:txBody>
          <a:bodyPr/>
          <a:lstStyle/>
          <a:p>
            <a:r>
              <a:rPr lang="en-US" b="0" dirty="0"/>
              <a:t>Key idea: mirror active data (hot), RAID 5 for cold data</a:t>
            </a:r>
          </a:p>
          <a:p>
            <a:pPr lvl="1"/>
            <a:r>
              <a:rPr lang="en-US" b="0" dirty="0" smtClean="0"/>
              <a:t>Assumes </a:t>
            </a:r>
            <a:r>
              <a:rPr lang="en-US" b="0" dirty="0"/>
              <a:t>only part of data in active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use </a:t>
            </a:r>
            <a:r>
              <a:rPr lang="en-US" b="0" dirty="0"/>
              <a:t>at one time</a:t>
            </a:r>
          </a:p>
          <a:p>
            <a:pPr lvl="1"/>
            <a:r>
              <a:rPr lang="en-US" b="0" dirty="0" smtClean="0"/>
              <a:t>Working </a:t>
            </a:r>
            <a:r>
              <a:rPr lang="en-US" b="0" dirty="0"/>
              <a:t>set changes slowly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(</a:t>
            </a:r>
            <a:r>
              <a:rPr lang="en-US" b="0" dirty="0"/>
              <a:t>to allow migration</a:t>
            </a:r>
            <a:r>
              <a:rPr lang="en-US" b="0" dirty="0" smtClean="0"/>
              <a:t>)</a:t>
            </a:r>
            <a:endParaRPr lang="en-US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2" y="1414852"/>
            <a:ext cx="4167188" cy="270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90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 </a:t>
            </a:r>
            <a:r>
              <a:rPr lang="en-US" dirty="0" err="1" smtClean="0"/>
              <a:t>AutoRAID</a:t>
            </a:r>
            <a:r>
              <a:rPr lang="en-US" dirty="0" smtClean="0"/>
              <a:t> –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890587"/>
            <a:ext cx="8801100" cy="3986213"/>
          </a:xfrm>
        </p:spPr>
        <p:txBody>
          <a:bodyPr/>
          <a:lstStyle/>
          <a:p>
            <a:r>
              <a:rPr lang="en-US" b="0" dirty="0" smtClean="0"/>
              <a:t>How to implement this idea?</a:t>
            </a:r>
            <a:endParaRPr lang="en-US" b="0" dirty="0"/>
          </a:p>
          <a:p>
            <a:pPr lvl="1"/>
            <a:r>
              <a:rPr lang="en-US" b="0" dirty="0" smtClean="0"/>
              <a:t>Sys-admin</a:t>
            </a:r>
          </a:p>
          <a:p>
            <a:pPr lvl="2"/>
            <a:r>
              <a:rPr lang="en-US" b="0" dirty="0" smtClean="0"/>
              <a:t>make </a:t>
            </a:r>
            <a:r>
              <a:rPr lang="en-US" b="0" dirty="0"/>
              <a:t>a human move around the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files</a:t>
            </a:r>
            <a:r>
              <a:rPr lang="en-US" b="0" dirty="0"/>
              <a:t>.... BAD. painful and error prone</a:t>
            </a:r>
          </a:p>
          <a:p>
            <a:pPr lvl="1"/>
            <a:r>
              <a:rPr lang="en-US" b="0" dirty="0" smtClean="0"/>
              <a:t>File system</a:t>
            </a:r>
          </a:p>
          <a:p>
            <a:pPr lvl="2"/>
            <a:r>
              <a:rPr lang="en-US" dirty="0"/>
              <a:t>H</a:t>
            </a:r>
            <a:r>
              <a:rPr lang="en-US" b="0" dirty="0" smtClean="0"/>
              <a:t>ard </a:t>
            </a:r>
            <a:r>
              <a:rPr lang="en-US" b="0" dirty="0"/>
              <a:t>to implement</a:t>
            </a:r>
            <a:r>
              <a:rPr lang="en-US" b="0" dirty="0" smtClean="0"/>
              <a:t>/</a:t>
            </a:r>
            <a:br>
              <a:rPr lang="en-US" b="0" dirty="0" smtClean="0"/>
            </a:br>
            <a:r>
              <a:rPr lang="en-US" b="0" dirty="0" smtClean="0"/>
              <a:t>deploy</a:t>
            </a:r>
            <a:r>
              <a:rPr lang="en-US" b="0" dirty="0"/>
              <a:t>; can’t work with </a:t>
            </a:r>
            <a:r>
              <a:rPr lang="en-US" b="0" dirty="0" smtClean="0"/>
              <a:t>existing systems</a:t>
            </a:r>
            <a:endParaRPr lang="en-US" b="0" dirty="0"/>
          </a:p>
          <a:p>
            <a:pPr lvl="1"/>
            <a:r>
              <a:rPr lang="en-US" b="0" dirty="0" smtClean="0"/>
              <a:t>Smart </a:t>
            </a:r>
            <a:r>
              <a:rPr lang="en-US" b="0" dirty="0"/>
              <a:t>array controller: (magic disk)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block-level </a:t>
            </a:r>
            <a:r>
              <a:rPr lang="en-US" b="0" dirty="0"/>
              <a:t>device </a:t>
            </a:r>
            <a:r>
              <a:rPr lang="en-US" b="0" dirty="0" smtClean="0"/>
              <a:t>interface</a:t>
            </a:r>
          </a:p>
          <a:p>
            <a:pPr lvl="2"/>
            <a:r>
              <a:rPr lang="en-US" b="0" dirty="0" smtClean="0"/>
              <a:t>Easy </a:t>
            </a:r>
            <a:r>
              <a:rPr lang="en-US" b="0" dirty="0"/>
              <a:t>to </a:t>
            </a:r>
            <a:r>
              <a:rPr lang="en-US" b="0" dirty="0" smtClean="0"/>
              <a:t>deploy because </a:t>
            </a:r>
            <a:r>
              <a:rPr lang="en-US" b="0" dirty="0"/>
              <a:t>there is a well-defined </a:t>
            </a:r>
            <a:r>
              <a:rPr lang="en-US" b="0" dirty="0" smtClean="0"/>
              <a:t>abstraction</a:t>
            </a:r>
          </a:p>
          <a:p>
            <a:pPr lvl="2"/>
            <a:r>
              <a:rPr lang="en-US" b="0" dirty="0" smtClean="0"/>
              <a:t>Enables </a:t>
            </a:r>
            <a:r>
              <a:rPr lang="en-US" b="0" dirty="0"/>
              <a:t>easy use of NVRAM (why</a:t>
            </a:r>
            <a:r>
              <a:rPr lang="en-US" b="0" dirty="0" smtClean="0"/>
              <a:t>?)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28737"/>
            <a:ext cx="4167188" cy="270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3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55575"/>
            <a:ext cx="8850312" cy="857250"/>
          </a:xfrm>
        </p:spPr>
        <p:txBody>
          <a:bodyPr/>
          <a:lstStyle/>
          <a:p>
            <a:r>
              <a:rPr lang="en-US" dirty="0" err="1" smtClean="0"/>
              <a:t>AutoRAID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53622"/>
            <a:ext cx="4330700" cy="41517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PEX (Physical Extent): 1MB chunk of disk space</a:t>
            </a:r>
          </a:p>
          <a:p>
            <a:r>
              <a:rPr lang="en-US" dirty="0" smtClean="0"/>
              <a:t>PEG (Physical Extent Group): Size depends on # Disks</a:t>
            </a:r>
          </a:p>
          <a:p>
            <a:pPr lvl="1"/>
            <a:r>
              <a:rPr lang="en-US" dirty="0" smtClean="0"/>
              <a:t>A group of </a:t>
            </a:r>
            <a:r>
              <a:rPr lang="en-US" dirty="0" err="1" smtClean="0"/>
              <a:t>PEXes</a:t>
            </a:r>
            <a:r>
              <a:rPr lang="en-US" dirty="0" smtClean="0"/>
              <a:t> assigned to one storage class</a:t>
            </a:r>
          </a:p>
          <a:p>
            <a:r>
              <a:rPr lang="en-US" dirty="0" smtClean="0"/>
              <a:t>Stripe: Size depends # Disks</a:t>
            </a:r>
          </a:p>
          <a:p>
            <a:pPr lvl="1"/>
            <a:r>
              <a:rPr lang="en-US" dirty="0" smtClean="0"/>
              <a:t>One row of parity and data segments in a RAID 5 storage class</a:t>
            </a:r>
          </a:p>
          <a:p>
            <a:r>
              <a:rPr lang="en-US" dirty="0" smtClean="0"/>
              <a:t>Segment: 128 KB</a:t>
            </a:r>
          </a:p>
          <a:p>
            <a:pPr lvl="1"/>
            <a:r>
              <a:rPr lang="en-US" dirty="0" smtClean="0"/>
              <a:t>Strip unit (RAID 5) or half of a mirroring unit</a:t>
            </a:r>
          </a:p>
          <a:p>
            <a:r>
              <a:rPr lang="en-US" dirty="0" smtClean="0"/>
              <a:t>Relocation Block (RB): 64KB</a:t>
            </a:r>
          </a:p>
          <a:p>
            <a:pPr lvl="1"/>
            <a:r>
              <a:rPr lang="en-US" dirty="0" smtClean="0"/>
              <a:t>Client visible space unit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r="11970"/>
          <a:stretch/>
        </p:blipFill>
        <p:spPr bwMode="auto">
          <a:xfrm>
            <a:off x="3429001" y="946478"/>
            <a:ext cx="5714999" cy="343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2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6" y="595572"/>
            <a:ext cx="8068904" cy="454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-47625"/>
            <a:ext cx="8850312" cy="857250"/>
          </a:xfrm>
        </p:spPr>
        <p:txBody>
          <a:bodyPr/>
          <a:lstStyle/>
          <a:p>
            <a:r>
              <a:rPr lang="en-US" dirty="0" smtClean="0"/>
              <a:t>Closer 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8400"/>
            <a:ext cx="4089400" cy="3756025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Virtual Device Tables</a:t>
            </a:r>
          </a:p>
          <a:p>
            <a:pPr lvl="1"/>
            <a:r>
              <a:rPr lang="en-US" dirty="0" smtClean="0"/>
              <a:t>Map RBs to PEGs</a:t>
            </a:r>
          </a:p>
          <a:p>
            <a:pPr lvl="1"/>
            <a:r>
              <a:rPr lang="en-US" dirty="0" smtClean="0"/>
              <a:t>RB</a:t>
            </a:r>
            <a:r>
              <a:rPr lang="en-US" b="0" dirty="0" smtClean="0"/>
              <a:t> allocated to a PEG only when written</a:t>
            </a:r>
            <a:endParaRPr lang="en-US" b="0" dirty="0"/>
          </a:p>
          <a:p>
            <a:pPr marL="1371600" lvl="3" indent="0">
              <a:buNone/>
            </a:pPr>
            <a:endParaRPr lang="en-US" b="0" dirty="0"/>
          </a:p>
          <a:p>
            <a:r>
              <a:rPr lang="en-US" b="0" dirty="0" smtClean="0"/>
              <a:t>PEG Tables</a:t>
            </a:r>
            <a:endParaRPr lang="en-US" b="0" dirty="0"/>
          </a:p>
          <a:p>
            <a:pPr lvl="1"/>
            <a:r>
              <a:rPr lang="en-US" b="0" dirty="0" smtClean="0"/>
              <a:t>Map PEGs to physical disk addresses</a:t>
            </a:r>
          </a:p>
          <a:p>
            <a:pPr lvl="1"/>
            <a:r>
              <a:rPr lang="en-US" dirty="0" smtClean="0"/>
              <a:t>Unused slots in PEG are marked free until and RB is allocated to them</a:t>
            </a:r>
            <a:endParaRPr lang="en-US" b="0" dirty="0"/>
          </a:p>
        </p:txBody>
      </p:sp>
      <p:pic>
        <p:nvPicPr>
          <p:cNvPr id="4" name="Picture 3" descr="Screen Shot 2016-09-12 at 12.13.17 A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87" y="1198580"/>
            <a:ext cx="4618413" cy="37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 </a:t>
            </a:r>
            <a:r>
              <a:rPr lang="en-US" dirty="0" err="1" smtClean="0"/>
              <a:t>AutoRaid</a:t>
            </a:r>
            <a:r>
              <a:rPr lang="en-US" dirty="0" smtClean="0"/>
              <a:t> –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724900" cy="3921125"/>
          </a:xfrm>
        </p:spPr>
        <p:txBody>
          <a:bodyPr>
            <a:normAutofit/>
          </a:bodyPr>
          <a:lstStyle/>
          <a:p>
            <a:r>
              <a:rPr lang="en-US" b="0" dirty="0" smtClean="0"/>
              <a:t>Promote/demote </a:t>
            </a:r>
            <a:r>
              <a:rPr lang="en-US" b="0" dirty="0"/>
              <a:t>in </a:t>
            </a:r>
            <a:r>
              <a:rPr lang="en-US" b="0" dirty="0" smtClean="0"/>
              <a:t>64KB </a:t>
            </a:r>
            <a:r>
              <a:rPr lang="en-US" b="0" dirty="0"/>
              <a:t>chunks (8-16 </a:t>
            </a:r>
            <a:r>
              <a:rPr lang="en-US" b="0" dirty="0" smtClean="0"/>
              <a:t>blocks)</a:t>
            </a:r>
          </a:p>
          <a:p>
            <a:pPr lvl="1"/>
            <a:r>
              <a:rPr lang="en-US" b="0" dirty="0" smtClean="0"/>
              <a:t>Hot </a:t>
            </a:r>
            <a:r>
              <a:rPr lang="en-US" b="0" dirty="0"/>
              <a:t>swap disks, etc. (A hot swap is just a controlled </a:t>
            </a:r>
            <a:r>
              <a:rPr lang="en-US" b="0" dirty="0" smtClean="0"/>
              <a:t>failure)</a:t>
            </a:r>
            <a:endParaRPr lang="en-US" b="0" dirty="0"/>
          </a:p>
          <a:p>
            <a:pPr lvl="1"/>
            <a:r>
              <a:rPr lang="en-US" b="0" dirty="0" smtClean="0"/>
              <a:t>Add </a:t>
            </a:r>
            <a:r>
              <a:rPr lang="en-US" b="0" dirty="0"/>
              <a:t>storage easily (goes into the mirror pool)</a:t>
            </a:r>
          </a:p>
          <a:p>
            <a:pPr lvl="1"/>
            <a:r>
              <a:rPr lang="en-US" dirty="0"/>
              <a:t>U</a:t>
            </a:r>
            <a:r>
              <a:rPr lang="en-US" b="0" dirty="0" smtClean="0"/>
              <a:t>seful </a:t>
            </a:r>
            <a:r>
              <a:rPr lang="en-US" b="0" dirty="0"/>
              <a:t>to allow different size disks (why?</a:t>
            </a:r>
            <a:r>
              <a:rPr lang="en-US" b="0" dirty="0" smtClean="0"/>
              <a:t>)</a:t>
            </a:r>
          </a:p>
          <a:p>
            <a:pPr lvl="3"/>
            <a:endParaRPr lang="en-US" b="0" dirty="0"/>
          </a:p>
          <a:p>
            <a:r>
              <a:rPr lang="en-US" b="0" dirty="0" smtClean="0"/>
              <a:t>No </a:t>
            </a:r>
            <a:r>
              <a:rPr lang="en-US" b="0" dirty="0"/>
              <a:t>need for an active hot spare (per se); </a:t>
            </a:r>
            <a:endParaRPr lang="en-US" b="0" dirty="0" smtClean="0"/>
          </a:p>
          <a:p>
            <a:pPr lvl="1"/>
            <a:r>
              <a:rPr lang="en-US" dirty="0"/>
              <a:t>J</a:t>
            </a:r>
            <a:r>
              <a:rPr lang="en-US" b="0" dirty="0" smtClean="0"/>
              <a:t>ust </a:t>
            </a:r>
            <a:r>
              <a:rPr lang="en-US" b="0" dirty="0"/>
              <a:t>keep enough working space </a:t>
            </a:r>
            <a:r>
              <a:rPr lang="en-US" b="0" dirty="0" smtClean="0"/>
              <a:t>around</a:t>
            </a:r>
          </a:p>
          <a:p>
            <a:pPr lvl="3"/>
            <a:endParaRPr lang="en-US" b="0" dirty="0"/>
          </a:p>
          <a:p>
            <a:r>
              <a:rPr lang="en-US" b="0" dirty="0" smtClean="0"/>
              <a:t>Log-structured </a:t>
            </a:r>
            <a:r>
              <a:rPr lang="en-US" b="0" dirty="0"/>
              <a:t>RAID 5 </a:t>
            </a:r>
            <a:r>
              <a:rPr lang="en-US" b="0" dirty="0" smtClean="0"/>
              <a:t>writes</a:t>
            </a:r>
          </a:p>
          <a:p>
            <a:pPr lvl="1"/>
            <a:r>
              <a:rPr lang="en-US" b="0" dirty="0" smtClean="0"/>
              <a:t>Nice </a:t>
            </a:r>
            <a:r>
              <a:rPr lang="en-US" b="0" dirty="0"/>
              <a:t>big streams, no </a:t>
            </a:r>
            <a:r>
              <a:rPr lang="en-US" b="0" dirty="0" smtClean="0"/>
              <a:t>need to </a:t>
            </a:r>
            <a:r>
              <a:rPr lang="en-US" b="0" dirty="0"/>
              <a:t>read old parity for partial </a:t>
            </a:r>
            <a:r>
              <a:rPr lang="en-US" b="0" dirty="0" smtClean="0"/>
              <a:t>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1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834839"/>
            <a:ext cx="8692777" cy="4091074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When to demote? When there is too much mirrored storage (&gt;10%)</a:t>
            </a:r>
          </a:p>
          <a:p>
            <a:pPr lvl="1"/>
            <a:r>
              <a:rPr lang="en-US" b="0" dirty="0" smtClean="0"/>
              <a:t>Demotion </a:t>
            </a:r>
            <a:r>
              <a:rPr lang="en-US" b="0" dirty="0"/>
              <a:t>leaves a hole (64KB). What happens to it? Moved to free list and </a:t>
            </a:r>
            <a:r>
              <a:rPr lang="en-US" b="0" dirty="0" smtClean="0"/>
              <a:t>reuse</a:t>
            </a:r>
            <a:endParaRPr lang="en-US" b="0" dirty="0"/>
          </a:p>
          <a:p>
            <a:pPr lvl="1"/>
            <a:r>
              <a:rPr lang="en-US" b="0" dirty="0" smtClean="0"/>
              <a:t>Demoted </a:t>
            </a:r>
            <a:r>
              <a:rPr lang="en-US" b="0" dirty="0"/>
              <a:t>RBs are written to the RAID5 log, one write for data, a second for parity</a:t>
            </a:r>
          </a:p>
          <a:p>
            <a:r>
              <a:rPr lang="en-US" b="0" dirty="0" smtClean="0"/>
              <a:t>Why </a:t>
            </a:r>
            <a:r>
              <a:rPr lang="en-US" b="0" dirty="0"/>
              <a:t>log </a:t>
            </a:r>
            <a:r>
              <a:rPr lang="en-US" b="0" dirty="0" smtClean="0"/>
              <a:t>RAID 5 </a:t>
            </a:r>
            <a:r>
              <a:rPr lang="en-US" b="0" dirty="0"/>
              <a:t>better than update in place? </a:t>
            </a:r>
            <a:endParaRPr lang="en-US" b="0" dirty="0" smtClean="0"/>
          </a:p>
          <a:p>
            <a:pPr lvl="1"/>
            <a:r>
              <a:rPr lang="en-US" b="0" dirty="0" smtClean="0"/>
              <a:t>Update </a:t>
            </a:r>
            <a:r>
              <a:rPr lang="en-US" b="0" dirty="0"/>
              <a:t>of data requires reading all the </a:t>
            </a:r>
            <a:r>
              <a:rPr lang="en-US" b="0" dirty="0" smtClean="0"/>
              <a:t>old data </a:t>
            </a:r>
            <a:r>
              <a:rPr lang="en-US" b="0" dirty="0"/>
              <a:t>to recalculate </a:t>
            </a:r>
            <a:r>
              <a:rPr lang="en-US" b="0" dirty="0" smtClean="0"/>
              <a:t>parity</a:t>
            </a:r>
          </a:p>
          <a:p>
            <a:pPr lvl="1"/>
            <a:r>
              <a:rPr lang="en-US" b="0" dirty="0" smtClean="0"/>
              <a:t>Log </a:t>
            </a:r>
            <a:r>
              <a:rPr lang="en-US" b="0" dirty="0"/>
              <a:t>ignores old data (which becomes garbage) and </a:t>
            </a:r>
            <a:r>
              <a:rPr lang="en-US" b="0" dirty="0" smtClean="0"/>
              <a:t>writes only </a:t>
            </a:r>
            <a:r>
              <a:rPr lang="en-US" b="0" dirty="0"/>
              <a:t>new data/parity </a:t>
            </a:r>
            <a:r>
              <a:rPr lang="en-US" b="0" dirty="0" smtClean="0"/>
              <a:t>stripes</a:t>
            </a:r>
            <a:endParaRPr lang="en-US" b="0" dirty="0"/>
          </a:p>
          <a:p>
            <a:r>
              <a:rPr lang="en-US" dirty="0" smtClean="0"/>
              <a:t>How</a:t>
            </a:r>
            <a:r>
              <a:rPr lang="en-US" b="0" dirty="0" smtClean="0"/>
              <a:t> </a:t>
            </a:r>
            <a:r>
              <a:rPr lang="en-US" b="0" dirty="0"/>
              <a:t>to promote? </a:t>
            </a:r>
            <a:r>
              <a:rPr lang="en-US" b="0" dirty="0" smtClean="0"/>
              <a:t>When </a:t>
            </a:r>
            <a:r>
              <a:rPr lang="en-US" b="0" dirty="0"/>
              <a:t>a RAID5 block is written... </a:t>
            </a:r>
            <a:endParaRPr lang="en-US" b="0" dirty="0" smtClean="0"/>
          </a:p>
          <a:p>
            <a:pPr lvl="1"/>
            <a:r>
              <a:rPr lang="en-US" b="0" dirty="0" smtClean="0"/>
              <a:t>Just </a:t>
            </a:r>
            <a:r>
              <a:rPr lang="en-US" b="0" dirty="0"/>
              <a:t>write it to mirrored and </a:t>
            </a:r>
            <a:r>
              <a:rPr lang="en-US" b="0" dirty="0" smtClean="0"/>
              <a:t>the old </a:t>
            </a:r>
            <a:r>
              <a:rPr lang="en-US" b="0" dirty="0"/>
              <a:t>version becomes garbage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4848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7" y="961839"/>
            <a:ext cx="7855323" cy="4091074"/>
          </a:xfrm>
        </p:spPr>
        <p:txBody>
          <a:bodyPr>
            <a:normAutofit/>
          </a:bodyPr>
          <a:lstStyle/>
          <a:p>
            <a:r>
              <a:rPr lang="en-US" b="0" dirty="0" smtClean="0"/>
              <a:t>How </a:t>
            </a:r>
            <a:r>
              <a:rPr lang="en-US" b="0" dirty="0"/>
              <a:t>big should an RB be? </a:t>
            </a:r>
            <a:endParaRPr lang="en-US" b="0" dirty="0" smtClean="0"/>
          </a:p>
          <a:p>
            <a:pPr lvl="1"/>
            <a:r>
              <a:rPr lang="en-US" b="0" dirty="0" smtClean="0"/>
              <a:t>Bigger ⇒ Less mapping information, fewer seeks</a:t>
            </a:r>
          </a:p>
          <a:p>
            <a:pPr lvl="1"/>
            <a:r>
              <a:rPr lang="en-US" b="0" dirty="0"/>
              <a:t>S</a:t>
            </a:r>
            <a:r>
              <a:rPr lang="en-US" b="0" dirty="0" smtClean="0"/>
              <a:t>maller </a:t>
            </a:r>
            <a:r>
              <a:rPr lang="en-US" b="0" dirty="0"/>
              <a:t>⇒ </a:t>
            </a:r>
            <a:r>
              <a:rPr lang="en-US" b="0" dirty="0" smtClean="0"/>
              <a:t>fine grained mapping information</a:t>
            </a:r>
            <a:endParaRPr lang="en-US" b="0" dirty="0"/>
          </a:p>
          <a:p>
            <a:r>
              <a:rPr lang="en-US" b="0" dirty="0" smtClean="0"/>
              <a:t>How </a:t>
            </a:r>
            <a:r>
              <a:rPr lang="en-US" b="0" dirty="0"/>
              <a:t>do you find where an RB is? </a:t>
            </a:r>
            <a:endParaRPr lang="en-US" b="0" dirty="0" smtClean="0"/>
          </a:p>
          <a:p>
            <a:pPr lvl="1"/>
            <a:r>
              <a:rPr lang="en-US" b="0" dirty="0" smtClean="0"/>
              <a:t>Convert </a:t>
            </a:r>
            <a:r>
              <a:rPr lang="en-US" b="0" dirty="0"/>
              <a:t>addresses to (LUN, offset) and then </a:t>
            </a:r>
            <a:r>
              <a:rPr lang="en-US" b="0" dirty="0" smtClean="0"/>
              <a:t>lookup RB </a:t>
            </a:r>
            <a:r>
              <a:rPr lang="en-US" b="0" dirty="0"/>
              <a:t>in a table from this </a:t>
            </a:r>
            <a:r>
              <a:rPr lang="en-US" b="0" dirty="0" smtClean="0"/>
              <a:t>pair</a:t>
            </a:r>
          </a:p>
          <a:p>
            <a:pPr lvl="1"/>
            <a:r>
              <a:rPr lang="en-US" b="0" dirty="0" smtClean="0"/>
              <a:t>Map </a:t>
            </a:r>
            <a:r>
              <a:rPr lang="en-US" b="0" dirty="0"/>
              <a:t>size = Number of RBs and must be proportional </a:t>
            </a:r>
            <a:r>
              <a:rPr lang="en-US" b="0" dirty="0" smtClean="0"/>
              <a:t>to size </a:t>
            </a:r>
            <a:r>
              <a:rPr lang="en-US" b="0" dirty="0"/>
              <a:t>of total </a:t>
            </a:r>
            <a:r>
              <a:rPr lang="en-US" b="0" dirty="0" smtClean="0"/>
              <a:t>storage</a:t>
            </a:r>
            <a:endParaRPr lang="en-US" b="0" dirty="0"/>
          </a:p>
          <a:p>
            <a:r>
              <a:rPr lang="en-US" b="0" dirty="0" smtClean="0"/>
              <a:t>How to handle thrashing (too much active write data)?</a:t>
            </a:r>
          </a:p>
          <a:p>
            <a:pPr lvl="1"/>
            <a:r>
              <a:rPr lang="en-US" b="0" dirty="0" smtClean="0"/>
              <a:t>Automatically revert to directly writing RBs to RAID 5!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121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133475"/>
            <a:ext cx="8753475" cy="3857625"/>
          </a:xfrm>
        </p:spPr>
        <p:txBody>
          <a:bodyPr>
            <a:normAutofit/>
          </a:bodyPr>
          <a:lstStyle/>
          <a:p>
            <a:r>
              <a:rPr lang="en-US" b="0" dirty="0" smtClean="0"/>
              <a:t>Disks </a:t>
            </a:r>
            <a:r>
              <a:rPr lang="en-US" b="0" dirty="0"/>
              <a:t>writes </a:t>
            </a:r>
            <a:r>
              <a:rPr lang="en-US" b="0" dirty="0" smtClean="0"/>
              <a:t>go </a:t>
            </a:r>
            <a:r>
              <a:rPr lang="en-US" b="0" dirty="0"/>
              <a:t>to two disks (since newly written data is “hot</a:t>
            </a:r>
            <a:r>
              <a:rPr lang="en-US" b="0" dirty="0" smtClean="0"/>
              <a:t>”) </a:t>
            </a:r>
            <a:endParaRPr lang="en-US" b="0" dirty="0" smtClean="0"/>
          </a:p>
          <a:p>
            <a:pPr lvl="1"/>
            <a:r>
              <a:rPr lang="en-US" b="0" dirty="0" smtClean="0"/>
              <a:t>Must </a:t>
            </a:r>
            <a:r>
              <a:rPr lang="en-US" b="0" dirty="0"/>
              <a:t>wait </a:t>
            </a:r>
            <a:r>
              <a:rPr lang="en-US" b="0" dirty="0" smtClean="0"/>
              <a:t>for both </a:t>
            </a:r>
            <a:r>
              <a:rPr lang="en-US" b="0" dirty="0"/>
              <a:t>to complete </a:t>
            </a:r>
            <a:r>
              <a:rPr lang="en-US" b="0" dirty="0" smtClean="0"/>
              <a:t> </a:t>
            </a:r>
            <a:r>
              <a:rPr lang="en-US" dirty="0" smtClean="0"/>
              <a:t>- </a:t>
            </a:r>
            <a:r>
              <a:rPr lang="en-US" b="0" dirty="0" smtClean="0"/>
              <a:t>why? </a:t>
            </a:r>
            <a:endParaRPr lang="en-US" b="0" dirty="0"/>
          </a:p>
          <a:p>
            <a:pPr lvl="1"/>
            <a:r>
              <a:rPr lang="en-US" b="0" dirty="0" smtClean="0"/>
              <a:t>Does </a:t>
            </a:r>
            <a:r>
              <a:rPr lang="en-US" b="0" dirty="0"/>
              <a:t>the host have to wait for both? No, just for </a:t>
            </a:r>
            <a:r>
              <a:rPr lang="en-US" b="0" dirty="0" smtClean="0"/>
              <a:t>NVRAM</a:t>
            </a:r>
          </a:p>
          <a:p>
            <a:r>
              <a:rPr lang="en-US" b="0" dirty="0"/>
              <a:t>Controller uses cache for reads</a:t>
            </a:r>
          </a:p>
          <a:p>
            <a:r>
              <a:rPr lang="en-US" b="0" dirty="0"/>
              <a:t>Controller uses NVRAM for fast commit, then moves data to disks</a:t>
            </a:r>
          </a:p>
          <a:p>
            <a:pPr lvl="1"/>
            <a:r>
              <a:rPr lang="en-US" b="0" dirty="0" smtClean="0"/>
              <a:t>What </a:t>
            </a:r>
            <a:r>
              <a:rPr lang="en-US" b="0" dirty="0"/>
              <a:t>if NVRAM is full? Block until NVRAM </a:t>
            </a:r>
            <a:r>
              <a:rPr lang="en-US" b="0" dirty="0" smtClean="0"/>
              <a:t>flushed </a:t>
            </a:r>
            <a:r>
              <a:rPr lang="en-US" b="0" dirty="0"/>
              <a:t>to disk, then write to </a:t>
            </a:r>
            <a:r>
              <a:rPr lang="en-US" b="0" dirty="0" smtClean="0"/>
              <a:t>NVRAM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5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828675"/>
            <a:ext cx="8928100" cy="4162425"/>
          </a:xfrm>
        </p:spPr>
        <p:txBody>
          <a:bodyPr>
            <a:normAutofit/>
          </a:bodyPr>
          <a:lstStyle/>
          <a:p>
            <a:r>
              <a:rPr lang="en-US" b="0" dirty="0" smtClean="0"/>
              <a:t>What </a:t>
            </a:r>
            <a:r>
              <a:rPr lang="en-US" b="0" dirty="0"/>
              <a:t>happens in the background? </a:t>
            </a:r>
            <a:endParaRPr lang="en-US" b="0" dirty="0" smtClean="0"/>
          </a:p>
          <a:p>
            <a:pPr lvl="1"/>
            <a:r>
              <a:rPr lang="en-US" b="0" dirty="0" smtClean="0"/>
              <a:t>1</a:t>
            </a:r>
            <a:r>
              <a:rPr lang="en-US" b="0" dirty="0"/>
              <a:t>) compaction, 2) migration, 3) </a:t>
            </a:r>
            <a:r>
              <a:rPr lang="en-US" b="0" dirty="0" smtClean="0"/>
              <a:t>balancing</a:t>
            </a:r>
            <a:endParaRPr lang="en-US" b="0" dirty="0"/>
          </a:p>
          <a:p>
            <a:r>
              <a:rPr lang="en-US" b="0" dirty="0" smtClean="0"/>
              <a:t>Compaction</a:t>
            </a:r>
            <a:r>
              <a:rPr lang="en-US" b="0" dirty="0"/>
              <a:t>: clean </a:t>
            </a:r>
            <a:r>
              <a:rPr lang="en-US" b="0" dirty="0" smtClean="0"/>
              <a:t>RAID 5 </a:t>
            </a:r>
            <a:r>
              <a:rPr lang="en-US" b="0" dirty="0"/>
              <a:t>and plug holes in the mirrored </a:t>
            </a:r>
            <a:r>
              <a:rPr lang="en-US" b="0" dirty="0" smtClean="0"/>
              <a:t>disks </a:t>
            </a:r>
          </a:p>
          <a:p>
            <a:pPr lvl="1"/>
            <a:r>
              <a:rPr lang="en-US" b="0" dirty="0" smtClean="0"/>
              <a:t>Do </a:t>
            </a:r>
            <a:r>
              <a:rPr lang="en-US" b="0" dirty="0"/>
              <a:t>mirrored </a:t>
            </a:r>
            <a:r>
              <a:rPr lang="en-US" b="0" dirty="0" smtClean="0"/>
              <a:t>disks get </a:t>
            </a:r>
            <a:r>
              <a:rPr lang="en-US" b="0" dirty="0"/>
              <a:t>cleaned? Yes, when a PEG is needed for RAID5; i.e., pick a disks with lots of </a:t>
            </a:r>
            <a:r>
              <a:rPr lang="en-US" b="0" dirty="0" smtClean="0"/>
              <a:t>holes and </a:t>
            </a:r>
            <a:r>
              <a:rPr lang="en-US" b="0" dirty="0"/>
              <a:t>move its used RBs to other </a:t>
            </a:r>
            <a:r>
              <a:rPr lang="en-US" b="0" dirty="0" smtClean="0"/>
              <a:t>disks </a:t>
            </a:r>
            <a:r>
              <a:rPr lang="en-US" b="0" dirty="0"/>
              <a:t>Resulting empty PEG is now usable by </a:t>
            </a:r>
            <a:r>
              <a:rPr lang="en-US" b="0" dirty="0" smtClean="0"/>
              <a:t>RAID5</a:t>
            </a:r>
            <a:endParaRPr lang="en-US" b="0" dirty="0"/>
          </a:p>
          <a:p>
            <a:pPr lvl="1"/>
            <a:r>
              <a:rPr lang="en-US" b="0" dirty="0" smtClean="0"/>
              <a:t>What </a:t>
            </a:r>
            <a:r>
              <a:rPr lang="en-US" b="0" dirty="0"/>
              <a:t>if there aren’t enough holes? </a:t>
            </a:r>
            <a:r>
              <a:rPr lang="en-US" b="0" dirty="0" smtClean="0"/>
              <a:t>Write </a:t>
            </a:r>
            <a:r>
              <a:rPr lang="en-US" b="0" dirty="0"/>
              <a:t>the excess RBs to RAID5, then reclaim </a:t>
            </a:r>
            <a:r>
              <a:rPr lang="en-US" b="0" dirty="0" smtClean="0"/>
              <a:t>the PEG</a:t>
            </a:r>
            <a:endParaRPr lang="en-US" b="0" dirty="0"/>
          </a:p>
          <a:p>
            <a:r>
              <a:rPr lang="en-US" b="0" dirty="0" smtClean="0"/>
              <a:t>Migration</a:t>
            </a:r>
            <a:r>
              <a:rPr lang="en-US" b="0" dirty="0"/>
              <a:t>: which RBs to demote? Least-recently-</a:t>
            </a:r>
            <a:r>
              <a:rPr lang="en-US" dirty="0"/>
              <a:t>written (not LRU)</a:t>
            </a:r>
          </a:p>
          <a:p>
            <a:r>
              <a:rPr lang="en-US" b="0" dirty="0" smtClean="0"/>
              <a:t>Balancing</a:t>
            </a:r>
            <a:r>
              <a:rPr lang="en-US" b="0" dirty="0"/>
              <a:t>: make sure data evenly spread across the disks. (Most important when </a:t>
            </a:r>
            <a:r>
              <a:rPr lang="en-US" b="0" dirty="0" smtClean="0"/>
              <a:t>you add </a:t>
            </a:r>
            <a:r>
              <a:rPr lang="en-US" b="0" dirty="0"/>
              <a:t>a new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6515591" cy="2865437"/>
          </a:xfrm>
        </p:spPr>
        <p:txBody>
          <a:bodyPr/>
          <a:lstStyle/>
          <a:p>
            <a:r>
              <a:rPr lang="en-US" dirty="0" smtClean="0"/>
              <a:t>Redundant Array of Inexpensive Disks (RAID)</a:t>
            </a:r>
          </a:p>
          <a:p>
            <a:endParaRPr lang="en-US" dirty="0"/>
          </a:p>
          <a:p>
            <a:r>
              <a:rPr lang="en-US" dirty="0" smtClean="0"/>
              <a:t>Invented at Berkeley 1988: </a:t>
            </a:r>
          </a:p>
          <a:p>
            <a:pPr lvl="1"/>
            <a:r>
              <a:rPr lang="en-US" dirty="0"/>
              <a:t>Dave Patterson </a:t>
            </a:r>
          </a:p>
          <a:p>
            <a:pPr lvl="1"/>
            <a:r>
              <a:rPr lang="en-US" dirty="0" smtClean="0"/>
              <a:t>Garth Gibson (now at CMU, </a:t>
            </a:r>
            <a:br>
              <a:rPr lang="en-US" dirty="0" smtClean="0"/>
            </a:br>
            <a:r>
              <a:rPr lang="en-US" dirty="0" smtClean="0"/>
              <a:t>CEO of the Vector Institute, Toronto) </a:t>
            </a:r>
          </a:p>
          <a:p>
            <a:pPr lvl="1"/>
            <a:r>
              <a:rPr lang="en-US" dirty="0" smtClean="0"/>
              <a:t>Randy Katz</a:t>
            </a:r>
          </a:p>
        </p:txBody>
      </p:sp>
      <p:pic>
        <p:nvPicPr>
          <p:cNvPr id="2050" name="Picture 2" descr="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08" y="1622099"/>
            <a:ext cx="1018279" cy="113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699" y="4180426"/>
            <a:ext cx="713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hlinkClick r:id="rId3" tooltip="David A. Patterson (scientist)"/>
              </a:rPr>
              <a:t>Patterson, David</a:t>
            </a:r>
            <a:r>
              <a:rPr lang="en-US" i="1" dirty="0"/>
              <a:t>; </a:t>
            </a:r>
            <a:r>
              <a:rPr lang="en-US" i="1" dirty="0">
                <a:hlinkClick r:id="rId4" tooltip="Garth A. Gibson"/>
              </a:rPr>
              <a:t>Gibson, Garth A.</a:t>
            </a:r>
            <a:r>
              <a:rPr lang="en-US" i="1" dirty="0"/>
              <a:t>; </a:t>
            </a:r>
            <a:r>
              <a:rPr lang="en-US" i="1" dirty="0">
                <a:hlinkClick r:id="rId5" tooltip="Randy Katz"/>
              </a:rPr>
              <a:t>Katz, Randy</a:t>
            </a:r>
            <a:r>
              <a:rPr lang="en-US" i="1" dirty="0"/>
              <a:t> (1988). </a:t>
            </a:r>
            <a:r>
              <a:rPr lang="en-US" i="1" dirty="0">
                <a:hlinkClick r:id="rId6"/>
              </a:rPr>
              <a:t>A Case for Redundant Arrays of Inexpensive Disks (RAID</a:t>
            </a:r>
            <a:r>
              <a:rPr lang="en-US" i="1" dirty="0" smtClean="0">
                <a:hlinkClick r:id="rId6"/>
              </a:rPr>
              <a:t>)</a:t>
            </a:r>
            <a:r>
              <a:rPr lang="en-US" i="1" dirty="0"/>
              <a:t>,</a:t>
            </a:r>
            <a:r>
              <a:rPr lang="en-US" i="1" dirty="0" smtClean="0"/>
              <a:t> </a:t>
            </a:r>
            <a:r>
              <a:rPr lang="en-US" i="1" dirty="0"/>
              <a:t>SIGMOD </a:t>
            </a:r>
            <a:r>
              <a:rPr lang="en-US" i="1" dirty="0" smtClean="0"/>
              <a:t>‘88</a:t>
            </a:r>
            <a:endParaRPr lang="en-US" dirty="0"/>
          </a:p>
        </p:txBody>
      </p:sp>
      <p:pic>
        <p:nvPicPr>
          <p:cNvPr id="2052" name="Picture 4" descr="mage resul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01" y="2500845"/>
            <a:ext cx="880571" cy="10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113" y="3316336"/>
            <a:ext cx="803273" cy="118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5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04775"/>
            <a:ext cx="8850312" cy="857250"/>
          </a:xfrm>
        </p:spPr>
        <p:txBody>
          <a:bodyPr/>
          <a:lstStyle/>
          <a:p>
            <a:r>
              <a:rPr lang="en-US" dirty="0" smtClean="0"/>
              <a:t>RAID Basics: Levels* of 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33079"/>
            <a:ext cx="6438900" cy="37548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0" dirty="0" smtClean="0"/>
              <a:t>RAID 0: </a:t>
            </a:r>
            <a:r>
              <a:rPr lang="en-US" sz="2400" b="0" dirty="0"/>
              <a:t>striping with no </a:t>
            </a:r>
            <a:r>
              <a:rPr lang="en-US" sz="2400" b="0" dirty="0" smtClean="0"/>
              <a:t>parity</a:t>
            </a:r>
            <a:endParaRPr lang="en-US" sz="2400" b="0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High read/write throughput; theoretically </a:t>
            </a:r>
            <a:r>
              <a:rPr lang="en-US" dirty="0" err="1" smtClean="0"/>
              <a:t>Nx</a:t>
            </a:r>
            <a:r>
              <a:rPr lang="en-US" dirty="0" smtClean="0"/>
              <a:t> where N is number of disks</a:t>
            </a:r>
          </a:p>
          <a:p>
            <a:pPr lvl="1">
              <a:lnSpc>
                <a:spcPct val="110000"/>
              </a:lnSpc>
            </a:pPr>
            <a:r>
              <a:rPr lang="en-US" sz="2000" b="0" dirty="0" smtClean="0"/>
              <a:t>No data redundancy</a:t>
            </a:r>
          </a:p>
          <a:p>
            <a:pPr lvl="3">
              <a:lnSpc>
                <a:spcPct val="110000"/>
              </a:lnSpc>
            </a:pPr>
            <a:endParaRPr lang="en-US" sz="1400" b="0" dirty="0"/>
          </a:p>
          <a:p>
            <a:pPr lvl="4">
              <a:lnSpc>
                <a:spcPct val="110000"/>
              </a:lnSpc>
            </a:pP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5974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67942"/>
            <a:ext cx="2095501" cy="3227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34100" y="3747185"/>
            <a:ext cx="3009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 Light"/>
                <a:cs typeface="Helvetica Neue Light"/>
              </a:rPr>
              <a:t>https://</a:t>
            </a:r>
            <a:r>
              <a:rPr lang="en-US" sz="1000" dirty="0" err="1">
                <a:latin typeface="Helvetica Neue Light"/>
                <a:cs typeface="Helvetica Neue Light"/>
              </a:rPr>
              <a:t>en.wikipedia.org</a:t>
            </a:r>
            <a:r>
              <a:rPr lang="en-US" sz="1000" dirty="0">
                <a:latin typeface="Helvetica Neue Light"/>
                <a:cs typeface="Helvetica Neue Light"/>
              </a:rPr>
              <a:t>/wiki/</a:t>
            </a:r>
            <a:r>
              <a:rPr lang="en-US" sz="1000" dirty="0" err="1">
                <a:latin typeface="Helvetica Neue Light"/>
                <a:cs typeface="Helvetica Neue Light"/>
              </a:rPr>
              <a:t>Standard_RAID_levels</a:t>
            </a:r>
            <a:endParaRPr lang="en-US" sz="1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449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04775"/>
            <a:ext cx="8850312" cy="857250"/>
          </a:xfrm>
        </p:spPr>
        <p:txBody>
          <a:bodyPr/>
          <a:lstStyle/>
          <a:p>
            <a:r>
              <a:rPr lang="en-US" dirty="0" smtClean="0"/>
              <a:t>RAID Basics: Levels* of 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33079"/>
            <a:ext cx="6718300" cy="37548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0" dirty="0" smtClean="0"/>
              <a:t>RAID 0: </a:t>
            </a:r>
            <a:r>
              <a:rPr lang="en-US" sz="2400" b="0" dirty="0"/>
              <a:t>striping with </a:t>
            </a:r>
            <a:r>
              <a:rPr lang="en-US" sz="2400" b="0"/>
              <a:t>no </a:t>
            </a:r>
            <a:r>
              <a:rPr lang="en-US" sz="2400" b="0" smtClean="0"/>
              <a:t>parity</a:t>
            </a:r>
            <a:endParaRPr lang="en-US" sz="2400" b="0" dirty="0" smtClean="0"/>
          </a:p>
          <a:p>
            <a:pPr marL="1371600" lvl="3" indent="0">
              <a:lnSpc>
                <a:spcPct val="110000"/>
              </a:lnSpc>
              <a:buNone/>
            </a:pPr>
            <a:endParaRPr lang="en-US" sz="1400" b="0" dirty="0" smtClean="0"/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RAID </a:t>
            </a:r>
            <a:r>
              <a:rPr lang="en-US" sz="2400" dirty="0">
                <a:solidFill>
                  <a:srgbClr val="FF0000"/>
                </a:solidFill>
              </a:rPr>
              <a:t>1: </a:t>
            </a:r>
            <a:r>
              <a:rPr lang="en-US" sz="2400" dirty="0" smtClean="0">
                <a:solidFill>
                  <a:srgbClr val="FF0000"/>
                </a:solidFill>
              </a:rPr>
              <a:t>Mirroring,</a:t>
            </a:r>
            <a:r>
              <a:rPr lang="en-US" sz="2400" dirty="0" smtClean="0"/>
              <a:t> </a:t>
            </a:r>
            <a:r>
              <a:rPr lang="en-US" sz="2400" b="0" dirty="0" smtClean="0"/>
              <a:t>simple</a:t>
            </a:r>
            <a:r>
              <a:rPr lang="en-US" sz="2400" b="0" dirty="0"/>
              <a:t>, fast, but </a:t>
            </a:r>
            <a:r>
              <a:rPr lang="en-US" dirty="0" smtClean="0"/>
              <a:t>2</a:t>
            </a:r>
            <a:r>
              <a:rPr lang="en-US" sz="2400" b="0" dirty="0" smtClean="0"/>
              <a:t>x storage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Each 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disk is fully duplicated onto its "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shadow” 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  <a:sym typeface="Wingdings"/>
              </a:rPr>
              <a:t> high availability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  <a:sym typeface="Wingdings"/>
              </a:rPr>
              <a:t>Read throughput (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  <a:sym typeface="Wingdings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  <a:sym typeface="Wingdings"/>
              </a:rPr>
              <a:t>x) assuming N disks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  <a:sym typeface="Wingdings"/>
              </a:rPr>
              <a:t>Writes (1x):  two physical writes 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45974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1" y="825500"/>
            <a:ext cx="2078182" cy="320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34100" y="3937685"/>
            <a:ext cx="3009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 Light"/>
                <a:cs typeface="Helvetica Neue Light"/>
              </a:rPr>
              <a:t>https://</a:t>
            </a:r>
            <a:r>
              <a:rPr lang="en-US" sz="1000" dirty="0" err="1">
                <a:latin typeface="Helvetica Neue Light"/>
                <a:cs typeface="Helvetica Neue Light"/>
              </a:rPr>
              <a:t>en.wikipedia.org</a:t>
            </a:r>
            <a:r>
              <a:rPr lang="en-US" sz="1000" dirty="0">
                <a:latin typeface="Helvetica Neue Light"/>
                <a:cs typeface="Helvetica Neue Light"/>
              </a:rPr>
              <a:t>/wiki/</a:t>
            </a:r>
            <a:r>
              <a:rPr lang="en-US" sz="1000" dirty="0" err="1">
                <a:latin typeface="Helvetica Neue Light"/>
                <a:cs typeface="Helvetica Neue Light"/>
              </a:rPr>
              <a:t>Standard_RAID_levels</a:t>
            </a:r>
            <a:endParaRPr lang="en-US" sz="1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216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3" y="1168400"/>
            <a:ext cx="3889495" cy="360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3" y="0"/>
            <a:ext cx="4254500" cy="1310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982436"/>
            <a:ext cx="4975909" cy="39070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24363" y="4635500"/>
            <a:ext cx="1227137" cy="2413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24363" y="1689100"/>
            <a:ext cx="4224337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95" y="1689100"/>
            <a:ext cx="6007100" cy="21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9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04775"/>
            <a:ext cx="8850312" cy="857250"/>
          </a:xfrm>
        </p:spPr>
        <p:txBody>
          <a:bodyPr/>
          <a:lstStyle/>
          <a:p>
            <a:r>
              <a:rPr lang="en-US" dirty="0" smtClean="0"/>
              <a:t>RAID Basics: Levels* of 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33079"/>
            <a:ext cx="9042400" cy="19133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0" dirty="0" smtClean="0"/>
              <a:t>RAID 2: bit-level interleaving with Hamming error-correcting codes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</a:t>
            </a:r>
            <a:r>
              <a:rPr lang="en-US" dirty="0" smtClean="0"/>
              <a:t> bit Hamming code can detect d-1 errors and correct (d-1)/2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Need s</a:t>
            </a:r>
            <a:r>
              <a:rPr lang="en-US" b="0" dirty="0" smtClean="0"/>
              <a:t>ynchronized disks, i.e., spin at same angular rotation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45974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159000"/>
            <a:ext cx="4902200" cy="2451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63800" y="4547285"/>
            <a:ext cx="3009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 Light"/>
                <a:cs typeface="Helvetica Neue Light"/>
              </a:rPr>
              <a:t>https://</a:t>
            </a:r>
            <a:r>
              <a:rPr lang="en-US" sz="1000" dirty="0" err="1">
                <a:latin typeface="Helvetica Neue Light"/>
                <a:cs typeface="Helvetica Neue Light"/>
              </a:rPr>
              <a:t>en.wikipedia.org</a:t>
            </a:r>
            <a:r>
              <a:rPr lang="en-US" sz="1000" dirty="0">
                <a:latin typeface="Helvetica Neue Light"/>
                <a:cs typeface="Helvetica Neue Light"/>
              </a:rPr>
              <a:t>/wiki/</a:t>
            </a:r>
            <a:r>
              <a:rPr lang="en-US" sz="1000" dirty="0" err="1">
                <a:latin typeface="Helvetica Neue Light"/>
                <a:cs typeface="Helvetica Neue Light"/>
              </a:rPr>
              <a:t>Standard_RAID_levels</a:t>
            </a:r>
            <a:endParaRPr lang="en-US" sz="1000" dirty="0">
              <a:latin typeface="Helvetica Neue Light"/>
              <a:cs typeface="Helvetica Neue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63700" y="2387600"/>
            <a:ext cx="6892747" cy="622300"/>
            <a:chOff x="1663700" y="2387600"/>
            <a:chExt cx="6892747" cy="622300"/>
          </a:xfrm>
        </p:grpSpPr>
        <p:sp>
          <p:nvSpPr>
            <p:cNvPr id="8" name="Rectangle 7"/>
            <p:cNvSpPr/>
            <p:nvPr/>
          </p:nvSpPr>
          <p:spPr>
            <a:xfrm>
              <a:off x="1663700" y="2667000"/>
              <a:ext cx="4914900" cy="3429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45300" y="2387600"/>
              <a:ext cx="171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Hamming code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0" name="Straight Connector 9"/>
            <p:cNvCxnSpPr>
              <a:stCxn id="9" idx="1"/>
            </p:cNvCxnSpPr>
            <p:nvPr/>
          </p:nvCxnSpPr>
          <p:spPr>
            <a:xfrm flipH="1">
              <a:off x="6565900" y="2572266"/>
              <a:ext cx="279400" cy="32333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82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04775"/>
            <a:ext cx="8850312" cy="857250"/>
          </a:xfrm>
        </p:spPr>
        <p:txBody>
          <a:bodyPr/>
          <a:lstStyle/>
          <a:p>
            <a:r>
              <a:rPr lang="en-US" dirty="0" smtClean="0"/>
              <a:t>RAID Basics: Levels* of 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20379"/>
            <a:ext cx="9042400" cy="14688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0" dirty="0" smtClean="0"/>
              <a:t>RAID 3: byte-level striping with dedicated parity disk</a:t>
            </a:r>
          </a:p>
          <a:p>
            <a:pPr lvl="1">
              <a:lnSpc>
                <a:spcPct val="110000"/>
              </a:lnSpc>
            </a:pPr>
            <a:r>
              <a:rPr lang="en-US" sz="2200" b="0" dirty="0" smtClean="0"/>
              <a:t>Dedicated parity disk is write bottleneck</a:t>
            </a:r>
            <a:r>
              <a:rPr lang="en-US" sz="2200" dirty="0" smtClean="0"/>
              <a:t>:</a:t>
            </a:r>
            <a:r>
              <a:rPr lang="en-US" sz="2200" b="0" dirty="0" smtClean="0"/>
              <a:t> every write writes parity</a:t>
            </a:r>
            <a:endParaRPr lang="en-US" sz="22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5847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108200"/>
            <a:ext cx="3312298" cy="2451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8000" y="4521885"/>
            <a:ext cx="3009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 Light"/>
                <a:cs typeface="Helvetica Neue Light"/>
              </a:rPr>
              <a:t>https://</a:t>
            </a:r>
            <a:r>
              <a:rPr lang="en-US" sz="1000" dirty="0" err="1">
                <a:latin typeface="Helvetica Neue Light"/>
                <a:cs typeface="Helvetica Neue Light"/>
              </a:rPr>
              <a:t>en.wikipedia.org</a:t>
            </a:r>
            <a:r>
              <a:rPr lang="en-US" sz="1000" dirty="0">
                <a:latin typeface="Helvetica Neue Light"/>
                <a:cs typeface="Helvetica Neue Light"/>
              </a:rPr>
              <a:t>/wiki/</a:t>
            </a:r>
            <a:r>
              <a:rPr lang="en-US" sz="1000" dirty="0" err="1">
                <a:latin typeface="Helvetica Neue Light"/>
                <a:cs typeface="Helvetica Neue Light"/>
              </a:rPr>
              <a:t>Standard_RAID_levels</a:t>
            </a:r>
            <a:endParaRPr lang="en-US" sz="1000" dirty="0">
              <a:latin typeface="Helvetica Neue Light"/>
              <a:cs typeface="Helvetica Neue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03700" y="2336800"/>
            <a:ext cx="2239164" cy="2209800"/>
            <a:chOff x="4203700" y="2336800"/>
            <a:chExt cx="2239164" cy="2209800"/>
          </a:xfrm>
        </p:grpSpPr>
        <p:sp>
          <p:nvSpPr>
            <p:cNvPr id="7" name="Rectangle 6"/>
            <p:cNvSpPr/>
            <p:nvPr/>
          </p:nvSpPr>
          <p:spPr>
            <a:xfrm>
              <a:off x="4203700" y="2336800"/>
              <a:ext cx="762000" cy="22098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45100" y="281940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 Light"/>
                  <a:cs typeface="Helvetica Neue Light"/>
                </a:rPr>
                <a:t>p</a:t>
              </a:r>
              <a:r>
                <a:rPr lang="en-US" dirty="0" smtClean="0">
                  <a:latin typeface="Helvetica Neue Light"/>
                  <a:cs typeface="Helvetica Neue Light"/>
                </a:rPr>
                <a:t>arity disk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0" name="Straight Connector 9"/>
            <p:cNvCxnSpPr>
              <a:stCxn id="8" idx="1"/>
            </p:cNvCxnSpPr>
            <p:nvPr/>
          </p:nvCxnSpPr>
          <p:spPr>
            <a:xfrm flipH="1">
              <a:off x="4965700" y="3004066"/>
              <a:ext cx="279400" cy="32333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62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92075"/>
            <a:ext cx="8850312" cy="857250"/>
          </a:xfrm>
        </p:spPr>
        <p:txBody>
          <a:bodyPr/>
          <a:lstStyle/>
          <a:p>
            <a:r>
              <a:rPr lang="en-US" dirty="0"/>
              <a:t>RAID Basics: Levels* of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27100"/>
            <a:ext cx="9042400" cy="10795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RAID </a:t>
            </a:r>
            <a:r>
              <a:rPr lang="en-US" sz="2400" b="0" dirty="0"/>
              <a:t>4</a:t>
            </a:r>
            <a:r>
              <a:rPr lang="en-US" sz="2400" b="0" dirty="0" smtClean="0"/>
              <a:t>: block-level striping with dedicated </a:t>
            </a:r>
            <a:r>
              <a:rPr lang="en-US" sz="2400" b="0" dirty="0"/>
              <a:t>parity </a:t>
            </a:r>
            <a:r>
              <a:rPr lang="en-US" sz="2400" b="0" dirty="0" smtClean="0"/>
              <a:t>disk</a:t>
            </a:r>
            <a:endParaRPr lang="en-US" sz="2400" b="0" dirty="0"/>
          </a:p>
          <a:p>
            <a:pPr lvl="1"/>
            <a:r>
              <a:rPr lang="en-US" sz="2200" b="0" dirty="0" smtClean="0"/>
              <a:t>Same bottleneck problems as RAID 3</a:t>
            </a:r>
          </a:p>
          <a:p>
            <a:pPr lvl="4"/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597400"/>
            <a:ext cx="356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Levels </a:t>
            </a:r>
            <a:r>
              <a:rPr lang="en-US" dirty="0">
                <a:latin typeface="Helvetica Neue Light"/>
                <a:cs typeface="Helvetica Neue Light"/>
              </a:rPr>
              <a:t>in 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are used in practice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709674"/>
            <a:ext cx="3970981" cy="29385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7400" y="4521885"/>
            <a:ext cx="3009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 Light"/>
                <a:cs typeface="Helvetica Neue Light"/>
              </a:rPr>
              <a:t>https://</a:t>
            </a:r>
            <a:r>
              <a:rPr lang="en-US" sz="1000" dirty="0" err="1">
                <a:latin typeface="Helvetica Neue Light"/>
                <a:cs typeface="Helvetica Neue Light"/>
              </a:rPr>
              <a:t>en.wikipedia.org</a:t>
            </a:r>
            <a:r>
              <a:rPr lang="en-US" sz="1000" dirty="0">
                <a:latin typeface="Helvetica Neue Light"/>
                <a:cs typeface="Helvetica Neue Light"/>
              </a:rPr>
              <a:t>/wiki/</a:t>
            </a:r>
            <a:r>
              <a:rPr lang="en-US" sz="1000" dirty="0" err="1">
                <a:latin typeface="Helvetica Neue Light"/>
                <a:cs typeface="Helvetica Neue Light"/>
              </a:rPr>
              <a:t>Standard_RAID_levels</a:t>
            </a:r>
            <a:endParaRPr lang="en-US" sz="1000" dirty="0">
              <a:latin typeface="Helvetica Neue Light"/>
              <a:cs typeface="Helvetica Neue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75200" y="2197100"/>
            <a:ext cx="2500466" cy="2349500"/>
            <a:chOff x="4775200" y="2197100"/>
            <a:chExt cx="2500466" cy="2349500"/>
          </a:xfrm>
        </p:grpSpPr>
        <p:sp>
          <p:nvSpPr>
            <p:cNvPr id="8" name="Rectangle 7"/>
            <p:cNvSpPr/>
            <p:nvPr/>
          </p:nvSpPr>
          <p:spPr>
            <a:xfrm>
              <a:off x="4775200" y="2197100"/>
              <a:ext cx="863600" cy="2349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18200" y="2819400"/>
              <a:ext cx="1357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 Neue Light"/>
                  <a:cs typeface="Helvetica Neue Light"/>
                </a:rPr>
                <a:t>p</a:t>
              </a:r>
              <a:r>
                <a:rPr lang="en-US" dirty="0" smtClean="0">
                  <a:latin typeface="Helvetica Neue Light"/>
                  <a:cs typeface="Helvetica Neue Light"/>
                </a:rPr>
                <a:t>arity disk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0" name="Straight Connector 9"/>
            <p:cNvCxnSpPr>
              <a:stCxn id="9" idx="1"/>
            </p:cNvCxnSpPr>
            <p:nvPr/>
          </p:nvCxnSpPr>
          <p:spPr>
            <a:xfrm flipH="1">
              <a:off x="5638800" y="3004066"/>
              <a:ext cx="279400" cy="32333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45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33675</TotalTime>
  <Words>1503</Words>
  <Application>Microsoft Macintosh PowerPoint</Application>
  <PresentationFormat>On-screen Show (16:9)</PresentationFormat>
  <Paragraphs>293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Calibri</vt:lpstr>
      <vt:lpstr>Gill Sans Light</vt:lpstr>
      <vt:lpstr>Helvetica Neue</vt:lpstr>
      <vt:lpstr>Helvetica Neue Light</vt:lpstr>
      <vt:lpstr>Lucida Grande</vt:lpstr>
      <vt:lpstr>MS PGothic</vt:lpstr>
      <vt:lpstr>ＭＳ Ｐゴシック</vt:lpstr>
      <vt:lpstr>Newslab Thin</vt:lpstr>
      <vt:lpstr>Tahoma</vt:lpstr>
      <vt:lpstr>Wingdings</vt:lpstr>
      <vt:lpstr>Arial</vt:lpstr>
      <vt:lpstr>DB_deck_16x9_example</vt:lpstr>
      <vt:lpstr>Excel.Chart.8</vt:lpstr>
      <vt:lpstr>HP AutoRAID (Lecture 5, cs262a) </vt:lpstr>
      <vt:lpstr>Array Reliability</vt:lpstr>
      <vt:lpstr>RAID</vt:lpstr>
      <vt:lpstr>RAID Basics: Levels* of RAID</vt:lpstr>
      <vt:lpstr>RAID Basics: Levels* of RAID</vt:lpstr>
      <vt:lpstr>PowerPoint Presentation</vt:lpstr>
      <vt:lpstr>RAID Basics: Levels* of RAID</vt:lpstr>
      <vt:lpstr>RAID Basics: Levels* of RAID</vt:lpstr>
      <vt:lpstr>RAID Basics: Levels* of RAID</vt:lpstr>
      <vt:lpstr>RAID Basics: Levels* of RAID</vt:lpstr>
      <vt:lpstr>RAID Basics: Levels* of RAID</vt:lpstr>
      <vt:lpstr>Redundant Arrays of Disks RAID 5+:  High I/O Rate Parity</vt:lpstr>
      <vt:lpstr>Problems of Disk Arrays: Small Writes</vt:lpstr>
      <vt:lpstr>PowerPoint Presentation</vt:lpstr>
      <vt:lpstr>PowerPoint Presentation</vt:lpstr>
      <vt:lpstr>System Availability: Orthogonal RAIDs</vt:lpstr>
      <vt:lpstr>System-Level Availability</vt:lpstr>
      <vt:lpstr>HP AutoRAID – Motivation </vt:lpstr>
      <vt:lpstr>HP AutoRAID – Motivation </vt:lpstr>
      <vt:lpstr>HP AutoRAID – Key Ideas</vt:lpstr>
      <vt:lpstr>HP AutoRAID – Key Ideas</vt:lpstr>
      <vt:lpstr>AutoRAID Details</vt:lpstr>
      <vt:lpstr>Closer Look</vt:lpstr>
      <vt:lpstr>Putting Everything Together</vt:lpstr>
      <vt:lpstr>HP AutoRaid – Features</vt:lpstr>
      <vt:lpstr>Questions</vt:lpstr>
      <vt:lpstr>Questions</vt:lpstr>
      <vt:lpstr>Issues</vt:lpstr>
      <vt:lpstr>Issues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1517</cp:revision>
  <cp:lastPrinted>2016-09-09T04:46:22Z</cp:lastPrinted>
  <dcterms:created xsi:type="dcterms:W3CDTF">2015-02-13T19:56:21Z</dcterms:created>
  <dcterms:modified xsi:type="dcterms:W3CDTF">2018-01-31T18:47:49Z</dcterms:modified>
</cp:coreProperties>
</file>