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xls" ContentType="application/vnd.ms-exce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3"/>
  </p:notesMasterIdLst>
  <p:handoutMasterIdLst>
    <p:handoutMasterId r:id="rId44"/>
  </p:handoutMasterIdLst>
  <p:sldIdLst>
    <p:sldId id="777" r:id="rId2"/>
    <p:sldId id="866" r:id="rId3"/>
    <p:sldId id="873" r:id="rId4"/>
    <p:sldId id="913" r:id="rId5"/>
    <p:sldId id="914" r:id="rId6"/>
    <p:sldId id="915" r:id="rId7"/>
    <p:sldId id="908" r:id="rId8"/>
    <p:sldId id="909" r:id="rId9"/>
    <p:sldId id="917" r:id="rId10"/>
    <p:sldId id="918" r:id="rId11"/>
    <p:sldId id="906" r:id="rId12"/>
    <p:sldId id="907" r:id="rId13"/>
    <p:sldId id="910" r:id="rId14"/>
    <p:sldId id="911" r:id="rId15"/>
    <p:sldId id="919" r:id="rId16"/>
    <p:sldId id="880" r:id="rId17"/>
    <p:sldId id="920" r:id="rId18"/>
    <p:sldId id="921" r:id="rId19"/>
    <p:sldId id="883" r:id="rId20"/>
    <p:sldId id="896" r:id="rId21"/>
    <p:sldId id="898" r:id="rId22"/>
    <p:sldId id="922" r:id="rId23"/>
    <p:sldId id="923" r:id="rId24"/>
    <p:sldId id="924" r:id="rId25"/>
    <p:sldId id="884" r:id="rId26"/>
    <p:sldId id="885" r:id="rId27"/>
    <p:sldId id="901" r:id="rId28"/>
    <p:sldId id="900" r:id="rId29"/>
    <p:sldId id="869" r:id="rId30"/>
    <p:sldId id="888" r:id="rId31"/>
    <p:sldId id="889" r:id="rId32"/>
    <p:sldId id="890" r:id="rId33"/>
    <p:sldId id="902" r:id="rId34"/>
    <p:sldId id="925" r:id="rId35"/>
    <p:sldId id="897" r:id="rId36"/>
    <p:sldId id="886" r:id="rId37"/>
    <p:sldId id="887" r:id="rId38"/>
    <p:sldId id="892" r:id="rId39"/>
    <p:sldId id="893" r:id="rId40"/>
    <p:sldId id="894" r:id="rId41"/>
    <p:sldId id="905" r:id="rId42"/>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on Stoica"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CB4"/>
    <a:srgbClr val="FFE0B6"/>
    <a:srgbClr val="95CEE8"/>
    <a:srgbClr val="69CEE8"/>
    <a:srgbClr val="C9E5FF"/>
    <a:srgbClr val="FF8D00"/>
    <a:srgbClr val="FFA63C"/>
    <a:srgbClr val="FFD4E1"/>
    <a:srgbClr val="3D84C7"/>
    <a:srgbClr val="ADCC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57" autoAdjust="0"/>
    <p:restoredTop sz="92606" autoAdjust="0"/>
  </p:normalViewPr>
  <p:slideViewPr>
    <p:cSldViewPr snapToGrid="0">
      <p:cViewPr varScale="1">
        <p:scale>
          <a:sx n="137" d="100"/>
          <a:sy n="137" d="100"/>
        </p:scale>
        <p:origin x="1136" y="176"/>
      </p:cViewPr>
      <p:guideLst>
        <p:guide orient="horz" pos="1620"/>
        <p:guide pos="2880"/>
      </p:guideLst>
    </p:cSldViewPr>
  </p:slideViewPr>
  <p:outlineViewPr>
    <p:cViewPr>
      <p:scale>
        <a:sx n="33" d="100"/>
        <a:sy n="33" d="100"/>
      </p:scale>
      <p:origin x="0" y="5360"/>
    </p:cViewPr>
  </p:outlineViewPr>
  <p:notesTextViewPr>
    <p:cViewPr>
      <p:scale>
        <a:sx n="100" d="100"/>
        <a:sy n="100" d="100"/>
      </p:scale>
      <p:origin x="0" y="0"/>
    </p:cViewPr>
  </p:notesTextViewPr>
  <p:sorterViewPr>
    <p:cViewPr>
      <p:scale>
        <a:sx n="167" d="100"/>
        <a:sy n="167"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77976391-CA72-415F-9630-5C942629CBBC}" type="datetimeFigureOut">
              <a:rPr lang="en-US" altLang="en-US"/>
              <a:pPr/>
              <a:t>2/12/18</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9027113-7185-43B9-8633-626C4872BF74}" type="slidenum">
              <a:rPr lang="en-US" altLang="en-US"/>
              <a:pPr/>
              <a:t>‹#›</a:t>
            </a:fld>
            <a:endParaRPr lang="en-US" altLang="en-US"/>
          </a:p>
        </p:txBody>
      </p:sp>
    </p:spTree>
    <p:extLst>
      <p:ext uri="{BB962C8B-B14F-4D97-AF65-F5344CB8AC3E}">
        <p14:creationId xmlns:p14="http://schemas.microsoft.com/office/powerpoint/2010/main" val="22766903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89B14504-7E73-40B3-A4BE-FCEED13BF409}" type="datetimeFigureOut">
              <a:rPr lang="en-US" altLang="en-US"/>
              <a:pPr/>
              <a:t>2/12/18</a:t>
            </a:fld>
            <a:endParaRPr lang="en-US"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4DB17D3-99E1-4420-81D7-8B4A93584CA0}" type="slidenum">
              <a:rPr lang="en-US" altLang="en-US"/>
              <a:pPr/>
              <a:t>‹#›</a:t>
            </a:fld>
            <a:endParaRPr lang="en-US" altLang="en-US"/>
          </a:p>
        </p:txBody>
      </p:sp>
    </p:spTree>
    <p:extLst>
      <p:ext uri="{BB962C8B-B14F-4D97-AF65-F5344CB8AC3E}">
        <p14:creationId xmlns:p14="http://schemas.microsoft.com/office/powerpoint/2010/main" val="2444387417"/>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dirty="0"/>
              <a:t>3-D </a:t>
            </a:r>
            <a:r>
              <a:rPr lang="en-US" dirty="0" smtClean="0"/>
              <a:t> </a:t>
            </a:r>
            <a:endParaRPr lang="en" dirty="0"/>
          </a:p>
          <a:p>
            <a:pPr lvl="0" rtl="0">
              <a:spcBef>
                <a:spcPts val="0"/>
              </a:spcBef>
              <a:buNone/>
            </a:pPr>
            <a:r>
              <a:rPr lang="en" dirty="0"/>
              <a:t>What we want to enable</a:t>
            </a:r>
          </a:p>
          <a:p>
            <a:pPr lvl="0" rtl="0">
              <a:spcBef>
                <a:spcPts val="0"/>
              </a:spcBef>
              <a:buNone/>
            </a:pPr>
            <a:r>
              <a:rPr lang="en" dirty="0"/>
              <a:t>What we have today</a:t>
            </a:r>
          </a:p>
          <a:p>
            <a:pPr lvl="0">
              <a:spcBef>
                <a:spcPts val="0"/>
              </a:spcBef>
              <a:buNone/>
            </a:pPr>
            <a:r>
              <a:rPr lang="en" dirty="0"/>
              <a:t>How we’ll get there</a:t>
            </a:r>
          </a:p>
        </p:txBody>
      </p:sp>
    </p:spTree>
    <p:extLst>
      <p:ext uri="{BB962C8B-B14F-4D97-AF65-F5344CB8AC3E}">
        <p14:creationId xmlns:p14="http://schemas.microsoft.com/office/powerpoint/2010/main" val="835259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DB17D3-99E1-4420-81D7-8B4A93584CA0}" type="slidenum">
              <a:rPr lang="en-US" altLang="en-US" smtClean="0"/>
              <a:pPr/>
              <a:t>19</a:t>
            </a:fld>
            <a:endParaRPr lang="en-US" altLang="en-US"/>
          </a:p>
        </p:txBody>
      </p:sp>
    </p:spTree>
    <p:extLst>
      <p:ext uri="{BB962C8B-B14F-4D97-AF65-F5344CB8AC3E}">
        <p14:creationId xmlns:p14="http://schemas.microsoft.com/office/powerpoint/2010/main" val="2199451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Microsoft_Excel_97_-_2004_Worksheet1.xls"/><Relationship Id="rId4" Type="http://schemas.openxmlformats.org/officeDocument/2006/relationships/image" Target="../media/image3.png"/><Relationship Id="rId1" Type="http://schemas.openxmlformats.org/officeDocument/2006/relationships/vmlDrawing" Target="../drawings/vmlDrawing1.vml"/><Relationship Id="rId2"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05556" y="1558774"/>
            <a:ext cx="8240889" cy="1863171"/>
          </a:xfrm>
        </p:spPr>
        <p:txBody>
          <a:bodyPr>
            <a:noAutofit/>
          </a:bodyPr>
          <a:lstStyle>
            <a:lvl1pPr algn="l">
              <a:lnSpc>
                <a:spcPct val="100000"/>
              </a:lnSpc>
              <a:defRPr sz="5400" b="0" i="0" baseline="0">
                <a:solidFill>
                  <a:schemeClr val="bg1"/>
                </a:solidFill>
                <a:latin typeface="Helvetica Neue" charset="0"/>
                <a:ea typeface="Helvetica Neue" charset="0"/>
                <a:cs typeface="Helvetica Neue"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689593" y="4176647"/>
            <a:ext cx="6400800" cy="453863"/>
          </a:xfrm>
        </p:spPr>
        <p:txBody>
          <a:bodyPr anchor="b">
            <a:noAutofit/>
          </a:bodyPr>
          <a:lstStyle>
            <a:lvl1pPr marL="0" indent="0" algn="l">
              <a:spcBef>
                <a:spcPts val="0"/>
              </a:spcBef>
              <a:buNone/>
              <a:defRPr sz="2400" baseline="0">
                <a:solidFill>
                  <a:schemeClr val="bg1"/>
                </a:solidFill>
                <a:latin typeface="Helvetica Neue" charset="0"/>
                <a:ea typeface="Helvetica Neue" charset="0"/>
                <a:cs typeface="Helvetica Neue"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6" name="Text Placeholder 5"/>
          <p:cNvSpPr>
            <a:spLocks noGrp="1"/>
          </p:cNvSpPr>
          <p:nvPr>
            <p:ph type="body" sz="quarter" idx="10"/>
          </p:nvPr>
        </p:nvSpPr>
        <p:spPr>
          <a:xfrm>
            <a:off x="687742" y="4563527"/>
            <a:ext cx="6446838" cy="443446"/>
          </a:xfrm>
        </p:spPr>
        <p:txBody>
          <a:bodyPr>
            <a:normAutofit/>
          </a:bodyPr>
          <a:lstStyle>
            <a:lvl1pPr marL="0" indent="0" algn="l">
              <a:buNone/>
              <a:defRPr sz="1400" baseline="0">
                <a:solidFill>
                  <a:schemeClr val="bg1"/>
                </a:solidFill>
                <a:latin typeface="Helvetica Neue" charset="0"/>
                <a:ea typeface="Helvetica Neue" charset="0"/>
                <a:cs typeface="Helvetica Neue" charset="0"/>
              </a:defRPr>
            </a:lvl1pPr>
          </a:lstStyle>
          <a:p>
            <a:pPr lvl="0"/>
            <a:r>
              <a:rPr lang="en-US" smtClean="0"/>
              <a:t>Click to edit Master text styles</a:t>
            </a:r>
          </a:p>
        </p:txBody>
      </p:sp>
    </p:spTree>
    <p:extLst>
      <p:ext uri="{BB962C8B-B14F-4D97-AF65-F5344CB8AC3E}">
        <p14:creationId xmlns:p14="http://schemas.microsoft.com/office/powerpoint/2010/main" val="35633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txBox="1">
            <a:spLocks/>
          </p:cNvSpPr>
          <p:nvPr userDrawn="1"/>
        </p:nvSpPr>
        <p:spPr>
          <a:xfrm>
            <a:off x="946150" y="206375"/>
            <a:ext cx="7172325" cy="857250"/>
          </a:xfrm>
          <a:prstGeom prst="rect">
            <a:avLst/>
          </a:prstGeom>
        </p:spPr>
        <p:txBody>
          <a:bodyPr anchor="ctr">
            <a:normAutofit/>
          </a:bodyPr>
          <a:lstStyle>
            <a:lvl1pPr algn="ctr" defTabSz="457200" rtl="0" eaLnBrk="1" latinLnBrk="0" hangingPunct="1">
              <a:spcBef>
                <a:spcPct val="0"/>
              </a:spcBef>
              <a:buNone/>
              <a:defRPr sz="3200" b="0" i="0" kern="1200">
                <a:solidFill>
                  <a:schemeClr val="tx1">
                    <a:lumMod val="75000"/>
                    <a:lumOff val="25000"/>
                  </a:schemeClr>
                </a:solidFill>
                <a:latin typeface="Newslab Light"/>
                <a:ea typeface="+mj-ea"/>
                <a:cs typeface="Newslab Light"/>
              </a:defRPr>
            </a:lvl1pPr>
          </a:lstStyle>
          <a:p>
            <a:pPr algn="l" fontAlgn="auto">
              <a:spcAft>
                <a:spcPts val="0"/>
              </a:spcAft>
              <a:defRPr/>
            </a:pPr>
            <a:r>
              <a:rPr lang="en-US" sz="4000" dirty="0" smtClean="0">
                <a:latin typeface="Helvetica Neue" charset="0"/>
                <a:ea typeface="Helvetica Neue" charset="0"/>
                <a:cs typeface="Helvetica Neue" charset="0"/>
              </a:rPr>
              <a:t>Use this Chart to Start</a:t>
            </a:r>
            <a:endParaRPr lang="en-US" sz="4000" dirty="0">
              <a:latin typeface="Helvetica Neue" charset="0"/>
              <a:ea typeface="Helvetica Neue" charset="0"/>
              <a:cs typeface="Helvetica Neue" charset="0"/>
            </a:endParaRPr>
          </a:p>
        </p:txBody>
      </p:sp>
      <p:graphicFrame>
        <p:nvGraphicFramePr>
          <p:cNvPr id="3" name="Picture Placeholder 9"/>
          <p:cNvGraphicFramePr>
            <a:graphicFrameLocks/>
          </p:cNvGraphicFramePr>
          <p:nvPr/>
        </p:nvGraphicFramePr>
        <p:xfrm>
          <a:off x="1158875" y="1149350"/>
          <a:ext cx="7273925" cy="3495675"/>
        </p:xfrm>
        <a:graphic>
          <a:graphicData uri="http://schemas.openxmlformats.org/presentationml/2006/ole">
            <mc:AlternateContent xmlns:mc="http://schemas.openxmlformats.org/markup-compatibility/2006">
              <mc:Choice xmlns:v="urn:schemas-microsoft-com:vml" Requires="v">
                <p:oleObj spid="_x0000_s1901" r:id="rId3" imgW="7271927" imgH="3492719" progId="Excel.Chart.8">
                  <p:embed/>
                </p:oleObj>
              </mc:Choice>
              <mc:Fallback>
                <p:oleObj r:id="rId3" imgW="7271927" imgH="3492719" progId="Excel.Char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8875" y="1149350"/>
                        <a:ext cx="7273925" cy="3495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6678721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grpSp>
        <p:nvGrpSpPr>
          <p:cNvPr id="39" name="Group 38"/>
          <p:cNvGrpSpPr/>
          <p:nvPr userDrawn="1"/>
        </p:nvGrpSpPr>
        <p:grpSpPr>
          <a:xfrm>
            <a:off x="798513" y="946150"/>
            <a:ext cx="8208962" cy="3709988"/>
            <a:chOff x="798513" y="946150"/>
            <a:chExt cx="8208962" cy="3709988"/>
          </a:xfrm>
        </p:grpSpPr>
        <p:pic>
          <p:nvPicPr>
            <p:cNvPr id="3" name="Picture 4" descr="01_FLASHLIGHT_exploration.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846138" y="987425"/>
              <a:ext cx="1092200" cy="1092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6" descr="02_CLOUDCLUSTER_managedclusters.pn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938338" y="1006475"/>
              <a:ext cx="1073150" cy="1073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7" descr="03_PIPELINES.png"/>
            <p:cNvPicPr>
              <a:picLocks noChangeAspect="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3063875" y="1006475"/>
              <a:ext cx="1073150" cy="1073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8" descr="04_THIRDPARTY.png"/>
            <p:cNvPicPr>
              <a:picLocks noChangeAspect="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4094163" y="1006475"/>
              <a:ext cx="1082675" cy="1082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9" descr="05_UNIFIED_PLATFORM_knot.eps.png"/>
            <p:cNvPicPr>
              <a:picLocks noChangeAspect="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5568950" y="946150"/>
              <a:ext cx="1144588" cy="1144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10" descr="06_COMMUNITY.png"/>
            <p:cNvPicPr>
              <a:picLocks noChangeAspect="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6819900" y="1065213"/>
              <a:ext cx="987425" cy="987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11" descr="07_LIBRARIES.png"/>
            <p:cNvPicPr>
              <a:picLocks noChangeAspect="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7913688" y="1027113"/>
              <a:ext cx="1093787" cy="1093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12" descr="08_LOGO_BUG.png"/>
            <p:cNvPicPr>
              <a:picLocks noChangeAspect="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5607050" y="3424238"/>
              <a:ext cx="1073150" cy="1073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3" descr="09_EXPLORE_LANGUAGE.png"/>
            <p:cNvPicPr>
              <a:picLocks noChangeAspect="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798513" y="2325688"/>
              <a:ext cx="1079500" cy="1079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4" descr="10_COLLABORATE.png"/>
            <p:cNvPicPr>
              <a:picLocks noChangeAspect="1"/>
            </p:cNvPicPr>
            <p:nvPr userDrawn="1"/>
          </p:nvPicPr>
          <p:blipFill>
            <a:blip r:embed="rId11" cstate="email">
              <a:extLst>
                <a:ext uri="{28A0092B-C50C-407E-A947-70E740481C1C}">
                  <a14:useLocalDpi xmlns:a14="http://schemas.microsoft.com/office/drawing/2010/main"/>
                </a:ext>
              </a:extLst>
            </a:blip>
            <a:srcRect/>
            <a:stretch>
              <a:fillRect/>
            </a:stretch>
          </p:blipFill>
          <p:spPr bwMode="auto">
            <a:xfrm>
              <a:off x="1958975" y="2338388"/>
              <a:ext cx="989013" cy="989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Picture 15" descr="11_CHART_visualize.png"/>
            <p:cNvPicPr>
              <a:picLocks noChangeAspect="1"/>
            </p:cNvPicPr>
            <p:nvPr userDrawn="1"/>
          </p:nvPicPr>
          <p:blipFill>
            <a:blip r:embed="rId12" cstate="email">
              <a:extLst>
                <a:ext uri="{28A0092B-C50C-407E-A947-70E740481C1C}">
                  <a14:useLocalDpi xmlns:a14="http://schemas.microsoft.com/office/drawing/2010/main"/>
                </a:ext>
              </a:extLst>
            </a:blip>
            <a:srcRect/>
            <a:stretch>
              <a:fillRect/>
            </a:stretch>
          </p:blipFill>
          <p:spPr bwMode="auto">
            <a:xfrm>
              <a:off x="3105150" y="2392363"/>
              <a:ext cx="989013" cy="989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16" descr="12_DASHBOARD.png"/>
            <p:cNvPicPr>
              <a:picLocks noChangeAspect="1"/>
            </p:cNvPicPr>
            <p:nvPr userDrawn="1"/>
          </p:nvPicPr>
          <p:blipFill>
            <a:blip r:embed="rId13" cstate="email">
              <a:extLst>
                <a:ext uri="{28A0092B-C50C-407E-A947-70E740481C1C}">
                  <a14:useLocalDpi xmlns:a14="http://schemas.microsoft.com/office/drawing/2010/main"/>
                </a:ext>
              </a:extLst>
            </a:blip>
            <a:srcRect/>
            <a:stretch>
              <a:fillRect/>
            </a:stretch>
          </p:blipFill>
          <p:spPr bwMode="auto">
            <a:xfrm>
              <a:off x="4143375" y="2381250"/>
              <a:ext cx="973138" cy="971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 name="Picture 17" descr="13_CLUSTERS.png"/>
            <p:cNvPicPr>
              <a:picLocks noChangeAspect="1"/>
            </p:cNvPicPr>
            <p:nvPr userDrawn="1"/>
          </p:nvPicPr>
          <p:blipFill>
            <a:blip r:embed="rId14" cstate="email">
              <a:extLst>
                <a:ext uri="{28A0092B-C50C-407E-A947-70E740481C1C}">
                  <a14:useLocalDpi xmlns:a14="http://schemas.microsoft.com/office/drawing/2010/main"/>
                </a:ext>
              </a:extLst>
            </a:blip>
            <a:srcRect/>
            <a:stretch>
              <a:fillRect/>
            </a:stretch>
          </p:blipFill>
          <p:spPr bwMode="auto">
            <a:xfrm>
              <a:off x="835025" y="3552825"/>
              <a:ext cx="1103313" cy="1103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 name="Picture 18" descr="14_WAND_PowerSpark.png"/>
            <p:cNvPicPr>
              <a:picLocks noChangeAspect="1"/>
            </p:cNvPicPr>
            <p:nvPr userDrawn="1"/>
          </p:nvPicPr>
          <p:blipFill>
            <a:blip r:embed="rId15" cstate="email">
              <a:extLst>
                <a:ext uri="{28A0092B-C50C-407E-A947-70E740481C1C}">
                  <a14:useLocalDpi xmlns:a14="http://schemas.microsoft.com/office/drawing/2010/main"/>
                </a:ext>
              </a:extLst>
            </a:blip>
            <a:srcRect/>
            <a:stretch>
              <a:fillRect/>
            </a:stretch>
          </p:blipFill>
          <p:spPr bwMode="auto">
            <a:xfrm>
              <a:off x="1954213" y="3554413"/>
              <a:ext cx="1047750" cy="1047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 name="Picture 19" descr="15_IMPORT_CLOUD.png"/>
            <p:cNvPicPr>
              <a:picLocks noChangeAspect="1"/>
            </p:cNvPicPr>
            <p:nvPr userDrawn="1"/>
          </p:nvPicPr>
          <p:blipFill>
            <a:blip r:embed="rId16" cstate="email">
              <a:extLst>
                <a:ext uri="{28A0092B-C50C-407E-A947-70E740481C1C}">
                  <a14:useLocalDpi xmlns:a14="http://schemas.microsoft.com/office/drawing/2010/main"/>
                </a:ext>
              </a:extLst>
            </a:blip>
            <a:srcRect/>
            <a:stretch>
              <a:fillRect/>
            </a:stretch>
          </p:blipFill>
          <p:spPr bwMode="auto">
            <a:xfrm>
              <a:off x="3082925" y="3552825"/>
              <a:ext cx="1035050" cy="1035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 name="Picture 20" descr="16_CALENDAR_schedule.png"/>
            <p:cNvPicPr>
              <a:picLocks noChangeAspect="1"/>
            </p:cNvPicPr>
            <p:nvPr userDrawn="1"/>
          </p:nvPicPr>
          <p:blipFill>
            <a:blip r:embed="rId17" cstate="email">
              <a:extLst>
                <a:ext uri="{28A0092B-C50C-407E-A947-70E740481C1C}">
                  <a14:useLocalDpi xmlns:a14="http://schemas.microsoft.com/office/drawing/2010/main"/>
                </a:ext>
              </a:extLst>
            </a:blip>
            <a:srcRect/>
            <a:stretch>
              <a:fillRect/>
            </a:stretch>
          </p:blipFill>
          <p:spPr bwMode="auto">
            <a:xfrm>
              <a:off x="5664200" y="2393950"/>
              <a:ext cx="973138" cy="974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 name="Picture 21" descr="17_CHECKLIST_monitor.png"/>
            <p:cNvPicPr>
              <a:picLocks noChangeAspect="1"/>
            </p:cNvPicPr>
            <p:nvPr userDrawn="1"/>
          </p:nvPicPr>
          <p:blipFill>
            <a:blip r:embed="rId18" cstate="email">
              <a:extLst>
                <a:ext uri="{28A0092B-C50C-407E-A947-70E740481C1C}">
                  <a14:useLocalDpi xmlns:a14="http://schemas.microsoft.com/office/drawing/2010/main"/>
                </a:ext>
              </a:extLst>
            </a:blip>
            <a:srcRect/>
            <a:stretch>
              <a:fillRect/>
            </a:stretch>
          </p:blipFill>
          <p:spPr bwMode="auto">
            <a:xfrm>
              <a:off x="6837363" y="2392363"/>
              <a:ext cx="1031875" cy="1031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 name="TextBox 19"/>
            <p:cNvSpPr txBox="1">
              <a:spLocks noChangeArrowheads="1"/>
            </p:cNvSpPr>
            <p:nvPr userDrawn="1"/>
          </p:nvSpPr>
          <p:spPr bwMode="auto">
            <a:xfrm>
              <a:off x="1028700" y="1878013"/>
              <a:ext cx="768159"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Exploration</a:t>
              </a:r>
            </a:p>
          </p:txBody>
        </p:sp>
        <p:sp>
          <p:nvSpPr>
            <p:cNvPr id="21" name="TextBox 20"/>
            <p:cNvSpPr txBox="1">
              <a:spLocks noChangeArrowheads="1"/>
            </p:cNvSpPr>
            <p:nvPr userDrawn="1"/>
          </p:nvSpPr>
          <p:spPr bwMode="auto">
            <a:xfrm>
              <a:off x="1958975" y="1878013"/>
              <a:ext cx="1130438"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Managed Clusters</a:t>
              </a:r>
            </a:p>
          </p:txBody>
        </p:sp>
        <p:sp>
          <p:nvSpPr>
            <p:cNvPr id="22" name="TextBox 21"/>
            <p:cNvSpPr txBox="1">
              <a:spLocks noChangeArrowheads="1"/>
            </p:cNvSpPr>
            <p:nvPr userDrawn="1"/>
          </p:nvSpPr>
          <p:spPr bwMode="auto">
            <a:xfrm>
              <a:off x="3311525" y="1878013"/>
              <a:ext cx="652743"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Pipelines</a:t>
              </a:r>
            </a:p>
          </p:txBody>
        </p:sp>
        <p:sp>
          <p:nvSpPr>
            <p:cNvPr id="23" name="TextBox 22"/>
            <p:cNvSpPr txBox="1">
              <a:spLocks noChangeArrowheads="1"/>
            </p:cNvSpPr>
            <p:nvPr userDrawn="1"/>
          </p:nvSpPr>
          <p:spPr bwMode="auto">
            <a:xfrm>
              <a:off x="4221163" y="1878013"/>
              <a:ext cx="925253"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3</a:t>
              </a:r>
              <a:r>
                <a:rPr lang="en-US" sz="900" baseline="30000" smtClean="0">
                  <a:solidFill>
                    <a:srgbClr val="404040"/>
                  </a:solidFill>
                  <a:latin typeface="Helvetica Neue" charset="0"/>
                  <a:ea typeface="Helvetica Neue" charset="0"/>
                  <a:cs typeface="Helvetica Neue" charset="0"/>
                </a:rPr>
                <a:t>rd</a:t>
              </a:r>
              <a:r>
                <a:rPr lang="en-US" sz="900" smtClean="0">
                  <a:solidFill>
                    <a:srgbClr val="404040"/>
                  </a:solidFill>
                  <a:latin typeface="Helvetica Neue" charset="0"/>
                  <a:ea typeface="Helvetica Neue" charset="0"/>
                  <a:cs typeface="Helvetica Neue" charset="0"/>
                </a:rPr>
                <a:t> Party Apps</a:t>
              </a:r>
            </a:p>
          </p:txBody>
        </p:sp>
        <p:sp>
          <p:nvSpPr>
            <p:cNvPr id="24" name="TextBox 23"/>
            <p:cNvSpPr txBox="1">
              <a:spLocks noChangeArrowheads="1"/>
            </p:cNvSpPr>
            <p:nvPr userDrawn="1"/>
          </p:nvSpPr>
          <p:spPr bwMode="auto">
            <a:xfrm>
              <a:off x="6950075" y="1878013"/>
              <a:ext cx="777777"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Community</a:t>
              </a:r>
            </a:p>
          </p:txBody>
        </p:sp>
        <p:sp>
          <p:nvSpPr>
            <p:cNvPr id="25" name="TextBox 24"/>
            <p:cNvSpPr txBox="1">
              <a:spLocks noChangeArrowheads="1"/>
            </p:cNvSpPr>
            <p:nvPr userDrawn="1"/>
          </p:nvSpPr>
          <p:spPr bwMode="auto">
            <a:xfrm>
              <a:off x="1096963" y="4357688"/>
              <a:ext cx="611065"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dirty="0" smtClean="0">
                  <a:solidFill>
                    <a:srgbClr val="404040"/>
                  </a:solidFill>
                  <a:latin typeface="Helvetica Neue" charset="0"/>
                  <a:ea typeface="Helvetica Neue" charset="0"/>
                  <a:cs typeface="Helvetica Neue" charset="0"/>
                </a:rPr>
                <a:t>Clusters</a:t>
              </a:r>
            </a:p>
          </p:txBody>
        </p:sp>
        <p:sp>
          <p:nvSpPr>
            <p:cNvPr id="26" name="TextBox 25"/>
            <p:cNvSpPr txBox="1">
              <a:spLocks noChangeArrowheads="1"/>
            </p:cNvSpPr>
            <p:nvPr userDrawn="1"/>
          </p:nvSpPr>
          <p:spPr bwMode="auto">
            <a:xfrm>
              <a:off x="6937375" y="3216275"/>
              <a:ext cx="997389"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Monitor Results</a:t>
              </a:r>
            </a:p>
          </p:txBody>
        </p:sp>
        <p:sp>
          <p:nvSpPr>
            <p:cNvPr id="27" name="TextBox 26"/>
            <p:cNvSpPr txBox="1">
              <a:spLocks noChangeArrowheads="1"/>
            </p:cNvSpPr>
            <p:nvPr userDrawn="1"/>
          </p:nvSpPr>
          <p:spPr bwMode="auto">
            <a:xfrm>
              <a:off x="5607050" y="3216275"/>
              <a:ext cx="127631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Schedule Workflows </a:t>
              </a:r>
            </a:p>
          </p:txBody>
        </p:sp>
        <p:sp>
          <p:nvSpPr>
            <p:cNvPr id="28" name="TextBox 27"/>
            <p:cNvSpPr txBox="1">
              <a:spLocks noChangeArrowheads="1"/>
            </p:cNvSpPr>
            <p:nvPr userDrawn="1"/>
          </p:nvSpPr>
          <p:spPr bwMode="auto">
            <a:xfrm>
              <a:off x="3259138" y="4354513"/>
              <a:ext cx="798617"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Import Data</a:t>
              </a:r>
            </a:p>
          </p:txBody>
        </p:sp>
        <p:sp>
          <p:nvSpPr>
            <p:cNvPr id="29" name="TextBox 28"/>
            <p:cNvSpPr txBox="1">
              <a:spLocks noChangeArrowheads="1"/>
            </p:cNvSpPr>
            <p:nvPr userDrawn="1"/>
          </p:nvSpPr>
          <p:spPr bwMode="auto">
            <a:xfrm>
              <a:off x="2012950" y="4357688"/>
              <a:ext cx="98296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Power of Spark</a:t>
              </a:r>
            </a:p>
          </p:txBody>
        </p:sp>
        <p:sp>
          <p:nvSpPr>
            <p:cNvPr id="30" name="TextBox 29"/>
            <p:cNvSpPr txBox="1">
              <a:spLocks noChangeArrowheads="1"/>
            </p:cNvSpPr>
            <p:nvPr userDrawn="1"/>
          </p:nvSpPr>
          <p:spPr bwMode="auto">
            <a:xfrm>
              <a:off x="2057400" y="3205163"/>
              <a:ext cx="782587"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Collaborate</a:t>
              </a:r>
            </a:p>
          </p:txBody>
        </p:sp>
        <p:sp>
          <p:nvSpPr>
            <p:cNvPr id="31" name="TextBox 30"/>
            <p:cNvSpPr txBox="1">
              <a:spLocks noChangeArrowheads="1"/>
            </p:cNvSpPr>
            <p:nvPr userDrawn="1"/>
          </p:nvSpPr>
          <p:spPr bwMode="auto">
            <a:xfrm>
              <a:off x="4364038" y="3205163"/>
              <a:ext cx="56618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Publish</a:t>
              </a:r>
            </a:p>
          </p:txBody>
        </p:sp>
        <p:sp>
          <p:nvSpPr>
            <p:cNvPr id="32" name="TextBox 31"/>
            <p:cNvSpPr txBox="1">
              <a:spLocks noChangeArrowheads="1"/>
            </p:cNvSpPr>
            <p:nvPr userDrawn="1"/>
          </p:nvSpPr>
          <p:spPr bwMode="auto">
            <a:xfrm>
              <a:off x="3336925" y="3205163"/>
              <a:ext cx="635110"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Visualize</a:t>
              </a:r>
            </a:p>
          </p:txBody>
        </p:sp>
        <p:sp>
          <p:nvSpPr>
            <p:cNvPr id="33" name="TextBox 32"/>
            <p:cNvSpPr txBox="1">
              <a:spLocks noChangeArrowheads="1"/>
            </p:cNvSpPr>
            <p:nvPr userDrawn="1"/>
          </p:nvSpPr>
          <p:spPr bwMode="auto">
            <a:xfrm>
              <a:off x="1019175" y="3205163"/>
              <a:ext cx="696024"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Language</a:t>
              </a:r>
            </a:p>
          </p:txBody>
        </p:sp>
        <p:sp>
          <p:nvSpPr>
            <p:cNvPr id="34" name="TextBox 33"/>
            <p:cNvSpPr txBox="1">
              <a:spLocks noChangeArrowheads="1"/>
            </p:cNvSpPr>
            <p:nvPr userDrawn="1"/>
          </p:nvSpPr>
          <p:spPr bwMode="auto">
            <a:xfrm>
              <a:off x="8204200" y="1878013"/>
              <a:ext cx="628698"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Libraries</a:t>
              </a:r>
            </a:p>
          </p:txBody>
        </p:sp>
        <p:sp>
          <p:nvSpPr>
            <p:cNvPr id="35" name="TextBox 34"/>
            <p:cNvSpPr txBox="1">
              <a:spLocks noChangeArrowheads="1"/>
            </p:cNvSpPr>
            <p:nvPr userDrawn="1"/>
          </p:nvSpPr>
          <p:spPr bwMode="auto">
            <a:xfrm>
              <a:off x="5700713" y="1878013"/>
              <a:ext cx="1016625"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Unified Platform</a:t>
              </a:r>
            </a:p>
          </p:txBody>
        </p:sp>
        <p:sp>
          <p:nvSpPr>
            <p:cNvPr id="36" name="TextBox 35"/>
            <p:cNvSpPr txBox="1">
              <a:spLocks noChangeArrowheads="1"/>
            </p:cNvSpPr>
            <p:nvPr userDrawn="1"/>
          </p:nvSpPr>
          <p:spPr bwMode="auto">
            <a:xfrm>
              <a:off x="5875338" y="4302125"/>
              <a:ext cx="686406"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smtClean="0">
                  <a:solidFill>
                    <a:srgbClr val="404040"/>
                  </a:solidFill>
                  <a:latin typeface="Helvetica Neue" charset="0"/>
                  <a:ea typeface="Helvetica Neue" charset="0"/>
                  <a:cs typeface="Helvetica Neue" charset="0"/>
                </a:rPr>
                <a:t>Logo Bug</a:t>
              </a:r>
            </a:p>
          </p:txBody>
        </p:sp>
      </p:gr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7489486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Frame">
    <p:bg>
      <p:bgPr>
        <a:blipFill dpi="0" rotWithShape="0">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903111" y="1598392"/>
            <a:ext cx="7739943" cy="1248834"/>
          </a:xfrm>
        </p:spPr>
        <p:txBody>
          <a:bodyPr>
            <a:noAutofit/>
          </a:bodyPr>
          <a:lstStyle>
            <a:lvl1pPr algn="l">
              <a:defRPr sz="5400" b="0" i="0" baseline="0">
                <a:solidFill>
                  <a:schemeClr val="bg1"/>
                </a:solidFill>
                <a:latin typeface="Helvetica Neue" charset="0"/>
                <a:ea typeface="Helvetica Neue" charset="0"/>
                <a:cs typeface="Helvetica Neue" charset="0"/>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903111" y="2717006"/>
            <a:ext cx="6349823" cy="666441"/>
          </a:xfrm>
        </p:spPr>
        <p:txBody>
          <a:bodyPr>
            <a:noAutofit/>
          </a:bodyPr>
          <a:lstStyle>
            <a:lvl1pPr marL="0" indent="0" algn="l">
              <a:buNone/>
              <a:defRPr sz="2400" baseline="0">
                <a:solidFill>
                  <a:schemeClr val="bg1"/>
                </a:solidFill>
                <a:latin typeface="Helvetica Neue" charset="0"/>
                <a:ea typeface="Helvetica Neue" charset="0"/>
                <a:cs typeface="Helvetica Neue"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460238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599" cy="2052599"/>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599"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atin typeface="Tahoma"/>
                <a:cs typeface="Tahoma"/>
              </a:defRPr>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2495482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9863" y="206375"/>
            <a:ext cx="8850312" cy="857250"/>
          </a:xfrm>
        </p:spPr>
        <p:txBody>
          <a:bodyPr/>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169863" y="1312863"/>
            <a:ext cx="8850312" cy="3394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443543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g Question or Section Black">
    <p:spTree>
      <p:nvGrpSpPr>
        <p:cNvPr id="1" name=""/>
        <p:cNvGrpSpPr/>
        <p:nvPr/>
      </p:nvGrpSpPr>
      <p:grpSpPr>
        <a:xfrm>
          <a:off x="0" y="0"/>
          <a:ext cx="0" cy="0"/>
          <a:chOff x="0" y="0"/>
          <a:chExt cx="0" cy="0"/>
        </a:xfrm>
      </p:grpSpPr>
      <p:sp>
        <p:nvSpPr>
          <p:cNvPr id="6" name="Title 1"/>
          <p:cNvSpPr>
            <a:spLocks noGrp="1"/>
          </p:cNvSpPr>
          <p:nvPr>
            <p:ph type="title"/>
          </p:nvPr>
        </p:nvSpPr>
        <p:spPr>
          <a:xfrm>
            <a:off x="169863" y="952049"/>
            <a:ext cx="8850311" cy="2440157"/>
          </a:xfrm>
        </p:spPr>
        <p:txBody>
          <a:bodyPr>
            <a:normAutofit/>
          </a:bodyPr>
          <a:lstStyle>
            <a:lvl1pPr algn="l">
              <a:defRPr sz="4400" b="0" i="0" baseline="0">
                <a:solidFill>
                  <a:schemeClr val="tx1">
                    <a:lumMod val="75000"/>
                    <a:lumOff val="25000"/>
                  </a:schemeClr>
                </a:solidFill>
                <a:latin typeface="Helvetica Neue" charset="0"/>
                <a:ea typeface="Helvetica Neue" charset="0"/>
                <a:cs typeface="Helvetica Neue" charset="0"/>
              </a:defRPr>
            </a:lvl1pPr>
          </a:lstStyle>
          <a:p>
            <a:r>
              <a:rPr lang="en-US" smtClean="0"/>
              <a:t>Click to edit Master title style</a:t>
            </a:r>
            <a:endParaRPr lang="en-US" dirty="0"/>
          </a:p>
        </p:txBody>
      </p:sp>
      <p:sp>
        <p:nvSpPr>
          <p:cNvPr id="7" name="Text Placeholder 2"/>
          <p:cNvSpPr>
            <a:spLocks noGrp="1"/>
          </p:cNvSpPr>
          <p:nvPr>
            <p:ph idx="1"/>
          </p:nvPr>
        </p:nvSpPr>
        <p:spPr>
          <a:xfrm>
            <a:off x="178742" y="2965040"/>
            <a:ext cx="8749914" cy="1380671"/>
          </a:xfrm>
          <a:prstGeom prst="rect">
            <a:avLst/>
          </a:prstGeom>
        </p:spPr>
        <p:txBody>
          <a:bodyPr rtlCol="0">
            <a:normAutofit/>
          </a:bodyPr>
          <a:lstStyle>
            <a:lvl1pPr marL="0" indent="0" algn="l">
              <a:buNone/>
              <a:defRPr sz="2400" b="0" i="0" baseline="0">
                <a:solidFill>
                  <a:schemeClr val="tx1">
                    <a:lumMod val="75000"/>
                    <a:lumOff val="25000"/>
                  </a:schemeClr>
                </a:solidFill>
              </a:defRPr>
            </a:lvl1pPr>
          </a:lstStyle>
          <a:p>
            <a:pPr lvl="0"/>
            <a:r>
              <a:rPr lang="en-US" smtClean="0"/>
              <a:t>Click to edit Master text styles</a:t>
            </a:r>
          </a:p>
        </p:txBody>
      </p:sp>
    </p:spTree>
    <p:extLst>
      <p:ext uri="{BB962C8B-B14F-4D97-AF65-F5344CB8AC3E}">
        <p14:creationId xmlns:p14="http://schemas.microsoft.com/office/powerpoint/2010/main" val="6173401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p:cNvSpPr>
            <a:spLocks noGrp="1"/>
          </p:cNvSpPr>
          <p:nvPr>
            <p:ph type="title"/>
          </p:nvPr>
        </p:nvSpPr>
        <p:spPr>
          <a:xfrm>
            <a:off x="169863" y="205979"/>
            <a:ext cx="8708369" cy="857250"/>
          </a:xfrm>
        </p:spPr>
        <p:txBody>
          <a:bodyPr/>
          <a:lstStyle>
            <a:lvl1pPr>
              <a:defRPr sz="3200"/>
            </a:lvl1pPr>
          </a:lstStyle>
          <a:p>
            <a:r>
              <a:rPr lang="en-US" dirty="0" smtClean="0"/>
              <a:t>Click to edit Master title style</a:t>
            </a:r>
            <a:endParaRPr lang="en-US" dirty="0"/>
          </a:p>
        </p:txBody>
      </p:sp>
      <p:sp>
        <p:nvSpPr>
          <p:cNvPr id="11" name="Content Placeholder 2"/>
          <p:cNvSpPr>
            <a:spLocks noGrp="1"/>
          </p:cNvSpPr>
          <p:nvPr>
            <p:ph sz="half" idx="1"/>
          </p:nvPr>
        </p:nvSpPr>
        <p:spPr>
          <a:xfrm>
            <a:off x="169863" y="1313040"/>
            <a:ext cx="4231449" cy="3445575"/>
          </a:xfrm>
        </p:spPr>
        <p:txBody>
          <a:bodyPr>
            <a:normAutofit/>
          </a:bodyPr>
          <a:lstStyle>
            <a:lvl1pPr>
              <a:defRPr sz="2400"/>
            </a:lvl1pPr>
            <a:lvl2pPr>
              <a:defRPr sz="2000"/>
            </a:lvl2pPr>
            <a:lvl3pPr marL="1028700" indent="-115888">
              <a:tabLst/>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3"/>
          <p:cNvSpPr>
            <a:spLocks noGrp="1"/>
          </p:cNvSpPr>
          <p:nvPr>
            <p:ph sz="half" idx="2"/>
          </p:nvPr>
        </p:nvSpPr>
        <p:spPr>
          <a:xfrm>
            <a:off x="4620768" y="1313040"/>
            <a:ext cx="4399407" cy="3445575"/>
          </a:xfrm>
        </p:spPr>
        <p:txBody>
          <a:bodyPr>
            <a:normAutofit/>
          </a:bodyPr>
          <a:lstStyle>
            <a:lvl1pPr>
              <a:defRPr sz="2400"/>
            </a:lvl1pPr>
            <a:lvl2pPr>
              <a:defRPr sz="2000"/>
            </a:lvl2pPr>
            <a:lvl3pPr marL="1028700" indent="-115888">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3007716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Title 1"/>
          <p:cNvSpPr>
            <a:spLocks noGrp="1"/>
          </p:cNvSpPr>
          <p:nvPr>
            <p:ph type="title"/>
          </p:nvPr>
        </p:nvSpPr>
        <p:spPr>
          <a:xfrm>
            <a:off x="169863" y="205979"/>
            <a:ext cx="8850311" cy="857250"/>
          </a:xfrm>
        </p:spPr>
        <p:txBody>
          <a:bodyPr/>
          <a:lstStyle>
            <a:lvl1pPr>
              <a:defRPr sz="3200" b="0" i="0">
                <a:latin typeface="Helvetica Neue" charset="0"/>
                <a:ea typeface="Helvetica Neue" charset="0"/>
                <a:cs typeface="Helvetica Neue" charset="0"/>
              </a:defRPr>
            </a:lvl1pPr>
          </a:lstStyle>
          <a:p>
            <a:r>
              <a:rPr lang="en-US" dirty="0" smtClean="0"/>
              <a:t>Click to edit Master title style</a:t>
            </a:r>
            <a:endParaRPr lang="en-US" dirty="0"/>
          </a:p>
        </p:txBody>
      </p:sp>
      <p:sp>
        <p:nvSpPr>
          <p:cNvPr id="11" name="Text Placeholder 2"/>
          <p:cNvSpPr>
            <a:spLocks noGrp="1"/>
          </p:cNvSpPr>
          <p:nvPr>
            <p:ph type="body" idx="1"/>
          </p:nvPr>
        </p:nvSpPr>
        <p:spPr>
          <a:xfrm>
            <a:off x="169864" y="1286171"/>
            <a:ext cx="4231448" cy="479822"/>
          </a:xfrm>
        </p:spPr>
        <p:txBody>
          <a:bodyPr anchor="b">
            <a:noAutofit/>
          </a:bodyPr>
          <a:lstStyle>
            <a:lvl1pPr marL="0" indent="0">
              <a:buNone/>
              <a:defRPr sz="2400" b="0" i="0">
                <a:latin typeface="Helvetica Neue" charset="0"/>
                <a:ea typeface="Helvetica Neue" charset="0"/>
                <a:cs typeface="Helvetica Neue"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2" name="Content Placeholder 3"/>
          <p:cNvSpPr>
            <a:spLocks noGrp="1"/>
          </p:cNvSpPr>
          <p:nvPr>
            <p:ph sz="half" idx="2"/>
          </p:nvPr>
        </p:nvSpPr>
        <p:spPr>
          <a:xfrm>
            <a:off x="169864" y="1844616"/>
            <a:ext cx="4231448" cy="2963466"/>
          </a:xfrm>
        </p:spPr>
        <p:txBody>
          <a:bodyPr>
            <a:normAutofit/>
          </a:bodyPr>
          <a:lstStyle>
            <a:lvl1pPr>
              <a:defRPr sz="2000">
                <a:latin typeface="Helvetica Neue" charset="0"/>
                <a:ea typeface="Helvetica Neue" charset="0"/>
                <a:cs typeface="Helvetica Neue" charset="0"/>
              </a:defRPr>
            </a:lvl1pPr>
            <a:lvl2pPr>
              <a:defRPr sz="1800">
                <a:latin typeface="Helvetica Neue" charset="0"/>
                <a:ea typeface="Helvetica Neue" charset="0"/>
                <a:cs typeface="Helvetica Neue" charset="0"/>
              </a:defRPr>
            </a:lvl2pPr>
            <a:lvl3pPr marL="1028700" indent="-114300">
              <a:defRPr sz="1600">
                <a:latin typeface="Helvetica Neue" charset="0"/>
                <a:ea typeface="Helvetica Neue" charset="0"/>
                <a:cs typeface="Helvetica Neue" charset="0"/>
              </a:defRPr>
            </a:lvl3pPr>
            <a:lvl4pPr>
              <a:defRPr sz="1400">
                <a:latin typeface="Helvetica Neue" charset="0"/>
                <a:ea typeface="Helvetica Neue" charset="0"/>
                <a:cs typeface="Helvetica Neue" charset="0"/>
              </a:defRPr>
            </a:lvl4pPr>
            <a:lvl5pPr>
              <a:defRPr sz="1400">
                <a:latin typeface="Helvetica Neue" charset="0"/>
                <a:ea typeface="Helvetica Neue" charset="0"/>
                <a:cs typeface="Helvetica Neue"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4"/>
          <p:cNvSpPr>
            <a:spLocks noGrp="1"/>
          </p:cNvSpPr>
          <p:nvPr>
            <p:ph type="body" sz="quarter" idx="3"/>
          </p:nvPr>
        </p:nvSpPr>
        <p:spPr>
          <a:xfrm>
            <a:off x="4657344" y="1286171"/>
            <a:ext cx="4362831" cy="479822"/>
          </a:xfrm>
        </p:spPr>
        <p:txBody>
          <a:bodyPr anchor="b">
            <a:noAutofit/>
          </a:bodyPr>
          <a:lstStyle>
            <a:lvl1pPr marL="0" indent="0">
              <a:buNone/>
              <a:defRPr sz="2400" b="0" i="0">
                <a:latin typeface="Helvetica Neue" charset="0"/>
                <a:ea typeface="Helvetica Neue" charset="0"/>
                <a:cs typeface="Helvetica Neue"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4" name="Content Placeholder 5"/>
          <p:cNvSpPr>
            <a:spLocks noGrp="1"/>
          </p:cNvSpPr>
          <p:nvPr>
            <p:ph sz="quarter" idx="4"/>
          </p:nvPr>
        </p:nvSpPr>
        <p:spPr>
          <a:xfrm>
            <a:off x="4657344" y="1844616"/>
            <a:ext cx="4362831" cy="2963466"/>
          </a:xfrm>
        </p:spPr>
        <p:txBody>
          <a:bodyPr>
            <a:normAutofit/>
          </a:bodyPr>
          <a:lstStyle>
            <a:lvl1pPr>
              <a:defRPr sz="2000">
                <a:latin typeface="Helvetica Neue" charset="0"/>
                <a:ea typeface="Helvetica Neue" charset="0"/>
                <a:cs typeface="Helvetica Neue" charset="0"/>
              </a:defRPr>
            </a:lvl1pPr>
            <a:lvl2pPr>
              <a:defRPr sz="1800">
                <a:latin typeface="Helvetica Neue" charset="0"/>
                <a:ea typeface="Helvetica Neue" charset="0"/>
                <a:cs typeface="Helvetica Neue" charset="0"/>
              </a:defRPr>
            </a:lvl2pPr>
            <a:lvl3pPr marL="1028700" indent="-114300">
              <a:defRPr sz="1600">
                <a:latin typeface="Helvetica Neue" charset="0"/>
                <a:ea typeface="Helvetica Neue" charset="0"/>
                <a:cs typeface="Helvetica Neue" charset="0"/>
              </a:defRPr>
            </a:lvl3pPr>
            <a:lvl4pPr>
              <a:defRPr sz="1400">
                <a:latin typeface="Helvetica Neue" charset="0"/>
                <a:ea typeface="Helvetica Neue" charset="0"/>
                <a:cs typeface="Helvetica Neue" charset="0"/>
              </a:defRPr>
            </a:lvl4pPr>
            <a:lvl5pPr>
              <a:defRPr sz="1400">
                <a:latin typeface="Helvetica Neue" charset="0"/>
                <a:ea typeface="Helvetica Neue" charset="0"/>
                <a:cs typeface="Helvetica Neue"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780967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169863" y="206663"/>
            <a:ext cx="8850312" cy="480131"/>
          </a:xfrm>
          <a:prstGeom prst="rect">
            <a:avLst/>
          </a:prstGeom>
        </p:spPr>
        <p:txBody>
          <a:bodyPr rtlCol="0" anchor="t">
            <a:spAutoFit/>
          </a:bodyPr>
          <a:lstStyle>
            <a:lvl1pPr>
              <a:lnSpc>
                <a:spcPct val="90000"/>
              </a:lnSpc>
              <a:defRPr sz="2800" baseline="0">
                <a:solidFill>
                  <a:schemeClr val="accent5"/>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8024797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4" descr="databricks_logoTM_rgb_TM.eps"/>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69863" y="4821238"/>
            <a:ext cx="1071562" cy="160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69863" y="204787"/>
            <a:ext cx="3008313" cy="2000428"/>
          </a:xfrm>
        </p:spPr>
        <p:txBody>
          <a:bodyPr anchor="t">
            <a:noAutofit/>
          </a:bodyPr>
          <a:lstStyle>
            <a:lvl1pPr algn="l">
              <a:defRPr sz="4000" b="0" i="0"/>
            </a:lvl1pPr>
          </a:lstStyle>
          <a:p>
            <a:r>
              <a:rPr lang="en-US" dirty="0" smtClean="0"/>
              <a:t>Click to edit Master title style</a:t>
            </a:r>
            <a:endParaRPr lang="en-US" dirty="0"/>
          </a:p>
        </p:txBody>
      </p:sp>
      <p:sp>
        <p:nvSpPr>
          <p:cNvPr id="3" name="Content Placeholder 2"/>
          <p:cNvSpPr>
            <a:spLocks noGrp="1"/>
          </p:cNvSpPr>
          <p:nvPr>
            <p:ph idx="1"/>
          </p:nvPr>
        </p:nvSpPr>
        <p:spPr>
          <a:xfrm>
            <a:off x="3513489" y="204788"/>
            <a:ext cx="5506686" cy="438983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169863" y="2621494"/>
            <a:ext cx="3008313" cy="197313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0615709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9863" y="3600450"/>
            <a:ext cx="8840025" cy="425054"/>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169863" y="459581"/>
            <a:ext cx="8840025"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a:p>
        </p:txBody>
      </p:sp>
      <p:sp>
        <p:nvSpPr>
          <p:cNvPr id="4" name="Text Placeholder 3"/>
          <p:cNvSpPr>
            <a:spLocks noGrp="1"/>
          </p:cNvSpPr>
          <p:nvPr>
            <p:ph type="body" sz="half" idx="2"/>
          </p:nvPr>
        </p:nvSpPr>
        <p:spPr>
          <a:xfrm>
            <a:off x="169863" y="4025503"/>
            <a:ext cx="8840025"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769531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52456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946150" y="206375"/>
            <a:ext cx="7172325" cy="857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sp>
        <p:nvSpPr>
          <p:cNvPr id="1027" name="Text Placeholder 2"/>
          <p:cNvSpPr>
            <a:spLocks noGrp="1"/>
          </p:cNvSpPr>
          <p:nvPr>
            <p:ph type="body" idx="1"/>
          </p:nvPr>
        </p:nvSpPr>
        <p:spPr bwMode="auto">
          <a:xfrm>
            <a:off x="946150" y="1312863"/>
            <a:ext cx="7172325" cy="3394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7" r:id="rId13"/>
  </p:sldLayoutIdLst>
  <p:timing>
    <p:tnLst>
      <p:par>
        <p:cTn id="1" dur="indefinite" restart="never" nodeType="tmRoot"/>
      </p:par>
    </p:tnLst>
  </p:timing>
  <p:hf hdr="0" dt="0"/>
  <p:txStyles>
    <p:titleStyle>
      <a:lvl1pPr algn="l" defTabSz="457200" rtl="0" eaLnBrk="0" fontAlgn="base" hangingPunct="0">
        <a:spcBef>
          <a:spcPct val="0"/>
        </a:spcBef>
        <a:spcAft>
          <a:spcPct val="0"/>
        </a:spcAft>
        <a:defRPr sz="4000" b="0" i="0" kern="1200">
          <a:solidFill>
            <a:srgbClr val="404040"/>
          </a:solidFill>
          <a:latin typeface="Helvetica Neue" charset="0"/>
          <a:ea typeface="Helvetica Neue" charset="0"/>
          <a:cs typeface="Helvetica Neue" charset="0"/>
        </a:defRPr>
      </a:lvl1pPr>
      <a:lvl2pPr algn="l" defTabSz="457200" rtl="0" eaLnBrk="0" fontAlgn="base" hangingPunct="0">
        <a:spcBef>
          <a:spcPct val="0"/>
        </a:spcBef>
        <a:spcAft>
          <a:spcPct val="0"/>
        </a:spcAft>
        <a:defRPr sz="4000">
          <a:solidFill>
            <a:srgbClr val="404040"/>
          </a:solidFill>
          <a:latin typeface="Newslab Thin" charset="0"/>
          <a:ea typeface="MS PGothic" pitchFamily="34" charset="-128"/>
        </a:defRPr>
      </a:lvl2pPr>
      <a:lvl3pPr algn="l" defTabSz="457200" rtl="0" eaLnBrk="0" fontAlgn="base" hangingPunct="0">
        <a:spcBef>
          <a:spcPct val="0"/>
        </a:spcBef>
        <a:spcAft>
          <a:spcPct val="0"/>
        </a:spcAft>
        <a:defRPr sz="4000">
          <a:solidFill>
            <a:srgbClr val="404040"/>
          </a:solidFill>
          <a:latin typeface="Newslab Thin" charset="0"/>
          <a:ea typeface="MS PGothic" pitchFamily="34" charset="-128"/>
        </a:defRPr>
      </a:lvl3pPr>
      <a:lvl4pPr algn="l" defTabSz="457200" rtl="0" eaLnBrk="0" fontAlgn="base" hangingPunct="0">
        <a:spcBef>
          <a:spcPct val="0"/>
        </a:spcBef>
        <a:spcAft>
          <a:spcPct val="0"/>
        </a:spcAft>
        <a:defRPr sz="4000">
          <a:solidFill>
            <a:srgbClr val="404040"/>
          </a:solidFill>
          <a:latin typeface="Newslab Thin" charset="0"/>
          <a:ea typeface="MS PGothic" pitchFamily="34" charset="-128"/>
        </a:defRPr>
      </a:lvl4pPr>
      <a:lvl5pPr algn="l" defTabSz="457200" rtl="0" eaLnBrk="0" fontAlgn="base" hangingPunct="0">
        <a:spcBef>
          <a:spcPct val="0"/>
        </a:spcBef>
        <a:spcAft>
          <a:spcPct val="0"/>
        </a:spcAft>
        <a:defRPr sz="4000">
          <a:solidFill>
            <a:srgbClr val="404040"/>
          </a:solidFill>
          <a:latin typeface="Newslab Thin" charset="0"/>
          <a:ea typeface="MS PGothic" pitchFamily="34" charset="-128"/>
        </a:defRPr>
      </a:lvl5pPr>
      <a:lvl6pPr marL="457200" algn="l" defTabSz="457200" rtl="0" fontAlgn="base">
        <a:spcBef>
          <a:spcPct val="0"/>
        </a:spcBef>
        <a:spcAft>
          <a:spcPct val="0"/>
        </a:spcAft>
        <a:defRPr sz="4000">
          <a:solidFill>
            <a:srgbClr val="404040"/>
          </a:solidFill>
          <a:latin typeface="Newslab Thin" charset="0"/>
          <a:ea typeface="ＭＳ Ｐゴシック" charset="0"/>
        </a:defRPr>
      </a:lvl6pPr>
      <a:lvl7pPr marL="914400" algn="l" defTabSz="457200" rtl="0" fontAlgn="base">
        <a:spcBef>
          <a:spcPct val="0"/>
        </a:spcBef>
        <a:spcAft>
          <a:spcPct val="0"/>
        </a:spcAft>
        <a:defRPr sz="4000">
          <a:solidFill>
            <a:srgbClr val="404040"/>
          </a:solidFill>
          <a:latin typeface="Newslab Thin" charset="0"/>
          <a:ea typeface="ＭＳ Ｐゴシック" charset="0"/>
        </a:defRPr>
      </a:lvl7pPr>
      <a:lvl8pPr marL="1371600" algn="l" defTabSz="457200" rtl="0" fontAlgn="base">
        <a:spcBef>
          <a:spcPct val="0"/>
        </a:spcBef>
        <a:spcAft>
          <a:spcPct val="0"/>
        </a:spcAft>
        <a:defRPr sz="4000">
          <a:solidFill>
            <a:srgbClr val="404040"/>
          </a:solidFill>
          <a:latin typeface="Newslab Thin" charset="0"/>
          <a:ea typeface="ＭＳ Ｐゴシック" charset="0"/>
        </a:defRPr>
      </a:lvl8pPr>
      <a:lvl9pPr marL="1828800" algn="l" defTabSz="457200" rtl="0" fontAlgn="base">
        <a:spcBef>
          <a:spcPct val="0"/>
        </a:spcBef>
        <a:spcAft>
          <a:spcPct val="0"/>
        </a:spcAft>
        <a:defRPr sz="4000">
          <a:solidFill>
            <a:srgbClr val="404040"/>
          </a:solidFill>
          <a:latin typeface="Newslab Thin" charset="0"/>
          <a:ea typeface="ＭＳ Ｐゴシック" charset="0"/>
        </a:defRPr>
      </a:lvl9pPr>
    </p:titleStyle>
    <p:bodyStyle>
      <a:lvl1pPr marL="0" indent="0" algn="l" defTabSz="457200" rtl="0" eaLnBrk="0" fontAlgn="base" hangingPunct="0">
        <a:lnSpc>
          <a:spcPct val="100000"/>
        </a:lnSpc>
        <a:spcBef>
          <a:spcPct val="20000"/>
        </a:spcBef>
        <a:spcAft>
          <a:spcPct val="0"/>
        </a:spcAft>
        <a:buSzPct val="90000"/>
        <a:buFont typeface="Arial" pitchFamily="34" charset="0"/>
        <a:defRPr sz="2400" b="0" i="0" kern="1200">
          <a:solidFill>
            <a:srgbClr val="404040"/>
          </a:solidFill>
          <a:latin typeface="Helvetica Neue Light" charset="0"/>
          <a:ea typeface="Helvetica Neue Light" charset="0"/>
          <a:cs typeface="Helvetica Neue Light" charset="0"/>
        </a:defRPr>
      </a:lvl1pPr>
      <a:lvl2pPr marL="628650" indent="-171450" algn="l" defTabSz="457200" rtl="0" eaLnBrk="0" fontAlgn="base" hangingPunct="0">
        <a:lnSpc>
          <a:spcPct val="100000"/>
        </a:lnSpc>
        <a:spcBef>
          <a:spcPct val="20000"/>
        </a:spcBef>
        <a:spcAft>
          <a:spcPct val="0"/>
        </a:spcAft>
        <a:buSzPct val="90000"/>
        <a:buFont typeface="Arial" pitchFamily="34" charset="0"/>
        <a:buChar char="•"/>
        <a:defRPr sz="2000" b="0" i="0" kern="1200">
          <a:solidFill>
            <a:srgbClr val="404040"/>
          </a:solidFill>
          <a:latin typeface="Helvetica Neue Light" charset="0"/>
          <a:ea typeface="Helvetica Neue Light" charset="0"/>
          <a:cs typeface="Helvetica Neue Light" charset="0"/>
        </a:defRPr>
      </a:lvl2pPr>
      <a:lvl3pPr marL="1089025" indent="-174625" algn="l" defTabSz="457200" rtl="0" eaLnBrk="0" fontAlgn="base" hangingPunct="0">
        <a:lnSpc>
          <a:spcPct val="100000"/>
        </a:lnSpc>
        <a:spcBef>
          <a:spcPct val="20000"/>
        </a:spcBef>
        <a:spcAft>
          <a:spcPct val="0"/>
        </a:spcAft>
        <a:buSzPct val="100000"/>
        <a:buFont typeface="Lucida Grande" charset="0"/>
        <a:buChar char="–"/>
        <a:defRPr b="0" i="0" kern="1200">
          <a:solidFill>
            <a:srgbClr val="404040"/>
          </a:solidFill>
          <a:latin typeface="Helvetica Neue Light" charset="0"/>
          <a:ea typeface="Helvetica Neue Light" charset="0"/>
          <a:cs typeface="Helvetica Neue Light" charset="0"/>
        </a:defRPr>
      </a:lvl3pPr>
      <a:lvl4pPr marL="1541463" indent="-169863" algn="l" defTabSz="457200" rtl="0" eaLnBrk="0" fontAlgn="base" hangingPunct="0">
        <a:lnSpc>
          <a:spcPct val="100000"/>
        </a:lnSpc>
        <a:spcBef>
          <a:spcPct val="20000"/>
        </a:spcBef>
        <a:spcAft>
          <a:spcPct val="0"/>
        </a:spcAft>
        <a:buSzPct val="90000"/>
        <a:buFont typeface="Arial" pitchFamily="34" charset="0"/>
        <a:buChar char="•"/>
        <a:defRPr b="0" i="0" kern="1200">
          <a:solidFill>
            <a:srgbClr val="404040"/>
          </a:solidFill>
          <a:latin typeface="Helvetica Neue Light" charset="0"/>
          <a:ea typeface="Helvetica Neue Light" charset="0"/>
          <a:cs typeface="Helvetica Neue Light" charset="0"/>
        </a:defRPr>
      </a:lvl4pPr>
      <a:lvl5pPr marL="2001838" indent="-173038" algn="l" defTabSz="457200" rtl="0" eaLnBrk="0" fontAlgn="base" hangingPunct="0">
        <a:lnSpc>
          <a:spcPct val="100000"/>
        </a:lnSpc>
        <a:spcBef>
          <a:spcPct val="20000"/>
        </a:spcBef>
        <a:spcAft>
          <a:spcPct val="0"/>
        </a:spcAft>
        <a:buFont typeface="Lucida Grande" charset="0"/>
        <a:buChar char="-"/>
        <a:defRPr b="0" i="0" kern="1200">
          <a:solidFill>
            <a:srgbClr val="404040"/>
          </a:solidFill>
          <a:latin typeface="Helvetica Neue Light" charset="0"/>
          <a:ea typeface="Helvetica Neue Light" charset="0"/>
          <a:cs typeface="Helvetica Neue Light"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hal.inria.fr/inria-00609399v1/document" TargetMode="External"/><Relationship Id="rId3" Type="http://schemas.openxmlformats.org/officeDocument/2006/relationships/hyperlink" Target="http://www.vldb.org/pvldb/vol8/p185-bailis.pdf"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266700"/>
            <a:ext cx="8520599" cy="2454145"/>
          </a:xfrm>
          <a:prstGeom prst="rect">
            <a:avLst/>
          </a:prstGeom>
        </p:spPr>
        <p:txBody>
          <a:bodyPr lIns="91425" tIns="91425" rIns="91425" bIns="91425" anchor="b" anchorCtr="0">
            <a:noAutofit/>
          </a:bodyPr>
          <a:lstStyle/>
          <a:p>
            <a:pPr lvl="0"/>
            <a:r>
              <a:rPr lang="en-US" sz="4800" dirty="0" smtClean="0">
                <a:ea typeface="ＭＳ Ｐゴシック" charset="0"/>
              </a:rPr>
              <a:t>CRDTs and </a:t>
            </a:r>
            <a:br>
              <a:rPr lang="en-US" sz="4800" dirty="0" smtClean="0">
                <a:ea typeface="ＭＳ Ｐゴシック" charset="0"/>
              </a:rPr>
            </a:br>
            <a:r>
              <a:rPr lang="en-US" sz="4800" dirty="0" smtClean="0">
                <a:ea typeface="ＭＳ Ｐゴシック" charset="0"/>
              </a:rPr>
              <a:t>Coordination Avoidance</a:t>
            </a:r>
            <a:br>
              <a:rPr lang="en-US" sz="4800" dirty="0" smtClean="0">
                <a:ea typeface="ＭＳ Ｐゴシック" charset="0"/>
              </a:rPr>
            </a:br>
            <a:r>
              <a:rPr lang="en-US" sz="4800" dirty="0" smtClean="0">
                <a:ea typeface="ＭＳ Ｐゴシック" charset="0"/>
              </a:rPr>
              <a:t>(Lecture 8, </a:t>
            </a:r>
            <a:r>
              <a:rPr lang="en-US" sz="4400" dirty="0" smtClean="0">
                <a:ea typeface="ＭＳ Ｐゴシック" charset="0"/>
              </a:rPr>
              <a:t>cs262a) </a:t>
            </a:r>
            <a:endParaRPr lang="en-US" sz="4800" dirty="0"/>
          </a:p>
        </p:txBody>
      </p:sp>
      <p:sp>
        <p:nvSpPr>
          <p:cNvPr id="55" name="Shape 55"/>
          <p:cNvSpPr txBox="1">
            <a:spLocks noGrp="1"/>
          </p:cNvSpPr>
          <p:nvPr>
            <p:ph type="subTitle" idx="1"/>
          </p:nvPr>
        </p:nvSpPr>
        <p:spPr>
          <a:xfrm>
            <a:off x="0" y="3084597"/>
            <a:ext cx="9144000" cy="1437128"/>
          </a:xfrm>
          <a:prstGeom prst="rect">
            <a:avLst/>
          </a:prstGeom>
        </p:spPr>
        <p:txBody>
          <a:bodyPr lIns="91425" tIns="91425" rIns="91425" bIns="91425" anchor="t" anchorCtr="0">
            <a:noAutofit/>
          </a:bodyPr>
          <a:lstStyle/>
          <a:p>
            <a:pPr lvl="0" rtl="0">
              <a:spcBef>
                <a:spcPts val="0"/>
              </a:spcBef>
              <a:buNone/>
            </a:pPr>
            <a:r>
              <a:rPr lang="en-US" sz="2200" dirty="0" smtClean="0">
                <a:latin typeface="Helvetica Neue" charset="0"/>
                <a:ea typeface="Helvetica Neue" charset="0"/>
                <a:cs typeface="Helvetica Neue" charset="0"/>
              </a:rPr>
              <a:t>Ion </a:t>
            </a:r>
            <a:r>
              <a:rPr lang="en-US" sz="2200" dirty="0" err="1" smtClean="0">
                <a:latin typeface="Helvetica Neue" charset="0"/>
                <a:ea typeface="Helvetica Neue" charset="0"/>
                <a:cs typeface="Helvetica Neue" charset="0"/>
              </a:rPr>
              <a:t>Stoica</a:t>
            </a:r>
            <a:r>
              <a:rPr lang="en-US" sz="2200" dirty="0" smtClean="0">
                <a:latin typeface="Helvetica Neue" charset="0"/>
                <a:ea typeface="Helvetica Neue" charset="0"/>
                <a:cs typeface="Helvetica Neue" charset="0"/>
              </a:rPr>
              <a:t> &amp; Ali Ghodsi</a:t>
            </a:r>
          </a:p>
          <a:p>
            <a:pPr lvl="0" rtl="0">
              <a:spcBef>
                <a:spcPts val="0"/>
              </a:spcBef>
              <a:buNone/>
            </a:pPr>
            <a:r>
              <a:rPr lang="en-US" sz="2200" dirty="0" smtClean="0">
                <a:latin typeface="Helvetica Neue" charset="0"/>
                <a:ea typeface="Helvetica Neue" charset="0"/>
                <a:cs typeface="Helvetica Neue" charset="0"/>
              </a:rPr>
              <a:t>UC Berkeley</a:t>
            </a:r>
          </a:p>
          <a:p>
            <a:pPr lvl="0" rtl="0">
              <a:spcBef>
                <a:spcPts val="0"/>
              </a:spcBef>
              <a:buNone/>
            </a:pPr>
            <a:r>
              <a:rPr lang="en-US" sz="2200" dirty="0" smtClean="0">
                <a:latin typeface="Helvetica Neue" charset="0"/>
                <a:ea typeface="Helvetica Neue" charset="0"/>
                <a:cs typeface="Helvetica Neue" charset="0"/>
              </a:rPr>
              <a:t>February 12, 2018</a:t>
            </a:r>
          </a:p>
          <a:p>
            <a:pPr lvl="0" rtl="0">
              <a:spcBef>
                <a:spcPts val="0"/>
              </a:spcBef>
              <a:buNone/>
            </a:pPr>
            <a:endParaRPr lang="en-US" sz="2200" dirty="0">
              <a:latin typeface="Helvetica Neue" charset="0"/>
              <a:ea typeface="Helvetica Neue" charset="0"/>
              <a:cs typeface="Helvetica Neue" charset="0"/>
            </a:endParaRPr>
          </a:p>
        </p:txBody>
      </p:sp>
    </p:spTree>
    <p:extLst>
      <p:ext uri="{BB962C8B-B14F-4D97-AF65-F5344CB8AC3E}">
        <p14:creationId xmlns:p14="http://schemas.microsoft.com/office/powerpoint/2010/main" val="2631870920"/>
      </p:ext>
    </p:extLst>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Eventual Consistency</a:t>
            </a:r>
            <a:endParaRPr lang="en-US" dirty="0"/>
          </a:p>
        </p:txBody>
      </p:sp>
      <p:sp>
        <p:nvSpPr>
          <p:cNvPr id="3" name="Content Placeholder 2"/>
          <p:cNvSpPr>
            <a:spLocks noGrp="1"/>
          </p:cNvSpPr>
          <p:nvPr>
            <p:ph idx="1"/>
          </p:nvPr>
        </p:nvSpPr>
        <p:spPr>
          <a:xfrm>
            <a:off x="169863" y="1041400"/>
            <a:ext cx="8850312" cy="4013200"/>
          </a:xfrm>
        </p:spPr>
        <p:txBody>
          <a:bodyPr>
            <a:normAutofit fontScale="92500" lnSpcReduction="10000"/>
          </a:bodyPr>
          <a:lstStyle/>
          <a:p>
            <a:pPr>
              <a:lnSpc>
                <a:spcPct val="120000"/>
              </a:lnSpc>
            </a:pPr>
            <a:r>
              <a:rPr lang="en-US" dirty="0" smtClean="0"/>
              <a:t>If no </a:t>
            </a:r>
            <a:r>
              <a:rPr lang="en-US" dirty="0"/>
              <a:t>new updates are made to </a:t>
            </a:r>
            <a:r>
              <a:rPr lang="en-US" dirty="0" smtClean="0"/>
              <a:t>an object all replicas will eventually converge to the same value</a:t>
            </a:r>
          </a:p>
          <a:p>
            <a:pPr lvl="4">
              <a:lnSpc>
                <a:spcPct val="120000"/>
              </a:lnSpc>
            </a:pPr>
            <a:endParaRPr lang="en-US" dirty="0" smtClean="0"/>
          </a:p>
          <a:p>
            <a:pPr>
              <a:lnSpc>
                <a:spcPct val="120000"/>
              </a:lnSpc>
            </a:pPr>
            <a:r>
              <a:rPr lang="en-US" dirty="0" smtClean="0"/>
              <a:t>However</a:t>
            </a:r>
          </a:p>
          <a:p>
            <a:pPr lvl="1">
              <a:lnSpc>
                <a:spcPct val="120000"/>
              </a:lnSpc>
            </a:pPr>
            <a:r>
              <a:rPr lang="en-US" dirty="0" smtClean="0"/>
              <a:t>High complexity</a:t>
            </a:r>
          </a:p>
          <a:p>
            <a:pPr lvl="1">
              <a:lnSpc>
                <a:spcPct val="120000"/>
              </a:lnSpc>
            </a:pPr>
            <a:r>
              <a:rPr lang="en-US" dirty="0"/>
              <a:t>Unclear semantics if application reads data and then we have a </a:t>
            </a:r>
            <a:r>
              <a:rPr lang="en-US" dirty="0" smtClean="0"/>
              <a:t>rollback!</a:t>
            </a:r>
          </a:p>
          <a:p>
            <a:pPr lvl="1">
              <a:lnSpc>
                <a:spcPct val="120000"/>
              </a:lnSpc>
            </a:pPr>
            <a:endParaRPr lang="en-US" dirty="0" smtClean="0"/>
          </a:p>
          <a:p>
            <a:pPr lvl="3">
              <a:lnSpc>
                <a:spcPct val="120000"/>
              </a:lnSpc>
            </a:pPr>
            <a:endParaRPr lang="en-US" dirty="0"/>
          </a:p>
          <a:p>
            <a:pPr>
              <a:lnSpc>
                <a:spcPct val="120000"/>
              </a:lnSpc>
            </a:pPr>
            <a:endParaRPr lang="en-US" dirty="0" smtClean="0"/>
          </a:p>
          <a:p>
            <a:pPr marL="457200" lvl="1" indent="0">
              <a:lnSpc>
                <a:spcPct val="120000"/>
              </a:lnSpc>
              <a:buNone/>
            </a:pPr>
            <a:r>
              <a:rPr lang="en-US" dirty="0" smtClean="0"/>
              <a:t> </a:t>
            </a:r>
          </a:p>
        </p:txBody>
      </p:sp>
    </p:spTree>
    <p:extLst>
      <p:ext uri="{BB962C8B-B14F-4D97-AF65-F5344CB8AC3E}">
        <p14:creationId xmlns:p14="http://schemas.microsoft.com/office/powerpoint/2010/main" val="7251899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9863" y="1063625"/>
            <a:ext cx="8753263" cy="2939000"/>
          </a:xfrm>
          <a:prstGeom prst="rect">
            <a:avLst/>
          </a:prstGeom>
          <a:ln w="12700">
            <a:solidFill>
              <a:schemeClr val="tx1"/>
            </a:solidFill>
          </a:ln>
        </p:spPr>
      </p:pic>
    </p:spTree>
    <p:extLst>
      <p:ext uri="{BB962C8B-B14F-4D97-AF65-F5344CB8AC3E}">
        <p14:creationId xmlns:p14="http://schemas.microsoft.com/office/powerpoint/2010/main" val="10144370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Must be available when partitions happen</a:t>
            </a:r>
          </a:p>
          <a:p>
            <a:pPr marL="971550" lvl="1" indent="-342900">
              <a:buFont typeface="Arial" charset="0"/>
              <a:buChar char="•"/>
            </a:pPr>
            <a:r>
              <a:rPr lang="en-US" dirty="0" smtClean="0"/>
              <a:t>“For </a:t>
            </a:r>
            <a:r>
              <a:rPr lang="en-US" dirty="0"/>
              <a:t>example, customers should be able to view and add items to their shopping cart even if disks are failing, network routes are flapping, or data centers are being destroyed by tornados. Therefore, the service responsible for managing shopping carts requires that it can always write to and read from its data store, and that its data needs to be available across multiple data centers</a:t>
            </a:r>
            <a:r>
              <a:rPr lang="en-US" dirty="0" smtClean="0"/>
              <a:t>.”</a:t>
            </a:r>
          </a:p>
          <a:p>
            <a:pPr marL="971550" lvl="1" indent="-342900">
              <a:buFont typeface="Arial" charset="0"/>
              <a:buChar char="•"/>
            </a:pPr>
            <a:r>
              <a:rPr lang="en-US" dirty="0" smtClean="0"/>
              <a:t>Handles 3 million checkouts a day (2009). Availability!</a:t>
            </a:r>
          </a:p>
        </p:txBody>
      </p:sp>
      <p:pic>
        <p:nvPicPr>
          <p:cNvPr id="4" name="Picture 3"/>
          <p:cNvPicPr>
            <a:picLocks noChangeAspect="1"/>
          </p:cNvPicPr>
          <p:nvPr/>
        </p:nvPicPr>
        <p:blipFill>
          <a:blip r:embed="rId2"/>
          <a:stretch>
            <a:fillRect/>
          </a:stretch>
        </p:blipFill>
        <p:spPr>
          <a:xfrm>
            <a:off x="2736401" y="0"/>
            <a:ext cx="3717235" cy="1248101"/>
          </a:xfrm>
          <a:prstGeom prst="rect">
            <a:avLst/>
          </a:prstGeom>
          <a:ln w="12700">
            <a:solidFill>
              <a:schemeClr val="tx1"/>
            </a:solidFill>
          </a:ln>
        </p:spPr>
      </p:pic>
    </p:spTree>
    <p:extLst>
      <p:ext uri="{BB962C8B-B14F-4D97-AF65-F5344CB8AC3E}">
        <p14:creationId xmlns:p14="http://schemas.microsoft.com/office/powerpoint/2010/main" val="9160467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Must be available when partitions happen</a:t>
            </a:r>
          </a:p>
          <a:p>
            <a:pPr marL="971550" lvl="1" indent="-342900">
              <a:buFont typeface="Arial" charset="0"/>
              <a:buChar char="•"/>
            </a:pPr>
            <a:r>
              <a:rPr lang="en-US" dirty="0"/>
              <a:t>“Many traditional </a:t>
            </a:r>
            <a:r>
              <a:rPr lang="en-US" dirty="0" smtClean="0"/>
              <a:t>[</a:t>
            </a:r>
            <a:r>
              <a:rPr lang="mr-IN" dirty="0" smtClean="0"/>
              <a:t>…</a:t>
            </a:r>
            <a:r>
              <a:rPr lang="en-US" dirty="0" smtClean="0"/>
              <a:t>]. In </a:t>
            </a:r>
            <a:r>
              <a:rPr lang="en-US" dirty="0"/>
              <a:t>such systems, writes may be rejected if the data store cannot reach all (or a majority of) the replicas at a given time. On the other hand, Dynamo targets the design space of an “always writeable” data store (i.e., a data store that is highly available for writes). </a:t>
            </a:r>
            <a:r>
              <a:rPr lang="en-US" dirty="0" smtClean="0"/>
              <a:t>[</a:t>
            </a:r>
            <a:r>
              <a:rPr lang="mr-IN" dirty="0" smtClean="0"/>
              <a:t>…</a:t>
            </a:r>
            <a:r>
              <a:rPr lang="en-US" dirty="0" smtClean="0"/>
              <a:t>] </a:t>
            </a:r>
            <a:r>
              <a:rPr lang="en-US" dirty="0"/>
              <a:t>For instance, the shopping cart service must allow customers to add and remove items from their shopping cart even amidst network and server failures. This requirement forces us to push the complexity of conflict resolution to the reads in order to ensure that writes are never rejected”</a:t>
            </a:r>
            <a:endParaRPr lang="en-US" dirty="0" smtClean="0"/>
          </a:p>
          <a:p>
            <a:pPr marL="971550" lvl="1" indent="-342900">
              <a:buFont typeface="Arial" charset="0"/>
              <a:buChar char="•"/>
            </a:pPr>
            <a:endParaRPr lang="en-US" dirty="0" smtClean="0"/>
          </a:p>
        </p:txBody>
      </p:sp>
      <p:pic>
        <p:nvPicPr>
          <p:cNvPr id="4" name="Picture 3"/>
          <p:cNvPicPr>
            <a:picLocks noChangeAspect="1"/>
          </p:cNvPicPr>
          <p:nvPr/>
        </p:nvPicPr>
        <p:blipFill>
          <a:blip r:embed="rId2"/>
          <a:stretch>
            <a:fillRect/>
          </a:stretch>
        </p:blipFill>
        <p:spPr>
          <a:xfrm>
            <a:off x="2736401" y="0"/>
            <a:ext cx="3717235" cy="1248101"/>
          </a:xfrm>
          <a:prstGeom prst="rect">
            <a:avLst/>
          </a:prstGeom>
          <a:ln w="12700">
            <a:solidFill>
              <a:schemeClr val="tx1"/>
            </a:solidFill>
          </a:ln>
        </p:spPr>
      </p:pic>
    </p:spTree>
    <p:extLst>
      <p:ext uri="{BB962C8B-B14F-4D97-AF65-F5344CB8AC3E}">
        <p14:creationId xmlns:p14="http://schemas.microsoft.com/office/powerpoint/2010/main" val="5103389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Must be available when partitions happen</a:t>
            </a:r>
          </a:p>
          <a:p>
            <a:pPr marL="971550" lvl="1" indent="-342900">
              <a:buFont typeface="Arial" charset="0"/>
              <a:buChar char="•"/>
            </a:pPr>
            <a:r>
              <a:rPr lang="en-US" sz="1800" dirty="0"/>
              <a:t>“There is a category of applications in Amazon’s platform that can tolerate such inconsistencies and can be constructed to operate under these conditions. For example, the shopping cart application requires that an </a:t>
            </a:r>
            <a:r>
              <a:rPr lang="en-US" sz="1800" b="1" dirty="0"/>
              <a:t>“Add to Cart” operation can never be forgotten or rejected</a:t>
            </a:r>
            <a:r>
              <a:rPr lang="en-US" sz="1800" dirty="0"/>
              <a:t>. If the most recent state of the cart is unavailable, and a user makes changes to an older version of the cart, that change is still meaningful and should be </a:t>
            </a:r>
            <a:r>
              <a:rPr lang="en-US" sz="1800" dirty="0" smtClean="0"/>
              <a:t>preserved. </a:t>
            </a:r>
            <a:r>
              <a:rPr lang="en-US" sz="1800" b="1" dirty="0"/>
              <a:t>Note that both “add to cart” and “delete item from cart” operations are translated into put requests to Dynamo</a:t>
            </a:r>
            <a:r>
              <a:rPr lang="en-US" sz="1800" dirty="0"/>
              <a:t>. When a customer wants to add an item to (or remove from) a shopping cart and the latest version is not available, the item is added to (or removed from) the older version and the divergent versions are reconciled later. .”</a:t>
            </a:r>
            <a:endParaRPr lang="en-US" sz="1800" dirty="0" smtClean="0"/>
          </a:p>
          <a:p>
            <a:pPr marL="971550" lvl="1" indent="-342900">
              <a:buFont typeface="Arial" charset="0"/>
              <a:buChar char="•"/>
            </a:pPr>
            <a:endParaRPr lang="en-US" dirty="0" smtClean="0"/>
          </a:p>
        </p:txBody>
      </p:sp>
      <p:pic>
        <p:nvPicPr>
          <p:cNvPr id="4" name="Picture 3"/>
          <p:cNvPicPr>
            <a:picLocks noChangeAspect="1"/>
          </p:cNvPicPr>
          <p:nvPr/>
        </p:nvPicPr>
        <p:blipFill>
          <a:blip r:embed="rId2"/>
          <a:stretch>
            <a:fillRect/>
          </a:stretch>
        </p:blipFill>
        <p:spPr>
          <a:xfrm>
            <a:off x="2736401" y="0"/>
            <a:ext cx="3717235" cy="1248101"/>
          </a:xfrm>
          <a:prstGeom prst="rect">
            <a:avLst/>
          </a:prstGeom>
          <a:ln w="12700">
            <a:solidFill>
              <a:schemeClr val="tx1"/>
            </a:solidFill>
          </a:ln>
        </p:spPr>
      </p:pic>
    </p:spTree>
    <p:extLst>
      <p:ext uri="{BB962C8B-B14F-4D97-AF65-F5344CB8AC3E}">
        <p14:creationId xmlns:p14="http://schemas.microsoft.com/office/powerpoint/2010/main" val="11705612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idea of CRDTs</a:t>
            </a:r>
            <a:endParaRPr lang="en-US" dirty="0"/>
          </a:p>
        </p:txBody>
      </p:sp>
      <p:sp>
        <p:nvSpPr>
          <p:cNvPr id="3" name="Content Placeholder 2"/>
          <p:cNvSpPr>
            <a:spLocks noGrp="1"/>
          </p:cNvSpPr>
          <p:nvPr>
            <p:ph idx="1"/>
          </p:nvPr>
        </p:nvSpPr>
        <p:spPr/>
        <p:txBody>
          <a:bodyPr/>
          <a:lstStyle/>
          <a:p>
            <a:r>
              <a:rPr lang="en-US" dirty="0" smtClean="0"/>
              <a:t>How does CRDTs get around these consistency problems of </a:t>
            </a:r>
            <a:r>
              <a:rPr lang="en-US" dirty="0" smtClean="0"/>
              <a:t>eventual consistency</a:t>
            </a:r>
            <a:r>
              <a:rPr lang="en-US" dirty="0" smtClean="0"/>
              <a:t>?</a:t>
            </a:r>
          </a:p>
          <a:p>
            <a:pPr lvl="1"/>
            <a:endParaRPr lang="en-US" dirty="0" smtClean="0"/>
          </a:p>
          <a:p>
            <a:r>
              <a:rPr lang="en-US" b="1" dirty="0" smtClean="0"/>
              <a:t>Create many specialized APIs with custom semantics</a:t>
            </a:r>
          </a:p>
          <a:p>
            <a:pPr marL="342900" indent="-342900">
              <a:buFont typeface="Arial" charset="0"/>
              <a:buChar char="•"/>
            </a:pPr>
            <a:r>
              <a:rPr lang="en-US" dirty="0" smtClean="0"/>
              <a:t>Shopping cart might need a SET instead of PUT/GET</a:t>
            </a:r>
          </a:p>
          <a:p>
            <a:pPr marL="342900" indent="-342900">
              <a:buFont typeface="Arial" charset="0"/>
              <a:buChar char="•"/>
            </a:pPr>
            <a:r>
              <a:rPr lang="en-US" dirty="0" smtClean="0"/>
              <a:t>A search engine might need a distributed DAG</a:t>
            </a:r>
          </a:p>
          <a:p>
            <a:endParaRPr lang="en-US" dirty="0" smtClean="0"/>
          </a:p>
          <a:p>
            <a:r>
              <a:rPr lang="en-US" dirty="0" smtClean="0"/>
              <a:t>CS Research Trick: assume more semantics. More limited applicability, but can do things that were impossible before!</a:t>
            </a:r>
          </a:p>
          <a:p>
            <a:endParaRPr lang="en-US" dirty="0">
              <a:sym typeface="Wingdings"/>
            </a:endParaRPr>
          </a:p>
        </p:txBody>
      </p:sp>
    </p:spTree>
    <p:extLst>
      <p:ext uri="{BB962C8B-B14F-4D97-AF65-F5344CB8AC3E}">
        <p14:creationId xmlns:p14="http://schemas.microsoft.com/office/powerpoint/2010/main" val="27159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 Eventual Consistency</a:t>
            </a:r>
            <a:endParaRPr lang="en-US" dirty="0"/>
          </a:p>
        </p:txBody>
      </p:sp>
      <p:sp>
        <p:nvSpPr>
          <p:cNvPr id="3" name="Content Placeholder 2"/>
          <p:cNvSpPr>
            <a:spLocks noGrp="1"/>
          </p:cNvSpPr>
          <p:nvPr>
            <p:ph idx="1"/>
          </p:nvPr>
        </p:nvSpPr>
        <p:spPr/>
        <p:txBody>
          <a:bodyPr/>
          <a:lstStyle/>
          <a:p>
            <a:r>
              <a:rPr lang="en-US" b="1" dirty="0" smtClean="0"/>
              <a:t>Strong Eventual Consistency (SEC)</a:t>
            </a:r>
            <a:r>
              <a:rPr lang="en-US" dirty="0" smtClean="0"/>
              <a:t> is Eventual Consistency with the guarantee that correct replicas that have received the same updates (maybe in different order) have an equivalent correct state!</a:t>
            </a:r>
          </a:p>
          <a:p>
            <a:endParaRPr lang="en-US" sz="1000" dirty="0" smtClean="0"/>
          </a:p>
          <a:p>
            <a:r>
              <a:rPr lang="en-US" dirty="0" smtClean="0"/>
              <a:t>Like eventual consistency but with deterministic outcomes of concurrent updates</a:t>
            </a:r>
          </a:p>
          <a:p>
            <a:pPr lvl="1"/>
            <a:r>
              <a:rPr lang="en-US" dirty="0" smtClean="0"/>
              <a:t>No need for background consensus</a:t>
            </a:r>
          </a:p>
          <a:p>
            <a:pPr lvl="1"/>
            <a:r>
              <a:rPr lang="en-US" dirty="0" smtClean="0"/>
              <a:t>No need to rollback</a:t>
            </a:r>
          </a:p>
          <a:p>
            <a:pPr lvl="1"/>
            <a:r>
              <a:rPr lang="en-US" dirty="0" smtClean="0"/>
              <a:t>Available, fault-tolerant, scalable</a:t>
            </a:r>
            <a:endParaRPr lang="en-US" dirty="0" smtClean="0">
              <a:solidFill>
                <a:srgbClr val="FF6600"/>
              </a:solidFill>
              <a:sym typeface="Wingdings"/>
            </a:endParaRPr>
          </a:p>
          <a:p>
            <a:endParaRPr lang="en-US" dirty="0">
              <a:sym typeface="Wingdings"/>
            </a:endParaRPr>
          </a:p>
        </p:txBody>
      </p:sp>
    </p:spTree>
    <p:extLst>
      <p:ext uri="{BB962C8B-B14F-4D97-AF65-F5344CB8AC3E}">
        <p14:creationId xmlns:p14="http://schemas.microsoft.com/office/powerpoint/2010/main" val="253732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Order (</a:t>
            </a:r>
            <a:r>
              <a:rPr lang="en-US" dirty="0" err="1" smtClean="0"/>
              <a:t>poset</a:t>
            </a:r>
            <a:r>
              <a:rPr lang="en-US" dirty="0" smtClean="0"/>
              <a:t>)</a:t>
            </a:r>
            <a:endParaRPr lang="en-US" dirty="0"/>
          </a:p>
        </p:txBody>
      </p:sp>
      <p:sp>
        <p:nvSpPr>
          <p:cNvPr id="3" name="Content Placeholder 2"/>
          <p:cNvSpPr>
            <a:spLocks noGrp="1"/>
          </p:cNvSpPr>
          <p:nvPr>
            <p:ph idx="1"/>
          </p:nvPr>
        </p:nvSpPr>
        <p:spPr/>
        <p:txBody>
          <a:bodyPr/>
          <a:lstStyle/>
          <a:p>
            <a:r>
              <a:rPr lang="en-US" dirty="0" smtClean="0"/>
              <a:t>Set of objects S and an order relationship </a:t>
            </a:r>
            <a:r>
              <a:rPr lang="en-US" dirty="0" smtClean="0">
                <a:latin typeface="Source Sans Pro Light"/>
                <a:cs typeface="Source Sans Pro Light"/>
              </a:rPr>
              <a:t>≤ </a:t>
            </a:r>
            <a:r>
              <a:rPr lang="en-US" dirty="0" smtClean="0"/>
              <a:t> between them, such that for all a, b, c in S</a:t>
            </a:r>
          </a:p>
          <a:p>
            <a:pPr marL="342900" indent="-342900">
              <a:buFont typeface="Arial" charset="0"/>
              <a:buChar char="•"/>
            </a:pPr>
            <a:r>
              <a:rPr lang="en-US" b="1" dirty="0" smtClean="0"/>
              <a:t>Reflexive</a:t>
            </a:r>
            <a:r>
              <a:rPr lang="en-US" dirty="0" smtClean="0"/>
              <a:t>: a</a:t>
            </a:r>
            <a:r>
              <a:rPr lang="en-US" dirty="0">
                <a:latin typeface="Source Sans Pro Light"/>
                <a:cs typeface="Source Sans Pro Light"/>
              </a:rPr>
              <a:t> </a:t>
            </a:r>
            <a:r>
              <a:rPr lang="en-US" dirty="0" smtClean="0">
                <a:latin typeface="Source Sans Pro Light"/>
                <a:cs typeface="Source Sans Pro Light"/>
              </a:rPr>
              <a:t>≤ </a:t>
            </a:r>
            <a:r>
              <a:rPr lang="en-US" dirty="0" smtClean="0"/>
              <a:t>a</a:t>
            </a:r>
          </a:p>
          <a:p>
            <a:pPr marL="342900" indent="-342900">
              <a:buFont typeface="Arial" charset="0"/>
              <a:buChar char="•"/>
            </a:pPr>
            <a:r>
              <a:rPr lang="en-US" b="1" dirty="0" smtClean="0"/>
              <a:t>Antisymmetric</a:t>
            </a:r>
            <a:r>
              <a:rPr lang="en-US" dirty="0" smtClean="0"/>
              <a:t>: ( a</a:t>
            </a:r>
            <a:r>
              <a:rPr lang="en-US" dirty="0" smtClean="0">
                <a:latin typeface="Source Sans Pro Light"/>
                <a:cs typeface="Source Sans Pro Light"/>
              </a:rPr>
              <a:t> </a:t>
            </a:r>
            <a:r>
              <a:rPr lang="en-US" dirty="0">
                <a:latin typeface="Source Sans Pro Light"/>
                <a:cs typeface="Source Sans Pro Light"/>
              </a:rPr>
              <a:t>≤ </a:t>
            </a:r>
            <a:r>
              <a:rPr lang="en-US" dirty="0" smtClean="0"/>
              <a:t>b </a:t>
            </a:r>
            <a:r>
              <a:rPr lang="en-US" dirty="0">
                <a:latin typeface="Source Sans Pro Light"/>
                <a:cs typeface="Source Sans Pro Light"/>
              </a:rPr>
              <a:t>∧</a:t>
            </a:r>
            <a:r>
              <a:rPr lang="en-US" dirty="0" smtClean="0"/>
              <a:t> b</a:t>
            </a:r>
            <a:r>
              <a:rPr lang="en-US" dirty="0" smtClean="0">
                <a:latin typeface="Source Sans Pro Light"/>
                <a:cs typeface="Source Sans Pro Light"/>
              </a:rPr>
              <a:t> </a:t>
            </a:r>
            <a:r>
              <a:rPr lang="en-US" dirty="0">
                <a:latin typeface="Source Sans Pro Light"/>
                <a:cs typeface="Source Sans Pro Light"/>
              </a:rPr>
              <a:t>≤ </a:t>
            </a:r>
            <a:r>
              <a:rPr lang="en-US" dirty="0" smtClean="0"/>
              <a:t>a ) </a:t>
            </a:r>
            <a:r>
              <a:rPr lang="en-US" dirty="0" smtClean="0">
                <a:latin typeface="Source Sans Pro Light"/>
                <a:cs typeface="Source Sans Pro Light"/>
              </a:rPr>
              <a:t>⇒</a:t>
            </a:r>
            <a:r>
              <a:rPr lang="en-US" dirty="0" smtClean="0">
                <a:sym typeface="Wingdings"/>
              </a:rPr>
              <a:t> ( </a:t>
            </a:r>
            <a:r>
              <a:rPr lang="en-US" dirty="0" smtClean="0"/>
              <a:t>a</a:t>
            </a:r>
            <a:r>
              <a:rPr lang="en-US" dirty="0" smtClean="0">
                <a:latin typeface="Source Sans Pro Light"/>
                <a:cs typeface="Source Sans Pro Light"/>
              </a:rPr>
              <a:t> </a:t>
            </a:r>
            <a:r>
              <a:rPr lang="en-US" dirty="0" smtClean="0">
                <a:latin typeface="Source Sans Pro Light"/>
                <a:cs typeface="Source Sans Pro Light"/>
              </a:rPr>
              <a:t>= </a:t>
            </a:r>
            <a:r>
              <a:rPr lang="en-US" dirty="0" smtClean="0"/>
              <a:t>b )</a:t>
            </a:r>
            <a:endParaRPr lang="en-US" dirty="0"/>
          </a:p>
          <a:p>
            <a:pPr marL="342900" indent="-342900">
              <a:buFont typeface="Arial" charset="0"/>
              <a:buChar char="•"/>
            </a:pPr>
            <a:r>
              <a:rPr lang="en-US" b="1" dirty="0" smtClean="0"/>
              <a:t>Transitive</a:t>
            </a:r>
            <a:r>
              <a:rPr lang="en-US" dirty="0" smtClean="0"/>
              <a:t>: </a:t>
            </a:r>
            <a:r>
              <a:rPr lang="en-US" dirty="0"/>
              <a:t>( a</a:t>
            </a:r>
            <a:r>
              <a:rPr lang="en-US" dirty="0">
                <a:latin typeface="Source Sans Pro Light"/>
                <a:cs typeface="Source Sans Pro Light"/>
              </a:rPr>
              <a:t> ≤ </a:t>
            </a:r>
            <a:r>
              <a:rPr lang="en-US" dirty="0"/>
              <a:t>b </a:t>
            </a:r>
            <a:r>
              <a:rPr lang="en-US" dirty="0">
                <a:latin typeface="Source Sans Pro Light"/>
                <a:cs typeface="Source Sans Pro Light"/>
              </a:rPr>
              <a:t>∧</a:t>
            </a:r>
            <a:r>
              <a:rPr lang="en-US" dirty="0"/>
              <a:t> b</a:t>
            </a:r>
            <a:r>
              <a:rPr lang="en-US" dirty="0">
                <a:latin typeface="Source Sans Pro Light"/>
                <a:cs typeface="Source Sans Pro Light"/>
              </a:rPr>
              <a:t> </a:t>
            </a:r>
            <a:r>
              <a:rPr lang="en-US" dirty="0" smtClean="0">
                <a:latin typeface="Source Sans Pro Light"/>
                <a:cs typeface="Source Sans Pro Light"/>
              </a:rPr>
              <a:t>≤ </a:t>
            </a:r>
            <a:r>
              <a:rPr lang="en-US" dirty="0" smtClean="0"/>
              <a:t>c </a:t>
            </a:r>
            <a:r>
              <a:rPr lang="en-US" dirty="0"/>
              <a:t>) </a:t>
            </a:r>
            <a:r>
              <a:rPr lang="en-US" dirty="0">
                <a:latin typeface="Source Sans Pro Light"/>
                <a:cs typeface="Source Sans Pro Light"/>
              </a:rPr>
              <a:t>⇒</a:t>
            </a:r>
            <a:r>
              <a:rPr lang="en-US" dirty="0">
                <a:sym typeface="Wingdings"/>
              </a:rPr>
              <a:t> ( </a:t>
            </a:r>
            <a:r>
              <a:rPr lang="en-US" dirty="0"/>
              <a:t>a</a:t>
            </a:r>
            <a:r>
              <a:rPr lang="en-US" dirty="0">
                <a:latin typeface="Source Sans Pro Light"/>
                <a:cs typeface="Source Sans Pro Light"/>
              </a:rPr>
              <a:t> ≤</a:t>
            </a:r>
            <a:r>
              <a:rPr lang="en-US" dirty="0" smtClean="0">
                <a:latin typeface="Source Sans Pro Light"/>
                <a:cs typeface="Source Sans Pro Light"/>
              </a:rPr>
              <a:t> </a:t>
            </a:r>
            <a:r>
              <a:rPr lang="en-US" dirty="0" smtClean="0"/>
              <a:t>c </a:t>
            </a:r>
            <a:r>
              <a:rPr lang="en-US" dirty="0"/>
              <a:t>)</a:t>
            </a:r>
          </a:p>
          <a:p>
            <a:pPr marL="342900" indent="-342900">
              <a:buFont typeface="Arial" charset="0"/>
              <a:buChar char="•"/>
            </a:pPr>
            <a:endParaRPr lang="en-US" dirty="0"/>
          </a:p>
        </p:txBody>
      </p:sp>
    </p:spTree>
    <p:extLst>
      <p:ext uri="{BB962C8B-B14F-4D97-AF65-F5344CB8AC3E}">
        <p14:creationId xmlns:p14="http://schemas.microsoft.com/office/powerpoint/2010/main" val="18013577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Hesse diagram</a:t>
            </a:r>
            <a:endParaRPr lang="en-US" dirty="0"/>
          </a:p>
        </p:txBody>
      </p:sp>
      <p:sp>
        <p:nvSpPr>
          <p:cNvPr id="3" name="Content Placeholder 2"/>
          <p:cNvSpPr>
            <a:spLocks noGrp="1"/>
          </p:cNvSpPr>
          <p:nvPr>
            <p:ph idx="1"/>
          </p:nvPr>
        </p:nvSpPr>
        <p:spPr/>
        <p:txBody>
          <a:bodyPr/>
          <a:lstStyle/>
          <a:p>
            <a:r>
              <a:rPr lang="en-US" dirty="0" smtClean="0"/>
              <a:t>Simple way of describing </a:t>
            </a:r>
            <a:r>
              <a:rPr lang="en-US" dirty="0" err="1" smtClean="0"/>
              <a:t>posets</a:t>
            </a:r>
            <a:r>
              <a:rPr lang="en-US" dirty="0" smtClean="0"/>
              <a:t>, with a graph</a:t>
            </a:r>
          </a:p>
          <a:p>
            <a:pPr marL="342900" indent="-342900">
              <a:buFont typeface="Arial" charset="0"/>
              <a:buChar char="•"/>
            </a:pPr>
            <a:r>
              <a:rPr lang="en-US" dirty="0" smtClean="0"/>
              <a:t>Read bottom to top (smaller to greater), no arrows, just links</a:t>
            </a:r>
          </a:p>
          <a:p>
            <a:pPr marL="342900" indent="-342900">
              <a:buFont typeface="Arial" charset="0"/>
              <a:buChar char="•"/>
            </a:pPr>
            <a:r>
              <a:rPr lang="en-US" dirty="0" smtClean="0"/>
              <a:t>Remove self links</a:t>
            </a:r>
          </a:p>
          <a:p>
            <a:pPr marL="342900" indent="-342900">
              <a:buFont typeface="Arial" charset="0"/>
              <a:buChar char="•"/>
            </a:pPr>
            <a:r>
              <a:rPr lang="en-US" dirty="0" smtClean="0"/>
              <a:t>Remove transitive links</a:t>
            </a:r>
          </a:p>
        </p:txBody>
      </p:sp>
      <p:pic>
        <p:nvPicPr>
          <p:cNvPr id="4" name="Picture 3"/>
          <p:cNvPicPr>
            <a:picLocks noChangeAspect="1"/>
          </p:cNvPicPr>
          <p:nvPr/>
        </p:nvPicPr>
        <p:blipFill rotWithShape="1">
          <a:blip r:embed="rId2">
            <a:clrChange>
              <a:clrFrom>
                <a:srgbClr val="FFFFFF"/>
              </a:clrFrom>
              <a:clrTo>
                <a:srgbClr val="FFFFFF">
                  <a:alpha val="0"/>
                </a:srgbClr>
              </a:clrTo>
            </a:clrChange>
          </a:blip>
          <a:srcRect l="25891"/>
          <a:stretch/>
        </p:blipFill>
        <p:spPr>
          <a:xfrm>
            <a:off x="3637722" y="2912165"/>
            <a:ext cx="5506278" cy="2122833"/>
          </a:xfrm>
          <a:prstGeom prst="rect">
            <a:avLst/>
          </a:prstGeom>
        </p:spPr>
      </p:pic>
    </p:spTree>
    <p:extLst>
      <p:ext uri="{BB962C8B-B14F-4D97-AF65-F5344CB8AC3E}">
        <p14:creationId xmlns:p14="http://schemas.microsoft.com/office/powerpoint/2010/main" val="12071976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Semi-lattice</a:t>
            </a:r>
            <a:endParaRPr lang="en-US" dirty="0"/>
          </a:p>
        </p:txBody>
      </p:sp>
      <p:sp>
        <p:nvSpPr>
          <p:cNvPr id="3" name="Content Placeholder 2"/>
          <p:cNvSpPr>
            <a:spLocks noGrp="1"/>
          </p:cNvSpPr>
          <p:nvPr>
            <p:ph idx="1"/>
          </p:nvPr>
        </p:nvSpPr>
        <p:spPr/>
        <p:txBody>
          <a:bodyPr/>
          <a:lstStyle/>
          <a:p>
            <a:r>
              <a:rPr lang="en-US" dirty="0" smtClean="0">
                <a:latin typeface="Source Sans Pro Light"/>
                <a:cs typeface="Source Sans Pro Light"/>
              </a:rPr>
              <a:t>Partial </a:t>
            </a:r>
            <a:r>
              <a:rPr lang="en-US" dirty="0">
                <a:latin typeface="Source Sans Pro Light"/>
                <a:cs typeface="Source Sans Pro Light"/>
              </a:rPr>
              <a:t>order ≤  </a:t>
            </a:r>
            <a:r>
              <a:rPr lang="en-US" dirty="0" smtClean="0">
                <a:latin typeface="Source Sans Pro Light"/>
                <a:cs typeface="Source Sans Pro Light"/>
              </a:rPr>
              <a:t>set S with a </a:t>
            </a:r>
            <a:r>
              <a:rPr lang="en-US" dirty="0">
                <a:latin typeface="Source Sans Pro Light"/>
                <a:cs typeface="Source Sans Pro Light"/>
              </a:rPr>
              <a:t>least </a:t>
            </a:r>
            <a:r>
              <a:rPr lang="en-US" dirty="0" smtClean="0">
                <a:latin typeface="Source Sans Pro Light"/>
                <a:cs typeface="Source Sans Pro Light"/>
              </a:rPr>
              <a:t>upper bound  </a:t>
            </a:r>
            <a:r>
              <a:rPr lang="en-US" dirty="0">
                <a:latin typeface="Source Sans Pro Light"/>
                <a:cs typeface="Source Sans Pro Light"/>
              </a:rPr>
              <a:t>(LUB</a:t>
            </a:r>
            <a:r>
              <a:rPr lang="en-US" dirty="0" smtClean="0">
                <a:latin typeface="Source Sans Pro Light"/>
                <a:cs typeface="Source Sans Pro Light"/>
              </a:rPr>
              <a:t>), denoted </a:t>
            </a:r>
            <a:r>
              <a:rPr lang="en-US" dirty="0">
                <a:latin typeface="Source Sans Pro Light"/>
                <a:cs typeface="Source Sans Pro Light"/>
              </a:rPr>
              <a:t>⊔</a:t>
            </a:r>
            <a:endParaRPr lang="en-US" dirty="0" smtClean="0">
              <a:latin typeface="Source Sans Pro Light"/>
              <a:ea typeface="ＭＳ ゴシック"/>
              <a:cs typeface="Source Sans Pro Light"/>
            </a:endParaRPr>
          </a:p>
          <a:p>
            <a:pPr lvl="1"/>
            <a:r>
              <a:rPr lang="en-US" dirty="0" smtClean="0">
                <a:latin typeface="Source Sans Pro Light"/>
                <a:cs typeface="Source Sans Pro Light"/>
              </a:rPr>
              <a:t>m </a:t>
            </a:r>
            <a:r>
              <a:rPr lang="en-US" dirty="0">
                <a:latin typeface="Source Sans Pro Light"/>
                <a:cs typeface="Source Sans Pro Light"/>
              </a:rPr>
              <a:t>=  x ⊔ </a:t>
            </a:r>
            <a:r>
              <a:rPr lang="en-US" dirty="0" smtClean="0">
                <a:latin typeface="Source Sans Pro Light"/>
                <a:cs typeface="Source Sans Pro Light"/>
              </a:rPr>
              <a:t>y </a:t>
            </a:r>
            <a:r>
              <a:rPr lang="en-US" dirty="0">
                <a:latin typeface="Source Sans Pro Light"/>
                <a:cs typeface="Source Sans Pro Light"/>
              </a:rPr>
              <a:t>is a </a:t>
            </a:r>
            <a:r>
              <a:rPr lang="en-US" dirty="0" smtClean="0">
                <a:latin typeface="Source Sans Pro Light"/>
                <a:cs typeface="Source Sans Pro Light"/>
              </a:rPr>
              <a:t>LUB </a:t>
            </a:r>
            <a:r>
              <a:rPr lang="en-US" dirty="0">
                <a:latin typeface="Source Sans Pro Light"/>
                <a:cs typeface="Source Sans Pro Light"/>
              </a:rPr>
              <a:t>of </a:t>
            </a:r>
            <a:r>
              <a:rPr lang="en-US" dirty="0" smtClean="0">
                <a:latin typeface="Source Sans Pro Light"/>
                <a:cs typeface="Source Sans Pro Light"/>
              </a:rPr>
              <a:t>{x</a:t>
            </a:r>
            <a:r>
              <a:rPr lang="en-US" dirty="0">
                <a:latin typeface="Source Sans Pro Light"/>
                <a:cs typeface="Source Sans Pro Light"/>
              </a:rPr>
              <a:t>, y} under ≤ </a:t>
            </a:r>
            <a:r>
              <a:rPr lang="en-US" dirty="0" err="1" smtClean="0">
                <a:latin typeface="Source Sans Pro Light"/>
                <a:cs typeface="Source Sans Pro Light"/>
              </a:rPr>
              <a:t>iff</a:t>
            </a:r>
            <a:r>
              <a:rPr lang="en-US" dirty="0">
                <a:latin typeface="Source Sans Pro Light"/>
                <a:cs typeface="Source Sans Pro Light"/>
              </a:rPr>
              <a:t> </a:t>
            </a:r>
            <a:br>
              <a:rPr lang="en-US" dirty="0">
                <a:latin typeface="Source Sans Pro Light"/>
                <a:cs typeface="Source Sans Pro Light"/>
              </a:rPr>
            </a:br>
            <a:r>
              <a:rPr lang="en-US" dirty="0" smtClean="0">
                <a:latin typeface="Source Sans Pro Light"/>
                <a:cs typeface="Source Sans Pro Light"/>
              </a:rPr>
              <a:t>∀ </a:t>
            </a:r>
            <a:r>
              <a:rPr lang="en-US" dirty="0">
                <a:latin typeface="Source Sans Pro Light"/>
                <a:cs typeface="Source Sans Pro Light"/>
              </a:rPr>
              <a:t>m</a:t>
            </a:r>
            <a:r>
              <a:rPr lang="en-US" dirty="0" smtClean="0">
                <a:latin typeface="Source Sans Pro Light"/>
                <a:cs typeface="Source Sans Pro Light"/>
              </a:rPr>
              <a:t>′ ( x </a:t>
            </a:r>
            <a:r>
              <a:rPr lang="en-US" dirty="0">
                <a:latin typeface="Source Sans Pro Light"/>
                <a:cs typeface="Source Sans Pro Light"/>
              </a:rPr>
              <a:t>≤ </a:t>
            </a:r>
            <a:r>
              <a:rPr lang="en-US" dirty="0" smtClean="0">
                <a:latin typeface="Source Sans Pro Light"/>
                <a:cs typeface="Source Sans Pro Light"/>
              </a:rPr>
              <a:t>m</a:t>
            </a:r>
            <a:r>
              <a:rPr lang="en-US" dirty="0">
                <a:latin typeface="Source Sans Pro Light"/>
                <a:cs typeface="Source Sans Pro Light"/>
              </a:rPr>
              <a:t>′ </a:t>
            </a:r>
            <a:r>
              <a:rPr lang="en-US" dirty="0" smtClean="0">
                <a:latin typeface="Source Sans Pro Light"/>
                <a:cs typeface="Source Sans Pro Light"/>
              </a:rPr>
              <a:t>∧  y </a:t>
            </a:r>
            <a:r>
              <a:rPr lang="en-US" dirty="0">
                <a:latin typeface="Source Sans Pro Light"/>
                <a:cs typeface="Source Sans Pro Light"/>
              </a:rPr>
              <a:t>≤  m</a:t>
            </a:r>
            <a:r>
              <a:rPr lang="en-US" dirty="0" smtClean="0">
                <a:latin typeface="Source Sans Pro Light"/>
                <a:cs typeface="Source Sans Pro Light"/>
              </a:rPr>
              <a:t>′) </a:t>
            </a:r>
            <a:r>
              <a:rPr lang="en-US" dirty="0">
                <a:latin typeface="Source Sans Pro Light"/>
                <a:cs typeface="Source Sans Pro Light"/>
              </a:rPr>
              <a:t>⇒  </a:t>
            </a:r>
            <a:r>
              <a:rPr lang="en-US" dirty="0" smtClean="0">
                <a:latin typeface="Source Sans Pro Light"/>
                <a:cs typeface="Source Sans Pro Light"/>
              </a:rPr>
              <a:t>( x </a:t>
            </a:r>
            <a:r>
              <a:rPr lang="en-US" dirty="0">
                <a:latin typeface="Source Sans Pro Light"/>
                <a:cs typeface="Source Sans Pro Light"/>
              </a:rPr>
              <a:t>≤  m ∧  y ≤  m ∧  m ≤  m</a:t>
            </a:r>
            <a:r>
              <a:rPr lang="en-US" dirty="0" smtClean="0">
                <a:latin typeface="Source Sans Pro Light"/>
                <a:cs typeface="Source Sans Pro Light"/>
              </a:rPr>
              <a:t>′ )</a:t>
            </a:r>
          </a:p>
          <a:p>
            <a:pPr lvl="1"/>
            <a:endParaRPr lang="en-US" dirty="0" smtClean="0">
              <a:latin typeface="Source Sans Pro Light"/>
              <a:cs typeface="Source Sans Pro Light"/>
            </a:endParaRPr>
          </a:p>
          <a:p>
            <a:r>
              <a:rPr lang="en-US" dirty="0" smtClean="0">
                <a:latin typeface="Source Sans Pro Light"/>
                <a:cs typeface="Source Sans Pro Light"/>
              </a:rPr>
              <a:t>The nice thing about semi-lattices is that it </a:t>
            </a:r>
            <a:r>
              <a:rPr lang="en-US" dirty="0">
                <a:latin typeface="Source Sans Pro Light"/>
                <a:cs typeface="Source Sans Pro Light"/>
              </a:rPr>
              <a:t>follows that ⊔ is: </a:t>
            </a:r>
            <a:endParaRPr lang="en-US" dirty="0" smtClean="0">
              <a:latin typeface="Source Sans Pro Light"/>
              <a:cs typeface="Source Sans Pro Light"/>
            </a:endParaRPr>
          </a:p>
          <a:p>
            <a:pPr lvl="1"/>
            <a:r>
              <a:rPr lang="en-US" dirty="0">
                <a:latin typeface="Source Sans Pro"/>
                <a:cs typeface="Source Sans Pro"/>
              </a:rPr>
              <a:t>c</a:t>
            </a:r>
            <a:r>
              <a:rPr lang="en-US" dirty="0" smtClean="0">
                <a:latin typeface="Source Sans Pro"/>
                <a:cs typeface="Source Sans Pro"/>
              </a:rPr>
              <a:t>ommutative</a:t>
            </a:r>
            <a:r>
              <a:rPr lang="en-US" dirty="0" smtClean="0">
                <a:latin typeface="Source Sans Pro Light"/>
                <a:cs typeface="Source Sans Pro Light"/>
              </a:rPr>
              <a:t>: x </a:t>
            </a:r>
            <a:r>
              <a:rPr lang="en-US" dirty="0">
                <a:latin typeface="Source Sans Pro Light"/>
                <a:cs typeface="Source Sans Pro Light"/>
              </a:rPr>
              <a:t>⊔ </a:t>
            </a:r>
            <a:r>
              <a:rPr lang="en-US" dirty="0" smtClean="0">
                <a:latin typeface="Source Sans Pro Light"/>
                <a:cs typeface="Source Sans Pro Light"/>
              </a:rPr>
              <a:t>y </a:t>
            </a:r>
            <a:r>
              <a:rPr lang="en-US" dirty="0">
                <a:latin typeface="Source Sans Pro Light"/>
                <a:cs typeface="Source Sans Pro Light"/>
              </a:rPr>
              <a:t>=  y </a:t>
            </a:r>
            <a:r>
              <a:rPr lang="en-US" dirty="0" smtClean="0">
                <a:latin typeface="Source Sans Pro Light"/>
                <a:cs typeface="Source Sans Pro Light"/>
              </a:rPr>
              <a:t>⊔ x </a:t>
            </a:r>
          </a:p>
          <a:p>
            <a:pPr lvl="1"/>
            <a:r>
              <a:rPr lang="en-US" dirty="0" smtClean="0">
                <a:latin typeface="Source Sans Pro"/>
                <a:cs typeface="Source Sans Pro"/>
              </a:rPr>
              <a:t>idempotent</a:t>
            </a:r>
            <a:r>
              <a:rPr lang="en-US" dirty="0">
                <a:latin typeface="Source Sans Pro Light"/>
                <a:cs typeface="Source Sans Pro Light"/>
              </a:rPr>
              <a:t>:  x ⊔ </a:t>
            </a:r>
            <a:r>
              <a:rPr lang="en-US" dirty="0" smtClean="0">
                <a:latin typeface="Source Sans Pro Light"/>
                <a:cs typeface="Source Sans Pro Light"/>
              </a:rPr>
              <a:t>x </a:t>
            </a:r>
            <a:r>
              <a:rPr lang="en-US" dirty="0">
                <a:latin typeface="Source Sans Pro Light"/>
                <a:cs typeface="Source Sans Pro Light"/>
              </a:rPr>
              <a:t>=  </a:t>
            </a:r>
            <a:r>
              <a:rPr lang="en-US" dirty="0" smtClean="0">
                <a:latin typeface="Source Sans Pro Light"/>
                <a:cs typeface="Source Sans Pro Light"/>
              </a:rPr>
              <a:t>x </a:t>
            </a:r>
            <a:endParaRPr lang="en-US" dirty="0">
              <a:latin typeface="Source Sans Pro Light"/>
              <a:cs typeface="Source Sans Pro Light"/>
            </a:endParaRPr>
          </a:p>
          <a:p>
            <a:pPr lvl="1"/>
            <a:r>
              <a:rPr lang="en-US" dirty="0" smtClean="0">
                <a:latin typeface="Source Sans Pro"/>
                <a:cs typeface="Source Sans Pro"/>
              </a:rPr>
              <a:t>associative</a:t>
            </a:r>
            <a:r>
              <a:rPr lang="en-US" dirty="0">
                <a:latin typeface="Source Sans Pro"/>
                <a:cs typeface="Source Sans Pro"/>
              </a:rPr>
              <a:t>:</a:t>
            </a:r>
            <a:r>
              <a:rPr lang="en-US" dirty="0">
                <a:latin typeface="Source Sans Pro Light"/>
                <a:cs typeface="Source Sans Pro Light"/>
              </a:rPr>
              <a:t> ( x ⊔ </a:t>
            </a:r>
            <a:r>
              <a:rPr lang="en-US" dirty="0" smtClean="0">
                <a:latin typeface="Source Sans Pro Light"/>
                <a:cs typeface="Source Sans Pro Light"/>
              </a:rPr>
              <a:t>y</a:t>
            </a:r>
            <a:r>
              <a:rPr lang="en-US" dirty="0">
                <a:latin typeface="Source Sans Pro Light"/>
                <a:cs typeface="Source Sans Pro Light"/>
              </a:rPr>
              <a:t>) ⊔ </a:t>
            </a:r>
            <a:r>
              <a:rPr lang="en-US" dirty="0" smtClean="0">
                <a:latin typeface="Source Sans Pro Light"/>
                <a:cs typeface="Source Sans Pro Light"/>
              </a:rPr>
              <a:t>z </a:t>
            </a:r>
            <a:r>
              <a:rPr lang="en-US" dirty="0">
                <a:latin typeface="Source Sans Pro Light"/>
                <a:cs typeface="Source Sans Pro Light"/>
              </a:rPr>
              <a:t>=  x ⊔ ( y </a:t>
            </a:r>
            <a:r>
              <a:rPr lang="en-US" dirty="0" smtClean="0">
                <a:latin typeface="Source Sans Pro Light"/>
                <a:cs typeface="Source Sans Pro Light"/>
              </a:rPr>
              <a:t>⊔ </a:t>
            </a:r>
            <a:r>
              <a:rPr lang="en-US" dirty="0">
                <a:latin typeface="Source Sans Pro Light"/>
                <a:cs typeface="Source Sans Pro Light"/>
              </a:rPr>
              <a:t>z</a:t>
            </a:r>
            <a:r>
              <a:rPr lang="en-US" dirty="0" smtClean="0">
                <a:latin typeface="Source Sans Pro Light"/>
                <a:cs typeface="Source Sans Pro Light"/>
              </a:rPr>
              <a:t>)</a:t>
            </a:r>
            <a:endParaRPr lang="en-US" dirty="0">
              <a:latin typeface="Source Sans Pro Light"/>
              <a:cs typeface="Source Sans Pro Light"/>
            </a:endParaRPr>
          </a:p>
        </p:txBody>
      </p:sp>
    </p:spTree>
    <p:extLst>
      <p:ext uri="{BB962C8B-B14F-4D97-AF65-F5344CB8AC3E}">
        <p14:creationId xmlns:p14="http://schemas.microsoft.com/office/powerpoint/2010/main" val="2019432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63" y="187129"/>
            <a:ext cx="8850312" cy="857250"/>
          </a:xfrm>
        </p:spPr>
        <p:txBody>
          <a:bodyPr/>
          <a:lstStyle/>
          <a:p>
            <a:r>
              <a:rPr lang="en-US" dirty="0" smtClean="0"/>
              <a:t>Today’s Papers</a:t>
            </a:r>
            <a:endParaRPr lang="en-US" dirty="0"/>
          </a:p>
        </p:txBody>
      </p:sp>
      <p:sp>
        <p:nvSpPr>
          <p:cNvPr id="3" name="Content Placeholder 2"/>
          <p:cNvSpPr>
            <a:spLocks noGrp="1"/>
          </p:cNvSpPr>
          <p:nvPr>
            <p:ph idx="1"/>
          </p:nvPr>
        </p:nvSpPr>
        <p:spPr>
          <a:xfrm>
            <a:off x="169863" y="985681"/>
            <a:ext cx="8415337" cy="4100081"/>
          </a:xfrm>
        </p:spPr>
        <p:txBody>
          <a:bodyPr/>
          <a:lstStyle/>
          <a:p>
            <a:r>
              <a:rPr lang="en-US" dirty="0" smtClean="0"/>
              <a:t>CRDTs</a:t>
            </a:r>
            <a:r>
              <a:rPr lang="en-US" dirty="0"/>
              <a:t>: Consistency without concurrency </a:t>
            </a:r>
            <a:r>
              <a:rPr lang="en-US" dirty="0" smtClean="0"/>
              <a:t>control, </a:t>
            </a:r>
            <a:br>
              <a:rPr lang="en-US" dirty="0" smtClean="0"/>
            </a:br>
            <a:r>
              <a:rPr lang="en-US" sz="2000" dirty="0" smtClean="0"/>
              <a:t>Marc </a:t>
            </a:r>
            <a:r>
              <a:rPr lang="en-US" sz="2000" dirty="0"/>
              <a:t>Shapiro, </a:t>
            </a:r>
            <a:r>
              <a:rPr lang="en-US" sz="2000" dirty="0" err="1"/>
              <a:t>Nuno</a:t>
            </a:r>
            <a:r>
              <a:rPr lang="en-US" sz="2000" dirty="0"/>
              <a:t> </a:t>
            </a:r>
            <a:r>
              <a:rPr lang="en-US" sz="2000" dirty="0" err="1"/>
              <a:t>Preguica</a:t>
            </a:r>
            <a:r>
              <a:rPr lang="en-US" sz="2000" dirty="0"/>
              <a:t>, Carlos </a:t>
            </a:r>
            <a:r>
              <a:rPr lang="en-US" sz="2000" dirty="0" err="1"/>
              <a:t>Baquero</a:t>
            </a:r>
            <a:r>
              <a:rPr lang="en-US" sz="2000" dirty="0"/>
              <a:t>, Marek </a:t>
            </a:r>
            <a:r>
              <a:rPr lang="en-US" sz="2000" dirty="0" err="1" smtClean="0"/>
              <a:t>Zawirski</a:t>
            </a:r>
            <a:r>
              <a:rPr lang="en-US" sz="2000" dirty="0" smtClean="0"/>
              <a:t/>
            </a:r>
            <a:br>
              <a:rPr lang="en-US" sz="2000" dirty="0" smtClean="0"/>
            </a:br>
            <a:r>
              <a:rPr lang="en-US" sz="2000" dirty="0"/>
              <a:t>Research </a:t>
            </a:r>
            <a:r>
              <a:rPr lang="en-US" sz="2000" dirty="0" smtClean="0"/>
              <a:t>Report, </a:t>
            </a:r>
            <a:r>
              <a:rPr lang="en-US" sz="2000" dirty="0"/>
              <a:t>RR-6956, </a:t>
            </a:r>
            <a:r>
              <a:rPr lang="en-US" sz="2000" dirty="0" smtClean="0"/>
              <a:t>INRIA, 2009</a:t>
            </a:r>
          </a:p>
          <a:p>
            <a:r>
              <a:rPr lang="en-US" dirty="0"/>
              <a:t>(</a:t>
            </a:r>
            <a:r>
              <a:rPr lang="en-US" dirty="0">
                <a:hlinkClick r:id="rId2"/>
              </a:rPr>
              <a:t>https://hal.inria.fr/inria-00609399v1/</a:t>
            </a:r>
            <a:r>
              <a:rPr lang="en-US" dirty="0" smtClean="0">
                <a:hlinkClick r:id="rId2"/>
              </a:rPr>
              <a:t>document</a:t>
            </a:r>
            <a:r>
              <a:rPr lang="en-US" dirty="0"/>
              <a:t>)</a:t>
            </a:r>
            <a:endParaRPr lang="en-US" dirty="0" smtClean="0"/>
          </a:p>
          <a:p>
            <a:endParaRPr lang="en-US" dirty="0" smtClean="0"/>
          </a:p>
          <a:p>
            <a:r>
              <a:rPr lang="en-US" dirty="0"/>
              <a:t>Coordination Avoidance in Database Systems, </a:t>
            </a:r>
            <a:br>
              <a:rPr lang="en-US" dirty="0"/>
            </a:br>
            <a:r>
              <a:rPr lang="en-US" dirty="0"/>
              <a:t>Peter </a:t>
            </a:r>
            <a:r>
              <a:rPr lang="en-US" dirty="0" err="1"/>
              <a:t>Bailis</a:t>
            </a:r>
            <a:r>
              <a:rPr lang="en-US" dirty="0"/>
              <a:t>, Alan </a:t>
            </a:r>
            <a:r>
              <a:rPr lang="en-US" dirty="0" err="1"/>
              <a:t>Fekete</a:t>
            </a:r>
            <a:r>
              <a:rPr lang="en-US" dirty="0"/>
              <a:t>, Michael J. Franklin, Ali Ghodsi, Joseph M. </a:t>
            </a:r>
            <a:r>
              <a:rPr lang="en-US" dirty="0" err="1"/>
              <a:t>Hellerstein</a:t>
            </a:r>
            <a:r>
              <a:rPr lang="en-US" dirty="0"/>
              <a:t>, Ion </a:t>
            </a:r>
            <a:r>
              <a:rPr lang="en-US" dirty="0" err="1"/>
              <a:t>Stoica</a:t>
            </a:r>
            <a:r>
              <a:rPr lang="en-US" dirty="0"/>
              <a:t>, </a:t>
            </a:r>
            <a:br>
              <a:rPr lang="en-US" dirty="0"/>
            </a:br>
            <a:r>
              <a:rPr lang="en-US" dirty="0"/>
              <a:t>Proceedings of VLDB’14</a:t>
            </a:r>
          </a:p>
          <a:p>
            <a:r>
              <a:rPr lang="en-US" dirty="0"/>
              <a:t>(</a:t>
            </a:r>
            <a:r>
              <a:rPr lang="en-US" dirty="0">
                <a:hlinkClick r:id="rId3"/>
              </a:rPr>
              <a:t>http://www.vldb.org/pvldb/vol8/p185-bailis.pdf</a:t>
            </a:r>
            <a:r>
              <a:rPr lang="en-US" dirty="0"/>
              <a:t>)</a:t>
            </a:r>
          </a:p>
          <a:p>
            <a:endParaRPr lang="en-US" dirty="0"/>
          </a:p>
          <a:p>
            <a:endParaRPr lang="en-US" dirty="0"/>
          </a:p>
        </p:txBody>
      </p:sp>
      <p:sp>
        <p:nvSpPr>
          <p:cNvPr id="4" name="TextBox 3"/>
          <p:cNvSpPr txBox="1"/>
          <p:nvPr/>
        </p:nvSpPr>
        <p:spPr>
          <a:xfrm>
            <a:off x="10793864" y="1558928"/>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153050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latin typeface="Helvetica Neue Light"/>
                <a:cs typeface="Helvetica Neue Light"/>
              </a:rPr>
              <a:t>Partial order ≤ on set of integers</a:t>
            </a:r>
          </a:p>
          <a:p>
            <a:r>
              <a:rPr lang="en-US" dirty="0" smtClean="0">
                <a:latin typeface="Helvetica Neue Light"/>
                <a:cs typeface="Helvetica Neue Light"/>
              </a:rPr>
              <a:t>⊔: max( )</a:t>
            </a:r>
          </a:p>
          <a:p>
            <a:endParaRPr lang="en-US" dirty="0" smtClean="0">
              <a:latin typeface="Helvetica Neue Light"/>
              <a:cs typeface="Helvetica Neue Light"/>
            </a:endParaRPr>
          </a:p>
          <a:p>
            <a:r>
              <a:rPr lang="en-US" dirty="0" smtClean="0">
                <a:latin typeface="Helvetica Neue Light"/>
                <a:cs typeface="Helvetica Neue Light"/>
              </a:rPr>
              <a:t>Then, we have:</a:t>
            </a:r>
            <a:endParaRPr lang="en-US" dirty="0">
              <a:latin typeface="Helvetica Neue Light"/>
              <a:cs typeface="Helvetica Neue Light"/>
            </a:endParaRPr>
          </a:p>
          <a:p>
            <a:pPr lvl="1"/>
            <a:r>
              <a:rPr lang="en-US" dirty="0">
                <a:latin typeface="Helvetica Neue"/>
                <a:cs typeface="Helvetica Neue"/>
              </a:rPr>
              <a:t>commutative</a:t>
            </a:r>
            <a:r>
              <a:rPr lang="en-US" dirty="0">
                <a:latin typeface="Helvetica Neue Light"/>
                <a:cs typeface="Helvetica Neue Light"/>
              </a:rPr>
              <a:t>: </a:t>
            </a:r>
            <a:r>
              <a:rPr lang="en-US" dirty="0" smtClean="0">
                <a:latin typeface="Helvetica Neue Light"/>
                <a:cs typeface="Helvetica Neue Light"/>
              </a:rPr>
              <a:t>max(x, y) </a:t>
            </a:r>
            <a:r>
              <a:rPr lang="en-US" dirty="0">
                <a:latin typeface="Helvetica Neue Light"/>
                <a:cs typeface="Helvetica Neue Light"/>
              </a:rPr>
              <a:t>=  </a:t>
            </a:r>
            <a:r>
              <a:rPr lang="en-US" dirty="0" smtClean="0">
                <a:latin typeface="Helvetica Neue Light"/>
                <a:cs typeface="Helvetica Neue Light"/>
              </a:rPr>
              <a:t>max(y, x) </a:t>
            </a:r>
            <a:endParaRPr lang="en-US" dirty="0">
              <a:latin typeface="Helvetica Neue Light"/>
              <a:cs typeface="Helvetica Neue Light"/>
            </a:endParaRPr>
          </a:p>
          <a:p>
            <a:pPr lvl="1"/>
            <a:r>
              <a:rPr lang="en-US" dirty="0">
                <a:latin typeface="Helvetica Neue"/>
                <a:cs typeface="Helvetica Neue"/>
              </a:rPr>
              <a:t>idempotent</a:t>
            </a:r>
            <a:r>
              <a:rPr lang="en-US" dirty="0">
                <a:latin typeface="Helvetica Neue Light"/>
                <a:cs typeface="Helvetica Neue Light"/>
              </a:rPr>
              <a:t>:  </a:t>
            </a:r>
            <a:r>
              <a:rPr lang="en-US" dirty="0" smtClean="0">
                <a:latin typeface="Helvetica Neue Light"/>
                <a:cs typeface="Helvetica Neue Light"/>
              </a:rPr>
              <a:t>max(x,  x) </a:t>
            </a:r>
            <a:r>
              <a:rPr lang="en-US" dirty="0">
                <a:latin typeface="Helvetica Neue Light"/>
                <a:cs typeface="Helvetica Neue Light"/>
              </a:rPr>
              <a:t>=  x </a:t>
            </a:r>
          </a:p>
          <a:p>
            <a:pPr lvl="1"/>
            <a:r>
              <a:rPr lang="en-US" dirty="0">
                <a:latin typeface="Helvetica Neue"/>
                <a:cs typeface="Helvetica Neue"/>
              </a:rPr>
              <a:t>a</a:t>
            </a:r>
            <a:r>
              <a:rPr lang="en-US" dirty="0" smtClean="0">
                <a:latin typeface="Helvetica Neue"/>
                <a:cs typeface="Helvetica Neue"/>
              </a:rPr>
              <a:t>ssociative</a:t>
            </a:r>
            <a:r>
              <a:rPr lang="en-US" dirty="0" smtClean="0">
                <a:latin typeface="Helvetica Neue Light"/>
                <a:cs typeface="Helvetica Neue Light"/>
              </a:rPr>
              <a:t>: max(max(x, y), z) = max(x, max(y, z))</a:t>
            </a:r>
            <a:endParaRPr lang="en-US" dirty="0">
              <a:latin typeface="Helvetica Neue Light"/>
              <a:cs typeface="Helvetica Neue Light"/>
            </a:endParaRPr>
          </a:p>
          <a:p>
            <a:endParaRPr lang="en-US" dirty="0" smtClean="0">
              <a:latin typeface="Helvetica Neue Light"/>
              <a:cs typeface="Helvetica Neue Light"/>
            </a:endParaRPr>
          </a:p>
          <a:p>
            <a:r>
              <a:rPr lang="en-US" dirty="0" smtClean="0">
                <a:latin typeface="Helvetica Neue Light"/>
                <a:cs typeface="Helvetica Neue Light"/>
              </a:rPr>
              <a:t> </a:t>
            </a:r>
            <a:endParaRPr lang="en-US" dirty="0">
              <a:latin typeface="Helvetica Neue Light"/>
              <a:cs typeface="Helvetica Neue Light"/>
            </a:endParaRPr>
          </a:p>
        </p:txBody>
      </p:sp>
    </p:spTree>
    <p:extLst>
      <p:ext uri="{BB962C8B-B14F-4D97-AF65-F5344CB8AC3E}">
        <p14:creationId xmlns:p14="http://schemas.microsoft.com/office/powerpoint/2010/main" val="27754440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latin typeface="Helvetica Neue Light"/>
                <a:cs typeface="Helvetica Neue Light"/>
              </a:rPr>
              <a:t>Partial order </a:t>
            </a:r>
            <a:r>
              <a:rPr lang="en-US" dirty="0"/>
              <a:t>⊆</a:t>
            </a:r>
            <a:r>
              <a:rPr lang="en-US" dirty="0" smtClean="0">
                <a:latin typeface="Helvetica Neue Light"/>
                <a:cs typeface="Helvetica Neue Light"/>
              </a:rPr>
              <a:t>  on sets</a:t>
            </a:r>
          </a:p>
          <a:p>
            <a:r>
              <a:rPr lang="en-US" dirty="0" smtClean="0">
                <a:latin typeface="Helvetica Neue Light"/>
                <a:cs typeface="Helvetica Neue Light"/>
              </a:rPr>
              <a:t>⊔: U (set union)</a:t>
            </a:r>
          </a:p>
          <a:p>
            <a:endParaRPr lang="en-US" dirty="0" smtClean="0">
              <a:latin typeface="Helvetica Neue Light"/>
              <a:cs typeface="Helvetica Neue Light"/>
            </a:endParaRPr>
          </a:p>
          <a:p>
            <a:r>
              <a:rPr lang="en-US" dirty="0" smtClean="0">
                <a:latin typeface="Helvetica Neue Light"/>
                <a:cs typeface="Helvetica Neue Light"/>
              </a:rPr>
              <a:t>Then, we have:</a:t>
            </a:r>
            <a:endParaRPr lang="en-US" dirty="0">
              <a:latin typeface="Helvetica Neue Light"/>
              <a:cs typeface="Helvetica Neue Light"/>
            </a:endParaRPr>
          </a:p>
          <a:p>
            <a:pPr lvl="1"/>
            <a:r>
              <a:rPr lang="en-US" dirty="0">
                <a:latin typeface="Helvetica Neue"/>
                <a:cs typeface="Helvetica Neue"/>
              </a:rPr>
              <a:t>commutative</a:t>
            </a:r>
            <a:r>
              <a:rPr lang="en-US" dirty="0">
                <a:latin typeface="Helvetica Neue Light"/>
                <a:cs typeface="Helvetica Neue Light"/>
              </a:rPr>
              <a:t>: </a:t>
            </a:r>
            <a:r>
              <a:rPr lang="en-US" dirty="0" smtClean="0">
                <a:latin typeface="Helvetica Neue Light"/>
                <a:cs typeface="Helvetica Neue Light"/>
              </a:rPr>
              <a:t>A U B </a:t>
            </a:r>
            <a:r>
              <a:rPr lang="en-US" dirty="0">
                <a:latin typeface="Helvetica Neue Light"/>
                <a:cs typeface="Helvetica Neue Light"/>
              </a:rPr>
              <a:t>=  </a:t>
            </a:r>
            <a:r>
              <a:rPr lang="en-US" dirty="0" smtClean="0">
                <a:latin typeface="Helvetica Neue Light"/>
                <a:cs typeface="Helvetica Neue Light"/>
              </a:rPr>
              <a:t>B U A </a:t>
            </a:r>
            <a:endParaRPr lang="en-US" dirty="0">
              <a:latin typeface="Helvetica Neue Light"/>
              <a:cs typeface="Helvetica Neue Light"/>
            </a:endParaRPr>
          </a:p>
          <a:p>
            <a:pPr lvl="1"/>
            <a:r>
              <a:rPr lang="en-US" dirty="0">
                <a:latin typeface="Helvetica Neue"/>
                <a:cs typeface="Helvetica Neue"/>
              </a:rPr>
              <a:t>idempotent</a:t>
            </a:r>
            <a:r>
              <a:rPr lang="en-US" dirty="0">
                <a:latin typeface="Helvetica Neue Light"/>
                <a:cs typeface="Helvetica Neue Light"/>
              </a:rPr>
              <a:t>:  </a:t>
            </a:r>
            <a:r>
              <a:rPr lang="en-US" dirty="0" smtClean="0">
                <a:latin typeface="Helvetica Neue Light"/>
                <a:cs typeface="Helvetica Neue Light"/>
              </a:rPr>
              <a:t>A U A </a:t>
            </a:r>
            <a:r>
              <a:rPr lang="en-US" dirty="0">
                <a:latin typeface="Helvetica Neue Light"/>
                <a:cs typeface="Helvetica Neue Light"/>
              </a:rPr>
              <a:t>=  </a:t>
            </a:r>
            <a:r>
              <a:rPr lang="en-US" dirty="0" smtClean="0">
                <a:latin typeface="Helvetica Neue Light"/>
                <a:cs typeface="Helvetica Neue Light"/>
              </a:rPr>
              <a:t>A </a:t>
            </a:r>
            <a:endParaRPr lang="en-US" dirty="0">
              <a:latin typeface="Helvetica Neue Light"/>
              <a:cs typeface="Helvetica Neue Light"/>
            </a:endParaRPr>
          </a:p>
          <a:p>
            <a:pPr lvl="1"/>
            <a:r>
              <a:rPr lang="en-US" dirty="0">
                <a:latin typeface="Helvetica Neue"/>
                <a:cs typeface="Helvetica Neue"/>
              </a:rPr>
              <a:t>a</a:t>
            </a:r>
            <a:r>
              <a:rPr lang="en-US" dirty="0" smtClean="0">
                <a:latin typeface="Helvetica Neue"/>
                <a:cs typeface="Helvetica Neue"/>
              </a:rPr>
              <a:t>ssociative</a:t>
            </a:r>
            <a:r>
              <a:rPr lang="en-US" dirty="0" smtClean="0">
                <a:latin typeface="Helvetica Neue Light"/>
                <a:cs typeface="Helvetica Neue Light"/>
              </a:rPr>
              <a:t>: (A U B) U C = A U (B U C)</a:t>
            </a:r>
            <a:endParaRPr lang="en-US" dirty="0">
              <a:latin typeface="Helvetica Neue Light"/>
              <a:cs typeface="Helvetica Neue Light"/>
            </a:endParaRPr>
          </a:p>
          <a:p>
            <a:endParaRPr lang="en-US" dirty="0" smtClean="0">
              <a:latin typeface="Helvetica Neue Light"/>
              <a:cs typeface="Helvetica Neue Light"/>
            </a:endParaRPr>
          </a:p>
          <a:p>
            <a:r>
              <a:rPr lang="en-US" dirty="0" smtClean="0">
                <a:latin typeface="Helvetica Neue Light"/>
                <a:cs typeface="Helvetica Neue Light"/>
              </a:rPr>
              <a:t> </a:t>
            </a:r>
            <a:endParaRPr lang="en-US" dirty="0">
              <a:latin typeface="Helvetica Neue Light"/>
              <a:cs typeface="Helvetica Neue Light"/>
            </a:endParaRPr>
          </a:p>
        </p:txBody>
      </p:sp>
    </p:spTree>
    <p:extLst>
      <p:ext uri="{BB962C8B-B14F-4D97-AF65-F5344CB8AC3E}">
        <p14:creationId xmlns:p14="http://schemas.microsoft.com/office/powerpoint/2010/main" val="23875826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63" y="-42100"/>
            <a:ext cx="8850312" cy="857250"/>
          </a:xfrm>
        </p:spPr>
        <p:txBody>
          <a:bodyPr/>
          <a:lstStyle/>
          <a:p>
            <a:r>
              <a:rPr lang="en-US" dirty="0" smtClean="0"/>
              <a:t>Aha!</a:t>
            </a:r>
            <a:endParaRPr lang="en-US" dirty="0"/>
          </a:p>
        </p:txBody>
      </p:sp>
      <p:sp>
        <p:nvSpPr>
          <p:cNvPr id="3" name="Content Placeholder 2"/>
          <p:cNvSpPr>
            <a:spLocks noGrp="1"/>
          </p:cNvSpPr>
          <p:nvPr>
            <p:ph idx="1"/>
          </p:nvPr>
        </p:nvSpPr>
        <p:spPr>
          <a:xfrm>
            <a:off x="169863" y="1064388"/>
            <a:ext cx="8850312" cy="3394075"/>
          </a:xfrm>
        </p:spPr>
        <p:txBody>
          <a:bodyPr/>
          <a:lstStyle/>
          <a:p>
            <a:r>
              <a:rPr lang="en-US" dirty="0" smtClean="0"/>
              <a:t>How can this help us in building replicated distributed systems?</a:t>
            </a:r>
          </a:p>
          <a:p>
            <a:pPr marL="342900" indent="-342900">
              <a:buFont typeface="Arial" charset="0"/>
              <a:buChar char="•"/>
            </a:pPr>
            <a:r>
              <a:rPr lang="en-US" dirty="0" smtClean="0"/>
              <a:t>Just use the LUB ⊔ to merge state between replicas</a:t>
            </a:r>
          </a:p>
          <a:p>
            <a:pPr marL="342900" indent="-342900">
              <a:buFont typeface="Arial" charset="0"/>
              <a:buChar char="•"/>
            </a:pPr>
            <a:endParaRPr lang="en-US" sz="1000" dirty="0"/>
          </a:p>
          <a:p>
            <a:r>
              <a:rPr lang="en-US" dirty="0" smtClean="0"/>
              <a:t>For instance, could build a CRDT using</a:t>
            </a:r>
          </a:p>
          <a:p>
            <a:pPr marL="342900" indent="-342900">
              <a:buFont typeface="Arial" charset="0"/>
              <a:buChar char="•"/>
            </a:pPr>
            <a:r>
              <a:rPr lang="en-US" dirty="0" smtClean="0"/>
              <a:t>Supports add(integer)</a:t>
            </a:r>
          </a:p>
          <a:p>
            <a:pPr marL="342900" indent="-342900">
              <a:buFont typeface="Arial" charset="0"/>
              <a:buChar char="•"/>
            </a:pPr>
            <a:r>
              <a:rPr lang="en-US" dirty="0" smtClean="0"/>
              <a:t>Supports get </a:t>
            </a:r>
            <a:r>
              <a:rPr lang="en-US" dirty="0" smtClean="0">
                <a:sym typeface="Wingdings"/>
              </a:rPr>
              <a:t> returns the maximum integer</a:t>
            </a:r>
          </a:p>
          <a:p>
            <a:pPr marL="342900" indent="-342900">
              <a:buFont typeface="Arial" charset="0"/>
              <a:buChar char="•"/>
            </a:pPr>
            <a:r>
              <a:rPr lang="en-US" dirty="0" smtClean="0">
                <a:sym typeface="Wingdings"/>
              </a:rPr>
              <a:t>How?</a:t>
            </a:r>
          </a:p>
          <a:p>
            <a:endParaRPr lang="en-US" sz="1000" dirty="0"/>
          </a:p>
          <a:p>
            <a:r>
              <a:rPr lang="en-US" b="1" dirty="0" smtClean="0"/>
              <a:t>Always correct: available and strongly eventually consistent</a:t>
            </a:r>
          </a:p>
          <a:p>
            <a:endParaRPr lang="en-US" sz="1000" dirty="0" smtClean="0"/>
          </a:p>
          <a:p>
            <a:r>
              <a:rPr lang="en-US" dirty="0" smtClean="0"/>
              <a:t>Can we support remove(integer)?</a:t>
            </a:r>
            <a:endParaRPr lang="en-US" dirty="0"/>
          </a:p>
        </p:txBody>
      </p:sp>
    </p:spTree>
    <p:extLst>
      <p:ext uri="{BB962C8B-B14F-4D97-AF65-F5344CB8AC3E}">
        <p14:creationId xmlns:p14="http://schemas.microsoft.com/office/powerpoint/2010/main" val="13825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6-10-18 at 3.07.4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0700" y="400050"/>
            <a:ext cx="5689600" cy="2502983"/>
          </a:xfrm>
          <a:prstGeom prst="rect">
            <a:avLst/>
          </a:prstGeom>
        </p:spPr>
      </p:pic>
      <p:sp>
        <p:nvSpPr>
          <p:cNvPr id="2" name="Title 1"/>
          <p:cNvSpPr>
            <a:spLocks noGrp="1"/>
          </p:cNvSpPr>
          <p:nvPr>
            <p:ph type="title"/>
          </p:nvPr>
        </p:nvSpPr>
        <p:spPr>
          <a:xfrm>
            <a:off x="169863" y="15875"/>
            <a:ext cx="8850312" cy="857250"/>
          </a:xfrm>
        </p:spPr>
        <p:txBody>
          <a:bodyPr/>
          <a:lstStyle/>
          <a:p>
            <a:r>
              <a:rPr lang="en-US" dirty="0" smtClean="0"/>
              <a:t>State-based Replication</a:t>
            </a:r>
            <a:endParaRPr lang="en-US" dirty="0"/>
          </a:p>
        </p:txBody>
      </p:sp>
      <p:sp>
        <p:nvSpPr>
          <p:cNvPr id="3" name="Content Placeholder 2"/>
          <p:cNvSpPr>
            <a:spLocks noGrp="1"/>
          </p:cNvSpPr>
          <p:nvPr>
            <p:ph idx="1"/>
          </p:nvPr>
        </p:nvSpPr>
        <p:spPr>
          <a:xfrm>
            <a:off x="169863" y="2641600"/>
            <a:ext cx="8850312" cy="2501900"/>
          </a:xfrm>
        </p:spPr>
        <p:txBody>
          <a:bodyPr>
            <a:normAutofit fontScale="92500" lnSpcReduction="10000"/>
          </a:bodyPr>
          <a:lstStyle/>
          <a:p>
            <a:r>
              <a:rPr lang="en-US" dirty="0" smtClean="0"/>
              <a:t>Replicated object: a tuple (</a:t>
            </a:r>
            <a:r>
              <a:rPr lang="en-US" dirty="0"/>
              <a:t>S, s</a:t>
            </a:r>
            <a:r>
              <a:rPr lang="en-US" baseline="-25000" dirty="0"/>
              <a:t>0</a:t>
            </a:r>
            <a:r>
              <a:rPr lang="en-US" dirty="0"/>
              <a:t>, q, u</a:t>
            </a:r>
            <a:r>
              <a:rPr lang="en-US" dirty="0" smtClean="0"/>
              <a:t>, m)</a:t>
            </a:r>
            <a:r>
              <a:rPr lang="en-US" dirty="0"/>
              <a:t>. </a:t>
            </a:r>
            <a:endParaRPr lang="en-US" dirty="0" smtClean="0"/>
          </a:p>
          <a:p>
            <a:pPr lvl="1"/>
            <a:r>
              <a:rPr lang="en-US" dirty="0" smtClean="0"/>
              <a:t>Replica </a:t>
            </a:r>
            <a:r>
              <a:rPr lang="en-US" dirty="0"/>
              <a:t>at process p</a:t>
            </a:r>
            <a:r>
              <a:rPr lang="en-US" baseline="-25000" dirty="0"/>
              <a:t>i</a:t>
            </a:r>
            <a:r>
              <a:rPr lang="en-US" dirty="0"/>
              <a:t>  has state </a:t>
            </a:r>
            <a:r>
              <a:rPr lang="en-US" dirty="0" err="1"/>
              <a:t>s</a:t>
            </a:r>
            <a:r>
              <a:rPr lang="en-US" baseline="-25000" dirty="0" err="1"/>
              <a:t>i</a:t>
            </a:r>
            <a:r>
              <a:rPr lang="en-US" dirty="0"/>
              <a:t> ∈ S </a:t>
            </a:r>
            <a:endParaRPr lang="en-US" dirty="0" smtClean="0"/>
          </a:p>
          <a:p>
            <a:pPr lvl="1"/>
            <a:r>
              <a:rPr lang="en-US" dirty="0"/>
              <a:t>s</a:t>
            </a:r>
            <a:r>
              <a:rPr lang="en-US" baseline="-25000" dirty="0" smtClean="0"/>
              <a:t>0</a:t>
            </a:r>
            <a:r>
              <a:rPr lang="en-US" dirty="0" smtClean="0"/>
              <a:t>: initial state</a:t>
            </a:r>
          </a:p>
          <a:p>
            <a:r>
              <a:rPr lang="en-US" dirty="0" smtClean="0"/>
              <a:t>Each replica can execute one of following commands</a:t>
            </a:r>
          </a:p>
          <a:p>
            <a:pPr lvl="1"/>
            <a:r>
              <a:rPr lang="en-US" dirty="0"/>
              <a:t>q</a:t>
            </a:r>
            <a:r>
              <a:rPr lang="en-US" dirty="0" smtClean="0"/>
              <a:t>: query object’s state</a:t>
            </a:r>
          </a:p>
          <a:p>
            <a:pPr lvl="1"/>
            <a:r>
              <a:rPr lang="en-US" dirty="0"/>
              <a:t>u</a:t>
            </a:r>
            <a:r>
              <a:rPr lang="en-US" dirty="0" smtClean="0"/>
              <a:t>: update object’s state</a:t>
            </a:r>
          </a:p>
          <a:p>
            <a:pPr lvl="1"/>
            <a:r>
              <a:rPr lang="en-US" dirty="0"/>
              <a:t>m</a:t>
            </a:r>
            <a:r>
              <a:rPr lang="en-US" dirty="0" smtClean="0"/>
              <a:t>: merge state from a remote replica </a:t>
            </a:r>
          </a:p>
        </p:txBody>
      </p:sp>
    </p:spTree>
    <p:extLst>
      <p:ext uri="{BB962C8B-B14F-4D97-AF65-F5344CB8AC3E}">
        <p14:creationId xmlns:p14="http://schemas.microsoft.com/office/powerpoint/2010/main" val="11340223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6-10-18 at 3.07.4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0700" y="400050"/>
            <a:ext cx="5689600" cy="2502983"/>
          </a:xfrm>
          <a:prstGeom prst="rect">
            <a:avLst/>
          </a:prstGeom>
        </p:spPr>
      </p:pic>
      <p:sp>
        <p:nvSpPr>
          <p:cNvPr id="2" name="Title 1"/>
          <p:cNvSpPr>
            <a:spLocks noGrp="1"/>
          </p:cNvSpPr>
          <p:nvPr>
            <p:ph type="title"/>
          </p:nvPr>
        </p:nvSpPr>
        <p:spPr>
          <a:xfrm>
            <a:off x="169863" y="15875"/>
            <a:ext cx="8850312" cy="857250"/>
          </a:xfrm>
        </p:spPr>
        <p:txBody>
          <a:bodyPr/>
          <a:lstStyle/>
          <a:p>
            <a:r>
              <a:rPr lang="en-US" dirty="0" smtClean="0"/>
              <a:t>State-based Replication</a:t>
            </a:r>
            <a:endParaRPr lang="en-US" dirty="0"/>
          </a:p>
        </p:txBody>
      </p:sp>
      <p:sp>
        <p:nvSpPr>
          <p:cNvPr id="3" name="Content Placeholder 2"/>
          <p:cNvSpPr>
            <a:spLocks noGrp="1"/>
          </p:cNvSpPr>
          <p:nvPr>
            <p:ph idx="1"/>
          </p:nvPr>
        </p:nvSpPr>
        <p:spPr>
          <a:xfrm>
            <a:off x="169863" y="2641600"/>
            <a:ext cx="8850312" cy="2501900"/>
          </a:xfrm>
        </p:spPr>
        <p:txBody>
          <a:bodyPr>
            <a:normAutofit/>
          </a:bodyPr>
          <a:lstStyle/>
          <a:p>
            <a:r>
              <a:rPr lang="en-US" dirty="0" smtClean="0"/>
              <a:t>Algorithm</a:t>
            </a:r>
          </a:p>
          <a:p>
            <a:pPr lvl="1"/>
            <a:r>
              <a:rPr lang="en-US" dirty="0" smtClean="0"/>
              <a:t>Periodically, replica </a:t>
            </a:r>
            <a:r>
              <a:rPr lang="en-US" dirty="0"/>
              <a:t>at p</a:t>
            </a:r>
            <a:r>
              <a:rPr lang="en-US" baseline="-25000" dirty="0"/>
              <a:t>i</a:t>
            </a:r>
            <a:r>
              <a:rPr lang="en-US" dirty="0"/>
              <a:t>  sends </a:t>
            </a:r>
            <a:r>
              <a:rPr lang="en-US" dirty="0" smtClean="0"/>
              <a:t>its </a:t>
            </a:r>
            <a:r>
              <a:rPr lang="en-US" dirty="0"/>
              <a:t>current </a:t>
            </a:r>
            <a:r>
              <a:rPr lang="en-US" dirty="0" smtClean="0"/>
              <a:t>state to </a:t>
            </a:r>
            <a:r>
              <a:rPr lang="en-US" dirty="0" err="1"/>
              <a:t>p</a:t>
            </a:r>
            <a:r>
              <a:rPr lang="en-US" baseline="-25000" dirty="0" err="1"/>
              <a:t>j</a:t>
            </a:r>
            <a:r>
              <a:rPr lang="en-US" dirty="0"/>
              <a:t>  </a:t>
            </a:r>
          </a:p>
          <a:p>
            <a:pPr lvl="1"/>
            <a:r>
              <a:rPr lang="en-US" dirty="0"/>
              <a:t>R</a:t>
            </a:r>
            <a:r>
              <a:rPr lang="en-US" dirty="0" smtClean="0"/>
              <a:t>eplica </a:t>
            </a:r>
            <a:r>
              <a:rPr lang="en-US" dirty="0" err="1"/>
              <a:t>p</a:t>
            </a:r>
            <a:r>
              <a:rPr lang="en-US" baseline="-25000" dirty="0" err="1"/>
              <a:t>j</a:t>
            </a:r>
            <a:r>
              <a:rPr lang="en-US" dirty="0"/>
              <a:t>  </a:t>
            </a:r>
            <a:r>
              <a:rPr lang="en-US" dirty="0" smtClean="0"/>
              <a:t>merges received </a:t>
            </a:r>
            <a:r>
              <a:rPr lang="en-US" dirty="0"/>
              <a:t>state into its local state by </a:t>
            </a:r>
            <a:r>
              <a:rPr lang="en-US" dirty="0" smtClean="0"/>
              <a:t>executing m</a:t>
            </a:r>
          </a:p>
          <a:p>
            <a:r>
              <a:rPr lang="en-US" dirty="0" smtClean="0"/>
              <a:t>After receiving all updates (irrespective of order), each replica will have same state</a:t>
            </a:r>
          </a:p>
        </p:txBody>
      </p:sp>
    </p:spTree>
    <p:extLst>
      <p:ext uri="{BB962C8B-B14F-4D97-AF65-F5344CB8AC3E}">
        <p14:creationId xmlns:p14="http://schemas.microsoft.com/office/powerpoint/2010/main" val="5961012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Monotonic Semi-lattice Object</a:t>
            </a:r>
            <a:endParaRPr lang="en-US" dirty="0"/>
          </a:p>
        </p:txBody>
      </p:sp>
      <p:sp>
        <p:nvSpPr>
          <p:cNvPr id="3" name="Content Placeholder 2"/>
          <p:cNvSpPr>
            <a:spLocks noGrp="1"/>
          </p:cNvSpPr>
          <p:nvPr>
            <p:ph idx="1"/>
          </p:nvPr>
        </p:nvSpPr>
        <p:spPr/>
        <p:txBody>
          <a:bodyPr/>
          <a:lstStyle/>
          <a:p>
            <a:r>
              <a:rPr lang="en-US" dirty="0" smtClean="0"/>
              <a:t>A </a:t>
            </a:r>
            <a:r>
              <a:rPr lang="en-US" dirty="0"/>
              <a:t>state-based </a:t>
            </a:r>
            <a:r>
              <a:rPr lang="en-US" dirty="0" smtClean="0"/>
              <a:t>object</a:t>
            </a:r>
            <a:r>
              <a:rPr lang="en-US" dirty="0"/>
              <a:t> </a:t>
            </a:r>
            <a:r>
              <a:rPr lang="en-US" dirty="0" smtClean="0"/>
              <a:t>with partial order </a:t>
            </a:r>
            <a:r>
              <a:rPr lang="en-US" dirty="0"/>
              <a:t>≤, noted  </a:t>
            </a:r>
            <a:r>
              <a:rPr lang="en-US" dirty="0" smtClean="0"/>
              <a:t>(</a:t>
            </a:r>
            <a:r>
              <a:rPr lang="en-US" dirty="0"/>
              <a:t>S,≤, s</a:t>
            </a:r>
            <a:r>
              <a:rPr lang="en-US" baseline="-25000" dirty="0"/>
              <a:t>0</a:t>
            </a:r>
            <a:r>
              <a:rPr lang="en-US" dirty="0"/>
              <a:t>, q, u</a:t>
            </a:r>
            <a:r>
              <a:rPr lang="en-US" dirty="0" smtClean="0"/>
              <a:t>, m)</a:t>
            </a:r>
            <a:r>
              <a:rPr lang="en-US" dirty="0"/>
              <a:t>, that </a:t>
            </a:r>
            <a:r>
              <a:rPr lang="en-US" dirty="0" smtClean="0"/>
              <a:t>has </a:t>
            </a:r>
            <a:r>
              <a:rPr lang="en-US" dirty="0"/>
              <a:t>following properties, is called a </a:t>
            </a:r>
            <a:r>
              <a:rPr lang="en-US" dirty="0" smtClean="0"/>
              <a:t>monotonic semi</a:t>
            </a:r>
            <a:r>
              <a:rPr lang="en-US" dirty="0"/>
              <a:t>-lattice:  </a:t>
            </a:r>
          </a:p>
          <a:p>
            <a:pPr marL="914400" lvl="1" indent="-457200">
              <a:buFont typeface="+mj-lt"/>
              <a:buAutoNum type="arabicPeriod"/>
            </a:pPr>
            <a:r>
              <a:rPr lang="en-US" dirty="0" smtClean="0"/>
              <a:t>Set </a:t>
            </a:r>
            <a:r>
              <a:rPr lang="en-US" dirty="0"/>
              <a:t>S of </a:t>
            </a:r>
            <a:r>
              <a:rPr lang="en-US" dirty="0" smtClean="0"/>
              <a:t>values </a:t>
            </a:r>
            <a:r>
              <a:rPr lang="en-US" dirty="0"/>
              <a:t>forms a </a:t>
            </a:r>
            <a:r>
              <a:rPr lang="en-US" dirty="0" smtClean="0"/>
              <a:t>semi-lattice </a:t>
            </a:r>
            <a:r>
              <a:rPr lang="en-US" dirty="0"/>
              <a:t>ordered by </a:t>
            </a:r>
            <a:r>
              <a:rPr lang="en-US" dirty="0" smtClean="0"/>
              <a:t>≤</a:t>
            </a:r>
            <a:endParaRPr lang="en-US" dirty="0"/>
          </a:p>
          <a:p>
            <a:pPr marL="914400" lvl="1" indent="-457200">
              <a:buFont typeface="+mj-lt"/>
              <a:buAutoNum type="arabicPeriod"/>
            </a:pPr>
            <a:r>
              <a:rPr lang="en-US" dirty="0" smtClean="0"/>
              <a:t>Merging state s </a:t>
            </a:r>
            <a:r>
              <a:rPr lang="en-US" dirty="0"/>
              <a:t>with remote state s′ computes the LUB of the two states, i.e., s •m (s′ ) = </a:t>
            </a:r>
            <a:r>
              <a:rPr lang="en-US" dirty="0" err="1"/>
              <a:t>s⊔s</a:t>
            </a:r>
            <a:r>
              <a:rPr lang="en-US" dirty="0" smtClean="0"/>
              <a:t>′</a:t>
            </a:r>
            <a:endParaRPr lang="en-US" dirty="0"/>
          </a:p>
          <a:p>
            <a:pPr marL="914400" lvl="1" indent="-457200">
              <a:buFont typeface="+mj-lt"/>
              <a:buAutoNum type="arabicPeriod"/>
            </a:pPr>
            <a:r>
              <a:rPr lang="en-US" dirty="0" smtClean="0"/>
              <a:t>State</a:t>
            </a:r>
            <a:r>
              <a:rPr lang="en-US" dirty="0"/>
              <a:t> </a:t>
            </a:r>
            <a:r>
              <a:rPr lang="en-US" dirty="0" smtClean="0"/>
              <a:t>is </a:t>
            </a:r>
            <a:r>
              <a:rPr lang="en-US" dirty="0"/>
              <a:t>monotonically non-decreasing across updates, i.e., s ≤ s • </a:t>
            </a:r>
            <a:r>
              <a:rPr lang="en-US" dirty="0" smtClean="0"/>
              <a:t>u</a:t>
            </a:r>
          </a:p>
          <a:p>
            <a:pPr marL="285750" indent="-457200">
              <a:buFont typeface="+mj-lt"/>
              <a:buAutoNum type="arabicPeriod"/>
            </a:pPr>
            <a:endParaRPr lang="en-US" dirty="0"/>
          </a:p>
        </p:txBody>
      </p:sp>
    </p:spTree>
    <p:extLst>
      <p:ext uri="{BB962C8B-B14F-4D97-AF65-F5344CB8AC3E}">
        <p14:creationId xmlns:p14="http://schemas.microsoft.com/office/powerpoint/2010/main" val="525359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Convergent Replicated Data Type (</a:t>
            </a:r>
            <a:r>
              <a:rPr lang="en-US" dirty="0" err="1"/>
              <a:t>CvRDT</a:t>
            </a:r>
            <a:r>
              <a:rPr lang="en-US" dirty="0" smtClean="0"/>
              <a:t>)</a:t>
            </a:r>
            <a:endParaRPr lang="en-US" dirty="0"/>
          </a:p>
        </p:txBody>
      </p:sp>
      <p:sp>
        <p:nvSpPr>
          <p:cNvPr id="3" name="Content Placeholder 2"/>
          <p:cNvSpPr>
            <a:spLocks noGrp="1"/>
          </p:cNvSpPr>
          <p:nvPr>
            <p:ph idx="1"/>
          </p:nvPr>
        </p:nvSpPr>
        <p:spPr/>
        <p:txBody>
          <a:bodyPr/>
          <a:lstStyle/>
          <a:p>
            <a:r>
              <a:rPr lang="en-US" dirty="0" smtClean="0">
                <a:latin typeface="Helvetica Neue"/>
                <a:cs typeface="Helvetica Neue"/>
              </a:rPr>
              <a:t>Theorem</a:t>
            </a:r>
            <a:r>
              <a:rPr lang="en-US" dirty="0" smtClean="0"/>
              <a:t>: Assuming </a:t>
            </a:r>
            <a:r>
              <a:rPr lang="en-US" dirty="0"/>
              <a:t>eventual </a:t>
            </a:r>
            <a:r>
              <a:rPr lang="en-US" dirty="0" smtClean="0"/>
              <a:t>delivery and </a:t>
            </a:r>
            <a:r>
              <a:rPr lang="en-US" dirty="0"/>
              <a:t>termination, any state-based object that satisfies the monotonic </a:t>
            </a:r>
            <a:r>
              <a:rPr lang="en-US" dirty="0" smtClean="0"/>
              <a:t>semi-lattice </a:t>
            </a:r>
            <a:r>
              <a:rPr lang="en-US" dirty="0"/>
              <a:t>property is</a:t>
            </a:r>
          </a:p>
          <a:p>
            <a:r>
              <a:rPr lang="en-US" dirty="0" smtClean="0"/>
              <a:t>SEC</a:t>
            </a:r>
            <a:endParaRPr lang="en-US" dirty="0"/>
          </a:p>
        </p:txBody>
      </p:sp>
    </p:spTree>
    <p:extLst>
      <p:ext uri="{BB962C8B-B14F-4D97-AF65-F5344CB8AC3E}">
        <p14:creationId xmlns:p14="http://schemas.microsoft.com/office/powerpoint/2010/main" val="38177701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it work?</a:t>
            </a:r>
            <a:endParaRPr lang="en-US" dirty="0"/>
          </a:p>
        </p:txBody>
      </p:sp>
      <p:sp>
        <p:nvSpPr>
          <p:cNvPr id="3" name="Content Placeholder 2"/>
          <p:cNvSpPr>
            <a:spLocks noGrp="1"/>
          </p:cNvSpPr>
          <p:nvPr>
            <p:ph idx="1"/>
          </p:nvPr>
        </p:nvSpPr>
        <p:spPr/>
        <p:txBody>
          <a:bodyPr/>
          <a:lstStyle/>
          <a:p>
            <a:r>
              <a:rPr lang="en-US" dirty="0" smtClean="0"/>
              <a:t>Don’t care about order:</a:t>
            </a:r>
          </a:p>
          <a:p>
            <a:pPr lvl="1"/>
            <a:r>
              <a:rPr lang="en-US" dirty="0" smtClean="0"/>
              <a:t>Merge is both </a:t>
            </a:r>
            <a:r>
              <a:rPr lang="en-US" dirty="0" smtClean="0">
                <a:latin typeface="Helvetica Neue"/>
                <a:cs typeface="Helvetica Neue"/>
              </a:rPr>
              <a:t>commutative</a:t>
            </a:r>
            <a:r>
              <a:rPr lang="en-US" dirty="0" smtClean="0"/>
              <a:t> and </a:t>
            </a:r>
            <a:r>
              <a:rPr lang="en-US" dirty="0" smtClean="0">
                <a:latin typeface="Helvetica Neue"/>
                <a:cs typeface="Helvetica Neue"/>
              </a:rPr>
              <a:t>associative</a:t>
            </a:r>
          </a:p>
          <a:p>
            <a:endParaRPr lang="en-US" dirty="0"/>
          </a:p>
          <a:p>
            <a:r>
              <a:rPr lang="en-US" dirty="0" smtClean="0"/>
              <a:t>Don’t care about delivering more than once</a:t>
            </a:r>
          </a:p>
          <a:p>
            <a:pPr lvl="1"/>
            <a:r>
              <a:rPr lang="en-US" dirty="0" smtClean="0"/>
              <a:t>Merge is </a:t>
            </a:r>
            <a:r>
              <a:rPr lang="en-US" dirty="0" smtClean="0">
                <a:latin typeface="Helvetica Neue"/>
                <a:cs typeface="Helvetica Neue"/>
              </a:rPr>
              <a:t>idempotent</a:t>
            </a:r>
          </a:p>
          <a:p>
            <a:pPr marL="457200" lvl="1" indent="0">
              <a:buNone/>
            </a:pPr>
            <a:endParaRPr lang="en-US" dirty="0"/>
          </a:p>
          <a:p>
            <a:pPr marL="457200" lvl="1" indent="0">
              <a:buNone/>
            </a:pPr>
            <a:endParaRPr lang="en-US" dirty="0" smtClean="0"/>
          </a:p>
          <a:p>
            <a:pPr marL="457200" lvl="1" indent="0">
              <a:buNone/>
            </a:pPr>
            <a:endParaRPr lang="en-US" dirty="0"/>
          </a:p>
        </p:txBody>
      </p:sp>
    </p:spTree>
    <p:extLst>
      <p:ext uri="{BB962C8B-B14F-4D97-AF65-F5344CB8AC3E}">
        <p14:creationId xmlns:p14="http://schemas.microsoft.com/office/powerpoint/2010/main" val="9524233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Example: Union Set</a:t>
            </a:r>
            <a:endParaRPr lang="en-US" dirty="0"/>
          </a:p>
        </p:txBody>
      </p:sp>
      <p:sp>
        <p:nvSpPr>
          <p:cNvPr id="3" name="Content Placeholder 2"/>
          <p:cNvSpPr>
            <a:spLocks noGrp="1"/>
          </p:cNvSpPr>
          <p:nvPr>
            <p:ph idx="1"/>
          </p:nvPr>
        </p:nvSpPr>
        <p:spPr>
          <a:xfrm>
            <a:off x="169863" y="1122363"/>
            <a:ext cx="8850312" cy="1506537"/>
          </a:xfrm>
        </p:spPr>
        <p:txBody>
          <a:bodyPr/>
          <a:lstStyle/>
          <a:p>
            <a:r>
              <a:rPr lang="en-US" dirty="0"/>
              <a:t>u</a:t>
            </a:r>
            <a:r>
              <a:rPr lang="en-US" dirty="0" smtClean="0"/>
              <a:t>: add new element to local replica</a:t>
            </a:r>
          </a:p>
          <a:p>
            <a:r>
              <a:rPr lang="en-US" dirty="0"/>
              <a:t>q</a:t>
            </a:r>
            <a:r>
              <a:rPr lang="en-US" dirty="0" smtClean="0"/>
              <a:t>: return entire set</a:t>
            </a:r>
          </a:p>
          <a:p>
            <a:r>
              <a:rPr lang="en-US" dirty="0"/>
              <a:t>m</a:t>
            </a:r>
            <a:r>
              <a:rPr lang="en-US" dirty="0" smtClean="0"/>
              <a:t>erge: union between remote set and local replica</a:t>
            </a:r>
            <a:endParaRPr lang="en-US" dirty="0"/>
          </a:p>
        </p:txBody>
      </p:sp>
      <p:cxnSp>
        <p:nvCxnSpPr>
          <p:cNvPr id="4" name="Straight Connector 3"/>
          <p:cNvCxnSpPr/>
          <p:nvPr/>
        </p:nvCxnSpPr>
        <p:spPr>
          <a:xfrm>
            <a:off x="2260600" y="3035300"/>
            <a:ext cx="5194300" cy="0"/>
          </a:xfrm>
          <a:prstGeom prst="line">
            <a:avLst/>
          </a:prstGeom>
          <a:ln w="38100" cmpd="sng">
            <a:solidFill>
              <a:srgbClr val="0000FF"/>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2273300" y="3619500"/>
            <a:ext cx="5194300" cy="0"/>
          </a:xfrm>
          <a:prstGeom prst="line">
            <a:avLst/>
          </a:prstGeom>
          <a:ln w="38100" cmpd="sng">
            <a:solidFill>
              <a:schemeClr val="accent4">
                <a:lumMod val="75000"/>
              </a:schemeClr>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2273300" y="4254500"/>
            <a:ext cx="5194300" cy="0"/>
          </a:xfrm>
          <a:prstGeom prst="line">
            <a:avLst/>
          </a:prstGeom>
          <a:ln w="38100" cmpd="sng">
            <a:solidFill>
              <a:srgbClr val="FF8D00"/>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1346200" y="2806700"/>
            <a:ext cx="482600" cy="469900"/>
          </a:xfrm>
          <a:prstGeom prst="ellipse">
            <a:avLst/>
          </a:prstGeom>
          <a:noFill/>
          <a:ln w="28575"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solidFill>
                <a:srgbClr val="0000FF"/>
              </a:solidFill>
              <a:latin typeface="Helvetica Neue Light"/>
              <a:cs typeface="Helvetica Neue Light"/>
            </a:endParaRPr>
          </a:p>
        </p:txBody>
      </p:sp>
      <p:sp>
        <p:nvSpPr>
          <p:cNvPr id="8" name="Oval 7"/>
          <p:cNvSpPr/>
          <p:nvPr/>
        </p:nvSpPr>
        <p:spPr>
          <a:xfrm>
            <a:off x="1346200" y="3403600"/>
            <a:ext cx="482600" cy="469900"/>
          </a:xfrm>
          <a:prstGeom prst="ellipse">
            <a:avLst/>
          </a:prstGeom>
          <a:noFill/>
          <a:ln w="28575" cmpd="sng">
            <a:solidFill>
              <a:schemeClr val="accent4">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1333500" y="4038600"/>
            <a:ext cx="482600" cy="469900"/>
          </a:xfrm>
          <a:prstGeom prst="ellipse">
            <a:avLst/>
          </a:prstGeom>
          <a:noFill/>
          <a:ln w="28575" cmpd="sng">
            <a:solidFill>
              <a:srgbClr val="FF8D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1104900" y="2692400"/>
            <a:ext cx="990600" cy="1955800"/>
          </a:xfrm>
          <a:prstGeom prst="ellipse">
            <a:avLst/>
          </a:prstGeom>
          <a:noFill/>
          <a:ln w="28575"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1358900" y="2832100"/>
            <a:ext cx="466739" cy="369332"/>
          </a:xfrm>
          <a:prstGeom prst="rect">
            <a:avLst/>
          </a:prstGeom>
          <a:noFill/>
        </p:spPr>
        <p:txBody>
          <a:bodyPr wrap="none" rtlCol="0">
            <a:spAutoFit/>
          </a:bodyPr>
          <a:lstStyle/>
          <a:p>
            <a:r>
              <a:rPr lang="en-US" dirty="0" smtClean="0">
                <a:solidFill>
                  <a:srgbClr val="0000FF"/>
                </a:solidFill>
                <a:latin typeface="Helvetica Neue Light"/>
                <a:cs typeface="Helvetica Neue Light"/>
              </a:rPr>
              <a:t>{5}</a:t>
            </a:r>
            <a:endParaRPr lang="en-US" baseline="-25000" dirty="0">
              <a:solidFill>
                <a:srgbClr val="0000FF"/>
              </a:solidFill>
              <a:latin typeface="Helvetica Neue Light"/>
              <a:cs typeface="Helvetica Neue Light"/>
            </a:endParaRPr>
          </a:p>
        </p:txBody>
      </p:sp>
      <p:sp>
        <p:nvSpPr>
          <p:cNvPr id="12" name="TextBox 11"/>
          <p:cNvSpPr txBox="1"/>
          <p:nvPr/>
        </p:nvSpPr>
        <p:spPr>
          <a:xfrm>
            <a:off x="1358900" y="3429000"/>
            <a:ext cx="466739" cy="369332"/>
          </a:xfrm>
          <a:prstGeom prst="rect">
            <a:avLst/>
          </a:prstGeom>
          <a:noFill/>
        </p:spPr>
        <p:txBody>
          <a:bodyPr wrap="none" rtlCol="0">
            <a:spAutoFit/>
          </a:bodyPr>
          <a:lstStyle/>
          <a:p>
            <a:r>
              <a:rPr lang="en-US" dirty="0" smtClean="0">
                <a:solidFill>
                  <a:schemeClr val="accent4">
                    <a:lumMod val="50000"/>
                  </a:schemeClr>
                </a:solidFill>
                <a:latin typeface="Helvetica Neue Light"/>
                <a:cs typeface="Helvetica Neue Light"/>
              </a:rPr>
              <a:t>{5}</a:t>
            </a:r>
            <a:endParaRPr lang="en-US" baseline="-25000" dirty="0">
              <a:solidFill>
                <a:schemeClr val="accent4">
                  <a:lumMod val="50000"/>
                </a:schemeClr>
              </a:solidFill>
              <a:latin typeface="Helvetica Neue Light"/>
              <a:cs typeface="Helvetica Neue Light"/>
            </a:endParaRPr>
          </a:p>
        </p:txBody>
      </p:sp>
      <p:sp>
        <p:nvSpPr>
          <p:cNvPr id="13" name="TextBox 12"/>
          <p:cNvSpPr txBox="1"/>
          <p:nvPr/>
        </p:nvSpPr>
        <p:spPr>
          <a:xfrm>
            <a:off x="1346200" y="4064000"/>
            <a:ext cx="466739" cy="369332"/>
          </a:xfrm>
          <a:prstGeom prst="rect">
            <a:avLst/>
          </a:prstGeom>
          <a:noFill/>
        </p:spPr>
        <p:txBody>
          <a:bodyPr wrap="none" rtlCol="0">
            <a:spAutoFit/>
          </a:bodyPr>
          <a:lstStyle/>
          <a:p>
            <a:r>
              <a:rPr lang="en-US" dirty="0" smtClean="0">
                <a:solidFill>
                  <a:srgbClr val="FF6600"/>
                </a:solidFill>
                <a:latin typeface="Helvetica Neue Light"/>
                <a:cs typeface="Helvetica Neue Light"/>
              </a:rPr>
              <a:t>{5}</a:t>
            </a:r>
            <a:endParaRPr lang="en-US" baseline="-25000" dirty="0">
              <a:solidFill>
                <a:srgbClr val="FF6600"/>
              </a:solidFill>
              <a:latin typeface="Helvetica Neue Light"/>
              <a:cs typeface="Helvetica Neue Light"/>
            </a:endParaRPr>
          </a:p>
        </p:txBody>
      </p:sp>
      <p:sp>
        <p:nvSpPr>
          <p:cNvPr id="14" name="Oval 13"/>
          <p:cNvSpPr/>
          <p:nvPr/>
        </p:nvSpPr>
        <p:spPr>
          <a:xfrm>
            <a:off x="2514600" y="2882900"/>
            <a:ext cx="266700" cy="279400"/>
          </a:xfrm>
          <a:prstGeom prst="ellipse">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sp>
        <p:nvSpPr>
          <p:cNvPr id="15" name="Oval 14"/>
          <p:cNvSpPr/>
          <p:nvPr/>
        </p:nvSpPr>
        <p:spPr>
          <a:xfrm>
            <a:off x="2514600" y="3479800"/>
            <a:ext cx="266700" cy="279400"/>
          </a:xfrm>
          <a:prstGeom prst="ellipse">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sp>
        <p:nvSpPr>
          <p:cNvPr id="16" name="Oval 15"/>
          <p:cNvSpPr/>
          <p:nvPr/>
        </p:nvSpPr>
        <p:spPr>
          <a:xfrm>
            <a:off x="2514600" y="4114800"/>
            <a:ext cx="266700" cy="279400"/>
          </a:xfrm>
          <a:prstGeom prst="ellipse">
            <a:avLst/>
          </a:prstGeom>
          <a:solidFill>
            <a:srgbClr val="FF8D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cxnSp>
        <p:nvCxnSpPr>
          <p:cNvPr id="17" name="Straight Arrow Connector 16"/>
          <p:cNvCxnSpPr>
            <a:stCxn id="25" idx="5"/>
            <a:endCxn id="34" idx="1"/>
          </p:cNvCxnSpPr>
          <p:nvPr/>
        </p:nvCxnSpPr>
        <p:spPr>
          <a:xfrm>
            <a:off x="3593143" y="3095983"/>
            <a:ext cx="1373514" cy="1059734"/>
          </a:xfrm>
          <a:prstGeom prst="straightConnector1">
            <a:avLst/>
          </a:prstGeom>
          <a:ln w="28575" cmpd="sng">
            <a:solidFill>
              <a:schemeClr val="tx1">
                <a:lumMod val="85000"/>
                <a:lumOff val="1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25" idx="5"/>
          </p:cNvCxnSpPr>
          <p:nvPr/>
        </p:nvCxnSpPr>
        <p:spPr>
          <a:xfrm>
            <a:off x="3593143" y="3095983"/>
            <a:ext cx="991557" cy="493256"/>
          </a:xfrm>
          <a:prstGeom prst="straightConnector1">
            <a:avLst/>
          </a:prstGeom>
          <a:ln w="28575" cmpd="sng">
            <a:solidFill>
              <a:schemeClr val="tx1">
                <a:lumMod val="85000"/>
                <a:lumOff val="1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28" idx="7"/>
            <a:endCxn id="40" idx="2"/>
          </p:cNvCxnSpPr>
          <p:nvPr/>
        </p:nvCxnSpPr>
        <p:spPr>
          <a:xfrm flipV="1">
            <a:off x="4050343" y="3606800"/>
            <a:ext cx="1283657" cy="548917"/>
          </a:xfrm>
          <a:prstGeom prst="straightConnector1">
            <a:avLst/>
          </a:prstGeom>
          <a:ln w="28575" cmpd="sng">
            <a:solidFill>
              <a:schemeClr val="tx1">
                <a:lumMod val="85000"/>
                <a:lumOff val="1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28" idx="7"/>
            <a:endCxn id="31" idx="3"/>
          </p:cNvCxnSpPr>
          <p:nvPr/>
        </p:nvCxnSpPr>
        <p:spPr>
          <a:xfrm flipV="1">
            <a:off x="4050343" y="3108683"/>
            <a:ext cx="636914" cy="1047034"/>
          </a:xfrm>
          <a:prstGeom prst="straightConnector1">
            <a:avLst/>
          </a:prstGeom>
          <a:ln w="28575" cmpd="sng">
            <a:solidFill>
              <a:schemeClr val="tx1">
                <a:lumMod val="85000"/>
                <a:lumOff val="1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flipH="1">
            <a:off x="2348543" y="2514600"/>
            <a:ext cx="534357" cy="338554"/>
          </a:xfrm>
          <a:prstGeom prst="rect">
            <a:avLst/>
          </a:prstGeom>
          <a:noFill/>
        </p:spPr>
        <p:txBody>
          <a:bodyPr wrap="square" rtlCol="0">
            <a:spAutoFit/>
          </a:bodyPr>
          <a:lstStyle/>
          <a:p>
            <a:r>
              <a:rPr lang="en-US" sz="1600" dirty="0" smtClean="0">
                <a:latin typeface="Helvetica Light"/>
                <a:cs typeface="Helvetica Light"/>
              </a:rPr>
              <a:t>{5}</a:t>
            </a:r>
            <a:endParaRPr lang="en-US" sz="1600" dirty="0">
              <a:latin typeface="Helvetica Light"/>
              <a:cs typeface="Helvetica Light"/>
            </a:endParaRPr>
          </a:p>
        </p:txBody>
      </p:sp>
      <p:sp>
        <p:nvSpPr>
          <p:cNvPr id="22" name="TextBox 21"/>
          <p:cNvSpPr txBox="1"/>
          <p:nvPr/>
        </p:nvSpPr>
        <p:spPr>
          <a:xfrm flipH="1">
            <a:off x="2348543" y="3149600"/>
            <a:ext cx="534357" cy="338554"/>
          </a:xfrm>
          <a:prstGeom prst="rect">
            <a:avLst/>
          </a:prstGeom>
          <a:noFill/>
        </p:spPr>
        <p:txBody>
          <a:bodyPr wrap="square" rtlCol="0">
            <a:spAutoFit/>
          </a:bodyPr>
          <a:lstStyle/>
          <a:p>
            <a:r>
              <a:rPr lang="en-US" sz="1600" dirty="0" smtClean="0">
                <a:latin typeface="Helvetica Light"/>
                <a:cs typeface="Helvetica Light"/>
              </a:rPr>
              <a:t>{5}</a:t>
            </a:r>
            <a:endParaRPr lang="en-US" sz="1600" dirty="0">
              <a:latin typeface="Helvetica Light"/>
              <a:cs typeface="Helvetica Light"/>
            </a:endParaRPr>
          </a:p>
        </p:txBody>
      </p:sp>
      <p:sp>
        <p:nvSpPr>
          <p:cNvPr id="23" name="TextBox 22"/>
          <p:cNvSpPr txBox="1"/>
          <p:nvPr/>
        </p:nvSpPr>
        <p:spPr>
          <a:xfrm flipH="1">
            <a:off x="2335843" y="3797300"/>
            <a:ext cx="534357" cy="338554"/>
          </a:xfrm>
          <a:prstGeom prst="rect">
            <a:avLst/>
          </a:prstGeom>
          <a:noFill/>
        </p:spPr>
        <p:txBody>
          <a:bodyPr wrap="square" rtlCol="0">
            <a:spAutoFit/>
          </a:bodyPr>
          <a:lstStyle/>
          <a:p>
            <a:r>
              <a:rPr lang="en-US" sz="1600" dirty="0" smtClean="0">
                <a:latin typeface="Helvetica Light"/>
                <a:cs typeface="Helvetica Light"/>
              </a:rPr>
              <a:t>{5}</a:t>
            </a:r>
            <a:endParaRPr lang="en-US" sz="1600" dirty="0">
              <a:latin typeface="Helvetica Light"/>
              <a:cs typeface="Helvetica Light"/>
            </a:endParaRPr>
          </a:p>
        </p:txBody>
      </p:sp>
      <p:grpSp>
        <p:nvGrpSpPr>
          <p:cNvPr id="24" name="Group 23"/>
          <p:cNvGrpSpPr/>
          <p:nvPr/>
        </p:nvGrpSpPr>
        <p:grpSpPr>
          <a:xfrm>
            <a:off x="2844800" y="2527300"/>
            <a:ext cx="1752600" cy="609600"/>
            <a:chOff x="2844800" y="1752600"/>
            <a:chExt cx="1752600" cy="609600"/>
          </a:xfrm>
        </p:grpSpPr>
        <p:sp>
          <p:nvSpPr>
            <p:cNvPr id="25" name="Oval 24"/>
            <p:cNvSpPr/>
            <p:nvPr/>
          </p:nvSpPr>
          <p:spPr>
            <a:xfrm>
              <a:off x="3365500" y="2082800"/>
              <a:ext cx="266700" cy="279400"/>
            </a:xfrm>
            <a:prstGeom prst="ellipse">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sp>
          <p:nvSpPr>
            <p:cNvPr id="26" name="TextBox 25"/>
            <p:cNvSpPr txBox="1"/>
            <p:nvPr/>
          </p:nvSpPr>
          <p:spPr>
            <a:xfrm flipH="1">
              <a:off x="2844800" y="1752600"/>
              <a:ext cx="1752600" cy="338554"/>
            </a:xfrm>
            <a:prstGeom prst="rect">
              <a:avLst/>
            </a:prstGeom>
            <a:noFill/>
          </p:spPr>
          <p:txBody>
            <a:bodyPr wrap="square" rtlCol="0">
              <a:spAutoFit/>
            </a:bodyPr>
            <a:lstStyle/>
            <a:p>
              <a:r>
                <a:rPr lang="en-US" sz="1600" dirty="0" smtClean="0">
                  <a:latin typeface="Helvetica Light"/>
                  <a:cs typeface="Helvetica Light"/>
                </a:rPr>
                <a:t>{5} U </a:t>
              </a:r>
              <a:r>
                <a:rPr lang="en-US" sz="1600" b="1" dirty="0" smtClean="0">
                  <a:latin typeface="Helvetica"/>
                  <a:cs typeface="Helvetica"/>
                </a:rPr>
                <a:t>{3}</a:t>
              </a:r>
              <a:r>
                <a:rPr lang="en-US" sz="1600" dirty="0" smtClean="0">
                  <a:latin typeface="Helvetica Light"/>
                  <a:cs typeface="Helvetica Light"/>
                </a:rPr>
                <a:t> = {3, 5}</a:t>
              </a:r>
              <a:endParaRPr lang="en-US" sz="1600" dirty="0">
                <a:latin typeface="Helvetica Light"/>
                <a:cs typeface="Helvetica Light"/>
              </a:endParaRPr>
            </a:p>
          </p:txBody>
        </p:sp>
      </p:grpSp>
      <p:grpSp>
        <p:nvGrpSpPr>
          <p:cNvPr id="27" name="Group 26"/>
          <p:cNvGrpSpPr/>
          <p:nvPr/>
        </p:nvGrpSpPr>
        <p:grpSpPr>
          <a:xfrm>
            <a:off x="3009900" y="4114800"/>
            <a:ext cx="1752600" cy="579854"/>
            <a:chOff x="3009900" y="3340100"/>
            <a:chExt cx="1752600" cy="579854"/>
          </a:xfrm>
        </p:grpSpPr>
        <p:sp>
          <p:nvSpPr>
            <p:cNvPr id="28" name="Oval 27"/>
            <p:cNvSpPr/>
            <p:nvPr/>
          </p:nvSpPr>
          <p:spPr>
            <a:xfrm>
              <a:off x="3822700" y="3340100"/>
              <a:ext cx="266700" cy="279400"/>
            </a:xfrm>
            <a:prstGeom prst="ellipse">
              <a:avLst/>
            </a:prstGeom>
            <a:solidFill>
              <a:srgbClr val="FF8D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sp>
          <p:nvSpPr>
            <p:cNvPr id="29" name="TextBox 28"/>
            <p:cNvSpPr txBox="1"/>
            <p:nvPr/>
          </p:nvSpPr>
          <p:spPr>
            <a:xfrm flipH="1">
              <a:off x="3009900" y="3581400"/>
              <a:ext cx="1752600" cy="338554"/>
            </a:xfrm>
            <a:prstGeom prst="rect">
              <a:avLst/>
            </a:prstGeom>
            <a:noFill/>
          </p:spPr>
          <p:txBody>
            <a:bodyPr wrap="square" rtlCol="0">
              <a:spAutoFit/>
            </a:bodyPr>
            <a:lstStyle/>
            <a:p>
              <a:r>
                <a:rPr lang="en-US" sz="1600" dirty="0" smtClean="0">
                  <a:latin typeface="Helvetica Light"/>
                  <a:cs typeface="Helvetica Light"/>
                </a:rPr>
                <a:t>{5} U </a:t>
              </a:r>
              <a:r>
                <a:rPr lang="en-US" sz="1600" b="1" dirty="0" smtClean="0">
                  <a:latin typeface="Helvetica"/>
                  <a:cs typeface="Helvetica"/>
                </a:rPr>
                <a:t>{7}</a:t>
              </a:r>
              <a:r>
                <a:rPr lang="en-US" sz="1600" dirty="0" smtClean="0">
                  <a:latin typeface="Helvetica Light"/>
                  <a:cs typeface="Helvetica Light"/>
                </a:rPr>
                <a:t> = {5, 7}</a:t>
              </a:r>
              <a:endParaRPr lang="en-US" sz="1600" dirty="0">
                <a:latin typeface="Helvetica Light"/>
                <a:cs typeface="Helvetica Light"/>
              </a:endParaRPr>
            </a:p>
          </p:txBody>
        </p:sp>
      </p:grpSp>
      <p:grpSp>
        <p:nvGrpSpPr>
          <p:cNvPr id="30" name="Group 29"/>
          <p:cNvGrpSpPr/>
          <p:nvPr/>
        </p:nvGrpSpPr>
        <p:grpSpPr>
          <a:xfrm>
            <a:off x="4470400" y="2540000"/>
            <a:ext cx="2400300" cy="609600"/>
            <a:chOff x="4470400" y="1765300"/>
            <a:chExt cx="2400300" cy="609600"/>
          </a:xfrm>
        </p:grpSpPr>
        <p:sp>
          <p:nvSpPr>
            <p:cNvPr id="31" name="Oval 30"/>
            <p:cNvSpPr/>
            <p:nvPr/>
          </p:nvSpPr>
          <p:spPr>
            <a:xfrm>
              <a:off x="4648200" y="2095500"/>
              <a:ext cx="266700" cy="279400"/>
            </a:xfrm>
            <a:prstGeom prst="ellipse">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sp>
          <p:nvSpPr>
            <p:cNvPr id="32" name="TextBox 31"/>
            <p:cNvSpPr txBox="1"/>
            <p:nvPr/>
          </p:nvSpPr>
          <p:spPr>
            <a:xfrm flipH="1">
              <a:off x="4470400" y="1765300"/>
              <a:ext cx="2400300" cy="338554"/>
            </a:xfrm>
            <a:prstGeom prst="rect">
              <a:avLst/>
            </a:prstGeom>
            <a:noFill/>
          </p:spPr>
          <p:txBody>
            <a:bodyPr wrap="square" rtlCol="0">
              <a:spAutoFit/>
            </a:bodyPr>
            <a:lstStyle/>
            <a:p>
              <a:r>
                <a:rPr lang="en-US" sz="1600" dirty="0" smtClean="0">
                  <a:latin typeface="Helvetica Light"/>
                  <a:cs typeface="Helvetica Light"/>
                </a:rPr>
                <a:t>{3, 5} U {5, 7} = </a:t>
              </a:r>
              <a:r>
                <a:rPr lang="en-US" sz="1600" b="1" dirty="0" smtClean="0">
                  <a:latin typeface="Helvetica"/>
                  <a:cs typeface="Helvetica"/>
                </a:rPr>
                <a:t>{3, 5, 7}</a:t>
              </a:r>
              <a:endParaRPr lang="en-US" sz="1600" b="1" dirty="0">
                <a:latin typeface="Helvetica"/>
                <a:cs typeface="Helvetica"/>
              </a:endParaRPr>
            </a:p>
          </p:txBody>
        </p:sp>
      </p:grpSp>
      <p:grpSp>
        <p:nvGrpSpPr>
          <p:cNvPr id="33" name="Group 32"/>
          <p:cNvGrpSpPr/>
          <p:nvPr/>
        </p:nvGrpSpPr>
        <p:grpSpPr>
          <a:xfrm>
            <a:off x="4724400" y="4114800"/>
            <a:ext cx="2400300" cy="579854"/>
            <a:chOff x="4724400" y="3340100"/>
            <a:chExt cx="2400300" cy="579854"/>
          </a:xfrm>
        </p:grpSpPr>
        <p:sp>
          <p:nvSpPr>
            <p:cNvPr id="34" name="Oval 33"/>
            <p:cNvSpPr/>
            <p:nvPr/>
          </p:nvSpPr>
          <p:spPr>
            <a:xfrm>
              <a:off x="4927600" y="3340100"/>
              <a:ext cx="266700" cy="279400"/>
            </a:xfrm>
            <a:prstGeom prst="ellipse">
              <a:avLst/>
            </a:prstGeom>
            <a:solidFill>
              <a:srgbClr val="FF8D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sp>
          <p:nvSpPr>
            <p:cNvPr id="35" name="TextBox 34"/>
            <p:cNvSpPr txBox="1"/>
            <p:nvPr/>
          </p:nvSpPr>
          <p:spPr>
            <a:xfrm flipH="1">
              <a:off x="4724400" y="3581400"/>
              <a:ext cx="2400300" cy="338554"/>
            </a:xfrm>
            <a:prstGeom prst="rect">
              <a:avLst/>
            </a:prstGeom>
            <a:noFill/>
          </p:spPr>
          <p:txBody>
            <a:bodyPr wrap="square" rtlCol="0">
              <a:spAutoFit/>
            </a:bodyPr>
            <a:lstStyle/>
            <a:p>
              <a:r>
                <a:rPr lang="en-US" sz="1600" dirty="0" smtClean="0">
                  <a:latin typeface="Helvetica Light"/>
                  <a:cs typeface="Helvetica Light"/>
                </a:rPr>
                <a:t>{5, 7} U {3, 5} = </a:t>
              </a:r>
              <a:r>
                <a:rPr lang="en-US" sz="1600" b="1" dirty="0" smtClean="0">
                  <a:latin typeface="Helvetica"/>
                  <a:cs typeface="Helvetica"/>
                </a:rPr>
                <a:t>{3, 5, 7}</a:t>
              </a:r>
              <a:endParaRPr lang="en-US" sz="1600" b="1" dirty="0">
                <a:latin typeface="Helvetica"/>
                <a:cs typeface="Helvetica"/>
              </a:endParaRPr>
            </a:p>
          </p:txBody>
        </p:sp>
      </p:grpSp>
      <p:grpSp>
        <p:nvGrpSpPr>
          <p:cNvPr id="36" name="Group 35"/>
          <p:cNvGrpSpPr/>
          <p:nvPr/>
        </p:nvGrpSpPr>
        <p:grpSpPr>
          <a:xfrm>
            <a:off x="4584700" y="3162300"/>
            <a:ext cx="2501900" cy="584200"/>
            <a:chOff x="4584700" y="2387600"/>
            <a:chExt cx="2501900" cy="584200"/>
          </a:xfrm>
        </p:grpSpPr>
        <p:sp>
          <p:nvSpPr>
            <p:cNvPr id="37" name="Oval 36"/>
            <p:cNvSpPr/>
            <p:nvPr/>
          </p:nvSpPr>
          <p:spPr>
            <a:xfrm>
              <a:off x="4584700" y="2692400"/>
              <a:ext cx="266700" cy="279400"/>
            </a:xfrm>
            <a:prstGeom prst="ellipse">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sp>
          <p:nvSpPr>
            <p:cNvPr id="38" name="TextBox 37"/>
            <p:cNvSpPr txBox="1"/>
            <p:nvPr/>
          </p:nvSpPr>
          <p:spPr>
            <a:xfrm flipH="1">
              <a:off x="4686300" y="2387600"/>
              <a:ext cx="2400300" cy="338554"/>
            </a:xfrm>
            <a:prstGeom prst="rect">
              <a:avLst/>
            </a:prstGeom>
            <a:noFill/>
          </p:spPr>
          <p:txBody>
            <a:bodyPr wrap="square" rtlCol="0">
              <a:spAutoFit/>
            </a:bodyPr>
            <a:lstStyle/>
            <a:p>
              <a:r>
                <a:rPr lang="en-US" sz="1600" dirty="0" smtClean="0">
                  <a:latin typeface="Helvetica Light"/>
                  <a:cs typeface="Helvetica Light"/>
                </a:rPr>
                <a:t>{5} U {3, </a:t>
              </a:r>
              <a:r>
                <a:rPr lang="en-US" sz="1600" dirty="0">
                  <a:latin typeface="Helvetica Light"/>
                  <a:cs typeface="Helvetica Light"/>
                </a:rPr>
                <a:t>5</a:t>
              </a:r>
              <a:r>
                <a:rPr lang="en-US" sz="1600" dirty="0" smtClean="0">
                  <a:latin typeface="Helvetica Light"/>
                  <a:cs typeface="Helvetica Light"/>
                </a:rPr>
                <a:t>} = </a:t>
              </a:r>
              <a:r>
                <a:rPr lang="en-US" sz="1600" b="1" dirty="0" smtClean="0">
                  <a:latin typeface="Helvetica"/>
                  <a:cs typeface="Helvetica"/>
                </a:rPr>
                <a:t>{3, </a:t>
              </a:r>
              <a:r>
                <a:rPr lang="en-US" sz="1600" b="1" dirty="0">
                  <a:latin typeface="Helvetica"/>
                  <a:cs typeface="Helvetica"/>
                </a:rPr>
                <a:t>5</a:t>
              </a:r>
              <a:r>
                <a:rPr lang="en-US" sz="1600" b="1" dirty="0" smtClean="0">
                  <a:latin typeface="Helvetica"/>
                  <a:cs typeface="Helvetica"/>
                </a:rPr>
                <a:t>}</a:t>
              </a:r>
              <a:endParaRPr lang="en-US" sz="1600" b="1" dirty="0">
                <a:latin typeface="Helvetica"/>
                <a:cs typeface="Helvetica"/>
              </a:endParaRPr>
            </a:p>
          </p:txBody>
        </p:sp>
      </p:grpSp>
      <p:grpSp>
        <p:nvGrpSpPr>
          <p:cNvPr id="39" name="Group 38"/>
          <p:cNvGrpSpPr/>
          <p:nvPr/>
        </p:nvGrpSpPr>
        <p:grpSpPr>
          <a:xfrm>
            <a:off x="5334000" y="3467100"/>
            <a:ext cx="2413000" cy="592554"/>
            <a:chOff x="5334000" y="2692400"/>
            <a:chExt cx="2413000" cy="592554"/>
          </a:xfrm>
        </p:grpSpPr>
        <p:sp>
          <p:nvSpPr>
            <p:cNvPr id="40" name="Oval 39"/>
            <p:cNvSpPr/>
            <p:nvPr/>
          </p:nvSpPr>
          <p:spPr>
            <a:xfrm>
              <a:off x="5334000" y="2692400"/>
              <a:ext cx="266700" cy="279400"/>
            </a:xfrm>
            <a:prstGeom prst="ellipse">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sp>
          <p:nvSpPr>
            <p:cNvPr id="41" name="TextBox 40"/>
            <p:cNvSpPr txBox="1"/>
            <p:nvPr/>
          </p:nvSpPr>
          <p:spPr>
            <a:xfrm flipH="1">
              <a:off x="5346700" y="2946400"/>
              <a:ext cx="2400300" cy="338554"/>
            </a:xfrm>
            <a:prstGeom prst="rect">
              <a:avLst/>
            </a:prstGeom>
            <a:noFill/>
          </p:spPr>
          <p:txBody>
            <a:bodyPr wrap="square" rtlCol="0">
              <a:spAutoFit/>
            </a:bodyPr>
            <a:lstStyle/>
            <a:p>
              <a:r>
                <a:rPr lang="en-US" sz="1600" dirty="0" smtClean="0">
                  <a:latin typeface="Helvetica Light"/>
                  <a:cs typeface="Helvetica Light"/>
                </a:rPr>
                <a:t>{3, 5} U {5, 7} = </a:t>
              </a:r>
              <a:r>
                <a:rPr lang="en-US" sz="1600" b="1" dirty="0" smtClean="0">
                  <a:latin typeface="Helvetica"/>
                  <a:cs typeface="Helvetica"/>
                </a:rPr>
                <a:t>{3, 5, 7}</a:t>
              </a:r>
              <a:endParaRPr lang="en-US" sz="1600" b="1" dirty="0">
                <a:latin typeface="Helvetica"/>
                <a:cs typeface="Helvetica"/>
              </a:endParaRPr>
            </a:p>
          </p:txBody>
        </p:sp>
      </p:grpSp>
    </p:spTree>
    <p:extLst>
      <p:ext uri="{BB962C8B-B14F-4D97-AF65-F5344CB8AC3E}">
        <p14:creationId xmlns:p14="http://schemas.microsoft.com/office/powerpoint/2010/main" val="427568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up)">
                                      <p:cBhvr>
                                        <p:cTn id="23" dur="500"/>
                                        <p:tgtEl>
                                          <p:spTgt spid="18"/>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up)">
                                      <p:cBhvr>
                                        <p:cTn id="31" dur="500"/>
                                        <p:tgtEl>
                                          <p:spTgt spid="17"/>
                                        </p:tgtEl>
                                      </p:cBhvr>
                                    </p:animEffec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500"/>
                                        <p:tgtEl>
                                          <p:spTgt spid="19"/>
                                        </p:tgtEl>
                                      </p:cBhvr>
                                    </p:animEffect>
                                  </p:childTnLst>
                                </p:cTn>
                              </p:par>
                            </p:childTnLst>
                          </p:cTn>
                        </p:par>
                        <p:par>
                          <p:cTn id="40" fill="hold">
                            <p:stCondLst>
                              <p:cond delay="500"/>
                            </p:stCondLst>
                            <p:childTnLst>
                              <p:par>
                                <p:cTn id="41" presetID="1" presetClass="entr" presetSubtype="0" fill="hold" nodeType="after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63" y="28575"/>
            <a:ext cx="8850312" cy="857250"/>
          </a:xfrm>
        </p:spPr>
        <p:txBody>
          <a:bodyPr/>
          <a:lstStyle/>
          <a:p>
            <a:r>
              <a:rPr lang="en-US" dirty="0" smtClean="0"/>
              <a:t>Operation-based Replication</a:t>
            </a:r>
            <a:endParaRPr lang="en-US" dirty="0"/>
          </a:p>
        </p:txBody>
      </p:sp>
      <p:sp>
        <p:nvSpPr>
          <p:cNvPr id="3" name="Content Placeholder 2"/>
          <p:cNvSpPr>
            <a:spLocks noGrp="1"/>
          </p:cNvSpPr>
          <p:nvPr>
            <p:ph idx="1"/>
          </p:nvPr>
        </p:nvSpPr>
        <p:spPr>
          <a:xfrm>
            <a:off x="169862" y="2781300"/>
            <a:ext cx="8974137" cy="2362200"/>
          </a:xfrm>
        </p:spPr>
        <p:txBody>
          <a:bodyPr/>
          <a:lstStyle/>
          <a:p>
            <a:r>
              <a:rPr lang="en-US" dirty="0" smtClean="0"/>
              <a:t>An </a:t>
            </a:r>
            <a:r>
              <a:rPr lang="en-US" dirty="0"/>
              <a:t>op-based object is a tuple (S, </a:t>
            </a:r>
            <a:r>
              <a:rPr lang="en-US" dirty="0" smtClean="0"/>
              <a:t>s</a:t>
            </a:r>
            <a:r>
              <a:rPr lang="en-US" baseline="-25000" dirty="0" smtClean="0"/>
              <a:t>0</a:t>
            </a:r>
            <a:r>
              <a:rPr lang="en-US" dirty="0" smtClean="0"/>
              <a:t>, </a:t>
            </a:r>
            <a:r>
              <a:rPr lang="en-US" dirty="0"/>
              <a:t>q, t, u, P ), where S, s</a:t>
            </a:r>
            <a:r>
              <a:rPr lang="en-US" baseline="-25000" dirty="0"/>
              <a:t>0</a:t>
            </a:r>
            <a:r>
              <a:rPr lang="en-US" dirty="0"/>
              <a:t>  and </a:t>
            </a:r>
            <a:r>
              <a:rPr lang="en-US" dirty="0" smtClean="0"/>
              <a:t>q have same meaning: state </a:t>
            </a:r>
            <a:r>
              <a:rPr lang="en-US" dirty="0"/>
              <a:t>domain, initial state and query </a:t>
            </a:r>
            <a:r>
              <a:rPr lang="en-US" dirty="0" smtClean="0"/>
              <a:t>method</a:t>
            </a:r>
            <a:endParaRPr lang="en-US" dirty="0"/>
          </a:p>
          <a:p>
            <a:pPr lvl="1"/>
            <a:r>
              <a:rPr lang="en-US" dirty="0" smtClean="0"/>
              <a:t>No </a:t>
            </a:r>
            <a:r>
              <a:rPr lang="en-US" dirty="0"/>
              <a:t>merge method; instead an update is split into a pair (t, u )</a:t>
            </a:r>
            <a:r>
              <a:rPr lang="en-US" dirty="0" smtClean="0"/>
              <a:t>, where</a:t>
            </a:r>
            <a:endParaRPr lang="en-US" dirty="0"/>
          </a:p>
          <a:p>
            <a:pPr lvl="1"/>
            <a:r>
              <a:rPr lang="en-US" dirty="0"/>
              <a:t>t</a:t>
            </a:r>
            <a:r>
              <a:rPr lang="en-US" dirty="0" smtClean="0"/>
              <a:t>: side</a:t>
            </a:r>
            <a:r>
              <a:rPr lang="en-US" dirty="0"/>
              <a:t>-effect-free prepare-update  method </a:t>
            </a:r>
            <a:r>
              <a:rPr lang="en-US" dirty="0" smtClean="0"/>
              <a:t>(at local copy) </a:t>
            </a:r>
          </a:p>
          <a:p>
            <a:pPr lvl="1"/>
            <a:r>
              <a:rPr lang="en-US" dirty="0"/>
              <a:t>u</a:t>
            </a:r>
            <a:r>
              <a:rPr lang="en-US" dirty="0" smtClean="0"/>
              <a:t>: effect-free update method (at all copies)</a:t>
            </a:r>
          </a:p>
          <a:p>
            <a:pPr lvl="1"/>
            <a:r>
              <a:rPr lang="en-US" dirty="0" smtClean="0"/>
              <a:t>P: delivery precondition (see next)</a:t>
            </a:r>
          </a:p>
        </p:txBody>
      </p:sp>
      <p:pic>
        <p:nvPicPr>
          <p:cNvPr id="6" name="Picture 5" descr="Screen Shot 2016-10-18 at 3.07.5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100" y="742950"/>
            <a:ext cx="5270500" cy="2028684"/>
          </a:xfrm>
          <a:prstGeom prst="rect">
            <a:avLst/>
          </a:prstGeom>
        </p:spPr>
      </p:pic>
    </p:spTree>
    <p:extLst>
      <p:ext uri="{BB962C8B-B14F-4D97-AF65-F5344CB8AC3E}">
        <p14:creationId xmlns:p14="http://schemas.microsoft.com/office/powerpoint/2010/main" val="2565109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Replicated Data</a:t>
            </a:r>
            <a:endParaRPr lang="en-US" dirty="0"/>
          </a:p>
        </p:txBody>
      </p:sp>
      <p:sp>
        <p:nvSpPr>
          <p:cNvPr id="3" name="Content Placeholder 2"/>
          <p:cNvSpPr>
            <a:spLocks noGrp="1"/>
          </p:cNvSpPr>
          <p:nvPr>
            <p:ph idx="1"/>
          </p:nvPr>
        </p:nvSpPr>
        <p:spPr>
          <a:xfrm>
            <a:off x="169862" y="1312863"/>
            <a:ext cx="8974137" cy="3394075"/>
          </a:xfrm>
        </p:spPr>
        <p:txBody>
          <a:bodyPr/>
          <a:lstStyle/>
          <a:p>
            <a:r>
              <a:rPr lang="en-US" dirty="0" smtClean="0"/>
              <a:t>Replicate data at </a:t>
            </a:r>
            <a:r>
              <a:rPr lang="en-US" dirty="0"/>
              <a:t>many </a:t>
            </a:r>
            <a:r>
              <a:rPr lang="en-US" dirty="0" smtClean="0"/>
              <a:t>nodes</a:t>
            </a:r>
          </a:p>
          <a:p>
            <a:pPr lvl="1"/>
            <a:r>
              <a:rPr lang="en-US" dirty="0"/>
              <a:t>P</a:t>
            </a:r>
            <a:r>
              <a:rPr lang="en-US" dirty="0" smtClean="0"/>
              <a:t>erformance</a:t>
            </a:r>
            <a:r>
              <a:rPr lang="en-US" dirty="0"/>
              <a:t>: local </a:t>
            </a:r>
            <a:r>
              <a:rPr lang="en-US" dirty="0" smtClean="0"/>
              <a:t>reads</a:t>
            </a:r>
          </a:p>
          <a:p>
            <a:pPr lvl="1"/>
            <a:r>
              <a:rPr lang="en-US" dirty="0" smtClean="0"/>
              <a:t>Fault-tolerance: no data loss unless all replicas fail or become unreachable</a:t>
            </a:r>
          </a:p>
          <a:p>
            <a:pPr lvl="1"/>
            <a:r>
              <a:rPr lang="en-US" dirty="0" smtClean="0"/>
              <a:t>Availability: data still available unless </a:t>
            </a:r>
            <a:r>
              <a:rPr lang="en-US" dirty="0"/>
              <a:t>all replicas fail or become unreachable</a:t>
            </a:r>
            <a:endParaRPr lang="en-US" dirty="0" smtClean="0"/>
          </a:p>
          <a:p>
            <a:pPr lvl="1"/>
            <a:r>
              <a:rPr lang="en-US" dirty="0" smtClean="0"/>
              <a:t>Scalability</a:t>
            </a:r>
            <a:r>
              <a:rPr lang="en-US" dirty="0"/>
              <a:t>: load </a:t>
            </a:r>
            <a:r>
              <a:rPr lang="en-US" dirty="0" smtClean="0"/>
              <a:t>balance across nodes for reads</a:t>
            </a:r>
            <a:endParaRPr lang="en-US" dirty="0"/>
          </a:p>
          <a:p>
            <a:r>
              <a:rPr lang="en-US" dirty="0" smtClean="0"/>
              <a:t>Updates</a:t>
            </a:r>
          </a:p>
          <a:p>
            <a:pPr lvl="1"/>
            <a:r>
              <a:rPr lang="en-US" dirty="0" smtClean="0"/>
              <a:t>Push </a:t>
            </a:r>
            <a:r>
              <a:rPr lang="en-US" dirty="0"/>
              <a:t>to all replicas</a:t>
            </a:r>
          </a:p>
          <a:p>
            <a:pPr lvl="1"/>
            <a:r>
              <a:rPr lang="en-US" dirty="0" smtClean="0"/>
              <a:t>Consistency: </a:t>
            </a:r>
            <a:r>
              <a:rPr lang="en-US" dirty="0" smtClean="0">
                <a:solidFill>
                  <a:srgbClr val="FF6600"/>
                </a:solidFill>
                <a:latin typeface="Helvetica Neue"/>
                <a:cs typeface="Helvetica Neue"/>
              </a:rPr>
              <a:t>expensive!</a:t>
            </a:r>
            <a:endParaRPr lang="en-US" dirty="0">
              <a:solidFill>
                <a:srgbClr val="FF6600"/>
              </a:solidFill>
              <a:latin typeface="Helvetica Neue"/>
              <a:cs typeface="Helvetica Neue"/>
            </a:endParaRPr>
          </a:p>
        </p:txBody>
      </p:sp>
    </p:spTree>
    <p:extLst>
      <p:ext uri="{BB962C8B-B14F-4D97-AF65-F5344CB8AC3E}">
        <p14:creationId xmlns:p14="http://schemas.microsoft.com/office/powerpoint/2010/main" val="18608662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63" y="28575"/>
            <a:ext cx="8850312" cy="857250"/>
          </a:xfrm>
        </p:spPr>
        <p:txBody>
          <a:bodyPr/>
          <a:lstStyle/>
          <a:p>
            <a:r>
              <a:rPr lang="en-US" dirty="0" smtClean="0"/>
              <a:t>Operation-based Replication</a:t>
            </a:r>
            <a:endParaRPr lang="en-US" dirty="0"/>
          </a:p>
        </p:txBody>
      </p:sp>
      <p:sp>
        <p:nvSpPr>
          <p:cNvPr id="3" name="Content Placeholder 2"/>
          <p:cNvSpPr>
            <a:spLocks noGrp="1"/>
          </p:cNvSpPr>
          <p:nvPr>
            <p:ph idx="1"/>
          </p:nvPr>
        </p:nvSpPr>
        <p:spPr>
          <a:xfrm>
            <a:off x="169862" y="2641600"/>
            <a:ext cx="8974137" cy="2349500"/>
          </a:xfrm>
        </p:spPr>
        <p:txBody>
          <a:bodyPr>
            <a:normAutofit lnSpcReduction="10000"/>
          </a:bodyPr>
          <a:lstStyle/>
          <a:p>
            <a:r>
              <a:rPr lang="en-US" dirty="0" smtClean="0"/>
              <a:t>Algorithm</a:t>
            </a:r>
          </a:p>
          <a:p>
            <a:pPr lvl="1"/>
            <a:r>
              <a:rPr lang="en-US" dirty="0" smtClean="0"/>
              <a:t>Updates are delivered to all replicas</a:t>
            </a:r>
          </a:p>
          <a:p>
            <a:pPr lvl="1"/>
            <a:r>
              <a:rPr lang="en-US" dirty="0" smtClean="0"/>
              <a:t>Use causally</a:t>
            </a:r>
            <a:r>
              <a:rPr lang="en-US" dirty="0"/>
              <a:t>-ordered broadcast communication </a:t>
            </a:r>
            <a:r>
              <a:rPr lang="en-US" dirty="0" smtClean="0"/>
              <a:t>protocol, i.e</a:t>
            </a:r>
            <a:r>
              <a:rPr lang="en-US" dirty="0"/>
              <a:t>., </a:t>
            </a:r>
            <a:r>
              <a:rPr lang="en-US" dirty="0" smtClean="0"/>
              <a:t>deliver </a:t>
            </a:r>
            <a:r>
              <a:rPr lang="en-US" dirty="0"/>
              <a:t>every message to every </a:t>
            </a:r>
            <a:r>
              <a:rPr lang="en-US" dirty="0" smtClean="0"/>
              <a:t>node </a:t>
            </a:r>
            <a:r>
              <a:rPr lang="en-US" dirty="0"/>
              <a:t>exactly </a:t>
            </a:r>
            <a:r>
              <a:rPr lang="en-US" dirty="0" smtClean="0"/>
              <a:t>once, consistent with happen-before order</a:t>
            </a:r>
          </a:p>
          <a:p>
            <a:pPr lvl="1"/>
            <a:r>
              <a:rPr lang="en-US" dirty="0" smtClean="0"/>
              <a:t>Happen-before: updates from same replica are delivered in the order they happened to all recipients (effectively delivery precondition, P)</a:t>
            </a:r>
          </a:p>
          <a:p>
            <a:pPr lvl="1"/>
            <a:r>
              <a:rPr lang="en-US" dirty="0" smtClean="0"/>
              <a:t>Note: concurrent updates can be delivered in any order</a:t>
            </a:r>
          </a:p>
          <a:p>
            <a:pPr marL="457200" lvl="1" indent="0">
              <a:buNone/>
            </a:pPr>
            <a:endParaRPr lang="en-US" dirty="0" smtClean="0"/>
          </a:p>
        </p:txBody>
      </p:sp>
      <p:pic>
        <p:nvPicPr>
          <p:cNvPr id="6" name="Picture 5" descr="Screen Shot 2016-10-18 at 3.07.5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100" y="742950"/>
            <a:ext cx="5270500" cy="2028684"/>
          </a:xfrm>
          <a:prstGeom prst="rect">
            <a:avLst/>
          </a:prstGeom>
        </p:spPr>
      </p:pic>
    </p:spTree>
    <p:extLst>
      <p:ext uri="{BB962C8B-B14F-4D97-AF65-F5344CB8AC3E}">
        <p14:creationId xmlns:p14="http://schemas.microsoft.com/office/powerpoint/2010/main" val="14855092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Commutativity</a:t>
            </a:r>
            <a:r>
              <a:rPr lang="en-US" dirty="0" smtClean="0"/>
              <a:t> Property </a:t>
            </a:r>
            <a:endParaRPr lang="en-US" dirty="0"/>
          </a:p>
        </p:txBody>
      </p:sp>
      <p:sp>
        <p:nvSpPr>
          <p:cNvPr id="3" name="Content Placeholder 2"/>
          <p:cNvSpPr>
            <a:spLocks noGrp="1"/>
          </p:cNvSpPr>
          <p:nvPr>
            <p:ph idx="1"/>
          </p:nvPr>
        </p:nvSpPr>
        <p:spPr/>
        <p:txBody>
          <a:bodyPr/>
          <a:lstStyle/>
          <a:p>
            <a:r>
              <a:rPr lang="en-US" dirty="0" smtClean="0"/>
              <a:t>Updates </a:t>
            </a:r>
            <a:r>
              <a:rPr lang="en-US" dirty="0"/>
              <a:t>(t, u)  and (t′, u′)  commute, </a:t>
            </a:r>
            <a:r>
              <a:rPr lang="en-US" dirty="0" err="1"/>
              <a:t>iff</a:t>
            </a:r>
            <a:r>
              <a:rPr lang="en-US" dirty="0"/>
              <a:t> for any reachable</a:t>
            </a:r>
          </a:p>
          <a:p>
            <a:r>
              <a:rPr lang="en-US" dirty="0"/>
              <a:t>replica state s </a:t>
            </a:r>
            <a:r>
              <a:rPr lang="en-US" dirty="0" smtClean="0"/>
              <a:t>where </a:t>
            </a:r>
            <a:r>
              <a:rPr lang="en-US" dirty="0"/>
              <a:t>both u  and u′ </a:t>
            </a:r>
            <a:r>
              <a:rPr lang="en-US" dirty="0" smtClean="0"/>
              <a:t>are enabled</a:t>
            </a:r>
            <a:endParaRPr lang="en-US" dirty="0"/>
          </a:p>
          <a:p>
            <a:pPr lvl="1"/>
            <a:r>
              <a:rPr lang="en-US" dirty="0" smtClean="0"/>
              <a:t>u  </a:t>
            </a:r>
            <a:r>
              <a:rPr lang="en-US" dirty="0"/>
              <a:t>(resp. u′ ) remains enabled in state s • u</a:t>
            </a:r>
            <a:r>
              <a:rPr lang="en-US" dirty="0" smtClean="0"/>
              <a:t>′  </a:t>
            </a:r>
            <a:r>
              <a:rPr lang="en-US" dirty="0"/>
              <a:t>(resp. s • u </a:t>
            </a:r>
            <a:r>
              <a:rPr lang="en-US" dirty="0" smtClean="0"/>
              <a:t>)</a:t>
            </a:r>
            <a:endParaRPr lang="en-US" dirty="0"/>
          </a:p>
          <a:p>
            <a:pPr lvl="1"/>
            <a:r>
              <a:rPr lang="en-US" dirty="0" smtClean="0"/>
              <a:t>s </a:t>
            </a:r>
            <a:r>
              <a:rPr lang="en-US" dirty="0"/>
              <a:t>• u • u′ ≡ s • u′ • u </a:t>
            </a:r>
            <a:endParaRPr lang="en-US" dirty="0" smtClean="0"/>
          </a:p>
          <a:p>
            <a:pPr lvl="1"/>
            <a:endParaRPr lang="en-US" dirty="0"/>
          </a:p>
          <a:p>
            <a:r>
              <a:rPr lang="en-US" dirty="0" err="1" smtClean="0"/>
              <a:t>Commutativity</a:t>
            </a:r>
            <a:r>
              <a:rPr lang="en-US" dirty="0" smtClean="0"/>
              <a:t> holds for concurrent updates</a:t>
            </a:r>
            <a:endParaRPr lang="en-US" dirty="0"/>
          </a:p>
        </p:txBody>
      </p:sp>
    </p:spTree>
    <p:extLst>
      <p:ext uri="{BB962C8B-B14F-4D97-AF65-F5344CB8AC3E}">
        <p14:creationId xmlns:p14="http://schemas.microsoft.com/office/powerpoint/2010/main" val="20730801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Commutative Replicated Data Type (</a:t>
            </a:r>
            <a:r>
              <a:rPr lang="en-US" dirty="0" err="1"/>
              <a:t>CmRDT</a:t>
            </a:r>
            <a:r>
              <a:rPr lang="en-US" dirty="0"/>
              <a:t>)</a:t>
            </a:r>
          </a:p>
        </p:txBody>
      </p:sp>
      <p:sp>
        <p:nvSpPr>
          <p:cNvPr id="3" name="Content Placeholder 2"/>
          <p:cNvSpPr>
            <a:spLocks noGrp="1"/>
          </p:cNvSpPr>
          <p:nvPr>
            <p:ph idx="1"/>
          </p:nvPr>
        </p:nvSpPr>
        <p:spPr/>
        <p:txBody>
          <a:bodyPr/>
          <a:lstStyle/>
          <a:p>
            <a:r>
              <a:rPr lang="en-US" dirty="0" smtClean="0"/>
              <a:t>Assuming </a:t>
            </a:r>
            <a:r>
              <a:rPr lang="en-US" dirty="0"/>
              <a:t>causal </a:t>
            </a:r>
            <a:r>
              <a:rPr lang="en-US" dirty="0" smtClean="0"/>
              <a:t>delivery of </a:t>
            </a:r>
            <a:r>
              <a:rPr lang="en-US" dirty="0"/>
              <a:t>updates and method termination, any op-based object that satisfies the </a:t>
            </a:r>
            <a:r>
              <a:rPr lang="en-US" dirty="0" err="1" smtClean="0"/>
              <a:t>commutativity</a:t>
            </a:r>
            <a:r>
              <a:rPr lang="en-US" dirty="0"/>
              <a:t> </a:t>
            </a:r>
            <a:r>
              <a:rPr lang="en-US" dirty="0" smtClean="0"/>
              <a:t>property </a:t>
            </a:r>
            <a:r>
              <a:rPr lang="en-US" dirty="0"/>
              <a:t>for all concurrent </a:t>
            </a:r>
            <a:r>
              <a:rPr lang="en-US" dirty="0" smtClean="0"/>
              <a:t>updates is SEC</a:t>
            </a:r>
            <a:endParaRPr lang="en-US" b="1" dirty="0"/>
          </a:p>
        </p:txBody>
      </p:sp>
    </p:spTree>
    <p:extLst>
      <p:ext uri="{BB962C8B-B14F-4D97-AF65-F5344CB8AC3E}">
        <p14:creationId xmlns:p14="http://schemas.microsoft.com/office/powerpoint/2010/main" val="16743457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Example: Union Set</a:t>
            </a:r>
            <a:endParaRPr lang="en-US" dirty="0"/>
          </a:p>
        </p:txBody>
      </p:sp>
      <p:sp>
        <p:nvSpPr>
          <p:cNvPr id="3" name="Content Placeholder 2"/>
          <p:cNvSpPr>
            <a:spLocks noGrp="1"/>
          </p:cNvSpPr>
          <p:nvPr>
            <p:ph idx="1"/>
          </p:nvPr>
        </p:nvSpPr>
        <p:spPr>
          <a:xfrm>
            <a:off x="169863" y="1122363"/>
            <a:ext cx="8850312" cy="1036637"/>
          </a:xfrm>
        </p:spPr>
        <p:txBody>
          <a:bodyPr/>
          <a:lstStyle/>
          <a:p>
            <a:r>
              <a:rPr lang="en-US" dirty="0" smtClean="0"/>
              <a:t>t: add a </a:t>
            </a:r>
            <a:r>
              <a:rPr lang="en-US" i="1" dirty="0" smtClean="0"/>
              <a:t>set</a:t>
            </a:r>
            <a:r>
              <a:rPr lang="en-US" dirty="0" smtClean="0"/>
              <a:t> to local replica</a:t>
            </a:r>
          </a:p>
          <a:p>
            <a:r>
              <a:rPr lang="en-US" dirty="0" smtClean="0"/>
              <a:t>u: add delta to every remote replica</a:t>
            </a:r>
          </a:p>
        </p:txBody>
      </p:sp>
      <p:cxnSp>
        <p:nvCxnSpPr>
          <p:cNvPr id="4" name="Straight Connector 3"/>
          <p:cNvCxnSpPr/>
          <p:nvPr/>
        </p:nvCxnSpPr>
        <p:spPr>
          <a:xfrm>
            <a:off x="2260600" y="2908300"/>
            <a:ext cx="5194300" cy="0"/>
          </a:xfrm>
          <a:prstGeom prst="line">
            <a:avLst/>
          </a:prstGeom>
          <a:ln w="38100" cmpd="sng">
            <a:solidFill>
              <a:srgbClr val="0000FF"/>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2273300" y="3492500"/>
            <a:ext cx="5194300" cy="0"/>
          </a:xfrm>
          <a:prstGeom prst="line">
            <a:avLst/>
          </a:prstGeom>
          <a:ln w="38100" cmpd="sng">
            <a:solidFill>
              <a:schemeClr val="accent4">
                <a:lumMod val="75000"/>
              </a:schemeClr>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2273300" y="4127500"/>
            <a:ext cx="5194300" cy="0"/>
          </a:xfrm>
          <a:prstGeom prst="line">
            <a:avLst/>
          </a:prstGeom>
          <a:ln w="38100" cmpd="sng">
            <a:solidFill>
              <a:srgbClr val="FF8D00"/>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1346200" y="2679700"/>
            <a:ext cx="482600" cy="469900"/>
          </a:xfrm>
          <a:prstGeom prst="ellipse">
            <a:avLst/>
          </a:prstGeom>
          <a:noFill/>
          <a:ln w="28575"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solidFill>
                <a:srgbClr val="0000FF"/>
              </a:solidFill>
              <a:latin typeface="Helvetica Neue Light"/>
              <a:cs typeface="Helvetica Neue Light"/>
            </a:endParaRPr>
          </a:p>
        </p:txBody>
      </p:sp>
      <p:sp>
        <p:nvSpPr>
          <p:cNvPr id="8" name="Oval 7"/>
          <p:cNvSpPr/>
          <p:nvPr/>
        </p:nvSpPr>
        <p:spPr>
          <a:xfrm>
            <a:off x="1346200" y="3276600"/>
            <a:ext cx="482600" cy="469900"/>
          </a:xfrm>
          <a:prstGeom prst="ellipse">
            <a:avLst/>
          </a:prstGeom>
          <a:noFill/>
          <a:ln w="28575" cmpd="sng">
            <a:solidFill>
              <a:schemeClr val="accent4">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1333500" y="3911600"/>
            <a:ext cx="482600" cy="469900"/>
          </a:xfrm>
          <a:prstGeom prst="ellipse">
            <a:avLst/>
          </a:prstGeom>
          <a:noFill/>
          <a:ln w="28575" cmpd="sng">
            <a:solidFill>
              <a:srgbClr val="FF8D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1104900" y="2565400"/>
            <a:ext cx="990600" cy="1955800"/>
          </a:xfrm>
          <a:prstGeom prst="ellipse">
            <a:avLst/>
          </a:prstGeom>
          <a:noFill/>
          <a:ln w="28575"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1358900" y="2705100"/>
            <a:ext cx="466739" cy="369332"/>
          </a:xfrm>
          <a:prstGeom prst="rect">
            <a:avLst/>
          </a:prstGeom>
          <a:noFill/>
        </p:spPr>
        <p:txBody>
          <a:bodyPr wrap="none" rtlCol="0">
            <a:spAutoFit/>
          </a:bodyPr>
          <a:lstStyle/>
          <a:p>
            <a:r>
              <a:rPr lang="en-US" dirty="0" smtClean="0">
                <a:solidFill>
                  <a:srgbClr val="0000FF"/>
                </a:solidFill>
                <a:latin typeface="Helvetica Neue Light"/>
                <a:cs typeface="Helvetica Neue Light"/>
              </a:rPr>
              <a:t>{5}</a:t>
            </a:r>
            <a:endParaRPr lang="en-US" baseline="-25000" dirty="0">
              <a:solidFill>
                <a:srgbClr val="0000FF"/>
              </a:solidFill>
              <a:latin typeface="Helvetica Neue Light"/>
              <a:cs typeface="Helvetica Neue Light"/>
            </a:endParaRPr>
          </a:p>
        </p:txBody>
      </p:sp>
      <p:sp>
        <p:nvSpPr>
          <p:cNvPr id="12" name="TextBox 11"/>
          <p:cNvSpPr txBox="1"/>
          <p:nvPr/>
        </p:nvSpPr>
        <p:spPr>
          <a:xfrm>
            <a:off x="1358900" y="3302000"/>
            <a:ext cx="466739" cy="369332"/>
          </a:xfrm>
          <a:prstGeom prst="rect">
            <a:avLst/>
          </a:prstGeom>
          <a:noFill/>
        </p:spPr>
        <p:txBody>
          <a:bodyPr wrap="none" rtlCol="0">
            <a:spAutoFit/>
          </a:bodyPr>
          <a:lstStyle/>
          <a:p>
            <a:r>
              <a:rPr lang="en-US" dirty="0" smtClean="0">
                <a:solidFill>
                  <a:schemeClr val="accent4">
                    <a:lumMod val="50000"/>
                  </a:schemeClr>
                </a:solidFill>
                <a:latin typeface="Helvetica Neue Light"/>
                <a:cs typeface="Helvetica Neue Light"/>
              </a:rPr>
              <a:t>{5}</a:t>
            </a:r>
            <a:endParaRPr lang="en-US" baseline="-25000" dirty="0">
              <a:solidFill>
                <a:schemeClr val="accent4">
                  <a:lumMod val="50000"/>
                </a:schemeClr>
              </a:solidFill>
              <a:latin typeface="Helvetica Neue Light"/>
              <a:cs typeface="Helvetica Neue Light"/>
            </a:endParaRPr>
          </a:p>
        </p:txBody>
      </p:sp>
      <p:sp>
        <p:nvSpPr>
          <p:cNvPr id="13" name="TextBox 12"/>
          <p:cNvSpPr txBox="1"/>
          <p:nvPr/>
        </p:nvSpPr>
        <p:spPr>
          <a:xfrm>
            <a:off x="1346200" y="3937000"/>
            <a:ext cx="466739" cy="369332"/>
          </a:xfrm>
          <a:prstGeom prst="rect">
            <a:avLst/>
          </a:prstGeom>
          <a:noFill/>
        </p:spPr>
        <p:txBody>
          <a:bodyPr wrap="none" rtlCol="0">
            <a:spAutoFit/>
          </a:bodyPr>
          <a:lstStyle/>
          <a:p>
            <a:r>
              <a:rPr lang="en-US" dirty="0" smtClean="0">
                <a:solidFill>
                  <a:srgbClr val="FF6600"/>
                </a:solidFill>
                <a:latin typeface="Helvetica Neue Light"/>
                <a:cs typeface="Helvetica Neue Light"/>
              </a:rPr>
              <a:t>{5}</a:t>
            </a:r>
            <a:endParaRPr lang="en-US" baseline="-25000" dirty="0">
              <a:solidFill>
                <a:srgbClr val="FF6600"/>
              </a:solidFill>
              <a:latin typeface="Helvetica Neue Light"/>
              <a:cs typeface="Helvetica Neue Light"/>
            </a:endParaRPr>
          </a:p>
        </p:txBody>
      </p:sp>
      <p:sp>
        <p:nvSpPr>
          <p:cNvPr id="14" name="Oval 13"/>
          <p:cNvSpPr/>
          <p:nvPr/>
        </p:nvSpPr>
        <p:spPr>
          <a:xfrm>
            <a:off x="2514600" y="2755900"/>
            <a:ext cx="266700" cy="279400"/>
          </a:xfrm>
          <a:prstGeom prst="ellipse">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sp>
        <p:nvSpPr>
          <p:cNvPr id="15" name="Oval 14"/>
          <p:cNvSpPr/>
          <p:nvPr/>
        </p:nvSpPr>
        <p:spPr>
          <a:xfrm>
            <a:off x="2514600" y="3352800"/>
            <a:ext cx="266700" cy="279400"/>
          </a:xfrm>
          <a:prstGeom prst="ellipse">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sp>
        <p:nvSpPr>
          <p:cNvPr id="16" name="Oval 15"/>
          <p:cNvSpPr/>
          <p:nvPr/>
        </p:nvSpPr>
        <p:spPr>
          <a:xfrm>
            <a:off x="2514600" y="3987800"/>
            <a:ext cx="266700" cy="279400"/>
          </a:xfrm>
          <a:prstGeom prst="ellipse">
            <a:avLst/>
          </a:prstGeom>
          <a:solidFill>
            <a:srgbClr val="FF8D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cxnSp>
        <p:nvCxnSpPr>
          <p:cNvPr id="17" name="Straight Arrow Connector 16"/>
          <p:cNvCxnSpPr>
            <a:stCxn id="25" idx="5"/>
            <a:endCxn id="34" idx="1"/>
          </p:cNvCxnSpPr>
          <p:nvPr/>
        </p:nvCxnSpPr>
        <p:spPr>
          <a:xfrm>
            <a:off x="3593143" y="2968983"/>
            <a:ext cx="1373514" cy="1059734"/>
          </a:xfrm>
          <a:prstGeom prst="straightConnector1">
            <a:avLst/>
          </a:prstGeom>
          <a:ln w="28575" cmpd="sng">
            <a:solidFill>
              <a:schemeClr val="tx1">
                <a:lumMod val="85000"/>
                <a:lumOff val="1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25" idx="5"/>
          </p:cNvCxnSpPr>
          <p:nvPr/>
        </p:nvCxnSpPr>
        <p:spPr>
          <a:xfrm>
            <a:off x="3593143" y="2968983"/>
            <a:ext cx="991557" cy="493256"/>
          </a:xfrm>
          <a:prstGeom prst="straightConnector1">
            <a:avLst/>
          </a:prstGeom>
          <a:ln w="28575" cmpd="sng">
            <a:solidFill>
              <a:schemeClr val="tx1">
                <a:lumMod val="85000"/>
                <a:lumOff val="1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28" idx="7"/>
            <a:endCxn id="40" idx="2"/>
          </p:cNvCxnSpPr>
          <p:nvPr/>
        </p:nvCxnSpPr>
        <p:spPr>
          <a:xfrm flipV="1">
            <a:off x="4050343" y="3479800"/>
            <a:ext cx="1283657" cy="548917"/>
          </a:xfrm>
          <a:prstGeom prst="straightConnector1">
            <a:avLst/>
          </a:prstGeom>
          <a:ln w="28575" cmpd="sng">
            <a:solidFill>
              <a:schemeClr val="tx1">
                <a:lumMod val="85000"/>
                <a:lumOff val="1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28" idx="7"/>
            <a:endCxn id="31" idx="3"/>
          </p:cNvCxnSpPr>
          <p:nvPr/>
        </p:nvCxnSpPr>
        <p:spPr>
          <a:xfrm flipV="1">
            <a:off x="4050343" y="2981683"/>
            <a:ext cx="636914" cy="1047034"/>
          </a:xfrm>
          <a:prstGeom prst="straightConnector1">
            <a:avLst/>
          </a:prstGeom>
          <a:ln w="28575" cmpd="sng">
            <a:solidFill>
              <a:schemeClr val="tx1">
                <a:lumMod val="85000"/>
                <a:lumOff val="1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flipH="1">
            <a:off x="2397967" y="2387600"/>
            <a:ext cx="538066" cy="338554"/>
          </a:xfrm>
          <a:prstGeom prst="rect">
            <a:avLst/>
          </a:prstGeom>
          <a:noFill/>
        </p:spPr>
        <p:txBody>
          <a:bodyPr wrap="square" rtlCol="0">
            <a:spAutoFit/>
          </a:bodyPr>
          <a:lstStyle/>
          <a:p>
            <a:r>
              <a:rPr lang="en-US" sz="1600" dirty="0" smtClean="0">
                <a:latin typeface="Helvetica Light"/>
                <a:cs typeface="Helvetica Light"/>
              </a:rPr>
              <a:t>{5}</a:t>
            </a:r>
            <a:endParaRPr lang="en-US" sz="1600" dirty="0">
              <a:latin typeface="Helvetica Light"/>
              <a:cs typeface="Helvetica Light"/>
            </a:endParaRPr>
          </a:p>
        </p:txBody>
      </p:sp>
      <p:sp>
        <p:nvSpPr>
          <p:cNvPr id="22" name="TextBox 21"/>
          <p:cNvSpPr txBox="1"/>
          <p:nvPr/>
        </p:nvSpPr>
        <p:spPr>
          <a:xfrm flipH="1">
            <a:off x="2397967" y="3022600"/>
            <a:ext cx="538066" cy="338554"/>
          </a:xfrm>
          <a:prstGeom prst="rect">
            <a:avLst/>
          </a:prstGeom>
          <a:noFill/>
        </p:spPr>
        <p:txBody>
          <a:bodyPr wrap="square" rtlCol="0">
            <a:spAutoFit/>
          </a:bodyPr>
          <a:lstStyle/>
          <a:p>
            <a:r>
              <a:rPr lang="en-US" sz="1600" dirty="0" smtClean="0">
                <a:latin typeface="Helvetica Light"/>
                <a:cs typeface="Helvetica Light"/>
              </a:rPr>
              <a:t>{5}</a:t>
            </a:r>
            <a:endParaRPr lang="en-US" sz="1600" dirty="0">
              <a:latin typeface="Helvetica Light"/>
              <a:cs typeface="Helvetica Light"/>
            </a:endParaRPr>
          </a:p>
        </p:txBody>
      </p:sp>
      <p:sp>
        <p:nvSpPr>
          <p:cNvPr id="23" name="TextBox 22"/>
          <p:cNvSpPr txBox="1"/>
          <p:nvPr/>
        </p:nvSpPr>
        <p:spPr>
          <a:xfrm flipH="1">
            <a:off x="2385267" y="3670300"/>
            <a:ext cx="538066" cy="338554"/>
          </a:xfrm>
          <a:prstGeom prst="rect">
            <a:avLst/>
          </a:prstGeom>
          <a:noFill/>
        </p:spPr>
        <p:txBody>
          <a:bodyPr wrap="square" rtlCol="0">
            <a:spAutoFit/>
          </a:bodyPr>
          <a:lstStyle/>
          <a:p>
            <a:r>
              <a:rPr lang="en-US" sz="1600" dirty="0" smtClean="0">
                <a:latin typeface="Helvetica Light"/>
                <a:cs typeface="Helvetica Light"/>
              </a:rPr>
              <a:t>{5}</a:t>
            </a:r>
            <a:endParaRPr lang="en-US" sz="1600" dirty="0">
              <a:latin typeface="Helvetica Light"/>
              <a:cs typeface="Helvetica Light"/>
            </a:endParaRPr>
          </a:p>
        </p:txBody>
      </p:sp>
      <p:grpSp>
        <p:nvGrpSpPr>
          <p:cNvPr id="24" name="Group 23"/>
          <p:cNvGrpSpPr/>
          <p:nvPr/>
        </p:nvGrpSpPr>
        <p:grpSpPr>
          <a:xfrm>
            <a:off x="2844800" y="2400300"/>
            <a:ext cx="1752600" cy="609600"/>
            <a:chOff x="2844800" y="1752600"/>
            <a:chExt cx="1752600" cy="609600"/>
          </a:xfrm>
        </p:grpSpPr>
        <p:sp>
          <p:nvSpPr>
            <p:cNvPr id="25" name="Oval 24"/>
            <p:cNvSpPr/>
            <p:nvPr/>
          </p:nvSpPr>
          <p:spPr>
            <a:xfrm>
              <a:off x="3365500" y="2082800"/>
              <a:ext cx="266700" cy="279400"/>
            </a:xfrm>
            <a:prstGeom prst="ellipse">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sp>
          <p:nvSpPr>
            <p:cNvPr id="26" name="TextBox 25"/>
            <p:cNvSpPr txBox="1"/>
            <p:nvPr/>
          </p:nvSpPr>
          <p:spPr>
            <a:xfrm flipH="1">
              <a:off x="2844800" y="1752600"/>
              <a:ext cx="1752600" cy="338554"/>
            </a:xfrm>
            <a:prstGeom prst="rect">
              <a:avLst/>
            </a:prstGeom>
            <a:noFill/>
          </p:spPr>
          <p:txBody>
            <a:bodyPr wrap="square" rtlCol="0">
              <a:spAutoFit/>
            </a:bodyPr>
            <a:lstStyle/>
            <a:p>
              <a:r>
                <a:rPr lang="en-US" sz="1600" dirty="0" smtClean="0">
                  <a:latin typeface="Helvetica Light"/>
                  <a:cs typeface="Helvetica Light"/>
                </a:rPr>
                <a:t>{5} U </a:t>
              </a:r>
              <a:r>
                <a:rPr lang="en-US" sz="1600" b="1" dirty="0" smtClean="0">
                  <a:latin typeface="Helvetica"/>
                  <a:cs typeface="Helvetica"/>
                </a:rPr>
                <a:t>{3}</a:t>
              </a:r>
              <a:r>
                <a:rPr lang="en-US" sz="1600" dirty="0" smtClean="0">
                  <a:latin typeface="Helvetica Light"/>
                  <a:cs typeface="Helvetica Light"/>
                </a:rPr>
                <a:t> = {3, 5}</a:t>
              </a:r>
              <a:endParaRPr lang="en-US" sz="1600" dirty="0">
                <a:latin typeface="Helvetica Light"/>
                <a:cs typeface="Helvetica Light"/>
              </a:endParaRPr>
            </a:p>
          </p:txBody>
        </p:sp>
      </p:grpSp>
      <p:grpSp>
        <p:nvGrpSpPr>
          <p:cNvPr id="27" name="Group 26"/>
          <p:cNvGrpSpPr/>
          <p:nvPr/>
        </p:nvGrpSpPr>
        <p:grpSpPr>
          <a:xfrm>
            <a:off x="2730500" y="3987800"/>
            <a:ext cx="2032000" cy="579854"/>
            <a:chOff x="2730500" y="3340100"/>
            <a:chExt cx="2032000" cy="579854"/>
          </a:xfrm>
        </p:grpSpPr>
        <p:sp>
          <p:nvSpPr>
            <p:cNvPr id="28" name="Oval 27"/>
            <p:cNvSpPr/>
            <p:nvPr/>
          </p:nvSpPr>
          <p:spPr>
            <a:xfrm>
              <a:off x="3822700" y="3340100"/>
              <a:ext cx="266700" cy="279400"/>
            </a:xfrm>
            <a:prstGeom prst="ellipse">
              <a:avLst/>
            </a:prstGeom>
            <a:solidFill>
              <a:srgbClr val="FF8D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sp>
          <p:nvSpPr>
            <p:cNvPr id="29" name="TextBox 28"/>
            <p:cNvSpPr txBox="1"/>
            <p:nvPr/>
          </p:nvSpPr>
          <p:spPr>
            <a:xfrm flipH="1">
              <a:off x="2730500" y="3581400"/>
              <a:ext cx="2032000" cy="338554"/>
            </a:xfrm>
            <a:prstGeom prst="rect">
              <a:avLst/>
            </a:prstGeom>
            <a:noFill/>
          </p:spPr>
          <p:txBody>
            <a:bodyPr wrap="square" rtlCol="0">
              <a:spAutoFit/>
            </a:bodyPr>
            <a:lstStyle/>
            <a:p>
              <a:r>
                <a:rPr lang="en-US" sz="1600" dirty="0" smtClean="0">
                  <a:latin typeface="Helvetica Light"/>
                  <a:cs typeface="Helvetica Light"/>
                </a:rPr>
                <a:t>{5} U </a:t>
              </a:r>
              <a:r>
                <a:rPr lang="en-US" sz="1600" b="1" dirty="0" smtClean="0">
                  <a:latin typeface="Helvetica"/>
                  <a:cs typeface="Helvetica"/>
                </a:rPr>
                <a:t>{5, 7}</a:t>
              </a:r>
              <a:r>
                <a:rPr lang="en-US" sz="1600" dirty="0" smtClean="0">
                  <a:latin typeface="Helvetica Light"/>
                  <a:cs typeface="Helvetica Light"/>
                </a:rPr>
                <a:t> = {5, 7}</a:t>
              </a:r>
              <a:endParaRPr lang="en-US" sz="1600" dirty="0">
                <a:latin typeface="Helvetica Light"/>
                <a:cs typeface="Helvetica Light"/>
              </a:endParaRPr>
            </a:p>
          </p:txBody>
        </p:sp>
      </p:grpSp>
      <p:grpSp>
        <p:nvGrpSpPr>
          <p:cNvPr id="30" name="Group 29"/>
          <p:cNvGrpSpPr/>
          <p:nvPr/>
        </p:nvGrpSpPr>
        <p:grpSpPr>
          <a:xfrm>
            <a:off x="4470400" y="2413000"/>
            <a:ext cx="2400300" cy="609600"/>
            <a:chOff x="4470400" y="1765300"/>
            <a:chExt cx="2400300" cy="609600"/>
          </a:xfrm>
        </p:grpSpPr>
        <p:sp>
          <p:nvSpPr>
            <p:cNvPr id="31" name="Oval 30"/>
            <p:cNvSpPr/>
            <p:nvPr/>
          </p:nvSpPr>
          <p:spPr>
            <a:xfrm>
              <a:off x="4648200" y="2095500"/>
              <a:ext cx="266700" cy="279400"/>
            </a:xfrm>
            <a:prstGeom prst="ellipse">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sp>
          <p:nvSpPr>
            <p:cNvPr id="32" name="TextBox 31"/>
            <p:cNvSpPr txBox="1"/>
            <p:nvPr/>
          </p:nvSpPr>
          <p:spPr>
            <a:xfrm flipH="1">
              <a:off x="4470400" y="1765300"/>
              <a:ext cx="2400300" cy="338554"/>
            </a:xfrm>
            <a:prstGeom prst="rect">
              <a:avLst/>
            </a:prstGeom>
            <a:noFill/>
          </p:spPr>
          <p:txBody>
            <a:bodyPr wrap="square" rtlCol="0">
              <a:spAutoFit/>
            </a:bodyPr>
            <a:lstStyle/>
            <a:p>
              <a:r>
                <a:rPr lang="en-US" sz="1600" dirty="0" smtClean="0">
                  <a:latin typeface="Helvetica Light"/>
                  <a:cs typeface="Helvetica Light"/>
                </a:rPr>
                <a:t>{3, 5} U {5,7} = </a:t>
              </a:r>
              <a:r>
                <a:rPr lang="en-US" sz="1600" b="1" dirty="0" smtClean="0">
                  <a:latin typeface="Helvetica"/>
                  <a:cs typeface="Helvetica"/>
                </a:rPr>
                <a:t>{3, 5, 7}</a:t>
              </a:r>
              <a:endParaRPr lang="en-US" sz="1600" b="1" dirty="0">
                <a:latin typeface="Helvetica"/>
                <a:cs typeface="Helvetica"/>
              </a:endParaRPr>
            </a:p>
          </p:txBody>
        </p:sp>
      </p:grpSp>
      <p:grpSp>
        <p:nvGrpSpPr>
          <p:cNvPr id="33" name="Group 32"/>
          <p:cNvGrpSpPr/>
          <p:nvPr/>
        </p:nvGrpSpPr>
        <p:grpSpPr>
          <a:xfrm>
            <a:off x="4724400" y="3987800"/>
            <a:ext cx="2400300" cy="579854"/>
            <a:chOff x="4724400" y="3340100"/>
            <a:chExt cx="2400300" cy="579854"/>
          </a:xfrm>
        </p:grpSpPr>
        <p:sp>
          <p:nvSpPr>
            <p:cNvPr id="34" name="Oval 33"/>
            <p:cNvSpPr/>
            <p:nvPr/>
          </p:nvSpPr>
          <p:spPr>
            <a:xfrm>
              <a:off x="4927600" y="3340100"/>
              <a:ext cx="266700" cy="279400"/>
            </a:xfrm>
            <a:prstGeom prst="ellipse">
              <a:avLst/>
            </a:prstGeom>
            <a:solidFill>
              <a:srgbClr val="FF8D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sp>
          <p:nvSpPr>
            <p:cNvPr id="35" name="TextBox 34"/>
            <p:cNvSpPr txBox="1"/>
            <p:nvPr/>
          </p:nvSpPr>
          <p:spPr>
            <a:xfrm flipH="1">
              <a:off x="4724400" y="3581400"/>
              <a:ext cx="2400300" cy="338554"/>
            </a:xfrm>
            <a:prstGeom prst="rect">
              <a:avLst/>
            </a:prstGeom>
            <a:noFill/>
          </p:spPr>
          <p:txBody>
            <a:bodyPr wrap="square" rtlCol="0">
              <a:spAutoFit/>
            </a:bodyPr>
            <a:lstStyle/>
            <a:p>
              <a:r>
                <a:rPr lang="en-US" sz="1600" dirty="0" smtClean="0">
                  <a:latin typeface="Helvetica Light"/>
                  <a:cs typeface="Helvetica Light"/>
                </a:rPr>
                <a:t>{5, 7} U {3} = </a:t>
              </a:r>
              <a:r>
                <a:rPr lang="en-US" sz="1600" b="1" dirty="0" smtClean="0">
                  <a:latin typeface="Helvetica"/>
                  <a:cs typeface="Helvetica"/>
                </a:rPr>
                <a:t>{3, 5, 7}</a:t>
              </a:r>
              <a:endParaRPr lang="en-US" sz="1600" b="1" dirty="0">
                <a:latin typeface="Helvetica"/>
                <a:cs typeface="Helvetica"/>
              </a:endParaRPr>
            </a:p>
          </p:txBody>
        </p:sp>
      </p:grpSp>
      <p:grpSp>
        <p:nvGrpSpPr>
          <p:cNvPr id="36" name="Group 35"/>
          <p:cNvGrpSpPr/>
          <p:nvPr/>
        </p:nvGrpSpPr>
        <p:grpSpPr>
          <a:xfrm>
            <a:off x="4584700" y="3035300"/>
            <a:ext cx="2501900" cy="584200"/>
            <a:chOff x="4584700" y="2387600"/>
            <a:chExt cx="2501900" cy="584200"/>
          </a:xfrm>
        </p:grpSpPr>
        <p:sp>
          <p:nvSpPr>
            <p:cNvPr id="37" name="Oval 36"/>
            <p:cNvSpPr/>
            <p:nvPr/>
          </p:nvSpPr>
          <p:spPr>
            <a:xfrm>
              <a:off x="4584700" y="2692400"/>
              <a:ext cx="266700" cy="279400"/>
            </a:xfrm>
            <a:prstGeom prst="ellipse">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sp>
          <p:nvSpPr>
            <p:cNvPr id="38" name="TextBox 37"/>
            <p:cNvSpPr txBox="1"/>
            <p:nvPr/>
          </p:nvSpPr>
          <p:spPr>
            <a:xfrm flipH="1">
              <a:off x="4686300" y="2387600"/>
              <a:ext cx="2400300" cy="338554"/>
            </a:xfrm>
            <a:prstGeom prst="rect">
              <a:avLst/>
            </a:prstGeom>
            <a:noFill/>
          </p:spPr>
          <p:txBody>
            <a:bodyPr wrap="square" rtlCol="0">
              <a:spAutoFit/>
            </a:bodyPr>
            <a:lstStyle/>
            <a:p>
              <a:r>
                <a:rPr lang="en-US" sz="1600" dirty="0" smtClean="0">
                  <a:latin typeface="Helvetica Light"/>
                  <a:cs typeface="Helvetica Light"/>
                </a:rPr>
                <a:t>{5} U {3} = </a:t>
              </a:r>
              <a:r>
                <a:rPr lang="en-US" sz="1600" b="1" dirty="0" smtClean="0">
                  <a:latin typeface="Helvetica"/>
                  <a:cs typeface="Helvetica"/>
                </a:rPr>
                <a:t>{3, </a:t>
              </a:r>
              <a:r>
                <a:rPr lang="en-US" sz="1600" b="1" dirty="0">
                  <a:latin typeface="Helvetica"/>
                  <a:cs typeface="Helvetica"/>
                </a:rPr>
                <a:t>5</a:t>
              </a:r>
              <a:r>
                <a:rPr lang="en-US" sz="1600" b="1" dirty="0" smtClean="0">
                  <a:latin typeface="Helvetica"/>
                  <a:cs typeface="Helvetica"/>
                </a:rPr>
                <a:t>}</a:t>
              </a:r>
              <a:endParaRPr lang="en-US" sz="1600" b="1" dirty="0">
                <a:latin typeface="Helvetica"/>
                <a:cs typeface="Helvetica"/>
              </a:endParaRPr>
            </a:p>
          </p:txBody>
        </p:sp>
      </p:grpSp>
      <p:grpSp>
        <p:nvGrpSpPr>
          <p:cNvPr id="39" name="Group 38"/>
          <p:cNvGrpSpPr/>
          <p:nvPr/>
        </p:nvGrpSpPr>
        <p:grpSpPr>
          <a:xfrm>
            <a:off x="5334000" y="3340100"/>
            <a:ext cx="2413000" cy="592554"/>
            <a:chOff x="5334000" y="2692400"/>
            <a:chExt cx="2413000" cy="592554"/>
          </a:xfrm>
        </p:grpSpPr>
        <p:sp>
          <p:nvSpPr>
            <p:cNvPr id="40" name="Oval 39"/>
            <p:cNvSpPr/>
            <p:nvPr/>
          </p:nvSpPr>
          <p:spPr>
            <a:xfrm>
              <a:off x="5334000" y="2692400"/>
              <a:ext cx="266700" cy="279400"/>
            </a:xfrm>
            <a:prstGeom prst="ellipse">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sp>
          <p:nvSpPr>
            <p:cNvPr id="41" name="TextBox 40"/>
            <p:cNvSpPr txBox="1"/>
            <p:nvPr/>
          </p:nvSpPr>
          <p:spPr>
            <a:xfrm flipH="1">
              <a:off x="5346700" y="2946400"/>
              <a:ext cx="2400300" cy="338554"/>
            </a:xfrm>
            <a:prstGeom prst="rect">
              <a:avLst/>
            </a:prstGeom>
            <a:noFill/>
          </p:spPr>
          <p:txBody>
            <a:bodyPr wrap="square" rtlCol="0">
              <a:spAutoFit/>
            </a:bodyPr>
            <a:lstStyle/>
            <a:p>
              <a:r>
                <a:rPr lang="en-US" sz="1600" dirty="0" smtClean="0">
                  <a:latin typeface="Helvetica Light"/>
                  <a:cs typeface="Helvetica Light"/>
                </a:rPr>
                <a:t>{3, 5} U {5,7} = </a:t>
              </a:r>
              <a:r>
                <a:rPr lang="en-US" sz="1600" b="1" dirty="0" smtClean="0">
                  <a:latin typeface="Helvetica"/>
                  <a:cs typeface="Helvetica"/>
                </a:rPr>
                <a:t>{3, 5, 7}</a:t>
              </a:r>
              <a:endParaRPr lang="en-US" sz="1600" b="1" dirty="0">
                <a:latin typeface="Helvetica"/>
                <a:cs typeface="Helvetica"/>
              </a:endParaRPr>
            </a:p>
          </p:txBody>
        </p:sp>
      </p:grpSp>
    </p:spTree>
    <p:extLst>
      <p:ext uri="{BB962C8B-B14F-4D97-AF65-F5344CB8AC3E}">
        <p14:creationId xmlns:p14="http://schemas.microsoft.com/office/powerpoint/2010/main" val="3653015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up)">
                                      <p:cBhvr>
                                        <p:cTn id="23" dur="500"/>
                                        <p:tgtEl>
                                          <p:spTgt spid="18"/>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up)">
                                      <p:cBhvr>
                                        <p:cTn id="31" dur="500"/>
                                        <p:tgtEl>
                                          <p:spTgt spid="17"/>
                                        </p:tgtEl>
                                      </p:cBhvr>
                                    </p:animEffec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500"/>
                                        <p:tgtEl>
                                          <p:spTgt spid="19"/>
                                        </p:tgtEl>
                                      </p:cBhvr>
                                    </p:animEffect>
                                  </p:childTnLst>
                                </p:cTn>
                              </p:par>
                            </p:childTnLst>
                          </p:cTn>
                        </p:par>
                        <p:par>
                          <p:cTn id="40" fill="hold">
                            <p:stCondLst>
                              <p:cond delay="500"/>
                            </p:stCondLst>
                            <p:childTnLst>
                              <p:par>
                                <p:cTn id="41" presetID="1" presetClass="entr" presetSubtype="0" fill="hold" nodeType="after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State-based vs Op-based</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63170" y="1462157"/>
            <a:ext cx="5097461" cy="1798271"/>
          </a:xfrm>
          <a:prstGeom prst="rect">
            <a:avLst/>
          </a:prstGeom>
        </p:spPr>
      </p:pic>
      <p:pic>
        <p:nvPicPr>
          <p:cNvPr id="5" name="Picture 4"/>
          <p:cNvPicPr>
            <a:picLocks noChangeAspect="1"/>
          </p:cNvPicPr>
          <p:nvPr/>
        </p:nvPicPr>
        <p:blipFill>
          <a:blip r:embed="rId3"/>
          <a:stretch>
            <a:fillRect/>
          </a:stretch>
        </p:blipFill>
        <p:spPr>
          <a:xfrm>
            <a:off x="4239391" y="3262750"/>
            <a:ext cx="4795235" cy="1747796"/>
          </a:xfrm>
          <a:prstGeom prst="rect">
            <a:avLst/>
          </a:prstGeom>
        </p:spPr>
      </p:pic>
      <p:sp>
        <p:nvSpPr>
          <p:cNvPr id="6" name="TextBox 5"/>
          <p:cNvSpPr txBox="1"/>
          <p:nvPr/>
        </p:nvSpPr>
        <p:spPr>
          <a:xfrm>
            <a:off x="1763486" y="1152872"/>
            <a:ext cx="2631426" cy="369332"/>
          </a:xfrm>
          <a:prstGeom prst="rect">
            <a:avLst/>
          </a:prstGeom>
          <a:noFill/>
        </p:spPr>
        <p:txBody>
          <a:bodyPr wrap="none" rtlCol="0">
            <a:spAutoFit/>
          </a:bodyPr>
          <a:lstStyle/>
          <a:p>
            <a:r>
              <a:rPr lang="en-US" dirty="0" smtClean="0"/>
              <a:t>State Based CRDT (</a:t>
            </a:r>
            <a:r>
              <a:rPr lang="en-US" dirty="0" err="1" smtClean="0"/>
              <a:t>CvRDT</a:t>
            </a:r>
            <a:r>
              <a:rPr lang="en-US" dirty="0" smtClean="0"/>
              <a:t>)</a:t>
            </a:r>
            <a:endParaRPr lang="en-US" dirty="0"/>
          </a:p>
        </p:txBody>
      </p:sp>
      <p:sp>
        <p:nvSpPr>
          <p:cNvPr id="7" name="TextBox 6"/>
          <p:cNvSpPr txBox="1"/>
          <p:nvPr/>
        </p:nvSpPr>
        <p:spPr>
          <a:xfrm>
            <a:off x="5453938" y="3009900"/>
            <a:ext cx="2507097" cy="369332"/>
          </a:xfrm>
          <a:prstGeom prst="rect">
            <a:avLst/>
          </a:prstGeom>
          <a:noFill/>
        </p:spPr>
        <p:txBody>
          <a:bodyPr wrap="none" rtlCol="0">
            <a:spAutoFit/>
          </a:bodyPr>
          <a:lstStyle/>
          <a:p>
            <a:r>
              <a:rPr lang="en-US" dirty="0" smtClean="0"/>
              <a:t>Op Based CRDT (</a:t>
            </a:r>
            <a:r>
              <a:rPr lang="en-US" dirty="0" err="1" smtClean="0"/>
              <a:t>CmRDT</a:t>
            </a:r>
            <a:r>
              <a:rPr lang="en-US" dirty="0" smtClean="0"/>
              <a:t>)</a:t>
            </a:r>
            <a:endParaRPr lang="en-US" dirty="0"/>
          </a:p>
        </p:txBody>
      </p:sp>
      <p:sp>
        <p:nvSpPr>
          <p:cNvPr id="8" name="TextBox 7"/>
          <p:cNvSpPr txBox="1"/>
          <p:nvPr/>
        </p:nvSpPr>
        <p:spPr>
          <a:xfrm>
            <a:off x="341986" y="3614351"/>
            <a:ext cx="3253648" cy="646331"/>
          </a:xfrm>
          <a:prstGeom prst="rect">
            <a:avLst/>
          </a:prstGeom>
          <a:noFill/>
        </p:spPr>
        <p:txBody>
          <a:bodyPr wrap="none" rtlCol="0">
            <a:spAutoFit/>
          </a:bodyPr>
          <a:lstStyle/>
          <a:p>
            <a:r>
              <a:rPr lang="en-US" dirty="0" smtClean="0"/>
              <a:t>What is the differences and why </a:t>
            </a:r>
            <a:br>
              <a:rPr lang="en-US" dirty="0" smtClean="0"/>
            </a:br>
            <a:r>
              <a:rPr lang="en-US" dirty="0" smtClean="0"/>
              <a:t>might it matter?</a:t>
            </a:r>
            <a:endParaRPr lang="en-US" dirty="0"/>
          </a:p>
        </p:txBody>
      </p:sp>
    </p:spTree>
    <p:extLst>
      <p:ext uri="{BB962C8B-B14F-4D97-AF65-F5344CB8AC3E}">
        <p14:creationId xmlns:p14="http://schemas.microsoft.com/office/powerpoint/2010/main" val="1503423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State-based </a:t>
            </a:r>
            <a:r>
              <a:rPr lang="en-US" dirty="0" err="1" smtClean="0"/>
              <a:t>vs</a:t>
            </a:r>
            <a:r>
              <a:rPr lang="en-US" dirty="0" smtClean="0"/>
              <a:t> Operation-based Replication</a:t>
            </a:r>
            <a:endParaRPr lang="en-US" dirty="0"/>
          </a:p>
        </p:txBody>
      </p:sp>
      <p:sp>
        <p:nvSpPr>
          <p:cNvPr id="3" name="Content Placeholder 2"/>
          <p:cNvSpPr>
            <a:spLocks noGrp="1"/>
          </p:cNvSpPr>
          <p:nvPr>
            <p:ph idx="1"/>
          </p:nvPr>
        </p:nvSpPr>
        <p:spPr/>
        <p:txBody>
          <a:bodyPr/>
          <a:lstStyle/>
          <a:p>
            <a:r>
              <a:rPr lang="en-US" dirty="0" smtClean="0"/>
              <a:t>Both are equivalent!</a:t>
            </a:r>
          </a:p>
          <a:p>
            <a:pPr lvl="1"/>
            <a:r>
              <a:rPr lang="en-US" dirty="0" smtClean="0"/>
              <a:t>You can use one to emulate the other</a:t>
            </a:r>
          </a:p>
          <a:p>
            <a:pPr lvl="1"/>
            <a:endParaRPr lang="en-US" sz="1000" dirty="0"/>
          </a:p>
          <a:p>
            <a:r>
              <a:rPr lang="en-US" dirty="0" smtClean="0"/>
              <a:t>Operation-based</a:t>
            </a:r>
          </a:p>
          <a:p>
            <a:pPr lvl="1"/>
            <a:r>
              <a:rPr lang="en-US" dirty="0" smtClean="0"/>
              <a:t>More efficient since you can ship only small updates, but requires causally-ordered broadcast</a:t>
            </a:r>
          </a:p>
          <a:p>
            <a:endParaRPr lang="en-US" sz="1000" dirty="0" smtClean="0"/>
          </a:p>
          <a:p>
            <a:r>
              <a:rPr lang="en-US" dirty="0" smtClean="0"/>
              <a:t>State-based</a:t>
            </a:r>
          </a:p>
          <a:p>
            <a:pPr lvl="1"/>
            <a:r>
              <a:rPr lang="en-US" dirty="0" smtClean="0"/>
              <a:t>Just requires reliable broadcast; causally-ordered broadcast much more complex! But requires sending all state</a:t>
            </a:r>
          </a:p>
          <a:p>
            <a:r>
              <a:rPr lang="en-US" dirty="0" smtClean="0"/>
              <a:t> </a:t>
            </a:r>
          </a:p>
          <a:p>
            <a:endParaRPr lang="en-US" dirty="0"/>
          </a:p>
          <a:p>
            <a:endParaRPr lang="en-US" dirty="0"/>
          </a:p>
        </p:txBody>
      </p:sp>
    </p:spTree>
    <p:extLst>
      <p:ext uri="{BB962C8B-B14F-4D97-AF65-F5344CB8AC3E}">
        <p14:creationId xmlns:p14="http://schemas.microsoft.com/office/powerpoint/2010/main" val="23615849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CRDT Examples (cont’d)</a:t>
            </a:r>
            <a:endParaRPr lang="en-US" dirty="0"/>
          </a:p>
        </p:txBody>
      </p:sp>
      <p:sp>
        <p:nvSpPr>
          <p:cNvPr id="3" name="Content Placeholder 2"/>
          <p:cNvSpPr>
            <a:spLocks noGrp="1"/>
          </p:cNvSpPr>
          <p:nvPr>
            <p:ph idx="1"/>
          </p:nvPr>
        </p:nvSpPr>
        <p:spPr>
          <a:xfrm>
            <a:off x="169863" y="1066800"/>
            <a:ext cx="8850312" cy="3911599"/>
          </a:xfrm>
        </p:spPr>
        <p:txBody>
          <a:bodyPr/>
          <a:lstStyle/>
          <a:p>
            <a:r>
              <a:rPr lang="en-US" dirty="0" smtClean="0"/>
              <a:t>Integer vector (virtual clock): </a:t>
            </a:r>
          </a:p>
          <a:p>
            <a:pPr lvl="1"/>
            <a:r>
              <a:rPr lang="en-US" dirty="0" smtClean="0"/>
              <a:t>u: increment value at corresponding index by one,  </a:t>
            </a:r>
            <a:r>
              <a:rPr lang="en-US" dirty="0" err="1" smtClean="0"/>
              <a:t>inc</a:t>
            </a:r>
            <a:r>
              <a:rPr lang="en-US" dirty="0" smtClean="0"/>
              <a:t>(</a:t>
            </a:r>
            <a:r>
              <a:rPr lang="en-US" dirty="0" err="1" smtClean="0"/>
              <a:t>i</a:t>
            </a:r>
            <a:r>
              <a:rPr lang="en-US" dirty="0" smtClean="0"/>
              <a:t>)</a:t>
            </a:r>
          </a:p>
          <a:p>
            <a:pPr lvl="1"/>
            <a:r>
              <a:rPr lang="en-US" dirty="0" smtClean="0"/>
              <a:t>m: maximum across all values, e.g., m([1, 2, 4], [3, 1, 2]) = [3, 2, 4]</a:t>
            </a:r>
          </a:p>
          <a:p>
            <a:r>
              <a:rPr lang="en-US" dirty="0" smtClean="0"/>
              <a:t>Counter: use an integer vector, with query operation</a:t>
            </a:r>
          </a:p>
          <a:p>
            <a:pPr lvl="1"/>
            <a:r>
              <a:rPr lang="en-US" dirty="0" smtClean="0"/>
              <a:t>q: returns sum of all vector values (1-norm), e.g., q([1, 2, 4]) = 7</a:t>
            </a:r>
          </a:p>
          <a:p>
            <a:r>
              <a:rPr lang="en-US" dirty="0" smtClean="0"/>
              <a:t>Counter that decrements as well:</a:t>
            </a:r>
          </a:p>
          <a:p>
            <a:pPr lvl="1"/>
            <a:r>
              <a:rPr lang="en-US" dirty="0" smtClean="0"/>
              <a:t>Use two integer vectors:</a:t>
            </a:r>
          </a:p>
          <a:p>
            <a:pPr lvl="2"/>
            <a:r>
              <a:rPr lang="en-US" dirty="0" smtClean="0"/>
              <a:t>I updated when incrementing</a:t>
            </a:r>
          </a:p>
          <a:p>
            <a:pPr lvl="2"/>
            <a:r>
              <a:rPr lang="en-US" dirty="0" smtClean="0"/>
              <a:t>D updated when decrementing</a:t>
            </a:r>
          </a:p>
          <a:p>
            <a:pPr lvl="1"/>
            <a:r>
              <a:rPr lang="en-US" dirty="0"/>
              <a:t>q</a:t>
            </a:r>
            <a:r>
              <a:rPr lang="en-US" dirty="0" smtClean="0"/>
              <a:t>: returns difference between 1-norms of I and D</a:t>
            </a:r>
          </a:p>
        </p:txBody>
      </p:sp>
    </p:spTree>
    <p:extLst>
      <p:ext uri="{BB962C8B-B14F-4D97-AF65-F5344CB8AC3E}">
        <p14:creationId xmlns:p14="http://schemas.microsoft.com/office/powerpoint/2010/main" val="3688685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CRDT Examples (cont’d)</a:t>
            </a:r>
            <a:endParaRPr lang="en-US" dirty="0"/>
          </a:p>
        </p:txBody>
      </p:sp>
      <p:sp>
        <p:nvSpPr>
          <p:cNvPr id="3" name="Content Placeholder 2"/>
          <p:cNvSpPr>
            <a:spLocks noGrp="1"/>
          </p:cNvSpPr>
          <p:nvPr>
            <p:ph idx="1"/>
          </p:nvPr>
        </p:nvSpPr>
        <p:spPr/>
        <p:txBody>
          <a:bodyPr/>
          <a:lstStyle/>
          <a:p>
            <a:r>
              <a:rPr lang="en-US" dirty="0" smtClean="0"/>
              <a:t>Add only set object</a:t>
            </a:r>
          </a:p>
          <a:p>
            <a:pPr lvl="1"/>
            <a:r>
              <a:rPr lang="en-US" dirty="0"/>
              <a:t>u</a:t>
            </a:r>
            <a:r>
              <a:rPr lang="en-US" dirty="0" smtClean="0"/>
              <a:t>: add new element to set</a:t>
            </a:r>
          </a:p>
          <a:p>
            <a:pPr lvl="1"/>
            <a:r>
              <a:rPr lang="en-US" dirty="0"/>
              <a:t>m</a:t>
            </a:r>
            <a:r>
              <a:rPr lang="en-US" dirty="0" smtClean="0"/>
              <a:t>: union between two sets</a:t>
            </a:r>
          </a:p>
          <a:p>
            <a:pPr lvl="1"/>
            <a:r>
              <a:rPr lang="en-US" dirty="0"/>
              <a:t>q</a:t>
            </a:r>
            <a:r>
              <a:rPr lang="en-US" dirty="0" smtClean="0"/>
              <a:t>: return local set   </a:t>
            </a:r>
          </a:p>
          <a:p>
            <a:r>
              <a:rPr lang="en-US" dirty="0" smtClean="0"/>
              <a:t>Add and remove set object</a:t>
            </a:r>
          </a:p>
          <a:p>
            <a:pPr lvl="1"/>
            <a:r>
              <a:rPr lang="en-US" dirty="0" smtClean="0"/>
              <a:t>Two add only sets</a:t>
            </a:r>
          </a:p>
          <a:p>
            <a:pPr lvl="2"/>
            <a:r>
              <a:rPr lang="en-US" dirty="0" smtClean="0"/>
              <a:t>A: when adding an element, add it to A</a:t>
            </a:r>
          </a:p>
          <a:p>
            <a:pPr lvl="2"/>
            <a:r>
              <a:rPr lang="en-US" dirty="0" smtClean="0"/>
              <a:t>R: when removing an element, add it to R</a:t>
            </a:r>
          </a:p>
          <a:p>
            <a:pPr lvl="1"/>
            <a:r>
              <a:rPr lang="en-US" dirty="0"/>
              <a:t>q</a:t>
            </a:r>
            <a:r>
              <a:rPr lang="en-US" dirty="0" smtClean="0"/>
              <a:t>: returns A\R (only supports adding an element at most once)</a:t>
            </a:r>
            <a:endParaRPr lang="en-US" dirty="0"/>
          </a:p>
        </p:txBody>
      </p:sp>
    </p:spTree>
    <p:extLst>
      <p:ext uri="{BB962C8B-B14F-4D97-AF65-F5344CB8AC3E}">
        <p14:creationId xmlns:p14="http://schemas.microsoft.com/office/powerpoint/2010/main" val="22081243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sp>
        <p:nvSpPr>
          <p:cNvPr id="3" name="Content Placeholder 2"/>
          <p:cNvSpPr>
            <a:spLocks noGrp="1"/>
          </p:cNvSpPr>
          <p:nvPr>
            <p:ph idx="1"/>
          </p:nvPr>
        </p:nvSpPr>
        <p:spPr/>
        <p:txBody>
          <a:bodyPr/>
          <a:lstStyle/>
          <a:p>
            <a:r>
              <a:rPr lang="en-US" dirty="0" smtClean="0"/>
              <a:t>You cannot achieve simultaneously</a:t>
            </a:r>
          </a:p>
          <a:p>
            <a:pPr lvl="1"/>
            <a:r>
              <a:rPr lang="en-US" dirty="0" smtClean="0"/>
              <a:t>Strong consistency</a:t>
            </a:r>
          </a:p>
          <a:p>
            <a:pPr lvl="1"/>
            <a:r>
              <a:rPr lang="en-US" dirty="0" smtClean="0"/>
              <a:t>Availability</a:t>
            </a:r>
          </a:p>
          <a:p>
            <a:pPr lvl="1"/>
            <a:r>
              <a:rPr lang="en-US" dirty="0" smtClean="0"/>
              <a:t>Partition tolerance</a:t>
            </a:r>
          </a:p>
          <a:p>
            <a:pPr lvl="1"/>
            <a:endParaRPr lang="en-US" dirty="0"/>
          </a:p>
          <a:p>
            <a:r>
              <a:rPr lang="en-US" dirty="0" smtClean="0"/>
              <a:t>Why?</a:t>
            </a:r>
          </a:p>
          <a:p>
            <a:endParaRPr lang="en-US" dirty="0"/>
          </a:p>
        </p:txBody>
      </p:sp>
    </p:spTree>
    <p:extLst>
      <p:ext uri="{BB962C8B-B14F-4D97-AF65-F5344CB8AC3E}">
        <p14:creationId xmlns:p14="http://schemas.microsoft.com/office/powerpoint/2010/main" val="34269561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 a Solution for CAP?</a:t>
            </a:r>
            <a:endParaRPr lang="en-US" dirty="0"/>
          </a:p>
        </p:txBody>
      </p:sp>
      <p:sp>
        <p:nvSpPr>
          <p:cNvPr id="3" name="Content Placeholder 2"/>
          <p:cNvSpPr>
            <a:spLocks noGrp="1"/>
          </p:cNvSpPr>
          <p:nvPr>
            <p:ph idx="1"/>
          </p:nvPr>
        </p:nvSpPr>
        <p:spPr/>
        <p:txBody>
          <a:bodyPr/>
          <a:lstStyle/>
          <a:p>
            <a:r>
              <a:rPr lang="en-US" dirty="0" smtClean="0">
                <a:latin typeface="Helvetica Neue "/>
                <a:cs typeface="Helvetica Neue "/>
              </a:rPr>
              <a:t>Availability</a:t>
            </a:r>
            <a:r>
              <a:rPr lang="en-US" dirty="0" smtClean="0"/>
              <a:t>: a </a:t>
            </a:r>
            <a:r>
              <a:rPr lang="en-US" dirty="0"/>
              <a:t>replica is always available for both reads and </a:t>
            </a:r>
            <a:r>
              <a:rPr lang="en-US" dirty="0" smtClean="0"/>
              <a:t>writes</a:t>
            </a:r>
          </a:p>
          <a:p>
            <a:r>
              <a:rPr lang="en-US" dirty="0" smtClean="0">
                <a:latin typeface="Helvetica Neue"/>
                <a:cs typeface="Helvetica Neue"/>
              </a:rPr>
              <a:t>Partition tolerance</a:t>
            </a:r>
            <a:r>
              <a:rPr lang="en-US" dirty="0" smtClean="0"/>
              <a:t>: any </a:t>
            </a:r>
            <a:r>
              <a:rPr lang="en-US" dirty="0"/>
              <a:t>communicating subset of replicas </a:t>
            </a:r>
            <a:r>
              <a:rPr lang="en-US" dirty="0" smtClean="0"/>
              <a:t>of</a:t>
            </a:r>
            <a:endParaRPr lang="en-US" dirty="0"/>
          </a:p>
          <a:p>
            <a:r>
              <a:rPr lang="en-US" dirty="0"/>
              <a:t>eventually </a:t>
            </a:r>
            <a:r>
              <a:rPr lang="en-US" dirty="0" smtClean="0"/>
              <a:t>converges, even </a:t>
            </a:r>
            <a:r>
              <a:rPr lang="en-US" dirty="0"/>
              <a:t>if partitioned from the rest of the network. </a:t>
            </a:r>
            <a:endParaRPr lang="en-US" dirty="0" smtClean="0"/>
          </a:p>
          <a:p>
            <a:r>
              <a:rPr lang="en-US" dirty="0" smtClean="0">
                <a:latin typeface="Helvetica Neue"/>
                <a:cs typeface="Helvetica Neue"/>
              </a:rPr>
              <a:t>Fault tolerance</a:t>
            </a:r>
            <a:r>
              <a:rPr lang="en-US" dirty="0" smtClean="0"/>
              <a:t>: n-1 nodes can fail!</a:t>
            </a:r>
          </a:p>
          <a:p>
            <a:endParaRPr lang="en-US" dirty="0"/>
          </a:p>
          <a:p>
            <a:r>
              <a:rPr lang="en-US" dirty="0" smtClean="0"/>
              <a:t>Almost a solution: SEC weaker than Strong Consistency, though good enough for many practical situations</a:t>
            </a:r>
            <a:endParaRPr lang="en-US" dirty="0"/>
          </a:p>
        </p:txBody>
      </p:sp>
    </p:spTree>
    <p:extLst>
      <p:ext uri="{BB962C8B-B14F-4D97-AF65-F5344CB8AC3E}">
        <p14:creationId xmlns:p14="http://schemas.microsoft.com/office/powerpoint/2010/main" val="21626882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Conflicts</a:t>
            </a:r>
            <a:endParaRPr lang="en-US" dirty="0"/>
          </a:p>
        </p:txBody>
      </p:sp>
      <p:sp>
        <p:nvSpPr>
          <p:cNvPr id="3" name="Content Placeholder 2"/>
          <p:cNvSpPr>
            <a:spLocks noGrp="1"/>
          </p:cNvSpPr>
          <p:nvPr>
            <p:ph idx="1"/>
          </p:nvPr>
        </p:nvSpPr>
        <p:spPr>
          <a:xfrm>
            <a:off x="169863" y="1312863"/>
            <a:ext cx="8850312" cy="935037"/>
          </a:xfrm>
        </p:spPr>
        <p:txBody>
          <a:bodyPr/>
          <a:lstStyle/>
          <a:p>
            <a:r>
              <a:rPr lang="en-US" dirty="0" smtClean="0"/>
              <a:t>Updating replicas may lead to different results </a:t>
            </a:r>
            <a:r>
              <a:rPr lang="en-US" dirty="0" smtClean="0">
                <a:sym typeface="Wingdings"/>
              </a:rPr>
              <a:t></a:t>
            </a:r>
            <a:br>
              <a:rPr lang="en-US" dirty="0" smtClean="0">
                <a:sym typeface="Wingdings"/>
              </a:rPr>
            </a:br>
            <a:r>
              <a:rPr lang="en-US" dirty="0" smtClean="0">
                <a:sym typeface="Wingdings"/>
              </a:rPr>
              <a:t>inconsistent data</a:t>
            </a:r>
            <a:endParaRPr lang="en-US" dirty="0" smtClean="0"/>
          </a:p>
          <a:p>
            <a:endParaRPr lang="en-US" dirty="0"/>
          </a:p>
          <a:p>
            <a:endParaRPr lang="en-US" dirty="0"/>
          </a:p>
        </p:txBody>
      </p:sp>
      <p:cxnSp>
        <p:nvCxnSpPr>
          <p:cNvPr id="6" name="Straight Connector 5"/>
          <p:cNvCxnSpPr/>
          <p:nvPr/>
        </p:nvCxnSpPr>
        <p:spPr>
          <a:xfrm>
            <a:off x="2260600" y="2933700"/>
            <a:ext cx="5194300" cy="0"/>
          </a:xfrm>
          <a:prstGeom prst="line">
            <a:avLst/>
          </a:prstGeom>
          <a:ln w="38100" cmpd="sng">
            <a:solidFill>
              <a:srgbClr val="0000FF"/>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2273300" y="3517900"/>
            <a:ext cx="5194300" cy="0"/>
          </a:xfrm>
          <a:prstGeom prst="line">
            <a:avLst/>
          </a:prstGeom>
          <a:ln w="38100" cmpd="sng">
            <a:solidFill>
              <a:schemeClr val="accent4">
                <a:lumMod val="75000"/>
              </a:schemeClr>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273300" y="4152900"/>
            <a:ext cx="5194300" cy="0"/>
          </a:xfrm>
          <a:prstGeom prst="line">
            <a:avLst/>
          </a:prstGeom>
          <a:ln w="38100" cmpd="sng">
            <a:solidFill>
              <a:srgbClr val="FF8D00"/>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1346200" y="2705100"/>
            <a:ext cx="482600" cy="469900"/>
          </a:xfrm>
          <a:prstGeom prst="ellipse">
            <a:avLst/>
          </a:prstGeom>
          <a:noFill/>
          <a:ln w="28575"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solidFill>
                <a:srgbClr val="0000FF"/>
              </a:solidFill>
              <a:latin typeface="Helvetica Neue Light"/>
              <a:cs typeface="Helvetica Neue Light"/>
            </a:endParaRPr>
          </a:p>
        </p:txBody>
      </p:sp>
      <p:sp>
        <p:nvSpPr>
          <p:cNvPr id="13" name="Oval 12"/>
          <p:cNvSpPr/>
          <p:nvPr/>
        </p:nvSpPr>
        <p:spPr>
          <a:xfrm>
            <a:off x="1346200" y="3302000"/>
            <a:ext cx="482600" cy="469900"/>
          </a:xfrm>
          <a:prstGeom prst="ellipse">
            <a:avLst/>
          </a:prstGeom>
          <a:noFill/>
          <a:ln w="28575" cmpd="sng">
            <a:solidFill>
              <a:schemeClr val="accent4">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1333500" y="3937000"/>
            <a:ext cx="482600" cy="469900"/>
          </a:xfrm>
          <a:prstGeom prst="ellipse">
            <a:avLst/>
          </a:prstGeom>
          <a:noFill/>
          <a:ln w="28575" cmpd="sng">
            <a:solidFill>
              <a:srgbClr val="FF8D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1104900" y="2590800"/>
            <a:ext cx="990600" cy="1955800"/>
          </a:xfrm>
          <a:prstGeom prst="ellipse">
            <a:avLst/>
          </a:prstGeom>
          <a:noFill/>
          <a:ln w="28575"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1409700" y="2730500"/>
            <a:ext cx="424959" cy="369332"/>
          </a:xfrm>
          <a:prstGeom prst="rect">
            <a:avLst/>
          </a:prstGeom>
          <a:noFill/>
        </p:spPr>
        <p:txBody>
          <a:bodyPr wrap="none" rtlCol="0">
            <a:spAutoFit/>
          </a:bodyPr>
          <a:lstStyle/>
          <a:p>
            <a:r>
              <a:rPr lang="en-US" i="1" dirty="0" smtClean="0">
                <a:solidFill>
                  <a:srgbClr val="0000FF"/>
                </a:solidFill>
                <a:latin typeface="Helvetica Neue Light"/>
                <a:cs typeface="Helvetica Neue Light"/>
              </a:rPr>
              <a:t>s</a:t>
            </a:r>
            <a:r>
              <a:rPr lang="en-US" i="1" baseline="-25000" dirty="0" smtClean="0">
                <a:solidFill>
                  <a:srgbClr val="0000FF"/>
                </a:solidFill>
                <a:latin typeface="Helvetica Neue Light"/>
                <a:cs typeface="Helvetica Neue Light"/>
              </a:rPr>
              <a:t>1</a:t>
            </a:r>
            <a:endParaRPr lang="en-US" i="1" baseline="-25000" dirty="0">
              <a:solidFill>
                <a:srgbClr val="0000FF"/>
              </a:solidFill>
              <a:latin typeface="Helvetica Neue Light"/>
              <a:cs typeface="Helvetica Neue Light"/>
            </a:endParaRPr>
          </a:p>
        </p:txBody>
      </p:sp>
      <p:sp>
        <p:nvSpPr>
          <p:cNvPr id="17" name="TextBox 16"/>
          <p:cNvSpPr txBox="1"/>
          <p:nvPr/>
        </p:nvSpPr>
        <p:spPr>
          <a:xfrm>
            <a:off x="1422400" y="3327400"/>
            <a:ext cx="424959" cy="369332"/>
          </a:xfrm>
          <a:prstGeom prst="rect">
            <a:avLst/>
          </a:prstGeom>
          <a:noFill/>
        </p:spPr>
        <p:txBody>
          <a:bodyPr wrap="none" rtlCol="0">
            <a:spAutoFit/>
          </a:bodyPr>
          <a:lstStyle/>
          <a:p>
            <a:r>
              <a:rPr lang="en-US" i="1" dirty="0" smtClean="0">
                <a:solidFill>
                  <a:schemeClr val="accent4">
                    <a:lumMod val="50000"/>
                  </a:schemeClr>
                </a:solidFill>
                <a:latin typeface="Helvetica Neue Light"/>
                <a:cs typeface="Helvetica Neue Light"/>
              </a:rPr>
              <a:t>s</a:t>
            </a:r>
            <a:r>
              <a:rPr lang="en-US" i="1" baseline="-25000" dirty="0">
                <a:solidFill>
                  <a:schemeClr val="accent4">
                    <a:lumMod val="50000"/>
                  </a:schemeClr>
                </a:solidFill>
                <a:latin typeface="Helvetica Neue Light"/>
                <a:cs typeface="Helvetica Neue Light"/>
              </a:rPr>
              <a:t>2</a:t>
            </a:r>
          </a:p>
        </p:txBody>
      </p:sp>
      <p:sp>
        <p:nvSpPr>
          <p:cNvPr id="18" name="TextBox 17"/>
          <p:cNvSpPr txBox="1"/>
          <p:nvPr/>
        </p:nvSpPr>
        <p:spPr>
          <a:xfrm>
            <a:off x="1422400" y="3962400"/>
            <a:ext cx="424959" cy="369332"/>
          </a:xfrm>
          <a:prstGeom prst="rect">
            <a:avLst/>
          </a:prstGeom>
          <a:noFill/>
        </p:spPr>
        <p:txBody>
          <a:bodyPr wrap="none" rtlCol="0">
            <a:spAutoFit/>
          </a:bodyPr>
          <a:lstStyle/>
          <a:p>
            <a:r>
              <a:rPr lang="en-US" i="1" dirty="0" smtClean="0">
                <a:solidFill>
                  <a:srgbClr val="FF6600"/>
                </a:solidFill>
                <a:latin typeface="Helvetica Neue Light"/>
                <a:cs typeface="Helvetica Neue Light"/>
              </a:rPr>
              <a:t>s</a:t>
            </a:r>
            <a:r>
              <a:rPr lang="en-US" i="1" baseline="-25000" dirty="0" smtClean="0">
                <a:solidFill>
                  <a:srgbClr val="FF6600"/>
                </a:solidFill>
                <a:latin typeface="Helvetica Neue Light"/>
                <a:cs typeface="Helvetica Neue Light"/>
              </a:rPr>
              <a:t>3</a:t>
            </a:r>
            <a:endParaRPr lang="en-US" i="1" baseline="-25000" dirty="0">
              <a:solidFill>
                <a:srgbClr val="FF6600"/>
              </a:solidFill>
              <a:latin typeface="Helvetica Neue Light"/>
              <a:cs typeface="Helvetica Neue Light"/>
            </a:endParaRPr>
          </a:p>
        </p:txBody>
      </p:sp>
      <p:sp>
        <p:nvSpPr>
          <p:cNvPr id="19" name="Oval 18"/>
          <p:cNvSpPr/>
          <p:nvPr/>
        </p:nvSpPr>
        <p:spPr>
          <a:xfrm>
            <a:off x="2514600" y="2781300"/>
            <a:ext cx="266700" cy="279400"/>
          </a:xfrm>
          <a:prstGeom prst="ellipse">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sp>
        <p:nvSpPr>
          <p:cNvPr id="20" name="Oval 19"/>
          <p:cNvSpPr/>
          <p:nvPr/>
        </p:nvSpPr>
        <p:spPr>
          <a:xfrm>
            <a:off x="2514600" y="3378200"/>
            <a:ext cx="266700" cy="279400"/>
          </a:xfrm>
          <a:prstGeom prst="ellipse">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sp>
        <p:nvSpPr>
          <p:cNvPr id="21" name="Oval 20"/>
          <p:cNvSpPr/>
          <p:nvPr/>
        </p:nvSpPr>
        <p:spPr>
          <a:xfrm>
            <a:off x="2514600" y="4013200"/>
            <a:ext cx="266700" cy="279400"/>
          </a:xfrm>
          <a:prstGeom prst="ellipse">
            <a:avLst/>
          </a:prstGeom>
          <a:solidFill>
            <a:srgbClr val="FF8D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sp>
        <p:nvSpPr>
          <p:cNvPr id="22" name="TextBox 21"/>
          <p:cNvSpPr txBox="1"/>
          <p:nvPr/>
        </p:nvSpPr>
        <p:spPr>
          <a:xfrm>
            <a:off x="2505075" y="2752725"/>
            <a:ext cx="284488" cy="307777"/>
          </a:xfrm>
          <a:prstGeom prst="rect">
            <a:avLst/>
          </a:prstGeom>
          <a:noFill/>
        </p:spPr>
        <p:txBody>
          <a:bodyPr wrap="none" rtlCol="0">
            <a:spAutoFit/>
          </a:bodyPr>
          <a:lstStyle/>
          <a:p>
            <a:r>
              <a:rPr lang="en-US" sz="1400" dirty="0" smtClean="0">
                <a:solidFill>
                  <a:schemeClr val="bg1"/>
                </a:solidFill>
                <a:latin typeface="Helvetica Neue"/>
                <a:cs typeface="Helvetica Neue"/>
              </a:rPr>
              <a:t>5</a:t>
            </a:r>
            <a:endParaRPr lang="en-US" sz="1400" dirty="0">
              <a:solidFill>
                <a:schemeClr val="bg1"/>
              </a:solidFill>
              <a:latin typeface="Helvetica Neue"/>
              <a:cs typeface="Helvetica Neue"/>
            </a:endParaRPr>
          </a:p>
        </p:txBody>
      </p:sp>
      <p:sp>
        <p:nvSpPr>
          <p:cNvPr id="23" name="TextBox 22"/>
          <p:cNvSpPr txBox="1"/>
          <p:nvPr/>
        </p:nvSpPr>
        <p:spPr>
          <a:xfrm>
            <a:off x="2514600" y="3346450"/>
            <a:ext cx="284488" cy="307777"/>
          </a:xfrm>
          <a:prstGeom prst="rect">
            <a:avLst/>
          </a:prstGeom>
          <a:noFill/>
        </p:spPr>
        <p:txBody>
          <a:bodyPr wrap="none" rtlCol="0">
            <a:spAutoFit/>
          </a:bodyPr>
          <a:lstStyle/>
          <a:p>
            <a:r>
              <a:rPr lang="en-US" sz="1400" dirty="0" smtClean="0">
                <a:solidFill>
                  <a:schemeClr val="bg1"/>
                </a:solidFill>
                <a:latin typeface="Helvetica Neue"/>
                <a:cs typeface="Helvetica Neue"/>
              </a:rPr>
              <a:t>5</a:t>
            </a:r>
            <a:endParaRPr lang="en-US" sz="1400" dirty="0">
              <a:solidFill>
                <a:schemeClr val="bg1"/>
              </a:solidFill>
              <a:latin typeface="Helvetica Neue"/>
              <a:cs typeface="Helvetica Neue"/>
            </a:endParaRPr>
          </a:p>
        </p:txBody>
      </p:sp>
      <p:sp>
        <p:nvSpPr>
          <p:cNvPr id="24" name="TextBox 23"/>
          <p:cNvSpPr txBox="1"/>
          <p:nvPr/>
        </p:nvSpPr>
        <p:spPr>
          <a:xfrm>
            <a:off x="2514600" y="3987800"/>
            <a:ext cx="284488" cy="307777"/>
          </a:xfrm>
          <a:prstGeom prst="rect">
            <a:avLst/>
          </a:prstGeom>
          <a:noFill/>
        </p:spPr>
        <p:txBody>
          <a:bodyPr wrap="none" rtlCol="0">
            <a:spAutoFit/>
          </a:bodyPr>
          <a:lstStyle/>
          <a:p>
            <a:r>
              <a:rPr lang="en-US" sz="1400" dirty="0" smtClean="0">
                <a:solidFill>
                  <a:schemeClr val="bg1"/>
                </a:solidFill>
                <a:latin typeface="Helvetica Neue"/>
                <a:cs typeface="Helvetica Neue"/>
              </a:rPr>
              <a:t>5</a:t>
            </a:r>
            <a:endParaRPr lang="en-US" sz="1400" dirty="0">
              <a:solidFill>
                <a:schemeClr val="bg1"/>
              </a:solidFill>
              <a:latin typeface="Helvetica Neue"/>
              <a:cs typeface="Helvetica Neue"/>
            </a:endParaRPr>
          </a:p>
        </p:txBody>
      </p:sp>
      <p:sp>
        <p:nvSpPr>
          <p:cNvPr id="25" name="Oval 24"/>
          <p:cNvSpPr/>
          <p:nvPr/>
        </p:nvSpPr>
        <p:spPr>
          <a:xfrm>
            <a:off x="3822700" y="4013200"/>
            <a:ext cx="266700" cy="279400"/>
          </a:xfrm>
          <a:prstGeom prst="ellipse">
            <a:avLst/>
          </a:prstGeom>
          <a:solidFill>
            <a:srgbClr val="FF8D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sp>
        <p:nvSpPr>
          <p:cNvPr id="26" name="TextBox 25"/>
          <p:cNvSpPr txBox="1"/>
          <p:nvPr/>
        </p:nvSpPr>
        <p:spPr>
          <a:xfrm>
            <a:off x="3822700" y="3990975"/>
            <a:ext cx="284488" cy="307777"/>
          </a:xfrm>
          <a:prstGeom prst="rect">
            <a:avLst/>
          </a:prstGeom>
          <a:noFill/>
        </p:spPr>
        <p:txBody>
          <a:bodyPr wrap="none" rtlCol="0">
            <a:spAutoFit/>
          </a:bodyPr>
          <a:lstStyle/>
          <a:p>
            <a:r>
              <a:rPr lang="en-US" sz="1400" dirty="0">
                <a:solidFill>
                  <a:schemeClr val="bg1"/>
                </a:solidFill>
                <a:latin typeface="Helvetica Neue"/>
                <a:cs typeface="Helvetica Neue"/>
              </a:rPr>
              <a:t>7</a:t>
            </a:r>
          </a:p>
        </p:txBody>
      </p:sp>
      <p:sp>
        <p:nvSpPr>
          <p:cNvPr id="27" name="Oval 26"/>
          <p:cNvSpPr/>
          <p:nvPr/>
        </p:nvSpPr>
        <p:spPr>
          <a:xfrm>
            <a:off x="3365500" y="2755900"/>
            <a:ext cx="266700" cy="279400"/>
          </a:xfrm>
          <a:prstGeom prst="ellipse">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sp>
        <p:nvSpPr>
          <p:cNvPr id="28" name="TextBox 27"/>
          <p:cNvSpPr txBox="1"/>
          <p:nvPr/>
        </p:nvSpPr>
        <p:spPr>
          <a:xfrm>
            <a:off x="3359150" y="2730500"/>
            <a:ext cx="284488" cy="307777"/>
          </a:xfrm>
          <a:prstGeom prst="rect">
            <a:avLst/>
          </a:prstGeom>
          <a:noFill/>
        </p:spPr>
        <p:txBody>
          <a:bodyPr wrap="none" rtlCol="0">
            <a:spAutoFit/>
          </a:bodyPr>
          <a:lstStyle/>
          <a:p>
            <a:r>
              <a:rPr lang="en-US" sz="1400" dirty="0" smtClean="0">
                <a:solidFill>
                  <a:schemeClr val="bg1"/>
                </a:solidFill>
                <a:latin typeface="Helvetica Neue"/>
                <a:cs typeface="Helvetica Neue"/>
              </a:rPr>
              <a:t>3</a:t>
            </a:r>
            <a:endParaRPr lang="en-US" sz="1400" dirty="0">
              <a:solidFill>
                <a:schemeClr val="bg1"/>
              </a:solidFill>
              <a:latin typeface="Helvetica Neue"/>
              <a:cs typeface="Helvetica Neue"/>
            </a:endParaRPr>
          </a:p>
        </p:txBody>
      </p:sp>
      <p:sp>
        <p:nvSpPr>
          <p:cNvPr id="29" name="Oval 28"/>
          <p:cNvSpPr/>
          <p:nvPr/>
        </p:nvSpPr>
        <p:spPr>
          <a:xfrm>
            <a:off x="4927600" y="4013200"/>
            <a:ext cx="266700" cy="279400"/>
          </a:xfrm>
          <a:prstGeom prst="ellipse">
            <a:avLst/>
          </a:prstGeom>
          <a:solidFill>
            <a:srgbClr val="FF8D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sp>
        <p:nvSpPr>
          <p:cNvPr id="30" name="TextBox 29"/>
          <p:cNvSpPr txBox="1"/>
          <p:nvPr/>
        </p:nvSpPr>
        <p:spPr>
          <a:xfrm>
            <a:off x="4927600" y="3990975"/>
            <a:ext cx="284488" cy="307777"/>
          </a:xfrm>
          <a:prstGeom prst="rect">
            <a:avLst/>
          </a:prstGeom>
          <a:noFill/>
        </p:spPr>
        <p:txBody>
          <a:bodyPr wrap="none" rtlCol="0">
            <a:spAutoFit/>
          </a:bodyPr>
          <a:lstStyle/>
          <a:p>
            <a:r>
              <a:rPr lang="en-US" sz="1400" dirty="0" smtClean="0">
                <a:solidFill>
                  <a:schemeClr val="bg1"/>
                </a:solidFill>
                <a:latin typeface="Helvetica Neue"/>
                <a:cs typeface="Helvetica Neue"/>
              </a:rPr>
              <a:t>3</a:t>
            </a:r>
            <a:endParaRPr lang="en-US" sz="1400" dirty="0">
              <a:solidFill>
                <a:schemeClr val="bg1"/>
              </a:solidFill>
              <a:latin typeface="Helvetica Neue"/>
              <a:cs typeface="Helvetica Neue"/>
            </a:endParaRPr>
          </a:p>
        </p:txBody>
      </p:sp>
      <p:sp>
        <p:nvSpPr>
          <p:cNvPr id="31" name="Oval 30"/>
          <p:cNvSpPr/>
          <p:nvPr/>
        </p:nvSpPr>
        <p:spPr>
          <a:xfrm>
            <a:off x="4648200" y="2768600"/>
            <a:ext cx="266700" cy="279400"/>
          </a:xfrm>
          <a:prstGeom prst="ellipse">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sp>
        <p:nvSpPr>
          <p:cNvPr id="32" name="TextBox 31"/>
          <p:cNvSpPr txBox="1"/>
          <p:nvPr/>
        </p:nvSpPr>
        <p:spPr>
          <a:xfrm>
            <a:off x="4641850" y="2743200"/>
            <a:ext cx="284488" cy="307777"/>
          </a:xfrm>
          <a:prstGeom prst="rect">
            <a:avLst/>
          </a:prstGeom>
          <a:noFill/>
        </p:spPr>
        <p:txBody>
          <a:bodyPr wrap="none" rtlCol="0">
            <a:spAutoFit/>
          </a:bodyPr>
          <a:lstStyle/>
          <a:p>
            <a:r>
              <a:rPr lang="en-US" sz="1400" dirty="0">
                <a:solidFill>
                  <a:schemeClr val="bg1"/>
                </a:solidFill>
                <a:latin typeface="Helvetica Neue"/>
                <a:cs typeface="Helvetica Neue"/>
              </a:rPr>
              <a:t>7</a:t>
            </a:r>
          </a:p>
        </p:txBody>
      </p:sp>
      <p:sp>
        <p:nvSpPr>
          <p:cNvPr id="33" name="Oval 32"/>
          <p:cNvSpPr/>
          <p:nvPr/>
        </p:nvSpPr>
        <p:spPr>
          <a:xfrm>
            <a:off x="4584700" y="3365500"/>
            <a:ext cx="266700" cy="279400"/>
          </a:xfrm>
          <a:prstGeom prst="ellipse">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sp>
        <p:nvSpPr>
          <p:cNvPr id="34" name="TextBox 33"/>
          <p:cNvSpPr txBox="1"/>
          <p:nvPr/>
        </p:nvSpPr>
        <p:spPr>
          <a:xfrm>
            <a:off x="4584700" y="3333750"/>
            <a:ext cx="284488" cy="307777"/>
          </a:xfrm>
          <a:prstGeom prst="rect">
            <a:avLst/>
          </a:prstGeom>
          <a:noFill/>
        </p:spPr>
        <p:txBody>
          <a:bodyPr wrap="none" rtlCol="0">
            <a:spAutoFit/>
          </a:bodyPr>
          <a:lstStyle/>
          <a:p>
            <a:r>
              <a:rPr lang="en-US" sz="1400" dirty="0">
                <a:solidFill>
                  <a:schemeClr val="bg1"/>
                </a:solidFill>
                <a:latin typeface="Helvetica Neue"/>
                <a:cs typeface="Helvetica Neue"/>
              </a:rPr>
              <a:t>3</a:t>
            </a:r>
          </a:p>
        </p:txBody>
      </p:sp>
      <p:sp>
        <p:nvSpPr>
          <p:cNvPr id="35" name="Oval 34"/>
          <p:cNvSpPr/>
          <p:nvPr/>
        </p:nvSpPr>
        <p:spPr>
          <a:xfrm>
            <a:off x="5334000" y="3365500"/>
            <a:ext cx="266700" cy="279400"/>
          </a:xfrm>
          <a:prstGeom prst="ellipse">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sp>
        <p:nvSpPr>
          <p:cNvPr id="36" name="TextBox 35"/>
          <p:cNvSpPr txBox="1"/>
          <p:nvPr/>
        </p:nvSpPr>
        <p:spPr>
          <a:xfrm>
            <a:off x="5334000" y="3333750"/>
            <a:ext cx="284488" cy="307777"/>
          </a:xfrm>
          <a:prstGeom prst="rect">
            <a:avLst/>
          </a:prstGeom>
          <a:noFill/>
        </p:spPr>
        <p:txBody>
          <a:bodyPr wrap="none" rtlCol="0">
            <a:spAutoFit/>
          </a:bodyPr>
          <a:lstStyle/>
          <a:p>
            <a:r>
              <a:rPr lang="en-US" sz="1400" dirty="0">
                <a:solidFill>
                  <a:schemeClr val="bg1"/>
                </a:solidFill>
                <a:latin typeface="Helvetica Neue"/>
                <a:cs typeface="Helvetica Neue"/>
              </a:rPr>
              <a:t>7</a:t>
            </a:r>
          </a:p>
        </p:txBody>
      </p:sp>
      <p:cxnSp>
        <p:nvCxnSpPr>
          <p:cNvPr id="38" name="Straight Arrow Connector 37"/>
          <p:cNvCxnSpPr>
            <a:stCxn id="27" idx="5"/>
            <a:endCxn id="29" idx="1"/>
          </p:cNvCxnSpPr>
          <p:nvPr/>
        </p:nvCxnSpPr>
        <p:spPr>
          <a:xfrm>
            <a:off x="3593143" y="2994383"/>
            <a:ext cx="1373514" cy="1059734"/>
          </a:xfrm>
          <a:prstGeom prst="straightConnector1">
            <a:avLst/>
          </a:prstGeom>
          <a:ln w="28575" cmpd="sng">
            <a:solidFill>
              <a:schemeClr val="tx1">
                <a:lumMod val="85000"/>
                <a:lumOff val="1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27" idx="5"/>
            <a:endCxn id="34" idx="1"/>
          </p:cNvCxnSpPr>
          <p:nvPr/>
        </p:nvCxnSpPr>
        <p:spPr>
          <a:xfrm>
            <a:off x="3593143" y="2994383"/>
            <a:ext cx="991557" cy="493256"/>
          </a:xfrm>
          <a:prstGeom prst="straightConnector1">
            <a:avLst/>
          </a:prstGeom>
          <a:ln w="28575" cmpd="sng">
            <a:solidFill>
              <a:schemeClr val="tx1">
                <a:lumMod val="85000"/>
                <a:lumOff val="1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25" idx="7"/>
            <a:endCxn id="35" idx="2"/>
          </p:cNvCxnSpPr>
          <p:nvPr/>
        </p:nvCxnSpPr>
        <p:spPr>
          <a:xfrm flipV="1">
            <a:off x="4050343" y="3505200"/>
            <a:ext cx="1283657" cy="548917"/>
          </a:xfrm>
          <a:prstGeom prst="straightConnector1">
            <a:avLst/>
          </a:prstGeom>
          <a:ln w="28575" cmpd="sng">
            <a:solidFill>
              <a:schemeClr val="tx1">
                <a:lumMod val="85000"/>
                <a:lumOff val="1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25" idx="7"/>
            <a:endCxn id="31" idx="3"/>
          </p:cNvCxnSpPr>
          <p:nvPr/>
        </p:nvCxnSpPr>
        <p:spPr>
          <a:xfrm flipV="1">
            <a:off x="4050343" y="3007083"/>
            <a:ext cx="636914" cy="1047034"/>
          </a:xfrm>
          <a:prstGeom prst="straightConnector1">
            <a:avLst/>
          </a:prstGeom>
          <a:ln w="28575" cmpd="sng">
            <a:solidFill>
              <a:schemeClr val="tx1">
                <a:lumMod val="85000"/>
                <a:lumOff val="1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53" name="Freeform 52"/>
          <p:cNvSpPr/>
          <p:nvPr/>
        </p:nvSpPr>
        <p:spPr>
          <a:xfrm>
            <a:off x="4481945" y="2616200"/>
            <a:ext cx="1258455" cy="1804259"/>
          </a:xfrm>
          <a:custGeom>
            <a:avLst/>
            <a:gdLst>
              <a:gd name="connsiteX0" fmla="*/ 242455 w 1297125"/>
              <a:gd name="connsiteY0" fmla="*/ 178 h 1880637"/>
              <a:gd name="connsiteX1" fmla="*/ 623455 w 1297125"/>
              <a:gd name="connsiteY1" fmla="*/ 152578 h 1880637"/>
              <a:gd name="connsiteX2" fmla="*/ 1106055 w 1297125"/>
              <a:gd name="connsiteY2" fmla="*/ 660578 h 1880637"/>
              <a:gd name="connsiteX3" fmla="*/ 1296555 w 1297125"/>
              <a:gd name="connsiteY3" fmla="*/ 1079678 h 1880637"/>
              <a:gd name="connsiteX4" fmla="*/ 1055255 w 1297125"/>
              <a:gd name="connsiteY4" fmla="*/ 1511478 h 1880637"/>
              <a:gd name="connsiteX5" fmla="*/ 623455 w 1297125"/>
              <a:gd name="connsiteY5" fmla="*/ 1867078 h 1880637"/>
              <a:gd name="connsiteX6" fmla="*/ 305955 w 1297125"/>
              <a:gd name="connsiteY6" fmla="*/ 1778178 h 1880637"/>
              <a:gd name="connsiteX7" fmla="*/ 293255 w 1297125"/>
              <a:gd name="connsiteY7" fmla="*/ 1511478 h 1880637"/>
              <a:gd name="connsiteX8" fmla="*/ 598055 w 1297125"/>
              <a:gd name="connsiteY8" fmla="*/ 1105078 h 1880637"/>
              <a:gd name="connsiteX9" fmla="*/ 648855 w 1297125"/>
              <a:gd name="connsiteY9" fmla="*/ 876478 h 1880637"/>
              <a:gd name="connsiteX10" fmla="*/ 458355 w 1297125"/>
              <a:gd name="connsiteY10" fmla="*/ 711378 h 1880637"/>
              <a:gd name="connsiteX11" fmla="*/ 153555 w 1297125"/>
              <a:gd name="connsiteY11" fmla="*/ 533578 h 1880637"/>
              <a:gd name="connsiteX12" fmla="*/ 39255 w 1297125"/>
              <a:gd name="connsiteY12" fmla="*/ 343078 h 1880637"/>
              <a:gd name="connsiteX13" fmla="*/ 13855 w 1297125"/>
              <a:gd name="connsiteY13" fmla="*/ 127178 h 1880637"/>
              <a:gd name="connsiteX14" fmla="*/ 242455 w 1297125"/>
              <a:gd name="connsiteY14" fmla="*/ 178 h 1880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7125" h="1880637">
                <a:moveTo>
                  <a:pt x="242455" y="178"/>
                </a:moveTo>
                <a:cubicBezTo>
                  <a:pt x="344055" y="4411"/>
                  <a:pt x="479522" y="42511"/>
                  <a:pt x="623455" y="152578"/>
                </a:cubicBezTo>
                <a:cubicBezTo>
                  <a:pt x="767388" y="262645"/>
                  <a:pt x="993872" y="506061"/>
                  <a:pt x="1106055" y="660578"/>
                </a:cubicBezTo>
                <a:cubicBezTo>
                  <a:pt x="1218238" y="815095"/>
                  <a:pt x="1305022" y="937861"/>
                  <a:pt x="1296555" y="1079678"/>
                </a:cubicBezTo>
                <a:cubicBezTo>
                  <a:pt x="1288088" y="1221495"/>
                  <a:pt x="1167438" y="1380245"/>
                  <a:pt x="1055255" y="1511478"/>
                </a:cubicBezTo>
                <a:cubicBezTo>
                  <a:pt x="943072" y="1642711"/>
                  <a:pt x="748338" y="1822628"/>
                  <a:pt x="623455" y="1867078"/>
                </a:cubicBezTo>
                <a:cubicBezTo>
                  <a:pt x="498572" y="1911528"/>
                  <a:pt x="360988" y="1837445"/>
                  <a:pt x="305955" y="1778178"/>
                </a:cubicBezTo>
                <a:cubicBezTo>
                  <a:pt x="250922" y="1718911"/>
                  <a:pt x="244572" y="1623661"/>
                  <a:pt x="293255" y="1511478"/>
                </a:cubicBezTo>
                <a:cubicBezTo>
                  <a:pt x="341938" y="1399295"/>
                  <a:pt x="538788" y="1210911"/>
                  <a:pt x="598055" y="1105078"/>
                </a:cubicBezTo>
                <a:cubicBezTo>
                  <a:pt x="657322" y="999245"/>
                  <a:pt x="672138" y="942095"/>
                  <a:pt x="648855" y="876478"/>
                </a:cubicBezTo>
                <a:cubicBezTo>
                  <a:pt x="625572" y="810861"/>
                  <a:pt x="540905" y="768528"/>
                  <a:pt x="458355" y="711378"/>
                </a:cubicBezTo>
                <a:cubicBezTo>
                  <a:pt x="375805" y="654228"/>
                  <a:pt x="223405" y="594961"/>
                  <a:pt x="153555" y="533578"/>
                </a:cubicBezTo>
                <a:cubicBezTo>
                  <a:pt x="83705" y="472195"/>
                  <a:pt x="62538" y="410811"/>
                  <a:pt x="39255" y="343078"/>
                </a:cubicBezTo>
                <a:cubicBezTo>
                  <a:pt x="15972" y="275345"/>
                  <a:pt x="-20012" y="186445"/>
                  <a:pt x="13855" y="127178"/>
                </a:cubicBezTo>
                <a:cubicBezTo>
                  <a:pt x="47722" y="67911"/>
                  <a:pt x="140855" y="-4055"/>
                  <a:pt x="242455" y="178"/>
                </a:cubicBezTo>
                <a:close/>
              </a:path>
            </a:pathLst>
          </a:custGeom>
          <a:noFill/>
          <a:ln w="28575" cmpd="sng">
            <a:solidFill>
              <a:srgbClr val="262626"/>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75781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169863" y="1143001"/>
            <a:ext cx="8850312" cy="3797300"/>
          </a:xfrm>
        </p:spPr>
        <p:txBody>
          <a:bodyPr>
            <a:normAutofit/>
          </a:bodyPr>
          <a:lstStyle/>
          <a:p>
            <a:r>
              <a:rPr lang="en-US" dirty="0" smtClean="0"/>
              <a:t>Serialization, strong consistency</a:t>
            </a:r>
          </a:p>
          <a:p>
            <a:pPr lvl="1"/>
            <a:r>
              <a:rPr lang="en-US" dirty="0" smtClean="0"/>
              <a:t>Easy to use by applications, but don’t scale well due to conflicts</a:t>
            </a:r>
          </a:p>
          <a:p>
            <a:pPr lvl="1"/>
            <a:endParaRPr lang="en-US" dirty="0"/>
          </a:p>
          <a:p>
            <a:r>
              <a:rPr lang="en-US" dirty="0" smtClean="0"/>
              <a:t>Two solutions to dramatically improve performance:</a:t>
            </a:r>
          </a:p>
          <a:p>
            <a:pPr lvl="1"/>
            <a:r>
              <a:rPr lang="en-US" dirty="0" smtClean="0"/>
              <a:t>CRDTs: eliminate coordination by restricting types of supported objects for </a:t>
            </a:r>
            <a:r>
              <a:rPr lang="en-US" b="1" dirty="0" smtClean="0">
                <a:latin typeface="Helvetica Neue"/>
                <a:cs typeface="Helvetica Neue"/>
              </a:rPr>
              <a:t>concurrent updates</a:t>
            </a:r>
          </a:p>
          <a:p>
            <a:pPr lvl="1"/>
            <a:r>
              <a:rPr lang="en-US" dirty="0" smtClean="0"/>
              <a:t>Coordination avoidance: rely on application hints to avoid coordination for </a:t>
            </a:r>
            <a:r>
              <a:rPr lang="en-US" b="1" dirty="0" smtClean="0">
                <a:latin typeface="Helvetica Neue"/>
                <a:cs typeface="Helvetica Neue"/>
              </a:rPr>
              <a:t>transactions</a:t>
            </a:r>
          </a:p>
          <a:p>
            <a:pPr lvl="1"/>
            <a:endParaRPr lang="en-US" dirty="0"/>
          </a:p>
          <a:p>
            <a:endParaRPr lang="en-US" dirty="0"/>
          </a:p>
        </p:txBody>
      </p:sp>
    </p:spTree>
    <p:extLst>
      <p:ext uri="{BB962C8B-B14F-4D97-AF65-F5344CB8AC3E}">
        <p14:creationId xmlns:p14="http://schemas.microsoft.com/office/powerpoint/2010/main" val="33532858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What’s the main contribution of this paper?</a:t>
            </a:r>
          </a:p>
          <a:p>
            <a:pPr marL="342900" indent="-342900">
              <a:buFont typeface="Arial" charset="0"/>
              <a:buChar char="•"/>
            </a:pPr>
            <a:r>
              <a:rPr lang="en-US" dirty="0" smtClean="0"/>
              <a:t>What </a:t>
            </a:r>
            <a:r>
              <a:rPr lang="en-US" dirty="0"/>
              <a:t>do these models mean for applications?</a:t>
            </a:r>
          </a:p>
          <a:p>
            <a:pPr marL="342900" indent="-342900">
              <a:buFont typeface="Arial" charset="0"/>
              <a:buChar char="•"/>
            </a:pPr>
            <a:r>
              <a:rPr lang="en-US" dirty="0"/>
              <a:t>What’s the relationship between transactions and CRDTs?</a:t>
            </a:r>
          </a:p>
          <a:p>
            <a:pPr marL="342900" indent="-342900">
              <a:buFont typeface="Arial" charset="0"/>
              <a:buChar char="•"/>
            </a:pPr>
            <a:endParaRPr lang="en-US" dirty="0" smtClean="0"/>
          </a:p>
          <a:p>
            <a:pPr marL="342900" indent="-342900">
              <a:buFont typeface="Arial" charset="0"/>
              <a:buChar char="•"/>
            </a:pPr>
            <a:endParaRPr lang="en-US" dirty="0"/>
          </a:p>
          <a:p>
            <a:endParaRPr lang="en-US" dirty="0"/>
          </a:p>
        </p:txBody>
      </p:sp>
    </p:spTree>
    <p:extLst>
      <p:ext uri="{BB962C8B-B14F-4D97-AF65-F5344CB8AC3E}">
        <p14:creationId xmlns:p14="http://schemas.microsoft.com/office/powerpoint/2010/main" val="149535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314700" y="2565400"/>
            <a:ext cx="927100" cy="17526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Strong Consistency</a:t>
            </a:r>
            <a:endParaRPr lang="en-US" dirty="0"/>
          </a:p>
        </p:txBody>
      </p:sp>
      <p:sp>
        <p:nvSpPr>
          <p:cNvPr id="3" name="Content Placeholder 2"/>
          <p:cNvSpPr>
            <a:spLocks noGrp="1"/>
          </p:cNvSpPr>
          <p:nvPr>
            <p:ph idx="1"/>
          </p:nvPr>
        </p:nvSpPr>
        <p:spPr>
          <a:xfrm>
            <a:off x="169863" y="1312863"/>
            <a:ext cx="8850312" cy="1277937"/>
          </a:xfrm>
        </p:spPr>
        <p:txBody>
          <a:bodyPr/>
          <a:lstStyle/>
          <a:p>
            <a:r>
              <a:rPr lang="en-US" dirty="0"/>
              <a:t>All replicas execute </a:t>
            </a:r>
            <a:r>
              <a:rPr lang="en-US" dirty="0" smtClean="0"/>
              <a:t>updates in </a:t>
            </a:r>
            <a:r>
              <a:rPr lang="en-US" dirty="0"/>
              <a:t>same total </a:t>
            </a:r>
            <a:r>
              <a:rPr lang="en-US" dirty="0" smtClean="0"/>
              <a:t>order</a:t>
            </a:r>
          </a:p>
          <a:p>
            <a:pPr lvl="1"/>
            <a:r>
              <a:rPr lang="en-US" dirty="0"/>
              <a:t>D</a:t>
            </a:r>
            <a:r>
              <a:rPr lang="en-US" dirty="0" smtClean="0"/>
              <a:t>eterministic updates: </a:t>
            </a:r>
            <a:r>
              <a:rPr lang="en-US" dirty="0" smtClean="0">
                <a:solidFill>
                  <a:srgbClr val="FF6600"/>
                </a:solidFill>
              </a:rPr>
              <a:t>same update on same objects </a:t>
            </a:r>
            <a:r>
              <a:rPr lang="en-US" dirty="0" smtClean="0">
                <a:solidFill>
                  <a:srgbClr val="FF6600"/>
                </a:solidFill>
                <a:sym typeface="Wingdings"/>
              </a:rPr>
              <a:t> same result</a:t>
            </a:r>
            <a:endParaRPr lang="en-US" dirty="0">
              <a:solidFill>
                <a:srgbClr val="FF6600"/>
              </a:solidFill>
            </a:endParaRPr>
          </a:p>
          <a:p>
            <a:endParaRPr lang="en-US" dirty="0"/>
          </a:p>
        </p:txBody>
      </p:sp>
      <p:cxnSp>
        <p:nvCxnSpPr>
          <p:cNvPr id="4" name="Straight Connector 3"/>
          <p:cNvCxnSpPr/>
          <p:nvPr/>
        </p:nvCxnSpPr>
        <p:spPr>
          <a:xfrm>
            <a:off x="2260600" y="2857500"/>
            <a:ext cx="5194300" cy="0"/>
          </a:xfrm>
          <a:prstGeom prst="line">
            <a:avLst/>
          </a:prstGeom>
          <a:ln w="38100" cmpd="sng">
            <a:solidFill>
              <a:srgbClr val="0000FF"/>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2273300" y="3441700"/>
            <a:ext cx="5194300" cy="0"/>
          </a:xfrm>
          <a:prstGeom prst="line">
            <a:avLst/>
          </a:prstGeom>
          <a:ln w="38100" cmpd="sng">
            <a:solidFill>
              <a:schemeClr val="accent4">
                <a:lumMod val="75000"/>
              </a:schemeClr>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2273300" y="4076700"/>
            <a:ext cx="5194300" cy="0"/>
          </a:xfrm>
          <a:prstGeom prst="line">
            <a:avLst/>
          </a:prstGeom>
          <a:ln w="38100" cmpd="sng">
            <a:solidFill>
              <a:srgbClr val="FF8D00"/>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1346200" y="2628900"/>
            <a:ext cx="482600" cy="469900"/>
          </a:xfrm>
          <a:prstGeom prst="ellipse">
            <a:avLst/>
          </a:prstGeom>
          <a:noFill/>
          <a:ln w="28575"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solidFill>
                <a:srgbClr val="0000FF"/>
              </a:solidFill>
              <a:latin typeface="Helvetica Neue Light"/>
              <a:cs typeface="Helvetica Neue Light"/>
            </a:endParaRPr>
          </a:p>
        </p:txBody>
      </p:sp>
      <p:sp>
        <p:nvSpPr>
          <p:cNvPr id="8" name="Oval 7"/>
          <p:cNvSpPr/>
          <p:nvPr/>
        </p:nvSpPr>
        <p:spPr>
          <a:xfrm>
            <a:off x="1346200" y="3225800"/>
            <a:ext cx="482600" cy="469900"/>
          </a:xfrm>
          <a:prstGeom prst="ellipse">
            <a:avLst/>
          </a:prstGeom>
          <a:noFill/>
          <a:ln w="28575" cmpd="sng">
            <a:solidFill>
              <a:schemeClr val="accent4">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1333500" y="3860800"/>
            <a:ext cx="482600" cy="469900"/>
          </a:xfrm>
          <a:prstGeom prst="ellipse">
            <a:avLst/>
          </a:prstGeom>
          <a:noFill/>
          <a:ln w="28575" cmpd="sng">
            <a:solidFill>
              <a:srgbClr val="FF8D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1104900" y="2514600"/>
            <a:ext cx="990600" cy="1955800"/>
          </a:xfrm>
          <a:prstGeom prst="ellipse">
            <a:avLst/>
          </a:prstGeom>
          <a:noFill/>
          <a:ln w="28575"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1409700" y="2654300"/>
            <a:ext cx="424959" cy="369332"/>
          </a:xfrm>
          <a:prstGeom prst="rect">
            <a:avLst/>
          </a:prstGeom>
          <a:noFill/>
        </p:spPr>
        <p:txBody>
          <a:bodyPr wrap="none" rtlCol="0">
            <a:spAutoFit/>
          </a:bodyPr>
          <a:lstStyle/>
          <a:p>
            <a:r>
              <a:rPr lang="en-US" i="1" dirty="0" smtClean="0">
                <a:solidFill>
                  <a:srgbClr val="0000FF"/>
                </a:solidFill>
                <a:latin typeface="Helvetica Neue Light"/>
                <a:cs typeface="Helvetica Neue Light"/>
              </a:rPr>
              <a:t>s</a:t>
            </a:r>
            <a:r>
              <a:rPr lang="en-US" i="1" baseline="-25000" dirty="0" smtClean="0">
                <a:solidFill>
                  <a:srgbClr val="0000FF"/>
                </a:solidFill>
                <a:latin typeface="Helvetica Neue Light"/>
                <a:cs typeface="Helvetica Neue Light"/>
              </a:rPr>
              <a:t>1</a:t>
            </a:r>
            <a:endParaRPr lang="en-US" i="1" baseline="-25000" dirty="0">
              <a:solidFill>
                <a:srgbClr val="0000FF"/>
              </a:solidFill>
              <a:latin typeface="Helvetica Neue Light"/>
              <a:cs typeface="Helvetica Neue Light"/>
            </a:endParaRPr>
          </a:p>
        </p:txBody>
      </p:sp>
      <p:sp>
        <p:nvSpPr>
          <p:cNvPr id="12" name="TextBox 11"/>
          <p:cNvSpPr txBox="1"/>
          <p:nvPr/>
        </p:nvSpPr>
        <p:spPr>
          <a:xfrm>
            <a:off x="1422400" y="3251200"/>
            <a:ext cx="424959" cy="369332"/>
          </a:xfrm>
          <a:prstGeom prst="rect">
            <a:avLst/>
          </a:prstGeom>
          <a:noFill/>
        </p:spPr>
        <p:txBody>
          <a:bodyPr wrap="none" rtlCol="0">
            <a:spAutoFit/>
          </a:bodyPr>
          <a:lstStyle/>
          <a:p>
            <a:r>
              <a:rPr lang="en-US" i="1" dirty="0" smtClean="0">
                <a:solidFill>
                  <a:schemeClr val="accent4">
                    <a:lumMod val="50000"/>
                  </a:schemeClr>
                </a:solidFill>
                <a:latin typeface="Helvetica Neue Light"/>
                <a:cs typeface="Helvetica Neue Light"/>
              </a:rPr>
              <a:t>s</a:t>
            </a:r>
            <a:r>
              <a:rPr lang="en-US" i="1" baseline="-25000" dirty="0">
                <a:solidFill>
                  <a:schemeClr val="accent4">
                    <a:lumMod val="50000"/>
                  </a:schemeClr>
                </a:solidFill>
                <a:latin typeface="Helvetica Neue Light"/>
                <a:cs typeface="Helvetica Neue Light"/>
              </a:rPr>
              <a:t>2</a:t>
            </a:r>
          </a:p>
        </p:txBody>
      </p:sp>
      <p:sp>
        <p:nvSpPr>
          <p:cNvPr id="13" name="TextBox 12"/>
          <p:cNvSpPr txBox="1"/>
          <p:nvPr/>
        </p:nvSpPr>
        <p:spPr>
          <a:xfrm>
            <a:off x="1422400" y="3886200"/>
            <a:ext cx="424959" cy="369332"/>
          </a:xfrm>
          <a:prstGeom prst="rect">
            <a:avLst/>
          </a:prstGeom>
          <a:noFill/>
        </p:spPr>
        <p:txBody>
          <a:bodyPr wrap="none" rtlCol="0">
            <a:spAutoFit/>
          </a:bodyPr>
          <a:lstStyle/>
          <a:p>
            <a:r>
              <a:rPr lang="en-US" i="1" dirty="0" smtClean="0">
                <a:solidFill>
                  <a:srgbClr val="FF6600"/>
                </a:solidFill>
                <a:latin typeface="Helvetica Neue Light"/>
                <a:cs typeface="Helvetica Neue Light"/>
              </a:rPr>
              <a:t>s</a:t>
            </a:r>
            <a:r>
              <a:rPr lang="en-US" i="1" baseline="-25000" dirty="0" smtClean="0">
                <a:solidFill>
                  <a:srgbClr val="FF6600"/>
                </a:solidFill>
                <a:latin typeface="Helvetica Neue Light"/>
                <a:cs typeface="Helvetica Neue Light"/>
              </a:rPr>
              <a:t>3</a:t>
            </a:r>
            <a:endParaRPr lang="en-US" i="1" baseline="-25000" dirty="0">
              <a:solidFill>
                <a:srgbClr val="FF6600"/>
              </a:solidFill>
              <a:latin typeface="Helvetica Neue Light"/>
              <a:cs typeface="Helvetica Neue Light"/>
            </a:endParaRPr>
          </a:p>
        </p:txBody>
      </p:sp>
      <p:sp>
        <p:nvSpPr>
          <p:cNvPr id="14" name="Oval 13"/>
          <p:cNvSpPr/>
          <p:nvPr/>
        </p:nvSpPr>
        <p:spPr>
          <a:xfrm>
            <a:off x="2514600" y="2705100"/>
            <a:ext cx="266700" cy="279400"/>
          </a:xfrm>
          <a:prstGeom prst="ellipse">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sp>
        <p:nvSpPr>
          <p:cNvPr id="15" name="Oval 14"/>
          <p:cNvSpPr/>
          <p:nvPr/>
        </p:nvSpPr>
        <p:spPr>
          <a:xfrm>
            <a:off x="2514600" y="3302000"/>
            <a:ext cx="266700" cy="279400"/>
          </a:xfrm>
          <a:prstGeom prst="ellipse">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sp>
        <p:nvSpPr>
          <p:cNvPr id="16" name="Oval 15"/>
          <p:cNvSpPr/>
          <p:nvPr/>
        </p:nvSpPr>
        <p:spPr>
          <a:xfrm>
            <a:off x="2514600" y="3937000"/>
            <a:ext cx="266700" cy="279400"/>
          </a:xfrm>
          <a:prstGeom prst="ellipse">
            <a:avLst/>
          </a:prstGeom>
          <a:solidFill>
            <a:srgbClr val="FF8D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sp>
        <p:nvSpPr>
          <p:cNvPr id="17" name="TextBox 16"/>
          <p:cNvSpPr txBox="1"/>
          <p:nvPr/>
        </p:nvSpPr>
        <p:spPr>
          <a:xfrm>
            <a:off x="2505075" y="2676525"/>
            <a:ext cx="284488" cy="307777"/>
          </a:xfrm>
          <a:prstGeom prst="rect">
            <a:avLst/>
          </a:prstGeom>
          <a:noFill/>
        </p:spPr>
        <p:txBody>
          <a:bodyPr wrap="none" rtlCol="0">
            <a:spAutoFit/>
          </a:bodyPr>
          <a:lstStyle/>
          <a:p>
            <a:r>
              <a:rPr lang="en-US" sz="1400" dirty="0" smtClean="0">
                <a:solidFill>
                  <a:schemeClr val="bg1"/>
                </a:solidFill>
                <a:latin typeface="Helvetica Neue"/>
                <a:cs typeface="Helvetica Neue"/>
              </a:rPr>
              <a:t>5</a:t>
            </a:r>
            <a:endParaRPr lang="en-US" sz="1400" dirty="0">
              <a:solidFill>
                <a:schemeClr val="bg1"/>
              </a:solidFill>
              <a:latin typeface="Helvetica Neue"/>
              <a:cs typeface="Helvetica Neue"/>
            </a:endParaRPr>
          </a:p>
        </p:txBody>
      </p:sp>
      <p:sp>
        <p:nvSpPr>
          <p:cNvPr id="18" name="TextBox 17"/>
          <p:cNvSpPr txBox="1"/>
          <p:nvPr/>
        </p:nvSpPr>
        <p:spPr>
          <a:xfrm>
            <a:off x="2514600" y="3270250"/>
            <a:ext cx="284488" cy="307777"/>
          </a:xfrm>
          <a:prstGeom prst="rect">
            <a:avLst/>
          </a:prstGeom>
          <a:noFill/>
        </p:spPr>
        <p:txBody>
          <a:bodyPr wrap="none" rtlCol="0">
            <a:spAutoFit/>
          </a:bodyPr>
          <a:lstStyle/>
          <a:p>
            <a:r>
              <a:rPr lang="en-US" sz="1400" dirty="0" smtClean="0">
                <a:solidFill>
                  <a:schemeClr val="bg1"/>
                </a:solidFill>
                <a:latin typeface="Helvetica Neue"/>
                <a:cs typeface="Helvetica Neue"/>
              </a:rPr>
              <a:t>5</a:t>
            </a:r>
            <a:endParaRPr lang="en-US" sz="1400" dirty="0">
              <a:solidFill>
                <a:schemeClr val="bg1"/>
              </a:solidFill>
              <a:latin typeface="Helvetica Neue"/>
              <a:cs typeface="Helvetica Neue"/>
            </a:endParaRPr>
          </a:p>
        </p:txBody>
      </p:sp>
      <p:sp>
        <p:nvSpPr>
          <p:cNvPr id="19" name="TextBox 18"/>
          <p:cNvSpPr txBox="1"/>
          <p:nvPr/>
        </p:nvSpPr>
        <p:spPr>
          <a:xfrm>
            <a:off x="2514600" y="3911600"/>
            <a:ext cx="284488" cy="307777"/>
          </a:xfrm>
          <a:prstGeom prst="rect">
            <a:avLst/>
          </a:prstGeom>
          <a:noFill/>
        </p:spPr>
        <p:txBody>
          <a:bodyPr wrap="none" rtlCol="0">
            <a:spAutoFit/>
          </a:bodyPr>
          <a:lstStyle/>
          <a:p>
            <a:r>
              <a:rPr lang="en-US" sz="1400" dirty="0" smtClean="0">
                <a:solidFill>
                  <a:schemeClr val="bg1"/>
                </a:solidFill>
                <a:latin typeface="Helvetica Neue"/>
                <a:cs typeface="Helvetica Neue"/>
              </a:rPr>
              <a:t>5</a:t>
            </a:r>
            <a:endParaRPr lang="en-US" sz="1400" dirty="0">
              <a:solidFill>
                <a:schemeClr val="bg1"/>
              </a:solidFill>
              <a:latin typeface="Helvetica Neue"/>
              <a:cs typeface="Helvetica Neue"/>
            </a:endParaRPr>
          </a:p>
        </p:txBody>
      </p:sp>
      <p:sp>
        <p:nvSpPr>
          <p:cNvPr id="20" name="Oval 19"/>
          <p:cNvSpPr/>
          <p:nvPr/>
        </p:nvSpPr>
        <p:spPr>
          <a:xfrm>
            <a:off x="3822700" y="3937000"/>
            <a:ext cx="266700" cy="279400"/>
          </a:xfrm>
          <a:prstGeom prst="ellipse">
            <a:avLst/>
          </a:prstGeom>
          <a:solidFill>
            <a:srgbClr val="FFFFFF"/>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sp>
        <p:nvSpPr>
          <p:cNvPr id="21" name="TextBox 20"/>
          <p:cNvSpPr txBox="1"/>
          <p:nvPr/>
        </p:nvSpPr>
        <p:spPr>
          <a:xfrm>
            <a:off x="3822700" y="3914775"/>
            <a:ext cx="284488" cy="307777"/>
          </a:xfrm>
          <a:prstGeom prst="rect">
            <a:avLst/>
          </a:prstGeom>
          <a:noFill/>
        </p:spPr>
        <p:txBody>
          <a:bodyPr wrap="none" rtlCol="0">
            <a:spAutoFit/>
          </a:bodyPr>
          <a:lstStyle/>
          <a:p>
            <a:r>
              <a:rPr lang="en-US" sz="1400" dirty="0">
                <a:solidFill>
                  <a:srgbClr val="FF6600"/>
                </a:solidFill>
                <a:latin typeface="Helvetica Neue"/>
                <a:cs typeface="Helvetica Neue"/>
              </a:rPr>
              <a:t>7</a:t>
            </a:r>
          </a:p>
        </p:txBody>
      </p:sp>
      <p:sp>
        <p:nvSpPr>
          <p:cNvPr id="22" name="Oval 21"/>
          <p:cNvSpPr/>
          <p:nvPr/>
        </p:nvSpPr>
        <p:spPr>
          <a:xfrm>
            <a:off x="3365500" y="2679700"/>
            <a:ext cx="266700" cy="279400"/>
          </a:xfrm>
          <a:prstGeom prst="ellipse">
            <a:avLst/>
          </a:prstGeom>
          <a:solidFill>
            <a:srgbClr val="FFFFFF"/>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sp>
        <p:nvSpPr>
          <p:cNvPr id="23" name="TextBox 22"/>
          <p:cNvSpPr txBox="1"/>
          <p:nvPr/>
        </p:nvSpPr>
        <p:spPr>
          <a:xfrm>
            <a:off x="3362325" y="2654300"/>
            <a:ext cx="284488" cy="307777"/>
          </a:xfrm>
          <a:prstGeom prst="rect">
            <a:avLst/>
          </a:prstGeom>
          <a:noFill/>
        </p:spPr>
        <p:txBody>
          <a:bodyPr wrap="none" rtlCol="0">
            <a:spAutoFit/>
          </a:bodyPr>
          <a:lstStyle/>
          <a:p>
            <a:r>
              <a:rPr lang="en-US" sz="1400" dirty="0" smtClean="0">
                <a:solidFill>
                  <a:srgbClr val="0000FF"/>
                </a:solidFill>
                <a:latin typeface="Helvetica Neue"/>
                <a:cs typeface="Helvetica Neue"/>
              </a:rPr>
              <a:t>3</a:t>
            </a:r>
            <a:endParaRPr lang="en-US" sz="1400" dirty="0">
              <a:solidFill>
                <a:srgbClr val="0000FF"/>
              </a:solidFill>
              <a:latin typeface="Helvetica Neue"/>
              <a:cs typeface="Helvetica Neue"/>
            </a:endParaRPr>
          </a:p>
        </p:txBody>
      </p:sp>
      <p:sp>
        <p:nvSpPr>
          <p:cNvPr id="24" name="Oval 23"/>
          <p:cNvSpPr/>
          <p:nvPr/>
        </p:nvSpPr>
        <p:spPr>
          <a:xfrm>
            <a:off x="4406900" y="3937000"/>
            <a:ext cx="266700" cy="279400"/>
          </a:xfrm>
          <a:prstGeom prst="ellipse">
            <a:avLst/>
          </a:prstGeom>
          <a:solidFill>
            <a:srgbClr val="FF8D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sp>
        <p:nvSpPr>
          <p:cNvPr id="25" name="TextBox 24"/>
          <p:cNvSpPr txBox="1"/>
          <p:nvPr/>
        </p:nvSpPr>
        <p:spPr>
          <a:xfrm>
            <a:off x="4406900" y="3914775"/>
            <a:ext cx="284488" cy="307777"/>
          </a:xfrm>
          <a:prstGeom prst="rect">
            <a:avLst/>
          </a:prstGeom>
          <a:noFill/>
        </p:spPr>
        <p:txBody>
          <a:bodyPr wrap="none" rtlCol="0">
            <a:spAutoFit/>
          </a:bodyPr>
          <a:lstStyle/>
          <a:p>
            <a:r>
              <a:rPr lang="en-US" sz="1400" dirty="0" smtClean="0">
                <a:solidFill>
                  <a:schemeClr val="bg1"/>
                </a:solidFill>
                <a:latin typeface="Helvetica Neue"/>
                <a:cs typeface="Helvetica Neue"/>
              </a:rPr>
              <a:t>3</a:t>
            </a:r>
            <a:endParaRPr lang="en-US" sz="1400" dirty="0">
              <a:solidFill>
                <a:schemeClr val="bg1"/>
              </a:solidFill>
              <a:latin typeface="Helvetica Neue"/>
              <a:cs typeface="Helvetica Neue"/>
            </a:endParaRPr>
          </a:p>
        </p:txBody>
      </p:sp>
      <p:sp>
        <p:nvSpPr>
          <p:cNvPr id="26" name="Oval 25"/>
          <p:cNvSpPr/>
          <p:nvPr/>
        </p:nvSpPr>
        <p:spPr>
          <a:xfrm>
            <a:off x="4648200" y="2692400"/>
            <a:ext cx="266700" cy="279400"/>
          </a:xfrm>
          <a:prstGeom prst="ellipse">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sp>
        <p:nvSpPr>
          <p:cNvPr id="27" name="TextBox 26"/>
          <p:cNvSpPr txBox="1"/>
          <p:nvPr/>
        </p:nvSpPr>
        <p:spPr>
          <a:xfrm>
            <a:off x="4641850" y="2667000"/>
            <a:ext cx="284488" cy="307777"/>
          </a:xfrm>
          <a:prstGeom prst="rect">
            <a:avLst/>
          </a:prstGeom>
          <a:noFill/>
        </p:spPr>
        <p:txBody>
          <a:bodyPr wrap="none" rtlCol="0">
            <a:spAutoFit/>
          </a:bodyPr>
          <a:lstStyle/>
          <a:p>
            <a:r>
              <a:rPr lang="en-US" sz="1400" dirty="0">
                <a:solidFill>
                  <a:schemeClr val="bg1"/>
                </a:solidFill>
                <a:latin typeface="Helvetica Neue"/>
                <a:cs typeface="Helvetica Neue"/>
              </a:rPr>
              <a:t>7</a:t>
            </a:r>
          </a:p>
        </p:txBody>
      </p:sp>
      <p:sp>
        <p:nvSpPr>
          <p:cNvPr id="28" name="Oval 27"/>
          <p:cNvSpPr/>
          <p:nvPr/>
        </p:nvSpPr>
        <p:spPr>
          <a:xfrm>
            <a:off x="4584700" y="3289300"/>
            <a:ext cx="266700" cy="279400"/>
          </a:xfrm>
          <a:prstGeom prst="ellipse">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sp>
        <p:nvSpPr>
          <p:cNvPr id="29" name="TextBox 28"/>
          <p:cNvSpPr txBox="1"/>
          <p:nvPr/>
        </p:nvSpPr>
        <p:spPr>
          <a:xfrm>
            <a:off x="4584700" y="3257550"/>
            <a:ext cx="284488" cy="307777"/>
          </a:xfrm>
          <a:prstGeom prst="rect">
            <a:avLst/>
          </a:prstGeom>
          <a:noFill/>
        </p:spPr>
        <p:txBody>
          <a:bodyPr wrap="none" rtlCol="0">
            <a:spAutoFit/>
          </a:bodyPr>
          <a:lstStyle/>
          <a:p>
            <a:r>
              <a:rPr lang="en-US" sz="1400" dirty="0">
                <a:solidFill>
                  <a:schemeClr val="bg1"/>
                </a:solidFill>
                <a:latin typeface="Helvetica Neue"/>
                <a:cs typeface="Helvetica Neue"/>
              </a:rPr>
              <a:t>3</a:t>
            </a:r>
          </a:p>
        </p:txBody>
      </p:sp>
      <p:sp>
        <p:nvSpPr>
          <p:cNvPr id="30" name="Oval 29"/>
          <p:cNvSpPr/>
          <p:nvPr/>
        </p:nvSpPr>
        <p:spPr>
          <a:xfrm>
            <a:off x="5334000" y="3289300"/>
            <a:ext cx="266700" cy="279400"/>
          </a:xfrm>
          <a:prstGeom prst="ellipse">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sp>
        <p:nvSpPr>
          <p:cNvPr id="31" name="TextBox 30"/>
          <p:cNvSpPr txBox="1"/>
          <p:nvPr/>
        </p:nvSpPr>
        <p:spPr>
          <a:xfrm>
            <a:off x="5334000" y="3257550"/>
            <a:ext cx="284488" cy="307777"/>
          </a:xfrm>
          <a:prstGeom prst="rect">
            <a:avLst/>
          </a:prstGeom>
          <a:noFill/>
        </p:spPr>
        <p:txBody>
          <a:bodyPr wrap="none" rtlCol="0">
            <a:spAutoFit/>
          </a:bodyPr>
          <a:lstStyle/>
          <a:p>
            <a:r>
              <a:rPr lang="en-US" sz="1400" dirty="0">
                <a:solidFill>
                  <a:schemeClr val="bg1"/>
                </a:solidFill>
                <a:latin typeface="Helvetica Neue"/>
                <a:cs typeface="Helvetica Neue"/>
              </a:rPr>
              <a:t>7</a:t>
            </a:r>
          </a:p>
        </p:txBody>
      </p:sp>
      <p:cxnSp>
        <p:nvCxnSpPr>
          <p:cNvPr id="32" name="Straight Arrow Connector 31"/>
          <p:cNvCxnSpPr>
            <a:stCxn id="22" idx="5"/>
            <a:endCxn id="24" idx="1"/>
          </p:cNvCxnSpPr>
          <p:nvPr/>
        </p:nvCxnSpPr>
        <p:spPr>
          <a:xfrm>
            <a:off x="3593143" y="2918183"/>
            <a:ext cx="852814" cy="1059734"/>
          </a:xfrm>
          <a:prstGeom prst="straightConnector1">
            <a:avLst/>
          </a:prstGeom>
          <a:ln w="28575" cmpd="sng">
            <a:solidFill>
              <a:schemeClr val="tx1">
                <a:lumMod val="85000"/>
                <a:lumOff val="1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2" idx="5"/>
            <a:endCxn id="29" idx="1"/>
          </p:cNvCxnSpPr>
          <p:nvPr/>
        </p:nvCxnSpPr>
        <p:spPr>
          <a:xfrm>
            <a:off x="3593143" y="2918183"/>
            <a:ext cx="991557" cy="493256"/>
          </a:xfrm>
          <a:prstGeom prst="straightConnector1">
            <a:avLst/>
          </a:prstGeom>
          <a:ln w="28575" cmpd="sng">
            <a:solidFill>
              <a:schemeClr val="tx1">
                <a:lumMod val="85000"/>
                <a:lumOff val="1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0" idx="7"/>
            <a:endCxn id="30" idx="2"/>
          </p:cNvCxnSpPr>
          <p:nvPr/>
        </p:nvCxnSpPr>
        <p:spPr>
          <a:xfrm flipV="1">
            <a:off x="4050343" y="3429000"/>
            <a:ext cx="1283657" cy="548917"/>
          </a:xfrm>
          <a:prstGeom prst="straightConnector1">
            <a:avLst/>
          </a:prstGeom>
          <a:ln w="28575" cmpd="sng">
            <a:solidFill>
              <a:schemeClr val="tx1">
                <a:lumMod val="85000"/>
                <a:lumOff val="1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20" idx="7"/>
            <a:endCxn id="26" idx="3"/>
          </p:cNvCxnSpPr>
          <p:nvPr/>
        </p:nvCxnSpPr>
        <p:spPr>
          <a:xfrm flipV="1">
            <a:off x="4050343" y="2930883"/>
            <a:ext cx="636914" cy="1047034"/>
          </a:xfrm>
          <a:prstGeom prst="straightConnector1">
            <a:avLst/>
          </a:prstGeom>
          <a:ln w="28575" cmpd="sng">
            <a:solidFill>
              <a:schemeClr val="tx1">
                <a:lumMod val="85000"/>
                <a:lumOff val="1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1" name="Oval 40"/>
          <p:cNvSpPr/>
          <p:nvPr/>
        </p:nvSpPr>
        <p:spPr>
          <a:xfrm>
            <a:off x="4279900" y="2705100"/>
            <a:ext cx="266700" cy="279400"/>
          </a:xfrm>
          <a:prstGeom prst="ellipse">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sp>
        <p:nvSpPr>
          <p:cNvPr id="42" name="TextBox 41"/>
          <p:cNvSpPr txBox="1"/>
          <p:nvPr/>
        </p:nvSpPr>
        <p:spPr>
          <a:xfrm>
            <a:off x="4270375" y="2676525"/>
            <a:ext cx="284488" cy="307777"/>
          </a:xfrm>
          <a:prstGeom prst="rect">
            <a:avLst/>
          </a:prstGeom>
          <a:noFill/>
        </p:spPr>
        <p:txBody>
          <a:bodyPr wrap="none" rtlCol="0">
            <a:spAutoFit/>
          </a:bodyPr>
          <a:lstStyle/>
          <a:p>
            <a:r>
              <a:rPr lang="en-US" sz="1400" dirty="0">
                <a:solidFill>
                  <a:schemeClr val="bg1"/>
                </a:solidFill>
                <a:latin typeface="Helvetica Neue"/>
                <a:cs typeface="Helvetica Neue"/>
              </a:rPr>
              <a:t>3</a:t>
            </a:r>
          </a:p>
        </p:txBody>
      </p:sp>
      <p:sp>
        <p:nvSpPr>
          <p:cNvPr id="43" name="Oval 42"/>
          <p:cNvSpPr/>
          <p:nvPr/>
        </p:nvSpPr>
        <p:spPr>
          <a:xfrm>
            <a:off x="4902200" y="3924300"/>
            <a:ext cx="266700" cy="279400"/>
          </a:xfrm>
          <a:prstGeom prst="ellipse">
            <a:avLst/>
          </a:prstGeom>
          <a:solidFill>
            <a:srgbClr val="FF8D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sp>
        <p:nvSpPr>
          <p:cNvPr id="44" name="TextBox 43"/>
          <p:cNvSpPr txBox="1"/>
          <p:nvPr/>
        </p:nvSpPr>
        <p:spPr>
          <a:xfrm>
            <a:off x="4902200" y="3898900"/>
            <a:ext cx="284488" cy="307777"/>
          </a:xfrm>
          <a:prstGeom prst="rect">
            <a:avLst/>
          </a:prstGeom>
          <a:noFill/>
        </p:spPr>
        <p:txBody>
          <a:bodyPr wrap="none" rtlCol="0">
            <a:spAutoFit/>
          </a:bodyPr>
          <a:lstStyle/>
          <a:p>
            <a:r>
              <a:rPr lang="en-US" sz="1400" dirty="0">
                <a:solidFill>
                  <a:schemeClr val="bg1"/>
                </a:solidFill>
                <a:latin typeface="Helvetica Neue"/>
                <a:cs typeface="Helvetica Neue"/>
              </a:rPr>
              <a:t>7</a:t>
            </a:r>
          </a:p>
        </p:txBody>
      </p:sp>
      <p:sp>
        <p:nvSpPr>
          <p:cNvPr id="45" name="Freeform 44"/>
          <p:cNvSpPr/>
          <p:nvPr/>
        </p:nvSpPr>
        <p:spPr>
          <a:xfrm>
            <a:off x="3530600" y="2527261"/>
            <a:ext cx="876300" cy="177839"/>
          </a:xfrm>
          <a:custGeom>
            <a:avLst/>
            <a:gdLst>
              <a:gd name="connsiteX0" fmla="*/ 0 w 876300"/>
              <a:gd name="connsiteY0" fmla="*/ 165139 h 177839"/>
              <a:gd name="connsiteX1" fmla="*/ 482600 w 876300"/>
              <a:gd name="connsiteY1" fmla="*/ 39 h 177839"/>
              <a:gd name="connsiteX2" fmla="*/ 876300 w 876300"/>
              <a:gd name="connsiteY2" fmla="*/ 177839 h 177839"/>
            </a:gdLst>
            <a:ahLst/>
            <a:cxnLst>
              <a:cxn ang="0">
                <a:pos x="connsiteX0" y="connsiteY0"/>
              </a:cxn>
              <a:cxn ang="0">
                <a:pos x="connsiteX1" y="connsiteY1"/>
              </a:cxn>
              <a:cxn ang="0">
                <a:pos x="connsiteX2" y="connsiteY2"/>
              </a:cxn>
            </a:cxnLst>
            <a:rect l="l" t="t" r="r" b="b"/>
            <a:pathLst>
              <a:path w="876300" h="177839">
                <a:moveTo>
                  <a:pt x="0" y="165139"/>
                </a:moveTo>
                <a:cubicBezTo>
                  <a:pt x="168275" y="81530"/>
                  <a:pt x="336550" y="-2078"/>
                  <a:pt x="482600" y="39"/>
                </a:cubicBezTo>
                <a:cubicBezTo>
                  <a:pt x="628650" y="2156"/>
                  <a:pt x="876300" y="177839"/>
                  <a:pt x="876300" y="177839"/>
                </a:cubicBezTo>
              </a:path>
            </a:pathLst>
          </a:custGeom>
          <a:ln w="28575" cmpd="sng">
            <a:solidFill>
              <a:schemeClr val="tx1">
                <a:lumMod val="75000"/>
                <a:lumOff val="25000"/>
              </a:schemeClr>
            </a:solidFill>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6" name="Freeform 45"/>
          <p:cNvSpPr/>
          <p:nvPr/>
        </p:nvSpPr>
        <p:spPr>
          <a:xfrm flipV="1">
            <a:off x="3962400" y="4203700"/>
            <a:ext cx="1079500" cy="177800"/>
          </a:xfrm>
          <a:custGeom>
            <a:avLst/>
            <a:gdLst>
              <a:gd name="connsiteX0" fmla="*/ 0 w 876300"/>
              <a:gd name="connsiteY0" fmla="*/ 165139 h 177839"/>
              <a:gd name="connsiteX1" fmla="*/ 482600 w 876300"/>
              <a:gd name="connsiteY1" fmla="*/ 39 h 177839"/>
              <a:gd name="connsiteX2" fmla="*/ 876300 w 876300"/>
              <a:gd name="connsiteY2" fmla="*/ 177839 h 177839"/>
            </a:gdLst>
            <a:ahLst/>
            <a:cxnLst>
              <a:cxn ang="0">
                <a:pos x="connsiteX0" y="connsiteY0"/>
              </a:cxn>
              <a:cxn ang="0">
                <a:pos x="connsiteX1" y="connsiteY1"/>
              </a:cxn>
              <a:cxn ang="0">
                <a:pos x="connsiteX2" y="connsiteY2"/>
              </a:cxn>
            </a:cxnLst>
            <a:rect l="l" t="t" r="r" b="b"/>
            <a:pathLst>
              <a:path w="876300" h="177839">
                <a:moveTo>
                  <a:pt x="0" y="165139"/>
                </a:moveTo>
                <a:cubicBezTo>
                  <a:pt x="168275" y="81530"/>
                  <a:pt x="336550" y="-2078"/>
                  <a:pt x="482600" y="39"/>
                </a:cubicBezTo>
                <a:cubicBezTo>
                  <a:pt x="628650" y="2156"/>
                  <a:pt x="876300" y="177839"/>
                  <a:pt x="876300" y="177839"/>
                </a:cubicBezTo>
              </a:path>
            </a:pathLst>
          </a:custGeom>
          <a:ln w="28575" cmpd="sng">
            <a:solidFill>
              <a:schemeClr val="tx1">
                <a:lumMod val="75000"/>
                <a:lumOff val="25000"/>
              </a:schemeClr>
            </a:solidFill>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7" name="TextBox 46"/>
          <p:cNvSpPr txBox="1"/>
          <p:nvPr/>
        </p:nvSpPr>
        <p:spPr>
          <a:xfrm>
            <a:off x="3200400" y="4330700"/>
            <a:ext cx="1236787" cy="369332"/>
          </a:xfrm>
          <a:prstGeom prst="rect">
            <a:avLst/>
          </a:prstGeom>
          <a:noFill/>
        </p:spPr>
        <p:txBody>
          <a:bodyPr wrap="none" rtlCol="0">
            <a:spAutoFit/>
          </a:bodyPr>
          <a:lstStyle/>
          <a:p>
            <a:r>
              <a:rPr lang="en-US" dirty="0" smtClean="0">
                <a:latin typeface="Helvetica Neue Light"/>
                <a:cs typeface="Helvetica Neue Light"/>
              </a:rPr>
              <a:t>coordinate</a:t>
            </a:r>
            <a:endParaRPr lang="en-US" dirty="0">
              <a:latin typeface="Helvetica Neue Light"/>
              <a:cs typeface="Helvetica Neue Light"/>
            </a:endParaRPr>
          </a:p>
        </p:txBody>
      </p:sp>
    </p:spTree>
    <p:extLst>
      <p:ext uri="{BB962C8B-B14F-4D97-AF65-F5344CB8AC3E}">
        <p14:creationId xmlns:p14="http://schemas.microsoft.com/office/powerpoint/2010/main" val="347197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 Consistency</a:t>
            </a:r>
            <a:endParaRPr lang="en-US" dirty="0"/>
          </a:p>
        </p:txBody>
      </p:sp>
      <p:sp>
        <p:nvSpPr>
          <p:cNvPr id="3" name="Content Placeholder 2"/>
          <p:cNvSpPr>
            <a:spLocks noGrp="1"/>
          </p:cNvSpPr>
          <p:nvPr>
            <p:ph idx="1"/>
          </p:nvPr>
        </p:nvSpPr>
        <p:spPr>
          <a:xfrm>
            <a:off x="169863" y="1312863"/>
            <a:ext cx="8850312" cy="3094037"/>
          </a:xfrm>
        </p:spPr>
        <p:txBody>
          <a:bodyPr/>
          <a:lstStyle/>
          <a:p>
            <a:r>
              <a:rPr lang="en-US" dirty="0"/>
              <a:t>All replicas execute </a:t>
            </a:r>
            <a:r>
              <a:rPr lang="en-US" dirty="0" smtClean="0"/>
              <a:t>updates in </a:t>
            </a:r>
            <a:r>
              <a:rPr lang="en-US" dirty="0"/>
              <a:t>same total </a:t>
            </a:r>
            <a:r>
              <a:rPr lang="en-US" dirty="0" smtClean="0"/>
              <a:t>order</a:t>
            </a:r>
          </a:p>
          <a:p>
            <a:pPr lvl="1"/>
            <a:r>
              <a:rPr lang="en-US" dirty="0"/>
              <a:t>D</a:t>
            </a:r>
            <a:r>
              <a:rPr lang="en-US" dirty="0" smtClean="0"/>
              <a:t>eterministic updates: </a:t>
            </a:r>
            <a:r>
              <a:rPr lang="en-US" dirty="0" smtClean="0">
                <a:solidFill>
                  <a:srgbClr val="FF6600"/>
                </a:solidFill>
              </a:rPr>
              <a:t>same update on same objects </a:t>
            </a:r>
            <a:r>
              <a:rPr lang="en-US" dirty="0" smtClean="0">
                <a:solidFill>
                  <a:srgbClr val="FF6600"/>
                </a:solidFill>
                <a:sym typeface="Wingdings"/>
              </a:rPr>
              <a:t> same result</a:t>
            </a:r>
            <a:endParaRPr lang="en-US" dirty="0">
              <a:solidFill>
                <a:srgbClr val="FF6600"/>
              </a:solidFill>
              <a:sym typeface="Wingdings"/>
            </a:endParaRPr>
          </a:p>
          <a:p>
            <a:pPr lvl="1"/>
            <a:endParaRPr lang="en-US" dirty="0" smtClean="0"/>
          </a:p>
          <a:p>
            <a:r>
              <a:rPr lang="en-US" dirty="0" smtClean="0"/>
              <a:t>Requires coordination and consensus to decide on total order of operations</a:t>
            </a:r>
          </a:p>
          <a:p>
            <a:pPr lvl="1"/>
            <a:r>
              <a:rPr lang="en-US" dirty="0" smtClean="0">
                <a:sym typeface="Wingdings"/>
              </a:rPr>
              <a:t>N-way agreement, basically serialize updates  </a:t>
            </a:r>
            <a:r>
              <a:rPr lang="en-US" dirty="0" smtClean="0">
                <a:solidFill>
                  <a:srgbClr val="FF6600"/>
                </a:solidFill>
                <a:latin typeface="Helvetica Neue"/>
                <a:cs typeface="Helvetica Neue"/>
                <a:sym typeface="Wingdings"/>
              </a:rPr>
              <a:t>very expensive!</a:t>
            </a:r>
          </a:p>
        </p:txBody>
      </p:sp>
    </p:spTree>
    <p:extLst>
      <p:ext uri="{BB962C8B-B14F-4D97-AF65-F5344CB8AC3E}">
        <p14:creationId xmlns:p14="http://schemas.microsoft.com/office/powerpoint/2010/main" val="6322043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Can only have two of the three properties in a distributed system</a:t>
            </a:r>
          </a:p>
          <a:p>
            <a:pPr marL="971550" lvl="1" indent="-342900">
              <a:buFont typeface="Arial" charset="0"/>
              <a:buChar char="•"/>
            </a:pPr>
            <a:r>
              <a:rPr lang="en-US" b="1" dirty="0"/>
              <a:t>Consistency</a:t>
            </a:r>
            <a:r>
              <a:rPr lang="en-US" dirty="0"/>
              <a:t>. </a:t>
            </a:r>
            <a:r>
              <a:rPr lang="en-US" dirty="0" smtClean="0"/>
              <a:t>Always return a consistent results (</a:t>
            </a:r>
            <a:r>
              <a:rPr lang="en-US" dirty="0" err="1" smtClean="0"/>
              <a:t>linearizable</a:t>
            </a:r>
            <a:r>
              <a:rPr lang="en-US" dirty="0" smtClean="0"/>
              <a:t>). As if there was only a single copy of the data.</a:t>
            </a:r>
            <a:endParaRPr lang="en-US" dirty="0"/>
          </a:p>
          <a:p>
            <a:pPr marL="971550" lvl="1" indent="-342900">
              <a:buFont typeface="Arial" charset="0"/>
              <a:buChar char="•"/>
            </a:pPr>
            <a:r>
              <a:rPr lang="en-US" b="1" dirty="0" smtClean="0"/>
              <a:t>Availability</a:t>
            </a:r>
            <a:r>
              <a:rPr lang="en-US" dirty="0" smtClean="0"/>
              <a:t>. Always return an answer to requests (faster than really long lived partitions).</a:t>
            </a:r>
          </a:p>
          <a:p>
            <a:pPr marL="971550" lvl="1" indent="-342900">
              <a:buFont typeface="Arial" charset="0"/>
              <a:buChar char="•"/>
            </a:pPr>
            <a:r>
              <a:rPr lang="en-US" b="1" dirty="0" smtClean="0"/>
              <a:t>Partition-tolerance</a:t>
            </a:r>
            <a:r>
              <a:rPr lang="en-US" dirty="0" smtClean="0"/>
              <a:t>. Continue operating correctly even if the network partitions.</a:t>
            </a:r>
          </a:p>
          <a:p>
            <a:pPr marL="342900" indent="-342900">
              <a:buFont typeface="Arial" charset="0"/>
              <a:buChar char="•"/>
            </a:pPr>
            <a:endParaRPr lang="en-US" dirty="0" smtClean="0"/>
          </a:p>
        </p:txBody>
      </p:sp>
      <p:grpSp>
        <p:nvGrpSpPr>
          <p:cNvPr id="7" name="Group 6"/>
          <p:cNvGrpSpPr/>
          <p:nvPr/>
        </p:nvGrpSpPr>
        <p:grpSpPr>
          <a:xfrm>
            <a:off x="1510747" y="2097158"/>
            <a:ext cx="6762533" cy="2067338"/>
            <a:chOff x="2604052" y="1798983"/>
            <a:chExt cx="4823585" cy="2037522"/>
          </a:xfrm>
        </p:grpSpPr>
        <p:cxnSp>
          <p:nvCxnSpPr>
            <p:cNvPr id="5" name="Straight Connector 4"/>
            <p:cNvCxnSpPr/>
            <p:nvPr/>
          </p:nvCxnSpPr>
          <p:spPr>
            <a:xfrm>
              <a:off x="2604052" y="1798983"/>
              <a:ext cx="4800600" cy="2037522"/>
            </a:xfrm>
            <a:prstGeom prst="line">
              <a:avLst/>
            </a:prstGeom>
            <a:ln w="101600">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2627037" y="1798983"/>
              <a:ext cx="4800600" cy="2037522"/>
            </a:xfrm>
            <a:prstGeom prst="line">
              <a:avLst/>
            </a:prstGeom>
            <a:ln w="101600">
              <a:solidFill>
                <a:schemeClr val="accent6"/>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8265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 v2</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When the networked</a:t>
            </a:r>
            <a:r>
              <a:rPr lang="en-US" b="1" dirty="0" smtClean="0"/>
              <a:t> </a:t>
            </a:r>
            <a:r>
              <a:rPr lang="en-US" dirty="0" smtClean="0"/>
              <a:t>is </a:t>
            </a:r>
            <a:r>
              <a:rPr lang="en-US" b="1" dirty="0" smtClean="0"/>
              <a:t>partitioned</a:t>
            </a:r>
            <a:r>
              <a:rPr lang="en-US" dirty="0" smtClean="0"/>
              <a:t>, you must chose one of these</a:t>
            </a:r>
          </a:p>
          <a:p>
            <a:pPr marL="971550" lvl="1" indent="-342900">
              <a:buFont typeface="Arial" charset="0"/>
              <a:buChar char="•"/>
            </a:pPr>
            <a:r>
              <a:rPr lang="en-US" b="1" dirty="0"/>
              <a:t>Consistency</a:t>
            </a:r>
            <a:r>
              <a:rPr lang="en-US" dirty="0"/>
              <a:t>. </a:t>
            </a:r>
            <a:r>
              <a:rPr lang="en-US" dirty="0" smtClean="0"/>
              <a:t>Always return a consistent results (</a:t>
            </a:r>
            <a:r>
              <a:rPr lang="en-US" dirty="0" err="1" smtClean="0"/>
              <a:t>linearizable</a:t>
            </a:r>
            <a:r>
              <a:rPr lang="en-US" dirty="0" smtClean="0"/>
              <a:t>). As if there was only a single copy of the data.</a:t>
            </a:r>
            <a:endParaRPr lang="en-US" dirty="0"/>
          </a:p>
          <a:p>
            <a:pPr marL="971550" lvl="1" indent="-342900">
              <a:buFont typeface="Arial" charset="0"/>
              <a:buChar char="•"/>
            </a:pPr>
            <a:r>
              <a:rPr lang="en-US" b="1" dirty="0" smtClean="0"/>
              <a:t>Availability</a:t>
            </a:r>
            <a:r>
              <a:rPr lang="en-US" dirty="0" smtClean="0"/>
              <a:t>. Always return an answer to requests (faster than really long lived partitions).</a:t>
            </a:r>
          </a:p>
          <a:p>
            <a:endParaRPr lang="en-US" dirty="0"/>
          </a:p>
          <a:p>
            <a:r>
              <a:rPr lang="en-US" dirty="0" smtClean="0"/>
              <a:t>How can we get around CAP?</a:t>
            </a:r>
          </a:p>
          <a:p>
            <a:endParaRPr lang="en-US" dirty="0"/>
          </a:p>
          <a:p>
            <a:endParaRPr lang="en-US" dirty="0"/>
          </a:p>
        </p:txBody>
      </p:sp>
    </p:spTree>
    <p:extLst>
      <p:ext uri="{BB962C8B-B14F-4D97-AF65-F5344CB8AC3E}">
        <p14:creationId xmlns:p14="http://schemas.microsoft.com/office/powerpoint/2010/main" val="1589506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Eventual Consistency to the rescue</a:t>
            </a:r>
            <a:endParaRPr lang="en-US" dirty="0"/>
          </a:p>
        </p:txBody>
      </p:sp>
      <p:sp>
        <p:nvSpPr>
          <p:cNvPr id="3" name="Content Placeholder 2"/>
          <p:cNvSpPr>
            <a:spLocks noGrp="1"/>
          </p:cNvSpPr>
          <p:nvPr>
            <p:ph idx="1"/>
          </p:nvPr>
        </p:nvSpPr>
        <p:spPr>
          <a:xfrm>
            <a:off x="169863" y="1041400"/>
            <a:ext cx="8850312" cy="4013200"/>
          </a:xfrm>
        </p:spPr>
        <p:txBody>
          <a:bodyPr>
            <a:normAutofit fontScale="92500" lnSpcReduction="10000"/>
          </a:bodyPr>
          <a:lstStyle/>
          <a:p>
            <a:pPr>
              <a:lnSpc>
                <a:spcPct val="120000"/>
              </a:lnSpc>
            </a:pPr>
            <a:r>
              <a:rPr lang="en-US" dirty="0" smtClean="0"/>
              <a:t>If no </a:t>
            </a:r>
            <a:r>
              <a:rPr lang="en-US" dirty="0"/>
              <a:t>new updates are made to </a:t>
            </a:r>
            <a:r>
              <a:rPr lang="en-US" dirty="0" smtClean="0"/>
              <a:t>an object all replicas will eventually converge to the same value</a:t>
            </a:r>
          </a:p>
          <a:p>
            <a:pPr lvl="4">
              <a:lnSpc>
                <a:spcPct val="120000"/>
              </a:lnSpc>
            </a:pPr>
            <a:endParaRPr lang="en-US" dirty="0" smtClean="0"/>
          </a:p>
          <a:p>
            <a:pPr>
              <a:lnSpc>
                <a:spcPct val="120000"/>
              </a:lnSpc>
            </a:pPr>
            <a:r>
              <a:rPr lang="en-US" dirty="0" smtClean="0"/>
              <a:t>Update </a:t>
            </a:r>
            <a:r>
              <a:rPr lang="en-US" dirty="0"/>
              <a:t>local </a:t>
            </a:r>
            <a:r>
              <a:rPr lang="en-US" dirty="0" smtClean="0"/>
              <a:t>and propagate</a:t>
            </a:r>
          </a:p>
          <a:p>
            <a:pPr lvl="1">
              <a:lnSpc>
                <a:spcPct val="120000"/>
              </a:lnSpc>
            </a:pPr>
            <a:r>
              <a:rPr lang="en-US" dirty="0" smtClean="0"/>
              <a:t>No consensus in the background </a:t>
            </a:r>
            <a:r>
              <a:rPr lang="en-US" dirty="0" smtClean="0">
                <a:sym typeface="Wingdings"/>
              </a:rPr>
              <a:t> scale well for both reads and writes</a:t>
            </a:r>
            <a:endParaRPr lang="en-US" dirty="0" smtClean="0"/>
          </a:p>
          <a:p>
            <a:pPr lvl="1">
              <a:lnSpc>
                <a:spcPct val="120000"/>
              </a:lnSpc>
            </a:pPr>
            <a:r>
              <a:rPr lang="en-US" dirty="0" smtClean="0"/>
              <a:t>Expose intermediate state</a:t>
            </a:r>
          </a:p>
          <a:p>
            <a:pPr lvl="1">
              <a:lnSpc>
                <a:spcPct val="120000"/>
              </a:lnSpc>
            </a:pPr>
            <a:r>
              <a:rPr lang="en-US" dirty="0" smtClean="0"/>
              <a:t>Assume, eventual</a:t>
            </a:r>
            <a:r>
              <a:rPr lang="en-US" dirty="0"/>
              <a:t>, reliable </a:t>
            </a:r>
            <a:r>
              <a:rPr lang="en-US" dirty="0" smtClean="0"/>
              <a:t>delivery</a:t>
            </a:r>
          </a:p>
          <a:p>
            <a:pPr lvl="3">
              <a:lnSpc>
                <a:spcPct val="120000"/>
              </a:lnSpc>
            </a:pPr>
            <a:endParaRPr lang="en-US" dirty="0"/>
          </a:p>
          <a:p>
            <a:pPr>
              <a:lnSpc>
                <a:spcPct val="120000"/>
              </a:lnSpc>
            </a:pPr>
            <a:r>
              <a:rPr lang="en-US" dirty="0"/>
              <a:t>On </a:t>
            </a:r>
            <a:r>
              <a:rPr lang="en-US" dirty="0" smtClean="0"/>
              <a:t>conflict, applications</a:t>
            </a:r>
          </a:p>
          <a:p>
            <a:pPr lvl="1">
              <a:lnSpc>
                <a:spcPct val="120000"/>
              </a:lnSpc>
            </a:pPr>
            <a:r>
              <a:rPr lang="en-US" dirty="0" smtClean="0"/>
              <a:t>Arbitrate</a:t>
            </a:r>
            <a:r>
              <a:rPr lang="en-US" dirty="0"/>
              <a:t> </a:t>
            </a:r>
            <a:r>
              <a:rPr lang="en-US" dirty="0" smtClean="0"/>
              <a:t>&amp; Rollback</a:t>
            </a:r>
          </a:p>
        </p:txBody>
      </p:sp>
    </p:spTree>
    <p:extLst>
      <p:ext uri="{BB962C8B-B14F-4D97-AF65-F5344CB8AC3E}">
        <p14:creationId xmlns:p14="http://schemas.microsoft.com/office/powerpoint/2010/main" val="1227432207"/>
      </p:ext>
    </p:extLst>
  </p:cSld>
  <p:clrMapOvr>
    <a:masterClrMapping/>
  </p:clrMapOvr>
  <p:timing>
    <p:tnLst>
      <p:par>
        <p:cTn id="1" dur="indefinite" restart="never" nodeType="tmRoot"/>
      </p:par>
    </p:tnLst>
  </p:timing>
</p:sld>
</file>

<file path=ppt/theme/theme1.xml><?xml version="1.0" encoding="utf-8"?>
<a:theme xmlns:a="http://schemas.openxmlformats.org/drawingml/2006/main" name="DB_deck_16x9_example">
  <a:themeElements>
    <a:clrScheme name="Custom 3">
      <a:dk1>
        <a:sysClr val="windowText" lastClr="000000"/>
      </a:dk1>
      <a:lt1>
        <a:sysClr val="window" lastClr="FFFFFF"/>
      </a:lt1>
      <a:dk2>
        <a:srgbClr val="2B2B2B"/>
      </a:dk2>
      <a:lt2>
        <a:srgbClr val="D5D2C3"/>
      </a:lt2>
      <a:accent1>
        <a:srgbClr val="1EA3B5"/>
      </a:accent1>
      <a:accent2>
        <a:srgbClr val="EC541B"/>
      </a:accent2>
      <a:accent3>
        <a:srgbClr val="1AA756"/>
      </a:accent3>
      <a:accent4>
        <a:srgbClr val="E2151C"/>
      </a:accent4>
      <a:accent5>
        <a:srgbClr val="646464"/>
      </a:accent5>
      <a:accent6>
        <a:srgbClr val="DC3D08"/>
      </a:accent6>
      <a:hlink>
        <a:srgbClr val="EC541B"/>
      </a:hlink>
      <a:folHlink>
        <a:srgbClr val="75527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accent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DB_deck_16x9_example.potx</Template>
  <TotalTime>46527</TotalTime>
  <Words>2366</Words>
  <Application>Microsoft Macintosh PowerPoint</Application>
  <PresentationFormat>On-screen Show (16:9)</PresentationFormat>
  <Paragraphs>306</Paragraphs>
  <Slides>41</Slides>
  <Notes>2</Notes>
  <HiddenSlides>3</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59" baseType="lpstr">
      <vt:lpstr>Calibri</vt:lpstr>
      <vt:lpstr>Helvetica</vt:lpstr>
      <vt:lpstr>Helvetica Light</vt:lpstr>
      <vt:lpstr>Helvetica Neue</vt:lpstr>
      <vt:lpstr>Helvetica Neue </vt:lpstr>
      <vt:lpstr>Helvetica Neue Light</vt:lpstr>
      <vt:lpstr>Lucida Grande</vt:lpstr>
      <vt:lpstr>MS PGothic</vt:lpstr>
      <vt:lpstr>ＭＳ Ｐゴシック</vt:lpstr>
      <vt:lpstr>ＭＳ ゴシック</vt:lpstr>
      <vt:lpstr>Newslab Thin</vt:lpstr>
      <vt:lpstr>Source Sans Pro</vt:lpstr>
      <vt:lpstr>Source Sans Pro Light</vt:lpstr>
      <vt:lpstr>Tahoma</vt:lpstr>
      <vt:lpstr>Wingdings</vt:lpstr>
      <vt:lpstr>Arial</vt:lpstr>
      <vt:lpstr>DB_deck_16x9_example</vt:lpstr>
      <vt:lpstr>Excel.Chart.8</vt:lpstr>
      <vt:lpstr>CRDTs and  Coordination Avoidance (Lecture 8, cs262a) </vt:lpstr>
      <vt:lpstr>Today’s Papers</vt:lpstr>
      <vt:lpstr>Replicated Data</vt:lpstr>
      <vt:lpstr>Conflicts</vt:lpstr>
      <vt:lpstr>Strong Consistency</vt:lpstr>
      <vt:lpstr>Strong Consistency</vt:lpstr>
      <vt:lpstr>CAP theorem</vt:lpstr>
      <vt:lpstr>CAP theorem v2</vt:lpstr>
      <vt:lpstr>Eventual Consistency to the rescue</vt:lpstr>
      <vt:lpstr>Eventual Consistency</vt:lpstr>
      <vt:lpstr>PowerPoint Presentation</vt:lpstr>
      <vt:lpstr>PowerPoint Presentation</vt:lpstr>
      <vt:lpstr>PowerPoint Presentation</vt:lpstr>
      <vt:lpstr>PowerPoint Presentation</vt:lpstr>
      <vt:lpstr>Main idea of CRDTs</vt:lpstr>
      <vt:lpstr>Strong Eventual Consistency</vt:lpstr>
      <vt:lpstr>Partial Order (poset)</vt:lpstr>
      <vt:lpstr>Hesse diagram</vt:lpstr>
      <vt:lpstr>Semi-lattice</vt:lpstr>
      <vt:lpstr>Example</vt:lpstr>
      <vt:lpstr>Example</vt:lpstr>
      <vt:lpstr>Aha!</vt:lpstr>
      <vt:lpstr>State-based Replication</vt:lpstr>
      <vt:lpstr>State-based Replication</vt:lpstr>
      <vt:lpstr>Monotonic Semi-lattice Object</vt:lpstr>
      <vt:lpstr> Convergent Replicated Data Type (CvRDT)</vt:lpstr>
      <vt:lpstr>Why does it work?</vt:lpstr>
      <vt:lpstr>Numerical Example: Union Set</vt:lpstr>
      <vt:lpstr>Operation-based Replication</vt:lpstr>
      <vt:lpstr>Operation-based Replication</vt:lpstr>
      <vt:lpstr>Commutativity Property </vt:lpstr>
      <vt:lpstr>Commutative Replicated Data Type (CmRDT)</vt:lpstr>
      <vt:lpstr>Numerical Example: Union Set</vt:lpstr>
      <vt:lpstr>State-based vs Op-based</vt:lpstr>
      <vt:lpstr>State-based vs Operation-based Replication</vt:lpstr>
      <vt:lpstr>CRDT Examples (cont’d)</vt:lpstr>
      <vt:lpstr>CRDT Examples (cont’d)</vt:lpstr>
      <vt:lpstr>CAP Theorem</vt:lpstr>
      <vt:lpstr>SEC a Solution for CAP?</vt:lpstr>
      <vt:lpstr>Summary</vt:lpstr>
      <vt:lpstr>Discussion</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 d'Orito</dc:creator>
  <cp:lastModifiedBy>Ali Ghodsi</cp:lastModifiedBy>
  <cp:revision>2035</cp:revision>
  <cp:lastPrinted>2016-09-26T22:07:19Z</cp:lastPrinted>
  <dcterms:created xsi:type="dcterms:W3CDTF">2015-02-13T19:56:21Z</dcterms:created>
  <dcterms:modified xsi:type="dcterms:W3CDTF">2018-02-12T18:54:47Z</dcterms:modified>
</cp:coreProperties>
</file>