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777" r:id="rId2"/>
    <p:sldId id="1066" r:id="rId3"/>
    <p:sldId id="1062" r:id="rId4"/>
    <p:sldId id="1063" r:id="rId5"/>
    <p:sldId id="1065" r:id="rId6"/>
    <p:sldId id="1064" r:id="rId7"/>
    <p:sldId id="866" r:id="rId8"/>
    <p:sldId id="946" r:id="rId9"/>
    <p:sldId id="923" r:id="rId10"/>
    <p:sldId id="1007" r:id="rId11"/>
    <p:sldId id="907" r:id="rId12"/>
    <p:sldId id="904" r:id="rId13"/>
    <p:sldId id="913" r:id="rId14"/>
    <p:sldId id="958" r:id="rId15"/>
    <p:sldId id="905" r:id="rId16"/>
    <p:sldId id="906" r:id="rId17"/>
    <p:sldId id="959" r:id="rId18"/>
    <p:sldId id="966" r:id="rId19"/>
    <p:sldId id="973" r:id="rId20"/>
    <p:sldId id="894" r:id="rId21"/>
    <p:sldId id="914" r:id="rId22"/>
    <p:sldId id="915" r:id="rId23"/>
    <p:sldId id="916" r:id="rId24"/>
    <p:sldId id="917" r:id="rId25"/>
    <p:sldId id="1061" r:id="rId26"/>
    <p:sldId id="1067" r:id="rId27"/>
    <p:sldId id="918" r:id="rId28"/>
    <p:sldId id="1068" r:id="rId29"/>
    <p:sldId id="978" r:id="rId30"/>
    <p:sldId id="974" r:id="rId31"/>
    <p:sldId id="1002" r:id="rId32"/>
    <p:sldId id="984" r:id="rId33"/>
    <p:sldId id="1001" r:id="rId34"/>
    <p:sldId id="1003" r:id="rId35"/>
    <p:sldId id="1011" r:id="rId36"/>
    <p:sldId id="999" r:id="rId37"/>
    <p:sldId id="1004" r:id="rId38"/>
    <p:sldId id="1000" r:id="rId39"/>
    <p:sldId id="1005" r:id="rId40"/>
    <p:sldId id="997" r:id="rId41"/>
    <p:sldId id="1006" r:id="rId42"/>
    <p:sldId id="996" r:id="rId43"/>
    <p:sldId id="995" r:id="rId44"/>
    <p:sldId id="994" r:id="rId45"/>
    <p:sldId id="990" r:id="rId46"/>
    <p:sldId id="1049" r:id="rId47"/>
    <p:sldId id="1054" r:id="rId48"/>
    <p:sldId id="1055" r:id="rId49"/>
    <p:sldId id="1056" r:id="rId50"/>
    <p:sldId id="1050" r:id="rId51"/>
    <p:sldId id="1052" r:id="rId52"/>
    <p:sldId id="1057" r:id="rId53"/>
    <p:sldId id="1058" r:id="rId54"/>
    <p:sldId id="1059" r:id="rId55"/>
    <p:sldId id="1060" r:id="rId56"/>
    <p:sldId id="867" r:id="rId57"/>
    <p:sldId id="953" r:id="rId58"/>
    <p:sldId id="951" r:id="rId59"/>
    <p:sldId id="954" r:id="rId60"/>
    <p:sldId id="955" r:id="rId61"/>
    <p:sldId id="934" r:id="rId62"/>
    <p:sldId id="935" r:id="rId63"/>
    <p:sldId id="936" r:id="rId64"/>
    <p:sldId id="937" r:id="rId65"/>
    <p:sldId id="938" r:id="rId66"/>
    <p:sldId id="939" r:id="rId67"/>
    <p:sldId id="868" r:id="rId68"/>
    <p:sldId id="870" r:id="rId69"/>
    <p:sldId id="872" r:id="rId70"/>
    <p:sldId id="873" r:id="rId71"/>
    <p:sldId id="875" r:id="rId72"/>
    <p:sldId id="874" r:id="rId73"/>
    <p:sldId id="877" r:id="rId74"/>
    <p:sldId id="878" r:id="rId75"/>
    <p:sldId id="879" r:id="rId76"/>
    <p:sldId id="940" r:id="rId77"/>
    <p:sldId id="941" r:id="rId78"/>
    <p:sldId id="942" r:id="rId79"/>
    <p:sldId id="943" r:id="rId80"/>
    <p:sldId id="944" r:id="rId81"/>
    <p:sldId id="945" r:id="rId82"/>
    <p:sldId id="947" r:id="rId83"/>
    <p:sldId id="948" r:id="rId84"/>
    <p:sldId id="949" r:id="rId85"/>
    <p:sldId id="950" r:id="rId86"/>
    <p:sldId id="1028" r:id="rId87"/>
    <p:sldId id="1029" r:id="rId88"/>
    <p:sldId id="1030" r:id="rId89"/>
    <p:sldId id="1031" r:id="rId90"/>
    <p:sldId id="1032" r:id="rId91"/>
    <p:sldId id="1043" r:id="rId92"/>
    <p:sldId id="1044" r:id="rId93"/>
    <p:sldId id="1045" r:id="rId94"/>
    <p:sldId id="1046" r:id="rId95"/>
    <p:sldId id="1042" r:id="rId9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4" autoAdjust="0"/>
    <p:restoredTop sz="94093" autoAdjust="0"/>
  </p:normalViewPr>
  <p:slideViewPr>
    <p:cSldViewPr snapToGrid="0">
      <p:cViewPr>
        <p:scale>
          <a:sx n="100" d="100"/>
          <a:sy n="100" d="100"/>
        </p:scale>
        <p:origin x="1056" y="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46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commentAuthors" Target="commentAuthor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2/24/18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2/24/18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DD573E-D1DE-244F-8266-6328F7618005}" type="slidenum">
              <a:rPr lang="en-US" sz="900">
                <a:latin typeface="Times New Roman" charset="0"/>
              </a:rPr>
              <a:pPr/>
              <a:t>20</a:t>
            </a:fld>
            <a:endParaRPr lang="en-US" sz="9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DD573E-D1DE-244F-8266-6328F7618005}" type="slidenum">
              <a:rPr lang="en-US" sz="900">
                <a:latin typeface="Times New Roman" charset="0"/>
              </a:rPr>
              <a:pPr/>
              <a:t>21</a:t>
            </a:fld>
            <a:endParaRPr lang="en-US" sz="9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cs.uh.edu/~paris/6360/PowerPoint/Raft.ppt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mcloud.stanford.edu/raft.pdf)" TargetMode="External"/><Relationship Id="rId3" Type="http://schemas.openxmlformats.org/officeDocument/2006/relationships/hyperlink" Target="https://www.usenix.org/event/osdi06/tech/full_papers/burrows/burrows.pdf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urses.engr.illinois.edu/cs525/sp2013/L9_paxos.sp13.ppt" TargetMode="External"/><Relationship Id="rId3" Type="http://schemas.openxmlformats.org/officeDocument/2006/relationships/hyperlink" Target="http://www.cs.berkeley.edu/~istoica/classes/cs294/11/notes/07-gene-paxos.pptx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6600" dirty="0" err="1" smtClean="0">
                <a:ea typeface="ＭＳ Ｐゴシック" charset="0"/>
              </a:rPr>
              <a:t>Paxos</a:t>
            </a:r>
            <a:r>
              <a:rPr lang="en-US" sz="6600" dirty="0" smtClean="0">
                <a:ea typeface="ＭＳ Ｐゴシック" charset="0"/>
              </a:rPr>
              <a:t> </a:t>
            </a:r>
            <a:r>
              <a:rPr lang="en-US" sz="6600" dirty="0">
                <a:ea typeface="ＭＳ Ｐゴシック" charset="0"/>
              </a:rPr>
              <a:t>and </a:t>
            </a:r>
            <a:r>
              <a:rPr lang="en-US" sz="6600" dirty="0" smtClean="0">
                <a:ea typeface="ＭＳ Ｐゴシック" charset="0"/>
              </a:rPr>
              <a:t>Raft</a:t>
            </a:r>
            <a:r>
              <a:rPr lang="en-US" sz="4800" dirty="0">
                <a:ea typeface="ＭＳ Ｐゴシック" charset="0"/>
              </a:rPr>
              <a:t/>
            </a:r>
            <a:br>
              <a:rPr lang="en-US" sz="4800" dirty="0">
                <a:ea typeface="ＭＳ Ｐゴシック" charset="0"/>
              </a:rPr>
            </a:br>
            <a:r>
              <a:rPr lang="en-US" sz="4800" dirty="0">
                <a:ea typeface="ＭＳ Ｐゴシック" charset="0"/>
              </a:rPr>
              <a:t>(Lecture </a:t>
            </a:r>
            <a:r>
              <a:rPr lang="en-US" sz="4800" smtClean="0">
                <a:ea typeface="ＭＳ Ｐゴシック" charset="0"/>
              </a:rPr>
              <a:t>9 cont’d, </a:t>
            </a:r>
            <a:r>
              <a:rPr lang="en-US" sz="4800" dirty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Ali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Ghodsi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and 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February 21,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42900"/>
            <a:ext cx="8229600" cy="1028700"/>
          </a:xfrm>
        </p:spPr>
        <p:txBody>
          <a:bodyPr/>
          <a:lstStyle/>
          <a:p>
            <a:pPr eaLnBrk="1" hangingPunct="1"/>
            <a:r>
              <a:rPr lang="en-US"/>
              <a:t>Two types of failures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eaLnBrk="1" hangingPunct="1"/>
            <a:r>
              <a:rPr lang="en-US" b="1" i="1" u="sng" dirty="0"/>
              <a:t>Non-</a:t>
            </a:r>
            <a:r>
              <a:rPr lang="en-US" b="1" i="1" u="sng" dirty="0" smtClean="0"/>
              <a:t>Byzantine</a:t>
            </a:r>
          </a:p>
          <a:p>
            <a:pPr eaLnBrk="1" hangingPunct="1"/>
            <a:r>
              <a:rPr lang="en-US" dirty="0" smtClean="0"/>
              <a:t>Failed </a:t>
            </a:r>
            <a:r>
              <a:rPr lang="en-US" dirty="0"/>
              <a:t>nodes stop communicating with other nodes</a:t>
            </a:r>
          </a:p>
          <a:p>
            <a:pPr lvl="1" eaLnBrk="1" hangingPunct="1"/>
            <a:r>
              <a:rPr lang="en-US" dirty="0"/>
              <a:t>"Clean" failure</a:t>
            </a:r>
          </a:p>
          <a:p>
            <a:pPr lvl="1" eaLnBrk="1" hangingPunct="1"/>
            <a:r>
              <a:rPr lang="en-US" b="1" i="1" dirty="0"/>
              <a:t>Fail-stop</a:t>
            </a:r>
            <a:r>
              <a:rPr lang="en-US" dirty="0"/>
              <a:t> behavior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485900"/>
            <a:ext cx="4038600" cy="3414713"/>
          </a:xfrm>
        </p:spPr>
        <p:txBody>
          <a:bodyPr/>
          <a:lstStyle/>
          <a:p>
            <a:pPr eaLnBrk="1" hangingPunct="1"/>
            <a:r>
              <a:rPr lang="en-US" b="1" i="1" u="sng" dirty="0" smtClean="0"/>
              <a:t>Byzantine</a:t>
            </a:r>
          </a:p>
          <a:p>
            <a:pPr eaLnBrk="1" hangingPunct="1"/>
            <a:r>
              <a:rPr lang="en-US" dirty="0" smtClean="0"/>
              <a:t>Failed </a:t>
            </a:r>
            <a:r>
              <a:rPr lang="en-US" dirty="0"/>
              <a:t>nodes will  keep sending messages </a:t>
            </a:r>
          </a:p>
          <a:p>
            <a:pPr marL="796925" lvl="1" eaLnBrk="1" hangingPunct="1"/>
            <a:r>
              <a:rPr lang="en-US" dirty="0"/>
              <a:t>Incorrect and potentially misleading</a:t>
            </a:r>
          </a:p>
          <a:p>
            <a:pPr marL="796925" lvl="1" eaLnBrk="1" hangingPunct="1"/>
            <a:r>
              <a:rPr lang="en-US" dirty="0"/>
              <a:t>Failed node becomes a</a:t>
            </a:r>
            <a:r>
              <a:rPr lang="en-US" b="1" i="1" u="sng" dirty="0"/>
              <a:t> </a:t>
            </a:r>
            <a:r>
              <a:rPr lang="en-US" b="1" i="1" dirty="0"/>
              <a:t>traitor </a:t>
            </a:r>
          </a:p>
        </p:txBody>
      </p:sp>
      <p:sp>
        <p:nvSpPr>
          <p:cNvPr id="2" name="Rectangle 1"/>
          <p:cNvSpPr/>
          <p:nvPr/>
        </p:nvSpPr>
        <p:spPr>
          <a:xfrm>
            <a:off x="596900" y="4204385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Helvetica Neue Light"/>
                <a:cs typeface="Helvetica Neue Light"/>
              </a:rPr>
              <a:t>Assumption: asynchronous, non-byzantine model</a:t>
            </a:r>
          </a:p>
        </p:txBody>
      </p:sp>
    </p:spTree>
    <p:extLst>
      <p:ext uri="{BB962C8B-B14F-4D97-AF65-F5344CB8AC3E}">
        <p14:creationId xmlns:p14="http://schemas.microsoft.com/office/powerpoint/2010/main" val="10772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Impossibility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3530600"/>
            <a:ext cx="8850312" cy="1176338"/>
          </a:xfrm>
        </p:spPr>
        <p:txBody>
          <a:bodyPr/>
          <a:lstStyle/>
          <a:p>
            <a:r>
              <a:rPr lang="en-US" dirty="0" smtClean="0"/>
              <a:t>Byzantine Generals’ Problem</a:t>
            </a:r>
          </a:p>
          <a:p>
            <a:r>
              <a:rPr lang="en-US" dirty="0" smtClean="0"/>
              <a:t>Why cannot reach consensus?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638300"/>
            <a:ext cx="558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211263"/>
            <a:ext cx="8850312" cy="3394075"/>
          </a:xfrm>
        </p:spPr>
        <p:txBody>
          <a:bodyPr/>
          <a:lstStyle/>
          <a:p>
            <a:r>
              <a:rPr lang="en-US" dirty="0" smtClean="0"/>
              <a:t>L. </a:t>
            </a:r>
            <a:r>
              <a:rPr lang="en-US" dirty="0" err="1" smtClean="0"/>
              <a:t>Lamport</a:t>
            </a:r>
            <a:r>
              <a:rPr lang="en-US" dirty="0" smtClean="0"/>
              <a:t>, The Part-Time Parliament, September 1989</a:t>
            </a:r>
          </a:p>
          <a:p>
            <a:endParaRPr lang="en-US" dirty="0" smtClean="0"/>
          </a:p>
          <a:p>
            <a:r>
              <a:rPr lang="en-US" dirty="0" smtClean="0"/>
              <a:t>Aegean island of </a:t>
            </a:r>
            <a:r>
              <a:rPr lang="en-US" dirty="0" err="1" smtClean="0"/>
              <a:t>Paxos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part-time parliament</a:t>
            </a:r>
          </a:p>
          <a:p>
            <a:pPr lvl="1"/>
            <a:r>
              <a:rPr lang="en-US" dirty="0" smtClean="0"/>
              <a:t>Goal: determine the sequence of decrees passed (consensus!)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28701"/>
            <a:ext cx="8850312" cy="3975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Paxos</a:t>
            </a:r>
            <a:r>
              <a:rPr lang="en-US" dirty="0" smtClean="0"/>
              <a:t> has rounds: each round has a unique ballot ID</a:t>
            </a:r>
          </a:p>
          <a:p>
            <a:pPr lvl="3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Rounds are asynchronous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 synchronization not required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you are in round j and hear a message from round j+1, abort everything and go to round j+1</a:t>
            </a:r>
          </a:p>
          <a:p>
            <a:pPr lvl="4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Each round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1: A leader is elected (</a:t>
            </a:r>
            <a:r>
              <a:rPr lang="en-US" dirty="0" smtClean="0">
                <a:solidFill>
                  <a:srgbClr val="FF6600"/>
                </a:solidFill>
              </a:rPr>
              <a:t>election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2: Leader proposes a value (</a:t>
            </a:r>
            <a:r>
              <a:rPr lang="en-US" dirty="0" smtClean="0">
                <a:solidFill>
                  <a:srgbClr val="FF6600"/>
                </a:solidFill>
              </a:rPr>
              <a:t>bill</a:t>
            </a:r>
            <a:r>
              <a:rPr lang="en-US" dirty="0" smtClean="0"/>
              <a:t>), processes </a:t>
            </a:r>
            <a:r>
              <a:rPr lang="en-US" dirty="0" err="1" smtClean="0"/>
              <a:t>acks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Phase 3: Leaders multicast final value (</a:t>
            </a:r>
            <a:r>
              <a:rPr lang="en-US" dirty="0" smtClean="0">
                <a:solidFill>
                  <a:srgbClr val="FF6600"/>
                </a:solidFill>
              </a:rPr>
              <a:t>law</a:t>
            </a:r>
            <a:r>
              <a:rPr lang="en-US" dirty="0" smtClean="0"/>
              <a:t>) 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Paxos</a:t>
            </a:r>
            <a:r>
              <a:rPr lang="en-US" dirty="0" smtClean="0"/>
              <a:t> Solve Consensus?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17601"/>
            <a:ext cx="8850312" cy="3644900"/>
          </a:xfrm>
        </p:spPr>
        <p:txBody>
          <a:bodyPr>
            <a:normAutofit/>
          </a:bodyPr>
          <a:lstStyle/>
          <a:p>
            <a:r>
              <a:rPr lang="en-US" dirty="0" smtClean="0"/>
              <a:t>Provides safety and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3"/>
            <a:endParaRPr lang="en-US" sz="1000" dirty="0"/>
          </a:p>
          <a:p>
            <a:r>
              <a:rPr lang="en-US" dirty="0" smtClean="0">
                <a:latin typeface="Helvetica Neue"/>
                <a:cs typeface="Helvetica Neue"/>
              </a:rPr>
              <a:t>Safety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Only a value which has been proposed can be chosen</a:t>
            </a:r>
          </a:p>
          <a:p>
            <a:pPr lvl="1"/>
            <a:r>
              <a:rPr lang="en-US" dirty="0"/>
              <a:t>Only a single value can be chosen</a:t>
            </a:r>
          </a:p>
          <a:p>
            <a:pPr lvl="1"/>
            <a:r>
              <a:rPr lang="en-US" dirty="0"/>
              <a:t>A process never learns a value unless it was actually </a:t>
            </a:r>
            <a:r>
              <a:rPr lang="en-US" dirty="0" smtClean="0"/>
              <a:t>chosen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Eventual </a:t>
            </a:r>
            <a:r>
              <a:rPr lang="en-US" dirty="0" smtClean="0">
                <a:latin typeface="Helvetica Neue"/>
                <a:cs typeface="Helvetica Neue"/>
              </a:rPr>
              <a:t>liveness</a:t>
            </a:r>
            <a:r>
              <a:rPr lang="en-US" dirty="0" smtClean="0"/>
              <a:t>: If things go “well” at some point in the future (e.g., no longer losses</a:t>
            </a:r>
            <a:r>
              <a:rPr lang="en-US" dirty="0"/>
              <a:t> </a:t>
            </a:r>
            <a:r>
              <a:rPr lang="en-US" dirty="0" smtClean="0"/>
              <a:t>or failures), consensus is eventually reached. However, this is not guaranteed.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Simple, So Obvious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“In fact, it is among the simplest and most obvious of distributed algorithms.”</a:t>
            </a:r>
          </a:p>
          <a:p>
            <a:pPr>
              <a:buNone/>
            </a:pPr>
            <a:r>
              <a:rPr lang="en-US" dirty="0" smtClean="0"/>
              <a:t>											- Leslie </a:t>
            </a:r>
            <a:r>
              <a:rPr lang="en-US" dirty="0" err="1" smtClean="0"/>
              <a:t>Lamport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Pseudocode</a:t>
            </a:r>
            <a:endParaRPr lang="en-US" dirty="0"/>
          </a:p>
        </p:txBody>
      </p:sp>
      <p:pic>
        <p:nvPicPr>
          <p:cNvPr id="10" name="Picture 9" descr="psue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0"/>
            <a:ext cx="4038600" cy="3581400"/>
          </a:xfrm>
          <a:prstGeom prst="rect">
            <a:avLst/>
          </a:prstGeom>
        </p:spPr>
      </p:pic>
      <p:pic>
        <p:nvPicPr>
          <p:cNvPr id="13" name="Picture 12" descr="psued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00150"/>
            <a:ext cx="4038600" cy="36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Proposers</a:t>
            </a:r>
          </a:p>
          <a:p>
            <a:endParaRPr lang="en-US" dirty="0" smtClean="0"/>
          </a:p>
          <a:p>
            <a:r>
              <a:rPr lang="en-US" dirty="0" smtClean="0"/>
              <a:t>Acceptors</a:t>
            </a:r>
          </a:p>
          <a:p>
            <a:endParaRPr lang="en-US" dirty="0" smtClean="0"/>
          </a:p>
          <a:p>
            <a:r>
              <a:rPr lang="en-US" dirty="0" smtClean="0"/>
              <a:t>Learners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3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every process is </a:t>
            </a:r>
            <a:r>
              <a:rPr lang="en-US" b="1" dirty="0" smtClean="0"/>
              <a:t>acceptor</a:t>
            </a:r>
            <a:r>
              <a:rPr lang="en-US" dirty="0" smtClean="0"/>
              <a:t>, </a:t>
            </a:r>
            <a:r>
              <a:rPr lang="en-US" b="1" dirty="0" smtClean="0"/>
              <a:t>proposer</a:t>
            </a:r>
            <a:r>
              <a:rPr lang="en-US" dirty="0" smtClean="0"/>
              <a:t>, and </a:t>
            </a:r>
            <a:r>
              <a:rPr lang="en-US" b="1" dirty="0" smtClean="0"/>
              <a:t>learner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leader</a:t>
            </a:r>
            <a:r>
              <a:rPr lang="en-US" dirty="0" smtClean="0"/>
              <a:t> is elected to be the distinguished proposer and learner</a:t>
            </a:r>
          </a:p>
          <a:p>
            <a:pPr lvl="1"/>
            <a:r>
              <a:rPr lang="en-US" dirty="0" smtClean="0"/>
              <a:t>Distinguishes proposes to guarantee progress</a:t>
            </a:r>
          </a:p>
          <a:p>
            <a:pPr lvl="2"/>
            <a:r>
              <a:rPr lang="en-US" dirty="0" smtClean="0"/>
              <a:t>Avoid dueling proposers</a:t>
            </a:r>
          </a:p>
          <a:p>
            <a:pPr lvl="1"/>
            <a:r>
              <a:rPr lang="en-US" dirty="0" smtClean="0"/>
              <a:t>Distinguishes learners to reduce too many broadcast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90601"/>
            <a:ext cx="8850312" cy="40259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Rounds are asynchronous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 synchronization not required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you are in round j and hear a message from round j+1, abort everything and move to round j+1</a:t>
            </a:r>
          </a:p>
          <a:p>
            <a:pPr lvl="3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Each round consists of three phases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1: A leader is elected (</a:t>
            </a:r>
            <a:r>
              <a:rPr lang="en-US" dirty="0">
                <a:solidFill>
                  <a:srgbClr val="FF6600"/>
                </a:solidFill>
                <a:latin typeface="Helvetica Neue"/>
                <a:cs typeface="Helvetica Neue"/>
              </a:rPr>
              <a:t>E</a:t>
            </a:r>
            <a:r>
              <a:rPr lang="en-US" dirty="0" smtClean="0">
                <a:solidFill>
                  <a:srgbClr val="FF6600"/>
                </a:solidFill>
                <a:latin typeface="Helvetica Neue"/>
                <a:cs typeface="Helvetica Neue"/>
              </a:rPr>
              <a:t>lection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2: Leader proposes a value, processes </a:t>
            </a:r>
            <a:r>
              <a:rPr lang="en-US" dirty="0" err="1" smtClean="0"/>
              <a:t>acks</a:t>
            </a:r>
            <a:r>
              <a:rPr lang="en-US" dirty="0" smtClean="0"/>
              <a:t> (</a:t>
            </a:r>
            <a:r>
              <a:rPr lang="en-US" dirty="0">
                <a:solidFill>
                  <a:srgbClr val="FF6600"/>
                </a:solidFill>
                <a:latin typeface="Helvetica Neue"/>
                <a:cs typeface="Helvetica Neue"/>
              </a:rPr>
              <a:t>B</a:t>
            </a:r>
            <a:r>
              <a:rPr lang="en-US" dirty="0" smtClean="0">
                <a:solidFill>
                  <a:srgbClr val="FF6600"/>
                </a:solidFill>
                <a:latin typeface="Helvetica Neue"/>
                <a:cs typeface="Helvetica Neue"/>
              </a:rPr>
              <a:t>ill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3: Leader multicasts final value (</a:t>
            </a:r>
            <a:r>
              <a:rPr lang="en-US" dirty="0">
                <a:solidFill>
                  <a:srgbClr val="FF6600"/>
                </a:solidFill>
                <a:latin typeface="Helvetica Neue"/>
                <a:cs typeface="Helvetica Neue"/>
              </a:rPr>
              <a:t>L</a:t>
            </a:r>
            <a:r>
              <a:rPr lang="en-US" dirty="0" smtClean="0">
                <a:solidFill>
                  <a:srgbClr val="FF6600"/>
                </a:solidFill>
                <a:latin typeface="Helvetica Neue"/>
                <a:cs typeface="Helvetica Neue"/>
              </a:rPr>
              <a:t>aw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1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187575"/>
            <a:ext cx="8850312" cy="857250"/>
          </a:xfrm>
        </p:spPr>
        <p:txBody>
          <a:bodyPr/>
          <a:lstStyle/>
          <a:p>
            <a:r>
              <a:rPr lang="en-US" dirty="0" smtClean="0"/>
              <a:t>About mixing isolation models (Lecture 7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7162800" cy="395288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Phase 1 –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Election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9400" y="787400"/>
            <a:ext cx="8661400" cy="3175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Potential leader chooses a unique ballot </a:t>
            </a:r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ID, </a:t>
            </a:r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higher than </a:t>
            </a:r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anything it has seen so far</a:t>
            </a:r>
          </a:p>
          <a:p>
            <a:pPr lvl="1"/>
            <a:endParaRPr lang="en-US" sz="1600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Sends </a:t>
            </a:r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ballot ID to all </a:t>
            </a:r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processes</a:t>
            </a:r>
          </a:p>
          <a:p>
            <a:pPr lvl="1"/>
            <a:endParaRPr lang="en-US" sz="1600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Processes respond to </a:t>
            </a:r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highest ballot </a:t>
            </a:r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ID</a:t>
            </a:r>
            <a:endParaRPr lang="en-US" sz="2000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If potential leader sees a higher ballot </a:t>
            </a:r>
            <a:r>
              <a:rPr lang="en-US" sz="1800" dirty="0" smtClean="0">
                <a:latin typeface="Helvetica Neue Light"/>
                <a:ea typeface="ＭＳ Ｐゴシック" charset="0"/>
                <a:cs typeface="Helvetica Neue Light"/>
              </a:rPr>
              <a:t>ID, </a:t>
            </a:r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it can’t be a leader</a:t>
            </a:r>
          </a:p>
          <a:p>
            <a:pPr lvl="1"/>
            <a:r>
              <a:rPr lang="en-US" sz="1800" dirty="0" err="1">
                <a:latin typeface="Helvetica Neue Light"/>
                <a:ea typeface="ＭＳ Ｐゴシック" charset="0"/>
                <a:cs typeface="Helvetica Neue Light"/>
              </a:rPr>
              <a:t>Paxos</a:t>
            </a:r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 tolerant to multiple leaders, but </a:t>
            </a:r>
            <a:r>
              <a:rPr lang="en-US" sz="1800" dirty="0" smtClean="0">
                <a:latin typeface="Helvetica Neue Light"/>
                <a:ea typeface="ＭＳ Ｐゴシック" charset="0"/>
                <a:cs typeface="Helvetica Neue Light"/>
              </a:rPr>
              <a:t>we’ll mainly discuss only one </a:t>
            </a:r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leader case</a:t>
            </a:r>
          </a:p>
          <a:p>
            <a:pPr lvl="1"/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Processes also </a:t>
            </a:r>
            <a:r>
              <a:rPr lang="en-US" sz="1800" dirty="0">
                <a:solidFill>
                  <a:srgbClr val="FF6600"/>
                </a:solidFill>
                <a:latin typeface="Helvetica Neue Light"/>
                <a:ea typeface="ＭＳ Ｐゴシック" charset="0"/>
                <a:cs typeface="Helvetica Neue Light"/>
              </a:rPr>
              <a:t>log</a:t>
            </a:r>
            <a:r>
              <a:rPr lang="en-US" sz="1800" dirty="0">
                <a:solidFill>
                  <a:srgbClr val="7030A0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received ballot ID on </a:t>
            </a:r>
            <a:r>
              <a:rPr lang="en-US" sz="1800" dirty="0" smtClean="0">
                <a:latin typeface="Helvetica Neue Light"/>
                <a:ea typeface="ＭＳ Ｐゴシック" charset="0"/>
                <a:cs typeface="Helvetica Neue Light"/>
              </a:rPr>
              <a:t>disk (why?)</a:t>
            </a:r>
            <a:endParaRPr lang="en-US" sz="1800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7172" name="Straight Arrow Connector 4"/>
          <p:cNvCxnSpPr>
            <a:cxnSpLocks noChangeShapeType="1"/>
          </p:cNvCxnSpPr>
          <p:nvPr/>
        </p:nvCxnSpPr>
        <p:spPr bwMode="auto">
          <a:xfrm>
            <a:off x="11811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Arrow Connector 5"/>
          <p:cNvCxnSpPr>
            <a:cxnSpLocks noChangeShapeType="1"/>
          </p:cNvCxnSpPr>
          <p:nvPr/>
        </p:nvCxnSpPr>
        <p:spPr bwMode="auto">
          <a:xfrm>
            <a:off x="11811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4" name="Straight Arrow Connector 6"/>
          <p:cNvCxnSpPr>
            <a:cxnSpLocks noChangeShapeType="1"/>
          </p:cNvCxnSpPr>
          <p:nvPr/>
        </p:nvCxnSpPr>
        <p:spPr bwMode="auto">
          <a:xfrm>
            <a:off x="11811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Arrow Connector 9"/>
          <p:cNvCxnSpPr>
            <a:cxnSpLocks noChangeShapeType="1"/>
          </p:cNvCxnSpPr>
          <p:nvPr/>
        </p:nvCxnSpPr>
        <p:spPr bwMode="auto">
          <a:xfrm>
            <a:off x="14097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6" name="Straight Arrow Connector 11"/>
          <p:cNvCxnSpPr>
            <a:cxnSpLocks noChangeShapeType="1"/>
          </p:cNvCxnSpPr>
          <p:nvPr/>
        </p:nvCxnSpPr>
        <p:spPr bwMode="auto">
          <a:xfrm>
            <a:off x="14097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7" name="Straight Arrow Connector 12"/>
          <p:cNvCxnSpPr>
            <a:cxnSpLocks noChangeShapeType="1"/>
          </p:cNvCxnSpPr>
          <p:nvPr/>
        </p:nvCxnSpPr>
        <p:spPr bwMode="auto">
          <a:xfrm flipV="1">
            <a:off x="20193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Arrow Connector 15"/>
          <p:cNvCxnSpPr>
            <a:cxnSpLocks noChangeShapeType="1"/>
          </p:cNvCxnSpPr>
          <p:nvPr/>
        </p:nvCxnSpPr>
        <p:spPr bwMode="auto">
          <a:xfrm flipV="1">
            <a:off x="20193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9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7180" name="TextBox 19"/>
          <p:cNvSpPr txBox="1">
            <a:spLocks noChangeArrowheads="1"/>
          </p:cNvSpPr>
          <p:nvPr/>
        </p:nvSpPr>
        <p:spPr bwMode="auto">
          <a:xfrm>
            <a:off x="17907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8961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7162800" cy="395288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Phase 1 –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Election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9400" y="787400"/>
            <a:ext cx="8661400" cy="3175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If </a:t>
            </a:r>
            <a:r>
              <a:rPr lang="en-US" dirty="0">
                <a:solidFill>
                  <a:srgbClr val="FF6600"/>
                </a:solidFill>
                <a:latin typeface="Helvetica Neue Light"/>
                <a:ea typeface="ＭＳ Ｐゴシック" charset="0"/>
                <a:cs typeface="Helvetica Neue Light"/>
              </a:rPr>
              <a:t>majority (i.e., quorum)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respond OK then you are the leader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no one has majority, start new round </a:t>
            </a:r>
          </a:p>
          <a:p>
            <a:endParaRPr lang="en-US" sz="2000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A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round cannot have two leaders (why?)</a:t>
            </a:r>
          </a:p>
        </p:txBody>
      </p:sp>
      <p:cxnSp>
        <p:nvCxnSpPr>
          <p:cNvPr id="7172" name="Straight Arrow Connector 4"/>
          <p:cNvCxnSpPr>
            <a:cxnSpLocks noChangeShapeType="1"/>
          </p:cNvCxnSpPr>
          <p:nvPr/>
        </p:nvCxnSpPr>
        <p:spPr bwMode="auto">
          <a:xfrm>
            <a:off x="11811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Arrow Connector 5"/>
          <p:cNvCxnSpPr>
            <a:cxnSpLocks noChangeShapeType="1"/>
          </p:cNvCxnSpPr>
          <p:nvPr/>
        </p:nvCxnSpPr>
        <p:spPr bwMode="auto">
          <a:xfrm>
            <a:off x="11811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4" name="Straight Arrow Connector 6"/>
          <p:cNvCxnSpPr>
            <a:cxnSpLocks noChangeShapeType="1"/>
          </p:cNvCxnSpPr>
          <p:nvPr/>
        </p:nvCxnSpPr>
        <p:spPr bwMode="auto">
          <a:xfrm>
            <a:off x="11811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Arrow Connector 9"/>
          <p:cNvCxnSpPr>
            <a:cxnSpLocks noChangeShapeType="1"/>
          </p:cNvCxnSpPr>
          <p:nvPr/>
        </p:nvCxnSpPr>
        <p:spPr bwMode="auto">
          <a:xfrm>
            <a:off x="14097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6" name="Straight Arrow Connector 11"/>
          <p:cNvCxnSpPr>
            <a:cxnSpLocks noChangeShapeType="1"/>
          </p:cNvCxnSpPr>
          <p:nvPr/>
        </p:nvCxnSpPr>
        <p:spPr bwMode="auto">
          <a:xfrm>
            <a:off x="14097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7" name="Straight Arrow Connector 12"/>
          <p:cNvCxnSpPr>
            <a:cxnSpLocks noChangeShapeType="1"/>
          </p:cNvCxnSpPr>
          <p:nvPr/>
        </p:nvCxnSpPr>
        <p:spPr bwMode="auto">
          <a:xfrm flipV="1">
            <a:off x="20193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Arrow Connector 15"/>
          <p:cNvCxnSpPr>
            <a:cxnSpLocks noChangeShapeType="1"/>
          </p:cNvCxnSpPr>
          <p:nvPr/>
        </p:nvCxnSpPr>
        <p:spPr bwMode="auto">
          <a:xfrm flipV="1">
            <a:off x="20193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9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7180" name="TextBox 19"/>
          <p:cNvSpPr txBox="1">
            <a:spLocks noChangeArrowheads="1"/>
          </p:cNvSpPr>
          <p:nvPr/>
        </p:nvSpPr>
        <p:spPr bwMode="auto">
          <a:xfrm>
            <a:off x="17907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16892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Proposal (</a:t>
            </a:r>
            <a:r>
              <a:rPr lang="en-US" dirty="0" smtClean="0">
                <a:solidFill>
                  <a:srgbClr val="FF6600"/>
                </a:solidFill>
              </a:rPr>
              <a:t>Bill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2319337"/>
          </a:xfrm>
        </p:spPr>
        <p:txBody>
          <a:bodyPr/>
          <a:lstStyle/>
          <a:p>
            <a:r>
              <a:rPr lang="en-US" dirty="0" smtClean="0"/>
              <a:t>Leader sends proposal value v to all</a:t>
            </a:r>
          </a:p>
          <a:p>
            <a:pPr lvl="1"/>
            <a:r>
              <a:rPr lang="en-US" dirty="0" smtClean="0"/>
              <a:t>If some process already decided value v’ in a previous round sends v = v’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Recipient log on disk, and responds OK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179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36448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– Decision (</a:t>
            </a:r>
            <a:r>
              <a:rPr lang="en-US" dirty="0" smtClean="0">
                <a:solidFill>
                  <a:srgbClr val="FF6600"/>
                </a:solidFill>
              </a:rPr>
              <a:t>Law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2484437"/>
          </a:xfrm>
        </p:spPr>
        <p:txBody>
          <a:bodyPr/>
          <a:lstStyle/>
          <a:p>
            <a:r>
              <a:rPr lang="en-US" dirty="0" smtClean="0"/>
              <a:t>If leader hears OKs from majority, it lets everyone know of the decision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Recipients receive decisions, log it on disk</a:t>
            </a:r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306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9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162550" y="3854450"/>
            <a:ext cx="324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  <a:latin typeface="Helvetica" charset="0"/>
              </a:rPr>
              <a:t>v!</a:t>
            </a:r>
          </a:p>
        </p:txBody>
      </p:sp>
    </p:spTree>
    <p:extLst>
      <p:ext uri="{BB962C8B-B14F-4D97-AF65-F5344CB8AC3E}">
        <p14:creationId xmlns:p14="http://schemas.microsoft.com/office/powerpoint/2010/main" val="3008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Consensus Achieved?</a:t>
            </a:r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306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9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162550" y="3854450"/>
            <a:ext cx="324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  <a:latin typeface="Helvetica" charset="0"/>
              </a:rPr>
              <a:t>v!</a:t>
            </a:r>
          </a:p>
        </p:txBody>
      </p:sp>
    </p:spTree>
    <p:extLst>
      <p:ext uri="{BB962C8B-B14F-4D97-AF65-F5344CB8AC3E}">
        <p14:creationId xmlns:p14="http://schemas.microsoft.com/office/powerpoint/2010/main" val="5301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Consensus Achieved?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35063"/>
            <a:ext cx="8850312" cy="2662237"/>
          </a:xfrm>
        </p:spPr>
        <p:txBody>
          <a:bodyPr/>
          <a:lstStyle/>
          <a:p>
            <a:r>
              <a:rPr lang="en-US" dirty="0" smtClean="0"/>
              <a:t>When a majority of processes hear proposed value and accept it: </a:t>
            </a:r>
          </a:p>
          <a:p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306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9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162550" y="3854450"/>
            <a:ext cx="324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  <a:latin typeface="Helvetica" charset="0"/>
              </a:rPr>
              <a:t>v!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87800" y="3898900"/>
            <a:ext cx="88900" cy="1054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9863" y="1564482"/>
            <a:ext cx="8850312" cy="0"/>
          </a:xfrm>
          <a:prstGeom prst="line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55800" y="1562100"/>
            <a:ext cx="2032000" cy="2451100"/>
          </a:xfrm>
          <a:prstGeom prst="line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8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Consensus Achieved?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35063"/>
            <a:ext cx="8850312" cy="2662237"/>
          </a:xfrm>
        </p:spPr>
        <p:txBody>
          <a:bodyPr/>
          <a:lstStyle/>
          <a:p>
            <a:r>
              <a:rPr lang="en-US" dirty="0" smtClean="0"/>
              <a:t>When a majority of processes hear proposed value and accept it: </a:t>
            </a:r>
          </a:p>
          <a:p>
            <a:pPr lvl="1"/>
            <a:r>
              <a:rPr lang="en-US" dirty="0" smtClean="0"/>
              <a:t>Are about to respond (or have responded) with OK!</a:t>
            </a:r>
            <a:endParaRPr lang="en-US" dirty="0"/>
          </a:p>
          <a:p>
            <a:r>
              <a:rPr lang="en-US" dirty="0" smtClean="0"/>
              <a:t>At this point decision has been made even though </a:t>
            </a:r>
          </a:p>
          <a:p>
            <a:pPr lvl="1"/>
            <a:r>
              <a:rPr lang="en-US" dirty="0" smtClean="0"/>
              <a:t>Processes or even leader may not know!</a:t>
            </a:r>
          </a:p>
          <a:p>
            <a:r>
              <a:rPr lang="en-US" dirty="0" smtClean="0"/>
              <a:t>What if leader fails after that?</a:t>
            </a:r>
          </a:p>
          <a:p>
            <a:pPr lvl="1"/>
            <a:r>
              <a:rPr lang="en-US" dirty="0" smtClean="0"/>
              <a:t>Keep having rounds until some round complete</a:t>
            </a:r>
          </a:p>
          <a:p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306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9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162550" y="3854450"/>
            <a:ext cx="324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  <a:latin typeface="Helvetica" charset="0"/>
              </a:rPr>
              <a:t>v!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87800" y="3898900"/>
            <a:ext cx="88900" cy="1054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9863" y="1564482"/>
            <a:ext cx="8850312" cy="0"/>
          </a:xfrm>
          <a:prstGeom prst="line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55800" y="1562100"/>
            <a:ext cx="2032000" cy="2451100"/>
          </a:xfrm>
          <a:prstGeom prst="line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85725"/>
            <a:ext cx="8850312" cy="857250"/>
          </a:xfrm>
        </p:spPr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774701"/>
            <a:ext cx="8850312" cy="1447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a round with a majority hearing proposed value v and accepting it (mid of Phase 2). Then subsequently at each round either:</a:t>
            </a:r>
          </a:p>
          <a:p>
            <a:pPr lvl="1"/>
            <a:r>
              <a:rPr lang="en-US" dirty="0" smtClean="0"/>
              <a:t>The round chooses v as decision</a:t>
            </a:r>
          </a:p>
          <a:p>
            <a:pPr lvl="1"/>
            <a:r>
              <a:rPr lang="en-US" dirty="0" smtClean="0"/>
              <a:t>The round fails</a:t>
            </a:r>
          </a:p>
          <a:p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306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9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162550" y="3854450"/>
            <a:ext cx="324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  <a:latin typeface="Helvetica" charset="0"/>
              </a:rPr>
              <a:t>v!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87800" y="3898900"/>
            <a:ext cx="88900" cy="1054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85725"/>
            <a:ext cx="8850312" cy="857250"/>
          </a:xfrm>
        </p:spPr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774701"/>
            <a:ext cx="8850312" cy="31876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a round with a majority hearing proposed value v and accepting it (mid of Phase 2). Then subsequently at each round either:</a:t>
            </a:r>
          </a:p>
          <a:p>
            <a:pPr lvl="1"/>
            <a:r>
              <a:rPr lang="en-US" dirty="0" smtClean="0"/>
              <a:t>The round chooses v as decision</a:t>
            </a:r>
          </a:p>
          <a:p>
            <a:pPr lvl="1"/>
            <a:r>
              <a:rPr lang="en-US" dirty="0" smtClean="0"/>
              <a:t>The round fails</a:t>
            </a:r>
          </a:p>
          <a:p>
            <a:r>
              <a:rPr lang="en-US" dirty="0" smtClean="0"/>
              <a:t>“Proof”:</a:t>
            </a:r>
          </a:p>
          <a:p>
            <a:pPr lvl="1"/>
            <a:r>
              <a:rPr lang="en-US" dirty="0" smtClean="0"/>
              <a:t>Potential leader waits for majority of OKs in Phase 1</a:t>
            </a:r>
          </a:p>
          <a:p>
            <a:pPr lvl="1"/>
            <a:r>
              <a:rPr lang="en-US" dirty="0" smtClean="0"/>
              <a:t>At least one will contain v (because two majority sets intersect)</a:t>
            </a:r>
          </a:p>
          <a:p>
            <a:pPr lvl="1"/>
            <a:r>
              <a:rPr lang="en-US" dirty="0" smtClean="0"/>
              <a:t>It will choose to send out v in Phase 2 </a:t>
            </a:r>
          </a:p>
          <a:p>
            <a:r>
              <a:rPr lang="en-US" dirty="0" smtClean="0"/>
              <a:t>Success requires a majority, and two majority sets intersects</a:t>
            </a:r>
          </a:p>
          <a:p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306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9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162550" y="3854450"/>
            <a:ext cx="324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  <a:latin typeface="Helvetica" charset="0"/>
              </a:rPr>
              <a:t>v!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87800" y="3898900"/>
            <a:ext cx="88900" cy="1054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2149475"/>
            <a:ext cx="8850312" cy="857250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Paxos</a:t>
            </a:r>
            <a:r>
              <a:rPr lang="en-US" dirty="0" smtClean="0"/>
              <a:t> in more detail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53975"/>
            <a:ext cx="8850312" cy="857250"/>
          </a:xfrm>
        </p:spPr>
        <p:txBody>
          <a:bodyPr/>
          <a:lstStyle/>
          <a:p>
            <a:r>
              <a:rPr lang="en-US" dirty="0" smtClean="0"/>
              <a:t>Direct Serialization Graph (DSG)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793405"/>
              </p:ext>
            </p:extLst>
          </p:nvPr>
        </p:nvGraphicFramePr>
        <p:xfrm>
          <a:off x="500063" y="893763"/>
          <a:ext cx="8339137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3337"/>
                <a:gridCol w="3620923"/>
                <a:gridCol w="21448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Conflict Name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Description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DSG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Directly write-depends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writes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value, then T2 overwrites it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             T2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Directly read-depends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writes value,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then</a:t>
                      </a: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 T2 reads it 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             T2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Directly anti-depends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reads value,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then T2 writes it</a:t>
                      </a:r>
                      <a:endParaRPr lang="en-US" dirty="0" smtClean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              T2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48500" y="1587500"/>
            <a:ext cx="571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48500" y="1955800"/>
            <a:ext cx="571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61200" y="2324100"/>
            <a:ext cx="571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9300" y="1320800"/>
            <a:ext cx="442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ww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9300" y="166370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wr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99300" y="2019300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rw</a:t>
            </a:r>
            <a:endParaRPr lang="en-US" sz="1400" dirty="0">
              <a:latin typeface="Source Sans Pro"/>
              <a:cs typeface="Source Sans Pro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244600" y="3898900"/>
            <a:ext cx="5753100" cy="1171377"/>
            <a:chOff x="1244600" y="3898900"/>
            <a:chExt cx="5753100" cy="1171377"/>
          </a:xfrm>
        </p:grpSpPr>
        <p:sp>
          <p:nvSpPr>
            <p:cNvPr id="19" name="Oval 18"/>
            <p:cNvSpPr/>
            <p:nvPr/>
          </p:nvSpPr>
          <p:spPr>
            <a:xfrm>
              <a:off x="1244600" y="4330700"/>
              <a:ext cx="546100" cy="4953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626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  <a:cs typeface="Source Sans Pro"/>
                </a:rPr>
                <a:t>T1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683000" y="4330700"/>
              <a:ext cx="546100" cy="4953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626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  <a:cs typeface="Source Sans Pro"/>
                </a:rPr>
                <a:t>T2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451600" y="4330700"/>
              <a:ext cx="546100" cy="4953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626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  <a:cs typeface="Source Sans Pro"/>
                </a:rPr>
                <a:t>T3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cs typeface="Source Sans Pro"/>
              </a:endParaRPr>
            </a:p>
          </p:txBody>
        </p:sp>
        <p:cxnSp>
          <p:nvCxnSpPr>
            <p:cNvPr id="23" name="Curved Connector 22"/>
            <p:cNvCxnSpPr>
              <a:stCxn id="19" idx="7"/>
              <a:endCxn id="20" idx="1"/>
            </p:cNvCxnSpPr>
            <p:nvPr/>
          </p:nvCxnSpPr>
          <p:spPr>
            <a:xfrm rot="5400000" flipH="1" flipV="1">
              <a:off x="2736850" y="3377111"/>
              <a:ext cx="12700" cy="2052248"/>
            </a:xfrm>
            <a:prstGeom prst="curvedConnector3">
              <a:avLst>
                <a:gd name="adj1" fmla="val 1671142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28900" y="3898900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wr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27" name="Curved Connector 26"/>
            <p:cNvCxnSpPr>
              <a:stCxn id="19" idx="5"/>
              <a:endCxn id="20" idx="3"/>
            </p:cNvCxnSpPr>
            <p:nvPr/>
          </p:nvCxnSpPr>
          <p:spPr>
            <a:xfrm rot="16200000" flipH="1">
              <a:off x="2736850" y="3727341"/>
              <a:ext cx="12700" cy="2052248"/>
            </a:xfrm>
            <a:prstGeom prst="curvedConnector3">
              <a:avLst>
                <a:gd name="adj1" fmla="val 1371142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78100" y="4622800"/>
              <a:ext cx="442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ww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33" name="Curved Connector 32"/>
            <p:cNvCxnSpPr>
              <a:stCxn id="19" idx="4"/>
              <a:endCxn id="21" idx="3"/>
            </p:cNvCxnSpPr>
            <p:nvPr/>
          </p:nvCxnSpPr>
          <p:spPr>
            <a:xfrm rot="5400000" flipH="1" flipV="1">
              <a:off x="3988344" y="2282771"/>
              <a:ext cx="72535" cy="5013924"/>
            </a:xfrm>
            <a:prstGeom prst="curvedConnector3">
              <a:avLst>
                <a:gd name="adj1" fmla="val -315158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10000" y="4762500"/>
              <a:ext cx="442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ww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37" name="Curved Connector 36"/>
            <p:cNvCxnSpPr>
              <a:stCxn id="20" idx="6"/>
              <a:endCxn id="21" idx="2"/>
            </p:cNvCxnSpPr>
            <p:nvPr/>
          </p:nvCxnSpPr>
          <p:spPr>
            <a:xfrm>
              <a:off x="4229100" y="4578350"/>
              <a:ext cx="2222500" cy="127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38700" y="4279900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wr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42" name="Curved Connector 41"/>
            <p:cNvCxnSpPr>
              <a:stCxn id="20" idx="7"/>
              <a:endCxn id="21" idx="1"/>
            </p:cNvCxnSpPr>
            <p:nvPr/>
          </p:nvCxnSpPr>
          <p:spPr>
            <a:xfrm rot="5400000" flipH="1" flipV="1">
              <a:off x="5340350" y="3212011"/>
              <a:ext cx="12700" cy="2382448"/>
            </a:xfrm>
            <a:prstGeom prst="curvedConnector3">
              <a:avLst>
                <a:gd name="adj1" fmla="val 1471142"/>
              </a:avLst>
            </a:prstGeom>
            <a:ln w="12700">
              <a:solidFill>
                <a:srgbClr val="262626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130800" y="393700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rw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" y="2616200"/>
            <a:ext cx="6629400" cy="1371600"/>
            <a:chOff x="495300" y="2578100"/>
            <a:chExt cx="6629400" cy="1371600"/>
          </a:xfrm>
        </p:grpSpPr>
        <p:sp>
          <p:nvSpPr>
            <p:cNvPr id="18" name="Content Placeholder 4"/>
            <p:cNvSpPr txBox="1">
              <a:spLocks/>
            </p:cNvSpPr>
            <p:nvPr/>
          </p:nvSpPr>
          <p:spPr bwMode="auto">
            <a:xfrm>
              <a:off x="546100" y="2984500"/>
              <a:ext cx="6578600" cy="965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T1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:W(</a:t>
              </a: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A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), W(B), W(C) </a:t>
              </a:r>
              <a:endParaRPr lang="en-US" altLang="ko-KR" sz="1800" b="0" dirty="0">
                <a:latin typeface="Courier New" charset="0"/>
                <a:ea typeface="굴림" charset="0"/>
                <a:cs typeface="굴림" charset="0"/>
              </a:endParaRPr>
            </a:p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T2:     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                 R(B), W(C)</a:t>
              </a:r>
            </a:p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T3:                 W(B)          </a:t>
              </a:r>
              <a:r>
                <a:rPr lang="en-US" sz="1800" b="0" dirty="0" smtClean="0">
                  <a:latin typeface="Courier New" charset="0"/>
                  <a:ea typeface="굴림" charset="0"/>
                  <a:cs typeface="굴림" charset="0"/>
                </a:rPr>
                <a:t>  R</a:t>
              </a:r>
              <a:r>
                <a:rPr lang="de-DE" sz="1800" b="0" dirty="0" smtClean="0">
                  <a:latin typeface="Courier New" charset="0"/>
                  <a:ea typeface="굴림" charset="0"/>
                  <a:cs typeface="굴림" charset="0"/>
                </a:rPr>
                <a:t>(C), W(B)</a:t>
              </a:r>
              <a:endParaRPr lang="en-US" sz="1800" b="0" dirty="0">
                <a:latin typeface="Helvetica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300" y="2578100"/>
              <a:ext cx="1137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 Light"/>
                  <a:cs typeface="Source Sans Pro Light"/>
                </a:rPr>
                <a:t>Example:</a:t>
              </a:r>
              <a:endParaRPr lang="en-US" sz="2000" dirty="0">
                <a:latin typeface="Source Sans Pro Light"/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1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-114300"/>
            <a:ext cx="8850312" cy="85725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4720" y="1121158"/>
            <a:ext cx="1036800" cy="15553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4057" tIns="37029" rIns="74057" bIns="37029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14720" y="622146"/>
            <a:ext cx="6842880" cy="5994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891" tIns="49303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Phase 1a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Helvetica Neue "/>
                <a:cs typeface="Helvetica Neue 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Helvetica Neue "/>
                <a:cs typeface="Helvetica Neue "/>
              </a:rPr>
              <a:t>Prepare”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Select proposal number*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and send a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prepare(N)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request to a quorum of acceptors.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66240" y="1358900"/>
            <a:ext cx="6842880" cy="1130300"/>
          </a:xfrm>
          <a:prstGeom prst="rect">
            <a:avLst/>
          </a:prstGeom>
          <a:solidFill>
            <a:srgbClr val="FF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891" tIns="49303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Phase 1b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Helvetica Neue "/>
                <a:cs typeface="Helvetica Neue 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Helvetica Neue "/>
                <a:cs typeface="Helvetica Neue "/>
              </a:rPr>
              <a:t>Promise”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If N &gt;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number of any previous promises or acceptances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,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* promise to never accept any future proposal less than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,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- send a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promise(N, U)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response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 (where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is the highest-numbered proposal accepted so far (if any))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4720" y="2674360"/>
            <a:ext cx="6842880" cy="105943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891" tIns="49303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Phase 2a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Helvetica Neue "/>
                <a:cs typeface="Helvetica Neue 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Helvetica Neue "/>
                <a:cs typeface="Helvetica Neue "/>
              </a:rPr>
              <a:t>Accept!”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If proposer received promise responses from a quorum,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- send an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accept(N, W)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request to those acceptors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where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is the value of the highest-numbered proposal among the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responses, or any value if no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contained a proposal)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81900" y="2365448"/>
            <a:ext cx="1127220" cy="1555363"/>
          </a:xfrm>
          <a:prstGeom prst="rect">
            <a:avLst/>
          </a:prstGeom>
          <a:solidFill>
            <a:srgbClr val="FF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4057" tIns="37029" rIns="74057" bIns="37029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58880" y="3848100"/>
            <a:ext cx="7050240" cy="965200"/>
          </a:xfrm>
          <a:prstGeom prst="rect">
            <a:avLst/>
          </a:prstGeom>
          <a:solidFill>
            <a:srgbClr val="FF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891" tIns="49303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Phase 2b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Helvetica Neue "/>
                <a:cs typeface="Helvetica Neue 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Helvetica Neue "/>
                <a:cs typeface="Helvetica Neue "/>
              </a:rPr>
              <a:t>Accepted”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If N &gt;=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number of any previous promise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,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* accept the proposal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- send an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accepted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notification to the learner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322900" y="2890384"/>
            <a:ext cx="1287700" cy="408283"/>
          </a:xfrm>
          <a:prstGeom prst="ellipse">
            <a:avLst/>
          </a:prstGeom>
          <a:solidFill>
            <a:srgbClr val="FF8080"/>
          </a:solidFill>
          <a:ln w="18360">
            <a:solidFill>
              <a:srgbClr val="FF0000"/>
            </a:solidFill>
            <a:round/>
            <a:headEnd/>
            <a:tailEnd/>
          </a:ln>
        </p:spPr>
        <p:txBody>
          <a:bodyPr wrap="none" lIns="80180" tIns="56593" rIns="80180" bIns="43735" anchor="ctr"/>
          <a:lstStyle/>
          <a:p>
            <a:pPr>
              <a:tabLst>
                <a:tab pos="586287" algn="l"/>
              </a:tabLst>
            </a:pPr>
            <a:r>
              <a:rPr lang="en-US">
                <a:solidFill>
                  <a:srgbClr val="000000"/>
                </a:solidFill>
                <a:latin typeface="Helvetica Neue "/>
                <a:cs typeface="Helvetica Neue "/>
              </a:rPr>
              <a:t>Acceptor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49140" y="1743303"/>
            <a:ext cx="1266960" cy="408283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FF"/>
            </a:solidFill>
            <a:round/>
            <a:headEnd/>
            <a:tailEnd/>
          </a:ln>
        </p:spPr>
        <p:txBody>
          <a:bodyPr wrap="none" lIns="80180" tIns="56593" rIns="80180" bIns="43735" anchor="ctr"/>
          <a:lstStyle/>
          <a:p>
            <a:pPr>
              <a:tabLst>
                <a:tab pos="586287" algn="l"/>
              </a:tabLst>
            </a:pPr>
            <a:r>
              <a:rPr lang="en-US" sz="1600" dirty="0">
                <a:solidFill>
                  <a:srgbClr val="000000"/>
                </a:solidFill>
                <a:latin typeface="Helvetica Neue "/>
                <a:cs typeface="Helvetica Neue "/>
              </a:rPr>
              <a:t>Proposer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617940" y="4843890"/>
            <a:ext cx="2116800" cy="19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891" tIns="46445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* = record to stable storage</a:t>
            </a:r>
          </a:p>
        </p:txBody>
      </p:sp>
    </p:spTree>
    <p:extLst>
      <p:ext uri="{BB962C8B-B14F-4D97-AF65-F5344CB8AC3E}">
        <p14:creationId xmlns:p14="http://schemas.microsoft.com/office/powerpoint/2010/main" val="1893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Example: P1 wants to propose “A”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0300" y="33528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56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Example: P1 wants to propose “A”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300" y="33528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1004370" y="1358900"/>
            <a:ext cx="595830" cy="10795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38300" y="1358900"/>
            <a:ext cx="508000" cy="18796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95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31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1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Example: P1 wants to propose “A”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300" y="33528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1004370" y="1358900"/>
            <a:ext cx="595830" cy="10795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38300" y="1358900"/>
            <a:ext cx="508000" cy="18796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95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31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46400" y="1384300"/>
            <a:ext cx="762000" cy="1993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87700" y="3352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46400" y="1371600"/>
            <a:ext cx="990600" cy="109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8200" y="246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858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Example: P1 wants to propose “A”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300" y="33528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1004370" y="1358900"/>
            <a:ext cx="595830" cy="10795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38300" y="1358900"/>
            <a:ext cx="508000" cy="18796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95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31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46400" y="1384300"/>
            <a:ext cx="762000" cy="1993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87700" y="3352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46400" y="1371600"/>
            <a:ext cx="990600" cy="109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8200" y="246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05300" y="3352800"/>
            <a:ext cx="673100" cy="10287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99100" y="43815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45000" y="2438400"/>
            <a:ext cx="1371600" cy="1943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56100" y="43815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70400" y="1384300"/>
            <a:ext cx="127000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05300" y="1371600"/>
            <a:ext cx="1600200" cy="1943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8400" y="33528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05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54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2565400" y="1371600"/>
            <a:ext cx="927281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73300" y="2425700"/>
            <a:ext cx="1102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46400" y="3352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" y="24384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15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900" y="33528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8</a:t>
            </a:r>
            <a:endParaRPr lang="en-US" sz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437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54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2565400" y="1371600"/>
            <a:ext cx="927281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73300" y="2425700"/>
            <a:ext cx="1102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46400" y="3352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3492681" y="1358900"/>
            <a:ext cx="469719" cy="1993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0600" y="1079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" y="24384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15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900" y="33528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8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8600" y="33782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</a:t>
            </a: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10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9" name="Right Arrow 18"/>
          <p:cNvSpPr/>
          <p:nvPr/>
        </p:nvSpPr>
        <p:spPr>
          <a:xfrm rot="18279237">
            <a:off x="1612900" y="2889250"/>
            <a:ext cx="304800" cy="1524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Accept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" y="24384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15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900" y="33528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10</a:t>
            </a:r>
            <a:endParaRPr lang="en-US" sz="1200" dirty="0">
              <a:latin typeface="Helvetica Neue"/>
              <a:cs typeface="Helvetica Ne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1371600"/>
            <a:ext cx="1447800" cy="20193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4100" y="33909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49500" y="1358900"/>
            <a:ext cx="1155700" cy="1104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24638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76263" y="42926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41021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6083302" y="345440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 smtClean="0">
                <a:latin typeface="Helvetica Neue"/>
                <a:cs typeface="Helvetica Neue"/>
              </a:rPr>
              <a:t>…</a:t>
            </a:r>
            <a:endParaRPr lang="en-US" sz="4000" dirty="0">
              <a:latin typeface="Helvetica Neue"/>
              <a:cs typeface="Helvetica Neue"/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736600" y="1600200"/>
            <a:ext cx="1460500" cy="673100"/>
          </a:xfrm>
          <a:prstGeom prst="wedgeRectCallout">
            <a:avLst>
              <a:gd name="adj1" fmla="val 60230"/>
              <a:gd name="adj2" fmla="val -8255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Helvetica Neue"/>
                <a:cs typeface="Helvetica Neue"/>
              </a:rPr>
              <a:t>Assume it got promise for 10 from a quorum </a:t>
            </a:r>
            <a:endParaRPr lang="en-US" sz="1400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76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Accept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" y="24384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15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900" y="33528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10</a:t>
            </a:r>
            <a:endParaRPr lang="en-US" sz="1200" dirty="0">
              <a:latin typeface="Helvetica Neue"/>
              <a:cs typeface="Helvetica Ne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1371600"/>
            <a:ext cx="1447800" cy="20193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4100" y="33909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49500" y="1358900"/>
            <a:ext cx="1155700" cy="1104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24638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76263" y="42926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99100" y="43053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000" y="41021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5041900" y="3365500"/>
            <a:ext cx="1029961" cy="939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6083302" y="345440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 smtClean="0">
                <a:latin typeface="Helvetica Neue"/>
                <a:cs typeface="Helvetica Neue"/>
              </a:rPr>
              <a:t>…</a:t>
            </a:r>
            <a:endParaRPr lang="en-US" sz="4000" dirty="0">
              <a:latin typeface="Helvetica Neue"/>
              <a:cs typeface="Helvetica Neue"/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736600" y="1600200"/>
            <a:ext cx="1460500" cy="673100"/>
          </a:xfrm>
          <a:prstGeom prst="wedgeRectCallout">
            <a:avLst>
              <a:gd name="adj1" fmla="val 60230"/>
              <a:gd name="adj2" fmla="val -8255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Helvetica Neue"/>
                <a:cs typeface="Helvetica Neue"/>
              </a:rPr>
              <a:t>Assume it got promise for 10 from a quorum </a:t>
            </a:r>
          </a:p>
        </p:txBody>
      </p:sp>
      <p:sp>
        <p:nvSpPr>
          <p:cNvPr id="21" name="Right Arrow 20"/>
          <p:cNvSpPr/>
          <p:nvPr/>
        </p:nvSpPr>
        <p:spPr>
          <a:xfrm rot="18279237">
            <a:off x="1612900" y="2889250"/>
            <a:ext cx="304800" cy="1524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41900" y="1358900"/>
            <a:ext cx="1041400" cy="1981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62063"/>
            <a:ext cx="8850312" cy="3394075"/>
          </a:xfrm>
        </p:spPr>
        <p:txBody>
          <a:bodyPr/>
          <a:lstStyle/>
          <a:p>
            <a:r>
              <a:rPr lang="en-US" b="1" dirty="0" smtClean="0"/>
              <a:t>G0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DSG contains a directed cycle with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ww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edges</a:t>
            </a:r>
            <a:endParaRPr lang="en-US" dirty="0" smtClean="0">
              <a:solidFill>
                <a:srgbClr val="008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4"/>
            <a:endParaRPr lang="en-US" dirty="0"/>
          </a:p>
          <a:p>
            <a:r>
              <a:rPr lang="en-US" b="1" dirty="0" smtClean="0">
                <a:latin typeface="Helvetica Neue"/>
                <a:cs typeface="Helvetica Neue"/>
              </a:rPr>
              <a:t>G1</a:t>
            </a:r>
            <a:r>
              <a:rPr lang="en-US" dirty="0" smtClean="0">
                <a:latin typeface="Helvetica Neue"/>
                <a:cs typeface="Helvetica Neue"/>
              </a:rPr>
              <a:t> –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contains a directed cycle with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ww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and dependency cycles </a:t>
            </a:r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US" b="1" dirty="0" smtClean="0">
                <a:latin typeface="Helvetica Neue"/>
                <a:cs typeface="Helvetica Neue"/>
              </a:rPr>
              <a:t>G2</a:t>
            </a:r>
            <a:r>
              <a:rPr lang="en-US" dirty="0" smtClean="0">
                <a:latin typeface="Helvetica Neue"/>
                <a:cs typeface="Helvetica Neue"/>
              </a:rPr>
              <a:t> </a:t>
            </a:r>
            <a:r>
              <a:rPr lang="mr-IN" dirty="0" smtClean="0">
                <a:latin typeface="Helvetica Neue"/>
                <a:cs typeface="Helvetica Neue"/>
              </a:rPr>
              <a:t>–</a:t>
            </a:r>
            <a:r>
              <a:rPr lang="en-US" dirty="0" smtClean="0">
                <a:latin typeface="Helvetica Neue"/>
                <a:cs typeface="Helvetica Neue"/>
              </a:rPr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contains a directed cycle with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one or more anti-dependency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edges</a:t>
            </a:r>
          </a:p>
          <a:p>
            <a:pPr lvl="1"/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G2-item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 DSG contains a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directed cycle having one or more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item-anti dependency edges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57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8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595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10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10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</a:t>
            </a:r>
            <a:r>
              <a:rPr lang="en-US" dirty="0" smtClean="0">
                <a:solidFill>
                  <a:srgbClr val="3D84C7"/>
                </a:solidFill>
                <a:latin typeface="Helvetica Neue"/>
                <a:cs typeface="Helvetica Neue"/>
              </a:rPr>
              <a:t>11</a:t>
            </a:r>
            <a:endParaRPr lang="en-US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92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4800" y="31115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repare(11)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14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2600" y="1968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Promise(11,(5,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80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11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92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4800" y="31115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repare(11)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14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2600" y="1968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Promise(11,(5,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35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05300" y="31115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0" name="Right Arrow 19"/>
          <p:cNvSpPr/>
          <p:nvPr/>
        </p:nvSpPr>
        <p:spPr>
          <a:xfrm rot="18279237">
            <a:off x="5613400" y="4489450"/>
            <a:ext cx="304800" cy="1524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12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92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4800" y="31115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repare(11)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14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2600" y="1968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Promise(11,(5,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35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05300" y="31115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97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2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repare(12)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8420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80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romise(12,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91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</a:t>
            </a:r>
            <a:r>
              <a:rPr lang="en-US" dirty="0" smtClean="0">
                <a:solidFill>
                  <a:srgbClr val="3D84C7"/>
                </a:solidFill>
                <a:latin typeface="Helvetica Neue"/>
                <a:cs typeface="Helvetica Neue"/>
              </a:rPr>
              <a:t>13</a:t>
            </a:r>
            <a:endParaRPr lang="en-US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92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4800" y="31115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repare(11)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14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2600" y="1968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Promise(11,(5,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35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05300" y="31115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97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2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repare(12)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8420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80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romise(12,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121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13500" y="30861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repare(13)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743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1600" y="1968500"/>
            <a:ext cx="159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Promise(13,(5,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02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 to propose value 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58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 to propose value 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822700" y="1371600"/>
            <a:ext cx="3683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1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 to propose value 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822700" y="1371600"/>
            <a:ext cx="3683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 to propose value 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400800" y="1371600"/>
            <a:ext cx="381000" cy="23495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388100" y="3708400"/>
            <a:ext cx="863600" cy="7620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97600" y="10541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43700" y="44704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822700" y="1371600"/>
            <a:ext cx="3683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portable ANSI isolation 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08100"/>
            <a:ext cx="8890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92200" y="26670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prep(5)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prep(5)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2612878" y="575059"/>
            <a:ext cx="131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prom(5, (2, B))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>
            <a:off x="3222480" y="558800"/>
            <a:ext cx="131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prom(5, (3, C))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400800" y="1371600"/>
            <a:ext cx="381000" cy="23495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388100" y="3708400"/>
            <a:ext cx="863600" cy="7620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5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5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97600" y="1054100"/>
            <a:ext cx="1155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43700" y="4470400"/>
            <a:ext cx="117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Accepted(D)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822700" y="1371600"/>
            <a:ext cx="3683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3506815" y="571500"/>
            <a:ext cx="1315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prom(5, (4, D))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71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wants A, and P2 wants B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003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003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34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03450" y="268605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55875" y="3286125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99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0"/>
          </p:cNvCxnSpPr>
          <p:nvPr/>
        </p:nvCxnSpPr>
        <p:spPr>
          <a:xfrm flipV="1">
            <a:off x="2575135" y="1943100"/>
            <a:ext cx="1438065" cy="7429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16250" y="1930400"/>
            <a:ext cx="1454150" cy="1295401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46475" y="1930400"/>
            <a:ext cx="1304925" cy="1797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00" y="44704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3000" y="16256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9600" y="16129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29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wants A, and P2 wants B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003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003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34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03450" y="268605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55875" y="3286125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99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0"/>
          </p:cNvCxnSpPr>
          <p:nvPr/>
        </p:nvCxnSpPr>
        <p:spPr>
          <a:xfrm flipV="1">
            <a:off x="2575135" y="1943100"/>
            <a:ext cx="1438065" cy="7429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16250" y="1930400"/>
            <a:ext cx="1454150" cy="1295401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46475" y="1930400"/>
            <a:ext cx="1304925" cy="1797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3000" y="16256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9600" y="16129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1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wants A, and P2 wants B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003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003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34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03450" y="268605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55875" y="3286125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99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0"/>
          </p:cNvCxnSpPr>
          <p:nvPr/>
        </p:nvCxnSpPr>
        <p:spPr>
          <a:xfrm flipV="1">
            <a:off x="2575135" y="1943100"/>
            <a:ext cx="1438065" cy="7429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16250" y="1930400"/>
            <a:ext cx="1454150" cy="1295401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46475" y="1930400"/>
            <a:ext cx="1304925" cy="1797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1087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087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118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57850" y="267335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accept(8, 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2350" y="318135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accept(8, 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99250" y="3740150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Accept(8, 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3000" y="16256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9600" y="16129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7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wants A, and P2 wants B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003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003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34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03450" y="268605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55875" y="3286125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99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0"/>
          </p:cNvCxnSpPr>
          <p:nvPr/>
        </p:nvCxnSpPr>
        <p:spPr>
          <a:xfrm flipV="1">
            <a:off x="2575135" y="1943100"/>
            <a:ext cx="1438065" cy="7429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16250" y="1930400"/>
            <a:ext cx="1454150" cy="1295401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46475" y="1930400"/>
            <a:ext cx="1304925" cy="1797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1087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087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118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57850" y="267335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accept(8, 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2350" y="318135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accept(8, 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99250" y="3740150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accept(8, 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7277100" y="1905000"/>
            <a:ext cx="469900" cy="18161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264400" y="3708400"/>
            <a:ext cx="863600" cy="7620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086600" y="16002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Accepted(8, 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00" y="44704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Accepted(8, 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3000" y="16256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9600" y="16129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256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 send NACKs if not accepting a promise</a:t>
            </a:r>
          </a:p>
          <a:p>
            <a:endParaRPr lang="en-US" dirty="0"/>
          </a:p>
          <a:p>
            <a:r>
              <a:rPr lang="en-US" dirty="0" smtClean="0"/>
              <a:t>Promise IDs should increase slowly</a:t>
            </a:r>
          </a:p>
          <a:p>
            <a:pPr lvl="1"/>
            <a:r>
              <a:rPr lang="en-US" dirty="0" smtClean="0"/>
              <a:t>Otherwise too much too converge</a:t>
            </a:r>
          </a:p>
          <a:p>
            <a:pPr lvl="1"/>
            <a:r>
              <a:rPr lang="en-US" dirty="0" smtClean="0"/>
              <a:t>Solution: different ID spaces for proposers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22475"/>
            <a:ext cx="8850312" cy="857250"/>
          </a:xfrm>
        </p:spPr>
        <p:txBody>
          <a:bodyPr/>
          <a:lstStyle/>
          <a:p>
            <a:pPr algn="ctr"/>
            <a:r>
              <a:rPr lang="en-US" dirty="0" smtClean="0"/>
              <a:t>Raft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3400" y="3873500"/>
            <a:ext cx="6114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Many slides from Diego </a:t>
            </a:r>
            <a:r>
              <a:rPr lang="en-US" sz="1600" dirty="0" err="1" smtClean="0">
                <a:latin typeface="Helvetica Neue Light"/>
                <a:cs typeface="Helvetica Neue Light"/>
              </a:rPr>
              <a:t>Ongaro</a:t>
            </a:r>
            <a:r>
              <a:rPr lang="en-US" sz="1600" dirty="0" smtClean="0">
                <a:latin typeface="Helvetica Neue Light"/>
                <a:cs typeface="Helvetica Neue Light"/>
              </a:rPr>
              <a:t> &amp; John </a:t>
            </a:r>
            <a:r>
              <a:rPr lang="en-US" sz="1600" dirty="0" err="1" smtClean="0">
                <a:latin typeface="Helvetica Neue Light"/>
                <a:cs typeface="Helvetica Neue Light"/>
              </a:rPr>
              <a:t>Ousterhout</a:t>
            </a:r>
            <a:r>
              <a:rPr lang="en-US" sz="1600" dirty="0" smtClean="0">
                <a:latin typeface="Helvetica Neue Light"/>
                <a:cs typeface="Helvetica Neue Light"/>
              </a:rPr>
              <a:t> presentation: 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  <a:hlinkClick r:id="rId2"/>
              </a:rPr>
              <a:t>(http://www2</a:t>
            </a:r>
            <a:r>
              <a:rPr lang="en-US" sz="1600" dirty="0">
                <a:latin typeface="Helvetica Neue Light"/>
                <a:cs typeface="Helvetica Neue Light"/>
                <a:hlinkClick r:id="rId2"/>
              </a:rPr>
              <a:t>.cs.uh.edu/~paris/6360/PowerPoint/</a:t>
            </a:r>
            <a:r>
              <a:rPr lang="en-US" sz="1600" dirty="0" smtClean="0">
                <a:latin typeface="Helvetica Neue Light"/>
                <a:cs typeface="Helvetica Neue Light"/>
                <a:hlinkClick r:id="rId2"/>
              </a:rPr>
              <a:t>Raft.ppt</a:t>
            </a:r>
            <a:r>
              <a:rPr lang="en-US" sz="1600" dirty="0">
                <a:latin typeface="Helvetica Neue Light"/>
                <a:cs typeface="Helvetica Neue Light"/>
              </a:rPr>
              <a:t>)</a:t>
            </a:r>
            <a:r>
              <a:rPr lang="en-US" sz="1600" dirty="0" smtClean="0">
                <a:latin typeface="Helvetica Neue Light"/>
                <a:cs typeface="Helvetica Neue Light"/>
              </a:rPr>
              <a:t> 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00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60463"/>
            <a:ext cx="8850312" cy="3394075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en-US" sz="2400" b="1" i="1" dirty="0" smtClean="0"/>
              <a:t>“</a:t>
            </a:r>
            <a:r>
              <a:rPr lang="en-US" sz="2400" i="1" dirty="0"/>
              <a:t>The dirty little secret of the NSDI community is that at most five people really, truly understand every part of Paxos </a:t>
            </a:r>
            <a:r>
              <a:rPr lang="en-US" sz="2400" i="1" dirty="0" smtClean="0"/>
              <a:t>;-).</a:t>
            </a:r>
            <a:r>
              <a:rPr lang="en-US" sz="2400" b="1" i="1" dirty="0" smtClean="0"/>
              <a:t>”</a:t>
            </a:r>
            <a:r>
              <a:rPr lang="en-US" sz="2400" i="1" dirty="0" smtClean="0"/>
              <a:t>  </a:t>
            </a:r>
            <a:r>
              <a:rPr lang="en-US" sz="2400" dirty="0" smtClean="0">
                <a:solidFill>
                  <a:schemeClr val="bg2"/>
                </a:solidFill>
              </a:rPr>
              <a:t>– NSDI reviewer</a:t>
            </a:r>
            <a:endParaRPr lang="en-US" dirty="0">
              <a:solidFill>
                <a:schemeClr val="bg2"/>
              </a:solidFill>
            </a:endParaRPr>
          </a:p>
          <a:p>
            <a:pPr marL="400050" lvl="1" indent="0" algn="just">
              <a:buNone/>
            </a:pPr>
            <a:endParaRPr lang="en-US" dirty="0" smtClean="0"/>
          </a:p>
          <a:p>
            <a:pPr marL="400050" lvl="1" indent="0" algn="just">
              <a:buNone/>
            </a:pPr>
            <a:r>
              <a:rPr lang="en-US" sz="2400" b="1" i="1" dirty="0" smtClean="0"/>
              <a:t>“</a:t>
            </a:r>
            <a:r>
              <a:rPr lang="en-US" sz="2400" i="1" dirty="0" smtClean="0"/>
              <a:t>There </a:t>
            </a:r>
            <a:r>
              <a:rPr lang="en-US" sz="2400" i="1" dirty="0"/>
              <a:t>are significant gaps between the description of the Paxos algorithm and the needs of a real-world </a:t>
            </a:r>
            <a:r>
              <a:rPr lang="en-US" sz="2400" i="1" dirty="0" smtClean="0"/>
              <a:t>system…the </a:t>
            </a:r>
            <a:r>
              <a:rPr lang="en-US" sz="2400" i="1" dirty="0"/>
              <a:t>final system will be based on an unproven protocol</a:t>
            </a:r>
            <a:r>
              <a:rPr lang="en-US" sz="2400" i="1" dirty="0" smtClean="0"/>
              <a:t>.</a:t>
            </a:r>
            <a:r>
              <a:rPr lang="en-US" sz="2400" b="1" i="1" dirty="0" smtClean="0"/>
              <a:t>”</a:t>
            </a:r>
            <a:r>
              <a:rPr lang="en-US" sz="2400" i="1" dirty="0" smtClean="0"/>
              <a:t>  </a:t>
            </a:r>
            <a:r>
              <a:rPr lang="en-US" sz="2400" dirty="0" smtClean="0">
                <a:solidFill>
                  <a:schemeClr val="bg2"/>
                </a:solidFill>
              </a:rPr>
              <a:t>– Chubby authors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43250"/>
            <a:ext cx="8458200" cy="1543050"/>
          </a:xfrm>
        </p:spPr>
        <p:txBody>
          <a:bodyPr/>
          <a:lstStyle/>
          <a:p>
            <a:r>
              <a:rPr lang="en-US" sz="2000" dirty="0" smtClean="0"/>
              <a:t>Replicated log </a:t>
            </a:r>
            <a:r>
              <a:rPr lang="en-US" sz="2000" dirty="0" smtClean="0">
                <a:sym typeface="Symbol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replicated state </a:t>
            </a:r>
            <a:r>
              <a:rPr lang="en-US" sz="2000" dirty="0">
                <a:solidFill>
                  <a:srgbClr val="FF6600"/>
                </a:solidFill>
              </a:rPr>
              <a:t>machine</a:t>
            </a:r>
          </a:p>
          <a:p>
            <a:pPr lvl="1"/>
            <a:r>
              <a:rPr lang="en-US" sz="1800" dirty="0"/>
              <a:t>All servers execute same commands in same </a:t>
            </a:r>
            <a:r>
              <a:rPr lang="en-US" sz="1800" dirty="0" smtClean="0"/>
              <a:t>order</a:t>
            </a:r>
            <a:endParaRPr lang="en-US" sz="18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</a:t>
            </a:r>
            <a:r>
              <a:rPr lang="en-US" sz="2000" dirty="0" smtClean="0"/>
              <a:t>messages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33400" y="1600200"/>
            <a:ext cx="2286000" cy="142875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85800" y="2743200"/>
            <a:ext cx="1828800" cy="171450"/>
            <a:chOff x="1676400" y="3733800"/>
            <a:chExt cx="18288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36695" y="2533650"/>
            <a:ext cx="296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Helvetica Neue Light"/>
                <a:cs typeface="Helvetica Neue Light"/>
              </a:rPr>
              <a:t>Log</a:t>
            </a:r>
            <a:endParaRPr lang="en-US" sz="1400" b="1" dirty="0">
              <a:latin typeface="Helvetica Neue Light"/>
              <a:cs typeface="Helvetica Neue Light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901729" y="2000250"/>
            <a:ext cx="531549" cy="40005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5801" y="16065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Consensus</a:t>
            </a:r>
            <a:br>
              <a:rPr lang="en-US" sz="1200" b="1" dirty="0" smtClean="0">
                <a:latin typeface="Helvetica Neue Light"/>
                <a:cs typeface="Helvetica Neue Light"/>
              </a:rPr>
            </a:br>
            <a:r>
              <a:rPr lang="en-US" sz="1200" b="1" dirty="0" smtClean="0">
                <a:latin typeface="Helvetica Neue Light"/>
                <a:cs typeface="Helvetica Neue Light"/>
              </a:rPr>
              <a:t>Module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14501" y="17208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State Machine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2971800" y="1600200"/>
            <a:ext cx="2286000" cy="142875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36694" y="3378200"/>
              <a:ext cx="296053" cy="2872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>
                  <a:latin typeface="Helvetica Neue Light"/>
                  <a:cs typeface="Helvetica Neue Light"/>
                </a:rPr>
                <a:t>Log</a:t>
              </a:r>
              <a:endParaRPr lang="en-US" sz="1400" b="1" dirty="0">
                <a:latin typeface="Helvetica Neue Light"/>
                <a:cs typeface="Helvetica Neue Light"/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5410200" y="1600200"/>
            <a:ext cx="2286000" cy="142875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436694" y="3361267"/>
              <a:ext cx="296053" cy="2872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>
                  <a:latin typeface="Helvetica Neue Light"/>
                  <a:cs typeface="Helvetica Neue Light"/>
                </a:rPr>
                <a:t>Log</a:t>
              </a:r>
              <a:endParaRPr lang="en-US" sz="1400" b="1" dirty="0">
                <a:latin typeface="Helvetica Neue Light"/>
                <a:cs typeface="Helvetica Neue Light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</p:grpSp>
      <p:sp>
        <p:nvSpPr>
          <p:cNvPr id="245" name="TextBox 244"/>
          <p:cNvSpPr txBox="1"/>
          <p:nvPr/>
        </p:nvSpPr>
        <p:spPr>
          <a:xfrm>
            <a:off x="7866474" y="21760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 Light"/>
                <a:cs typeface="Helvetica Neue Light"/>
              </a:rPr>
              <a:t>Servers</a:t>
            </a:r>
            <a:endParaRPr lang="en-US" b="1" dirty="0">
              <a:latin typeface="Helvetica Neue Light"/>
              <a:cs typeface="Helvetica Neue Light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904948" y="971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 Light"/>
                <a:cs typeface="Helvetica Neue Light"/>
              </a:rPr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371600"/>
            <a:ext cx="0" cy="5715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2" y="1744067"/>
            <a:ext cx="2007031" cy="266837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 Light"/>
              <a:cs typeface="Helvetica Neue Light"/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57765"/>
              </p:ext>
            </p:extLst>
          </p:nvPr>
        </p:nvGraphicFramePr>
        <p:xfrm>
          <a:off x="2098040" y="1939563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z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274" name="Freeform 273"/>
          <p:cNvSpPr/>
          <p:nvPr/>
        </p:nvSpPr>
        <p:spPr>
          <a:xfrm>
            <a:off x="1371601" y="1561330"/>
            <a:ext cx="4463512" cy="449574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 Light"/>
              <a:cs typeface="Helvetica Neue Light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124200" y="2743200"/>
            <a:ext cx="1828800" cy="171450"/>
            <a:chOff x="1676400" y="3733800"/>
            <a:chExt cx="1828800" cy="228600"/>
          </a:xfrm>
        </p:grpSpPr>
        <p:sp>
          <p:nvSpPr>
            <p:cNvPr id="105" name="Rectangle 104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275" name="Freeform 274"/>
          <p:cNvSpPr/>
          <p:nvPr/>
        </p:nvSpPr>
        <p:spPr>
          <a:xfrm>
            <a:off x="3611106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20785"/>
              </p:ext>
            </p:extLst>
          </p:nvPr>
        </p:nvGraphicFramePr>
        <p:xfrm>
          <a:off x="4536440" y="1941470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z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277" name="Straight Connector 276"/>
          <p:cNvCxnSpPr/>
          <p:nvPr/>
        </p:nvCxnSpPr>
        <p:spPr>
          <a:xfrm flipV="1">
            <a:off x="47244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562600" y="2743200"/>
            <a:ext cx="1828800" cy="171450"/>
            <a:chOff x="1676400" y="3733800"/>
            <a:chExt cx="1828800" cy="228600"/>
          </a:xfrm>
        </p:grpSpPr>
        <p:sp>
          <p:nvSpPr>
            <p:cNvPr id="110" name="Rectangle 109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278" name="Freeform 277"/>
          <p:cNvSpPr/>
          <p:nvPr/>
        </p:nvSpPr>
        <p:spPr>
          <a:xfrm>
            <a:off x="6043049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33511"/>
              </p:ext>
            </p:extLst>
          </p:nvPr>
        </p:nvGraphicFramePr>
        <p:xfrm>
          <a:off x="6974840" y="1941695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z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279" name="Freeform 278"/>
          <p:cNvSpPr/>
          <p:nvPr/>
        </p:nvSpPr>
        <p:spPr>
          <a:xfrm>
            <a:off x="1166249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628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860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2" y="1168185"/>
            <a:ext cx="922149" cy="767166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1294" y="1350544"/>
            <a:ext cx="544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 Light"/>
                <a:cs typeface="Helvetica Neue Light"/>
                <a:sym typeface="Symbol"/>
              </a:rPr>
              <a:t>z6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7701" y="15938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Consensus</a:t>
            </a:r>
            <a:br>
              <a:rPr lang="en-US" sz="1200" b="1" dirty="0" smtClean="0">
                <a:latin typeface="Helvetica Neue Light"/>
                <a:cs typeface="Helvetica Neue Light"/>
              </a:rPr>
            </a:br>
            <a:r>
              <a:rPr lang="en-US" sz="1200" b="1" dirty="0" smtClean="0">
                <a:latin typeface="Helvetica Neue Light"/>
                <a:cs typeface="Helvetica Neue Light"/>
              </a:rPr>
              <a:t>Module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16401" y="17081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State Machine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62601" y="15938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Consensus</a:t>
            </a:r>
            <a:br>
              <a:rPr lang="en-US" sz="1200" b="1" dirty="0" smtClean="0">
                <a:latin typeface="Helvetica Neue Light"/>
                <a:cs typeface="Helvetica Neue Light"/>
              </a:rPr>
            </a:br>
            <a:r>
              <a:rPr lang="en-US" sz="1200" b="1" dirty="0" smtClean="0">
                <a:latin typeface="Helvetica Neue Light"/>
                <a:cs typeface="Helvetica Neue Light"/>
              </a:rPr>
              <a:t>Module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91301" y="17081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State Machine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49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206375"/>
            <a:ext cx="7804150" cy="857250"/>
          </a:xfrm>
        </p:spPr>
        <p:txBody>
          <a:bodyPr/>
          <a:lstStyle/>
          <a:p>
            <a:pPr eaLnBrk="1" hangingPunct="1"/>
            <a:r>
              <a:rPr lang="en-US" dirty="0"/>
              <a:t>Designing for understandability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Main objective of RAFT</a:t>
            </a:r>
          </a:p>
          <a:p>
            <a:pPr lvl="1" eaLnBrk="1" hangingPunct="1"/>
            <a:r>
              <a:rPr lang="en-US" dirty="0"/>
              <a:t>Whenever possible, select the alternative that is the easiest to understand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Techniques that were used include</a:t>
            </a:r>
          </a:p>
          <a:p>
            <a:pPr lvl="1" eaLnBrk="1" hangingPunct="1"/>
            <a:r>
              <a:rPr lang="en-US" dirty="0"/>
              <a:t>Dividing problems into smaller problems</a:t>
            </a:r>
          </a:p>
          <a:p>
            <a:pPr lvl="1" eaLnBrk="1" hangingPunct="1"/>
            <a:r>
              <a:rPr lang="en-US" dirty="0"/>
              <a:t>Reducing the number of system states to </a:t>
            </a:r>
            <a:r>
              <a:rPr lang="en-US" dirty="0" smtClean="0"/>
              <a:t>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of Isolation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23963"/>
            <a:ext cx="8850312" cy="3614737"/>
          </a:xfrm>
        </p:spPr>
        <p:txBody>
          <a:bodyPr/>
          <a:lstStyle/>
          <a:p>
            <a:r>
              <a:rPr lang="en-US" dirty="0" smtClean="0"/>
              <a:t>Different transactions have different isolation levels</a:t>
            </a:r>
            <a:endParaRPr lang="en-US" dirty="0"/>
          </a:p>
          <a:p>
            <a:r>
              <a:rPr lang="en-US" dirty="0" smtClean="0"/>
              <a:t>MSG (Mixed Serialization Graph): contains only dependencies </a:t>
            </a:r>
            <a:r>
              <a:rPr lang="en-US" dirty="0"/>
              <a:t>relevant to a transaction’s </a:t>
            </a:r>
            <a:r>
              <a:rPr lang="en-US" dirty="0" smtClean="0"/>
              <a:t>level + obligatory conflict edges</a:t>
            </a:r>
          </a:p>
          <a:p>
            <a:pPr lvl="1"/>
            <a:r>
              <a:rPr lang="en-US" dirty="0"/>
              <a:t>Transaction </a:t>
            </a:r>
            <a:r>
              <a:rPr lang="en-US" dirty="0" err="1"/>
              <a:t>Ti</a:t>
            </a:r>
            <a:r>
              <a:rPr lang="en-US" dirty="0"/>
              <a:t> has an obligatory conflict with transaction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if </a:t>
            </a:r>
            <a:endParaRPr lang="en-US" dirty="0" smtClean="0"/>
          </a:p>
          <a:p>
            <a:pPr lvl="2"/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is running at a higher level than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/>
              <a:t>conflicts with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conflict </a:t>
            </a:r>
            <a:r>
              <a:rPr lang="en-US" dirty="0"/>
              <a:t>is relevant at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’s </a:t>
            </a:r>
            <a:r>
              <a:rPr lang="en-US" dirty="0" smtClean="0"/>
              <a:t>level </a:t>
            </a:r>
          </a:p>
          <a:p>
            <a:pPr lvl="1"/>
            <a:r>
              <a:rPr lang="en-US" dirty="0" smtClean="0"/>
              <a:t>E.g., An </a:t>
            </a:r>
            <a:r>
              <a:rPr lang="en-US" dirty="0"/>
              <a:t>anti-dependency edge from a PL-3 transaction to a PL-1 transaction is an obligatory edge since overwriting of reads matters at level </a:t>
            </a:r>
            <a:r>
              <a:rPr lang="en-US" dirty="0" smtClean="0"/>
              <a:t>PL-3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863" y="901700"/>
            <a:ext cx="8850312" cy="3810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Leader election</a:t>
            </a:r>
          </a:p>
          <a:p>
            <a:pPr lvl="1"/>
            <a:r>
              <a:rPr lang="en-US" sz="2400" dirty="0"/>
              <a:t>Select one of the servers to act as cluster </a:t>
            </a:r>
            <a:r>
              <a:rPr lang="en-US" sz="2400" dirty="0" smtClean="0"/>
              <a:t>leader</a:t>
            </a:r>
          </a:p>
          <a:p>
            <a:pPr lvl="1"/>
            <a:r>
              <a:rPr lang="en-US" sz="2400" dirty="0" smtClean="0"/>
              <a:t>Detect crashes, choose new leader</a:t>
            </a:r>
          </a:p>
          <a:p>
            <a:pPr lvl="4"/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Log replication (normal operation)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</a:t>
            </a:r>
            <a:r>
              <a:rPr lang="en-US" sz="2400" dirty="0" smtClean="0">
                <a:solidFill>
                  <a:srgbClr val="000000"/>
                </a:solidFill>
              </a:rPr>
              <a:t>takes commands from clients, appends them to </a:t>
            </a:r>
            <a:r>
              <a:rPr lang="en-US" sz="2400" dirty="0">
                <a:solidFill>
                  <a:srgbClr val="000000"/>
                </a:solidFill>
              </a:rPr>
              <a:t>its log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replicates its log to other servers (overwriting inconsistencies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lvl="4">
              <a:buClr>
                <a:srgbClr val="1F4899"/>
              </a:buClr>
            </a:pPr>
            <a:endParaRPr lang="en-US" sz="22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Only a server with an up-to-date log can become leader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863" y="28575"/>
            <a:ext cx="8850312" cy="857250"/>
          </a:xfrm>
        </p:spPr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the servers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RAFT cluster consists of several servers</a:t>
            </a:r>
          </a:p>
          <a:p>
            <a:pPr lvl="1" eaLnBrk="1" hangingPunct="1"/>
            <a:r>
              <a:rPr lang="en-US"/>
              <a:t>Typically five</a:t>
            </a:r>
          </a:p>
          <a:p>
            <a:pPr eaLnBrk="1" hangingPunct="1"/>
            <a:r>
              <a:rPr lang="en-US"/>
              <a:t>Each server can be in one of three states</a:t>
            </a:r>
          </a:p>
          <a:p>
            <a:pPr lvl="1" eaLnBrk="1" hangingPunct="1"/>
            <a:r>
              <a:rPr lang="en-US" b="1" i="1"/>
              <a:t>Leader</a:t>
            </a:r>
          </a:p>
          <a:p>
            <a:pPr lvl="1" eaLnBrk="1" hangingPunct="1"/>
            <a:r>
              <a:rPr lang="en-US" b="1" i="1"/>
              <a:t>Follower</a:t>
            </a:r>
          </a:p>
          <a:p>
            <a:pPr lvl="1" eaLnBrk="1" hangingPunct="1"/>
            <a:r>
              <a:rPr lang="en-US" b="1" i="1"/>
              <a:t>Candidate</a:t>
            </a:r>
            <a:r>
              <a:rPr lang="en-US"/>
              <a:t> (to be the new leader)</a:t>
            </a:r>
          </a:p>
          <a:p>
            <a:pPr eaLnBrk="1" hangingPunct="1"/>
            <a:r>
              <a:rPr lang="en-US"/>
              <a:t>Followers are passive:</a:t>
            </a:r>
          </a:p>
          <a:p>
            <a:pPr lvl="1" eaLnBrk="1" hangingPunct="1"/>
            <a:r>
              <a:rPr lang="en-US"/>
              <a:t>Simply reply to requests coming from their leader</a:t>
            </a:r>
          </a:p>
        </p:txBody>
      </p:sp>
    </p:spTree>
    <p:extLst>
      <p:ext uri="{BB962C8B-B14F-4D97-AF65-F5344CB8AC3E}">
        <p14:creationId xmlns:p14="http://schemas.microsoft.com/office/powerpoint/2010/main" val="22330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Server states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532335"/>
            <a:ext cx="6057900" cy="268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5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terms (I)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Epochs of arbitrary length</a:t>
            </a:r>
          </a:p>
          <a:p>
            <a:pPr lvl="1" eaLnBrk="1" hangingPunct="1"/>
            <a:r>
              <a:rPr lang="en-US" dirty="0"/>
              <a:t>Start with the election of a leader</a:t>
            </a:r>
          </a:p>
          <a:p>
            <a:pPr lvl="1" eaLnBrk="1" hangingPunct="1"/>
            <a:r>
              <a:rPr lang="en-US" dirty="0"/>
              <a:t>End when</a:t>
            </a:r>
          </a:p>
          <a:p>
            <a:pPr lvl="2" eaLnBrk="1" hangingPunct="1"/>
            <a:r>
              <a:rPr lang="en-US" dirty="0"/>
              <a:t>Leader becomes unavailable</a:t>
            </a:r>
          </a:p>
          <a:p>
            <a:pPr lvl="2" eaLnBrk="1" hangingPunct="1"/>
            <a:r>
              <a:rPr lang="en-US" dirty="0" smtClean="0"/>
              <a:t>No </a:t>
            </a:r>
            <a:r>
              <a:rPr lang="en-US" dirty="0"/>
              <a:t>leader can be selected (split vote) 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Different </a:t>
            </a:r>
            <a:r>
              <a:rPr lang="en-US" dirty="0"/>
              <a:t>servers may observe transitions between terms at different times or even miss them</a:t>
            </a:r>
          </a:p>
        </p:txBody>
      </p:sp>
    </p:spTree>
    <p:extLst>
      <p:ext uri="{BB962C8B-B14F-4D97-AF65-F5344CB8AC3E}">
        <p14:creationId xmlns:p14="http://schemas.microsoft.com/office/powerpoint/2010/main" val="24872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terms (II)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70" y="1812529"/>
            <a:ext cx="5634530" cy="217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RPC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Servers communicate though idempotent </a:t>
            </a:r>
            <a:r>
              <a:rPr lang="en-US" dirty="0" smtClean="0"/>
              <a:t>RPCs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b="1" dirty="0" err="1"/>
              <a:t>RequestVote</a:t>
            </a:r>
            <a:endParaRPr lang="en-US" b="1" dirty="0"/>
          </a:p>
          <a:p>
            <a:pPr lvl="1" eaLnBrk="1" hangingPunct="1"/>
            <a:r>
              <a:rPr lang="en-US" dirty="0"/>
              <a:t>Initiated by candidates during </a:t>
            </a:r>
            <a:r>
              <a:rPr lang="en-US" dirty="0" smtClean="0"/>
              <a:t>elections</a:t>
            </a:r>
          </a:p>
          <a:p>
            <a:pPr marL="457200" lvl="1" indent="0" eaLnBrk="1" hangingPunct="1">
              <a:buNone/>
            </a:pPr>
            <a:r>
              <a:rPr lang="en-US" dirty="0" smtClean="0"/>
              <a:t> </a:t>
            </a:r>
            <a:endParaRPr lang="en-US" dirty="0"/>
          </a:p>
          <a:p>
            <a:pPr eaLnBrk="1" hangingPunct="1"/>
            <a:r>
              <a:rPr lang="en-US" b="1" dirty="0" err="1" smtClean="0"/>
              <a:t>AppendEntry</a:t>
            </a:r>
            <a:r>
              <a:rPr lang="en-US" b="1" dirty="0" smtClean="0"/>
              <a:t>: </a:t>
            </a:r>
            <a:r>
              <a:rPr lang="en-US" dirty="0" smtClean="0"/>
              <a:t>Initiated </a:t>
            </a:r>
            <a:r>
              <a:rPr lang="en-US" dirty="0"/>
              <a:t>by leaders to</a:t>
            </a:r>
          </a:p>
          <a:p>
            <a:pPr lvl="1" eaLnBrk="1" hangingPunct="1"/>
            <a:r>
              <a:rPr lang="en-US" dirty="0"/>
              <a:t>Replicate log entries</a:t>
            </a:r>
          </a:p>
          <a:p>
            <a:pPr lvl="1" eaLnBrk="1" hangingPunct="1"/>
            <a:r>
              <a:rPr lang="en-US" dirty="0"/>
              <a:t>Provide a form of heartbeat</a:t>
            </a:r>
          </a:p>
          <a:p>
            <a:pPr lvl="2" eaLnBrk="1" hangingPunct="1"/>
            <a:r>
              <a:rPr lang="en-US" dirty="0"/>
              <a:t>Empty </a:t>
            </a:r>
            <a:r>
              <a:rPr lang="en-US" dirty="0" err="1"/>
              <a:t>AppendEntry</a:t>
            </a:r>
            <a:r>
              <a:rPr lang="en-US" dirty="0"/>
              <a:t>( ) calls</a:t>
            </a:r>
          </a:p>
        </p:txBody>
      </p:sp>
    </p:spTree>
    <p:extLst>
      <p:ext uri="{BB962C8B-B14F-4D97-AF65-F5344CB8AC3E}">
        <p14:creationId xmlns:p14="http://schemas.microsoft.com/office/powerpoint/2010/main" val="25254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Leader elections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Servers start being </a:t>
            </a:r>
            <a:r>
              <a:rPr lang="en-US" b="1" i="1" dirty="0" smtClean="0"/>
              <a:t>followers</a:t>
            </a:r>
          </a:p>
          <a:p>
            <a:pPr lvl="3" eaLnBrk="1" hangingPunct="1"/>
            <a:endParaRPr lang="en-US" b="1" i="1" dirty="0"/>
          </a:p>
          <a:p>
            <a:pPr eaLnBrk="1" hangingPunct="1"/>
            <a:r>
              <a:rPr lang="en-US" dirty="0"/>
              <a:t>Remain followers as long as they receive valid RPCs from a leader or </a:t>
            </a:r>
            <a:r>
              <a:rPr lang="en-US" dirty="0" smtClean="0"/>
              <a:t>candidate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dirty="0"/>
              <a:t>When a follower receives no communication over a period of time (the </a:t>
            </a:r>
            <a:r>
              <a:rPr lang="en-US" b="1" i="1" dirty="0"/>
              <a:t>election timeout</a:t>
            </a:r>
            <a:r>
              <a:rPr lang="en-US" dirty="0"/>
              <a:t>), it starts an election to pick a </a:t>
            </a:r>
            <a:r>
              <a:rPr lang="en-US" b="1" i="1" dirty="0"/>
              <a:t>new leader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180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8" idx="7"/>
            <a:endCxn id="6" idx="4"/>
          </p:cNvCxnSpPr>
          <p:nvPr/>
        </p:nvCxnSpPr>
        <p:spPr>
          <a:xfrm flipV="1">
            <a:off x="5628237" y="2166206"/>
            <a:ext cx="358261" cy="1302196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5" idx="6"/>
          </p:cNvCxnSpPr>
          <p:nvPr/>
        </p:nvCxnSpPr>
        <p:spPr>
          <a:xfrm flipH="1" flipV="1">
            <a:off x="3254257" y="1844711"/>
            <a:ext cx="1929256" cy="162369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6"/>
          </p:cNvCxnSpPr>
          <p:nvPr/>
        </p:nvCxnSpPr>
        <p:spPr>
          <a:xfrm flipH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7089722">
            <a:off x="5059303" y="25654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9201" y="33782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2471991">
            <a:off x="3789305" y="24384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146" y="4267200"/>
            <a:ext cx="753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S3 timeouts, switch to candidate state,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i</a:t>
            </a:r>
            <a:r>
              <a:rPr lang="en-US" dirty="0" smtClean="0">
                <a:latin typeface="Helvetica Neue"/>
                <a:cs typeface="Helvetica Neue"/>
              </a:rPr>
              <a:t>ncrement term, vote itself as a leader and ask everyone else to confirm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96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4" idx="4"/>
            <a:endCxn id="8" idx="0"/>
          </p:cNvCxnSpPr>
          <p:nvPr/>
        </p:nvCxnSpPr>
        <p:spPr>
          <a:xfrm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6" idx="0"/>
          </p:cNvCxnSpPr>
          <p:nvPr/>
        </p:nvCxnSpPr>
        <p:spPr>
          <a:xfrm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6"/>
          </p:cNvCxnSpPr>
          <p:nvPr/>
        </p:nvCxnSpPr>
        <p:spPr>
          <a:xfrm flipH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</p:cNvCxnSpPr>
          <p:nvPr/>
        </p:nvCxnSpPr>
        <p:spPr>
          <a:xfrm flipH="1">
            <a:off x="3606800" y="1017047"/>
            <a:ext cx="877915" cy="201825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833825" y="927099"/>
            <a:ext cx="1184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255907" y="1854201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052705" y="1066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646" y="4267200"/>
            <a:ext cx="753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Concurrently S1 timeouts, switch to candidate state,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i</a:t>
            </a:r>
            <a:r>
              <a:rPr lang="en-US" dirty="0" smtClean="0">
                <a:latin typeface="Helvetica Neue"/>
                <a:cs typeface="Helvetica Neue"/>
              </a:rPr>
              <a:t>ncrement term, vote itself as a leader and ask everyone else to confirm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429000" y="2870200"/>
            <a:ext cx="393700" cy="431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85681"/>
            <a:ext cx="8415337" cy="410008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Paxos</a:t>
            </a:r>
            <a:r>
              <a:rPr lang="en-US" dirty="0"/>
              <a:t> Made Simple</a:t>
            </a:r>
            <a:r>
              <a:rPr lang="en-US" dirty="0" smtClean="0">
                <a:ea typeface="ＭＳ Ｐゴシック" charset="0"/>
              </a:rPr>
              <a:t>, </a:t>
            </a:r>
            <a:endParaRPr lang="en-US" dirty="0">
              <a:ea typeface="ＭＳ Ｐゴシック" charset="0"/>
            </a:endParaRPr>
          </a:p>
          <a:p>
            <a:r>
              <a:rPr lang="en-US" sz="2000" dirty="0" smtClean="0"/>
              <a:t>Leslie </a:t>
            </a:r>
            <a:r>
              <a:rPr lang="en-US" sz="2000" dirty="0" err="1" smtClean="0"/>
              <a:t>Lamport</a:t>
            </a:r>
            <a:r>
              <a:rPr lang="en-US" sz="2000" dirty="0" smtClean="0">
                <a:ea typeface="ＭＳ Ｐゴシック" charset="0"/>
              </a:rPr>
              <a:t> </a:t>
            </a:r>
          </a:p>
          <a:p>
            <a:r>
              <a:rPr lang="en-US" sz="2000" dirty="0" smtClean="0">
                <a:ea typeface="ＭＳ Ｐゴシック" charset="0"/>
              </a:rPr>
              <a:t>(</a:t>
            </a:r>
            <a:r>
              <a:rPr lang="en-US" sz="2000" dirty="0" err="1" smtClean="0">
                <a:ea typeface="ＭＳ Ｐゴシック" charset="0"/>
              </a:rPr>
              <a:t>research.microsoft.com</a:t>
            </a:r>
            <a:r>
              <a:rPr lang="en-US" sz="2000" dirty="0" smtClean="0">
                <a:ea typeface="ＭＳ Ｐゴシック" charset="0"/>
              </a:rPr>
              <a:t>/</a:t>
            </a:r>
            <a:r>
              <a:rPr lang="en-US" sz="2000" dirty="0" err="1" smtClean="0">
                <a:ea typeface="ＭＳ Ｐゴシック" charset="0"/>
              </a:rPr>
              <a:t>en</a:t>
            </a:r>
            <a:r>
              <a:rPr lang="en-US" sz="2000" dirty="0" smtClean="0">
                <a:ea typeface="ＭＳ Ｐゴシック" charset="0"/>
              </a:rPr>
              <a:t>-us/um/people/</a:t>
            </a:r>
            <a:r>
              <a:rPr lang="en-US" sz="2000" dirty="0" err="1" smtClean="0">
                <a:ea typeface="ＭＳ Ｐゴシック" charset="0"/>
              </a:rPr>
              <a:t>lamport</a:t>
            </a:r>
            <a:r>
              <a:rPr lang="en-US" sz="2000" dirty="0" smtClean="0">
                <a:ea typeface="ＭＳ Ｐゴシック" charset="0"/>
              </a:rPr>
              <a:t>/pubs/</a:t>
            </a:r>
            <a:r>
              <a:rPr lang="en-US" sz="2000" dirty="0" err="1" smtClean="0">
                <a:ea typeface="ＭＳ Ｐゴシック" charset="0"/>
              </a:rPr>
              <a:t>paxos-simple.pdf</a:t>
            </a:r>
            <a:r>
              <a:rPr lang="en-US" sz="2000" dirty="0" smtClean="0"/>
              <a:t>)</a:t>
            </a:r>
            <a:endParaRPr lang="en-US" sz="2000" dirty="0">
              <a:ea typeface="ＭＳ Ｐゴシック" charset="0"/>
            </a:endParaRPr>
          </a:p>
          <a:p>
            <a:pPr lvl="2"/>
            <a:endParaRPr lang="en-US" dirty="0">
              <a:ea typeface="ＭＳ Ｐゴシック" charset="0"/>
            </a:endParaRPr>
          </a:p>
          <a:p>
            <a:r>
              <a:rPr lang="en-US" dirty="0"/>
              <a:t>In Search of an Understandable Consensus </a:t>
            </a:r>
            <a:r>
              <a:rPr lang="en-US" dirty="0" smtClean="0"/>
              <a:t>Algorithm, </a:t>
            </a:r>
            <a:endParaRPr lang="en-US" dirty="0"/>
          </a:p>
          <a:p>
            <a:r>
              <a:rPr lang="en-US" sz="2000" dirty="0" smtClean="0"/>
              <a:t>Diego </a:t>
            </a:r>
            <a:r>
              <a:rPr lang="en-US" sz="2000" dirty="0" err="1"/>
              <a:t>Ongaro</a:t>
            </a:r>
            <a:r>
              <a:rPr lang="en-US" sz="2000" dirty="0"/>
              <a:t> and John </a:t>
            </a:r>
            <a:r>
              <a:rPr lang="en-US" sz="2000" dirty="0" err="1" smtClean="0"/>
              <a:t>Ousterhout</a:t>
            </a:r>
            <a:r>
              <a:rPr lang="en-US" dirty="0" smtClean="0"/>
              <a:t>, USENIX ATC’14</a:t>
            </a:r>
            <a:endParaRPr lang="en-US" dirty="0">
              <a:ea typeface="ＭＳ Ｐゴシック" charset="0"/>
            </a:endParaRPr>
          </a:p>
          <a:p>
            <a:r>
              <a:rPr lang="en-US" sz="2000" dirty="0" smtClean="0">
                <a:ea typeface="ＭＳ Ｐゴシック" charset="0"/>
              </a:rPr>
              <a:t>(</a:t>
            </a:r>
            <a:r>
              <a:rPr lang="en-US" sz="2000" dirty="0">
                <a:hlinkClick r:id="rId2"/>
              </a:rPr>
              <a:t>https://ramcloud.stanford.edu/</a:t>
            </a:r>
            <a:r>
              <a:rPr lang="en-US" sz="2000" dirty="0" smtClean="0">
                <a:hlinkClick r:id="rId2"/>
              </a:rPr>
              <a:t>raft.pdf)</a:t>
            </a:r>
            <a:endParaRPr lang="en-US" sz="2000" dirty="0" smtClean="0"/>
          </a:p>
          <a:p>
            <a:endParaRPr lang="en-US" sz="2000" dirty="0">
              <a:ea typeface="ＭＳ Ｐゴシック" charset="0"/>
            </a:endParaRPr>
          </a:p>
          <a:p>
            <a:r>
              <a:rPr lang="en-US" dirty="0"/>
              <a:t>The Chubby lock service for loosely-coupled distributed systems</a:t>
            </a:r>
            <a:r>
              <a:rPr lang="en-US" dirty="0">
                <a:ea typeface="ＭＳ Ｐゴシック" charset="0"/>
              </a:rPr>
              <a:t>, </a:t>
            </a:r>
          </a:p>
          <a:p>
            <a:r>
              <a:rPr lang="en-US" sz="2000" dirty="0"/>
              <a:t>Mike Burrows, OSDI’06</a:t>
            </a:r>
          </a:p>
          <a:p>
            <a:r>
              <a:rPr lang="en-US" sz="1800" dirty="0">
                <a:ea typeface="ＭＳ Ｐゴシック" charset="0"/>
              </a:rPr>
              <a:t>(</a:t>
            </a:r>
            <a:r>
              <a:rPr lang="en-US" sz="1800" dirty="0">
                <a:hlinkClick r:id="rId3"/>
              </a:rPr>
              <a:t>https://www.usenix.org/event/</a:t>
            </a:r>
            <a:r>
              <a:rPr lang="en-US" sz="1800" b="1" dirty="0">
                <a:hlinkClick r:id="rId3"/>
              </a:rPr>
              <a:t>osdi</a:t>
            </a:r>
            <a:r>
              <a:rPr lang="en-US" sz="1800" dirty="0">
                <a:hlinkClick r:id="rId3"/>
              </a:rPr>
              <a:t>06/tech/full_papers/burrows/burrows.pdf</a:t>
            </a:r>
            <a:r>
              <a:rPr lang="en-US" sz="1800" dirty="0"/>
              <a:t> )</a:t>
            </a:r>
            <a:endParaRPr lang="en-US" sz="1800" dirty="0">
              <a:ea typeface="ＭＳ Ｐゴシック" charset="0"/>
            </a:endParaRPr>
          </a:p>
          <a:p>
            <a:pPr lvl="2"/>
            <a:endParaRPr lang="en-US" dirty="0">
              <a:ea typeface="ＭＳ Ｐゴシック" charset="0"/>
            </a:endParaRPr>
          </a:p>
          <a:p>
            <a:endParaRPr lang="en-US" sz="2000" dirty="0">
              <a:ea typeface="ＭＳ Ｐゴシック" charset="0"/>
            </a:endParaRP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4" name="Straight Arrow Connector 23"/>
          <p:cNvCxnSpPr>
            <a:stCxn id="6" idx="4"/>
            <a:endCxn id="8" idx="0"/>
          </p:cNvCxnSpPr>
          <p:nvPr/>
        </p:nvCxnSpPr>
        <p:spPr>
          <a:xfrm flipH="1">
            <a:off x="5405875" y="2166206"/>
            <a:ext cx="580623" cy="1210582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106353">
            <a:off x="3208539" y="1066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 rot="17760202">
            <a:off x="5075441" y="2489200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3832" y="4267200"/>
            <a:ext cx="2327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S5 grant vote to S1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S2 grants vote to S3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83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4" name="Straight Arrow Connector 23"/>
          <p:cNvCxnSpPr>
            <a:stCxn id="6" idx="1"/>
            <a:endCxn id="4" idx="5"/>
          </p:cNvCxnSpPr>
          <p:nvPr/>
        </p:nvCxnSpPr>
        <p:spPr>
          <a:xfrm flipH="1" flipV="1">
            <a:off x="4707077" y="925433"/>
            <a:ext cx="1057059" cy="70680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54257" y="1832011"/>
            <a:ext cx="1837151" cy="184486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 flipV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2009">
            <a:off x="3956389" y="3378202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2768152">
            <a:off x="3653039" y="2222499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 rot="1984278">
            <a:off x="4910340" y="952500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67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4" name="Straight Arrow Connector 23"/>
          <p:cNvCxnSpPr>
            <a:stCxn id="6" idx="1"/>
            <a:endCxn id="4" idx="5"/>
          </p:cNvCxnSpPr>
          <p:nvPr/>
        </p:nvCxnSpPr>
        <p:spPr>
          <a:xfrm flipH="1" flipV="1">
            <a:off x="4707077" y="925433"/>
            <a:ext cx="1057059" cy="70680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2"/>
          </p:cNvCxnSpPr>
          <p:nvPr/>
        </p:nvCxnSpPr>
        <p:spPr>
          <a:xfrm>
            <a:off x="3254257" y="1844711"/>
            <a:ext cx="1837151" cy="184486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 flipV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2009">
            <a:off x="3956389" y="3378202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2768152">
            <a:off x="3653039" y="2222499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 rot="1984278">
            <a:off x="4910340" y="952500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>
            <a:stCxn id="4" idx="4"/>
            <a:endCxn id="8" idx="1"/>
          </p:cNvCxnSpPr>
          <p:nvPr/>
        </p:nvCxnSpPr>
        <p:spPr>
          <a:xfrm>
            <a:off x="4484715" y="1017047"/>
            <a:ext cx="698798" cy="245135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4" idx="5"/>
          </p:cNvCxnSpPr>
          <p:nvPr/>
        </p:nvCxnSpPr>
        <p:spPr>
          <a:xfrm flipH="1" flipV="1">
            <a:off x="4707077" y="925433"/>
            <a:ext cx="698798" cy="245135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4390038">
            <a:off x="4757940" y="1828800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 rot="4390038">
            <a:off x="4211838" y="1981201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13049" y="4318000"/>
            <a:ext cx="554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Neither candidate gets majority.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After a random delay between 150-300ms try again.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881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4" idx="4"/>
            <a:endCxn id="8" idx="0"/>
          </p:cNvCxnSpPr>
          <p:nvPr/>
        </p:nvCxnSpPr>
        <p:spPr>
          <a:xfrm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6" idx="0"/>
          </p:cNvCxnSpPr>
          <p:nvPr/>
        </p:nvCxnSpPr>
        <p:spPr>
          <a:xfrm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6"/>
          </p:cNvCxnSpPr>
          <p:nvPr/>
        </p:nvCxnSpPr>
        <p:spPr>
          <a:xfrm flipH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7" idx="0"/>
          </p:cNvCxnSpPr>
          <p:nvPr/>
        </p:nvCxnSpPr>
        <p:spPr>
          <a:xfrm flipH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805304" y="9270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(3)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255907" y="1854201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(3)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(3)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052705" y="1066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(3)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0976" y="4267200"/>
            <a:ext cx="41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S1 initiates another election for term 3.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7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5"/>
          </p:cNvCxnSpPr>
          <p:nvPr/>
        </p:nvCxnSpPr>
        <p:spPr>
          <a:xfrm flipH="1" flipV="1"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4" idx="4"/>
          </p:cNvCxnSpPr>
          <p:nvPr/>
        </p:nvCxnSpPr>
        <p:spPr>
          <a:xfrm flipV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961138" y="9270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411742" y="1854201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630941" y="1955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208539" y="1066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95038" y="4267200"/>
            <a:ext cx="33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Everyone grants the vote to S1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74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5"/>
          </p:cNvCxnSpPr>
          <p:nvPr/>
        </p:nvCxnSpPr>
        <p:spPr>
          <a:xfrm flipH="1" flipV="1"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4" idx="4"/>
          </p:cNvCxnSpPr>
          <p:nvPr/>
        </p:nvCxnSpPr>
        <p:spPr>
          <a:xfrm flipV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961138" y="9270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411742" y="1854201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630941" y="1955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208539" y="1066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60480" y="4267200"/>
            <a:ext cx="363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S1 becomes leader for term 3, 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and the others become followers.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00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Log replication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312863"/>
            <a:ext cx="8636000" cy="3394075"/>
          </a:xfrm>
        </p:spPr>
        <p:txBody>
          <a:bodyPr/>
          <a:lstStyle/>
          <a:p>
            <a:pPr eaLnBrk="1" hangingPunct="1"/>
            <a:r>
              <a:rPr lang="en-US" dirty="0"/>
              <a:t>Leaders</a:t>
            </a:r>
          </a:p>
          <a:p>
            <a:pPr lvl="1" eaLnBrk="1" hangingPunct="1"/>
            <a:r>
              <a:rPr lang="en-US" dirty="0" smtClean="0"/>
              <a:t>Accept </a:t>
            </a:r>
            <a:r>
              <a:rPr lang="en-US" dirty="0"/>
              <a:t>client commands</a:t>
            </a:r>
          </a:p>
          <a:p>
            <a:pPr lvl="1" eaLnBrk="1" hangingPunct="1"/>
            <a:r>
              <a:rPr lang="en-US" dirty="0"/>
              <a:t>Append them to their log (new entry)</a:t>
            </a:r>
          </a:p>
          <a:p>
            <a:pPr lvl="1" eaLnBrk="1" hangingPunct="1"/>
            <a:r>
              <a:rPr lang="en-US" dirty="0"/>
              <a:t>Issue </a:t>
            </a:r>
            <a:r>
              <a:rPr lang="en-US" b="1" dirty="0" err="1"/>
              <a:t>AppendEntry</a:t>
            </a:r>
            <a:r>
              <a:rPr lang="en-US" dirty="0"/>
              <a:t> RPCs in parallel to all followers</a:t>
            </a:r>
          </a:p>
          <a:p>
            <a:pPr lvl="1" eaLnBrk="1" hangingPunct="1"/>
            <a:r>
              <a:rPr lang="en-US" dirty="0"/>
              <a:t>Apply the entry to their state machine once it has been </a:t>
            </a:r>
            <a:r>
              <a:rPr lang="en-US" dirty="0" smtClean="0"/>
              <a:t>safely replicated</a:t>
            </a:r>
            <a:endParaRPr lang="en-US" dirty="0"/>
          </a:p>
          <a:p>
            <a:pPr lvl="2" eaLnBrk="1" hangingPunct="1"/>
            <a:r>
              <a:rPr lang="en-US" dirty="0"/>
              <a:t>Entry is then </a:t>
            </a:r>
            <a:r>
              <a:rPr lang="en-US" b="1" i="1" dirty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26401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client sends a request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11480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Leader stores request on its log and forwards it to its followers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22400" y="1297782"/>
            <a:ext cx="6248400" cy="2433637"/>
            <a:chOff x="228601" y="1297782"/>
            <a:chExt cx="8686799" cy="2433637"/>
          </a:xfrm>
        </p:grpSpPr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37893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4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7895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7896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7897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789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89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0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0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7904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37905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7907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7908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7909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791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7914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37915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7917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7918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7919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792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7924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5" name="Line 37"/>
            <p:cNvSpPr>
              <a:spLocks noChangeShapeType="1"/>
            </p:cNvSpPr>
            <p:nvPr/>
          </p:nvSpPr>
          <p:spPr bwMode="auto">
            <a:xfrm flipH="1">
              <a:off x="2133600" y="2000250"/>
              <a:ext cx="1295400" cy="6286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26" name="Line 38"/>
            <p:cNvSpPr>
              <a:spLocks noChangeShapeType="1"/>
            </p:cNvSpPr>
            <p:nvPr/>
          </p:nvSpPr>
          <p:spPr bwMode="auto">
            <a:xfrm>
              <a:off x="3505200" y="2000250"/>
              <a:ext cx="1905000" cy="6286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9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458200" cy="1028700"/>
          </a:xfrm>
        </p:spPr>
        <p:txBody>
          <a:bodyPr/>
          <a:lstStyle/>
          <a:p>
            <a:pPr eaLnBrk="1" hangingPunct="1"/>
            <a:r>
              <a:rPr lang="en-US"/>
              <a:t>The followers receive the request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11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Followers store the request on their logs and acknowledge its receipt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22400" y="1297782"/>
            <a:ext cx="6273800" cy="2433637"/>
            <a:chOff x="228601" y="1297782"/>
            <a:chExt cx="8686799" cy="2433637"/>
          </a:xfrm>
        </p:grpSpPr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3891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8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8919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8920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8921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892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2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8928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38929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8931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8932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8933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89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8938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38939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0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8941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8942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8943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894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8948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49" name="Group 37"/>
            <p:cNvGrpSpPr>
              <a:grpSpLocks/>
            </p:cNvGrpSpPr>
            <p:nvPr/>
          </p:nvGrpSpPr>
          <p:grpSpPr bwMode="auto">
            <a:xfrm>
              <a:off x="2133600" y="2000250"/>
              <a:ext cx="3276600" cy="628650"/>
              <a:chOff x="0" y="0"/>
              <a:chExt cx="2064" cy="528"/>
            </a:xfrm>
          </p:grpSpPr>
          <p:sp>
            <p:nvSpPr>
              <p:cNvPr id="38950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816" cy="528"/>
              </a:xfrm>
              <a:prstGeom prst="line">
                <a:avLst/>
              </a:prstGeom>
              <a:noFill/>
              <a:ln w="76200" cmpd="sng">
                <a:solidFill>
                  <a:srgbClr val="FF0000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8951" name="Line 39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1200" cy="528"/>
              </a:xfrm>
              <a:prstGeom prst="line">
                <a:avLst/>
              </a:prstGeom>
              <a:noFill/>
              <a:ln w="76200" cmpd="sng">
                <a:solidFill>
                  <a:srgbClr val="FF0000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8952" name="Oval 40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Oval 41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 flipV="1">
              <a:off x="1066800" y="2400300"/>
              <a:ext cx="2286000" cy="1000125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 flipH="1" flipV="1">
              <a:off x="4038600" y="2400300"/>
              <a:ext cx="1828800" cy="9715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The leader tallies followers' ACKs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05765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Once it ascertains the request has been processed by a majority of the servers, it updates its state machine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35100" y="1297782"/>
            <a:ext cx="6273800" cy="2433637"/>
            <a:chOff x="228601" y="1297782"/>
            <a:chExt cx="8686799" cy="2433637"/>
          </a:xfrm>
        </p:grpSpPr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39941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2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9943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9944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9945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994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4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4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4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9950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9952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39953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9955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9956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9957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995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5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9962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39963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4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9965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9966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9967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996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7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7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9972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Oval 37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Oval 38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 flipV="1">
              <a:off x="1066800" y="2400300"/>
              <a:ext cx="2286000" cy="1000125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auto">
            <a:xfrm flipH="1" flipV="1">
              <a:off x="4038600" y="2400300"/>
              <a:ext cx="1828800" cy="9715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7" name="Oval 41"/>
            <p:cNvSpPr>
              <a:spLocks noChangeArrowheads="1"/>
            </p:cNvSpPr>
            <p:nvPr/>
          </p:nvSpPr>
          <p:spPr bwMode="auto">
            <a:xfrm>
              <a:off x="4800600" y="16002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4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22475"/>
            <a:ext cx="8850312" cy="857250"/>
          </a:xfrm>
        </p:spPr>
        <p:txBody>
          <a:bodyPr/>
          <a:lstStyle/>
          <a:p>
            <a:pPr algn="ctr"/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2025" y="3619500"/>
            <a:ext cx="6980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Based on many slides from </a:t>
            </a:r>
            <a:r>
              <a:rPr lang="en-US" sz="1600" dirty="0" err="1" smtClean="0">
                <a:latin typeface="Helvetica Neue Light"/>
                <a:cs typeface="Helvetica Neue Light"/>
              </a:rPr>
              <a:t>Indranil</a:t>
            </a:r>
            <a:r>
              <a:rPr lang="en-US" sz="1600" dirty="0" smtClean="0">
                <a:latin typeface="Helvetica Neue Light"/>
                <a:cs typeface="Helvetica Neue Light"/>
              </a:rPr>
              <a:t> Gupta’s presentation: 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(</a:t>
            </a:r>
            <a:r>
              <a:rPr lang="en-US" sz="1600" dirty="0" smtClean="0">
                <a:latin typeface="Helvetica Neue Light"/>
                <a:cs typeface="Helvetica Neue Light"/>
                <a:hlinkClick r:id="rId2"/>
              </a:rPr>
              <a:t>https</a:t>
            </a:r>
            <a:r>
              <a:rPr lang="en-US" sz="1600" dirty="0">
                <a:latin typeface="Helvetica Neue Light"/>
                <a:cs typeface="Helvetica Neue Light"/>
                <a:hlinkClick r:id="rId2"/>
              </a:rPr>
              <a:t>://courses.engr.illinois.edu/cs525/sp2013/L9_paxos.sp13.</a:t>
            </a:r>
            <a:r>
              <a:rPr lang="en-US" sz="1600" dirty="0" smtClean="0">
                <a:latin typeface="Helvetica Neue Light"/>
                <a:cs typeface="Helvetica Neue Light"/>
                <a:hlinkClick r:id="rId2"/>
              </a:rPr>
              <a:t>ppt</a:t>
            </a:r>
            <a:r>
              <a:rPr lang="en-US" sz="1600" dirty="0" smtClean="0">
                <a:latin typeface="Helvetica Neue Light"/>
                <a:cs typeface="Helvetica Neue Light"/>
              </a:rPr>
              <a:t>),</a:t>
            </a:r>
          </a:p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a</a:t>
            </a:r>
            <a:r>
              <a:rPr lang="en-US" sz="1600" dirty="0" smtClean="0">
                <a:latin typeface="Helvetica Neue Light"/>
                <a:cs typeface="Helvetica Neue Light"/>
              </a:rPr>
              <a:t>nd Gene Pang’s presentation </a:t>
            </a:r>
            <a:br>
              <a:rPr lang="en-US" sz="1600" dirty="0" smtClean="0">
                <a:latin typeface="Helvetica Neue Light"/>
                <a:cs typeface="Helvetica Neue Light"/>
              </a:rPr>
            </a:br>
            <a:r>
              <a:rPr lang="en-US" sz="1600" dirty="0" smtClean="0">
                <a:latin typeface="Helvetica Neue Light"/>
                <a:cs typeface="Helvetica Neue Light"/>
              </a:rPr>
              <a:t>(</a:t>
            </a:r>
            <a:r>
              <a:rPr lang="en-US" sz="1600" dirty="0">
                <a:latin typeface="Helvetica Neue Light"/>
                <a:cs typeface="Helvetica Neue Light"/>
                <a:hlinkClick r:id="rId3"/>
              </a:rPr>
              <a:t>www.cs.berkeley.edu/~istoica/classes/cs294/11/notes/07-gene-</a:t>
            </a:r>
            <a:r>
              <a:rPr lang="en-US" sz="1600" dirty="0" smtClean="0">
                <a:latin typeface="Helvetica Neue Light"/>
                <a:cs typeface="Helvetica Neue Light"/>
                <a:hlinkClick r:id="rId3"/>
              </a:rPr>
              <a:t>paxos.pptx</a:t>
            </a:r>
            <a:r>
              <a:rPr lang="en-US" sz="1600" dirty="0">
                <a:latin typeface="Helvetica Neue Light"/>
                <a:cs typeface="Helvetica Neue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9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The leader tallies followers' ACKs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05765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Leader's heartbeats convey the news to its followers: they update their state machines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09700" y="1297782"/>
            <a:ext cx="6286500" cy="2433637"/>
            <a:chOff x="228601" y="1297782"/>
            <a:chExt cx="8686799" cy="2433637"/>
          </a:xfrm>
        </p:grpSpPr>
        <p:grpSp>
          <p:nvGrpSpPr>
            <p:cNvPr id="40964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40965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6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40967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40968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40969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409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7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7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0976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40977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8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40979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40980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40981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409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0986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40987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8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40989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40990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40991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4099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9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9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9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auto">
            <a:xfrm>
              <a:off x="4800600" y="16002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2133600" y="2000250"/>
              <a:ext cx="3276600" cy="628650"/>
              <a:chOff x="0" y="0"/>
              <a:chExt cx="2064" cy="528"/>
            </a:xfrm>
          </p:grpSpPr>
          <p:sp>
            <p:nvSpPr>
              <p:cNvPr id="41001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816" cy="528"/>
              </a:xfrm>
              <a:prstGeom prst="line">
                <a:avLst/>
              </a:prstGeom>
              <a:noFill/>
              <a:ln w="76200" cap="rnd" cmpd="sng">
                <a:solidFill>
                  <a:srgbClr val="FF0000"/>
                </a:solidFill>
                <a:prstDash val="sysDot"/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1002" name="Line 42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1200" cy="528"/>
              </a:xfrm>
              <a:prstGeom prst="line">
                <a:avLst/>
              </a:prstGeom>
              <a:noFill/>
              <a:ln w="76200" cap="rnd" cmpd="sng">
                <a:solidFill>
                  <a:srgbClr val="FF0000"/>
                </a:solidFill>
                <a:prstDash val="sysDot"/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41003" name="Oval 43"/>
            <p:cNvSpPr>
              <a:spLocks noChangeArrowheads="1"/>
            </p:cNvSpPr>
            <p:nvPr/>
          </p:nvSpPr>
          <p:spPr bwMode="auto">
            <a:xfrm>
              <a:off x="2362200" y="28575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Oval 44"/>
            <p:cNvSpPr>
              <a:spLocks noChangeArrowheads="1"/>
            </p:cNvSpPr>
            <p:nvPr/>
          </p:nvSpPr>
          <p:spPr bwMode="auto">
            <a:xfrm>
              <a:off x="7315200" y="291465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Log organization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1389509"/>
            <a:ext cx="4826000" cy="30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7373938" y="2180035"/>
            <a:ext cx="101822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000" dirty="0">
                <a:latin typeface="Helvetica Neue"/>
                <a:cs typeface="Helvetica Neue"/>
              </a:rPr>
              <a:t>Colors</a:t>
            </a:r>
            <a:br>
              <a:rPr lang="en-US" sz="2000" dirty="0">
                <a:latin typeface="Helvetica Neue"/>
                <a:cs typeface="Helvetica Neue"/>
              </a:rPr>
            </a:br>
            <a:r>
              <a:rPr lang="en-US" sz="2000" dirty="0">
                <a:latin typeface="Helvetica Neue"/>
                <a:cs typeface="Helvetica Neue"/>
              </a:rPr>
              <a:t>identify</a:t>
            </a:r>
          </a:p>
          <a:p>
            <a:pPr>
              <a:buFont typeface="Wingdings" charset="0"/>
              <a:buNone/>
            </a:pPr>
            <a:r>
              <a:rPr lang="en-US" sz="2000" dirty="0">
                <a:latin typeface="Helvetica Neue"/>
                <a:cs typeface="Helvetica Neue"/>
              </a:rPr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18734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Handling slow followers ,…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Leader reissues the AppendEntry RPC</a:t>
            </a:r>
          </a:p>
          <a:p>
            <a:pPr lvl="1" eaLnBrk="1" hangingPunct="1"/>
            <a:r>
              <a:rPr lang="en-US"/>
              <a:t>They are idempotent</a:t>
            </a:r>
          </a:p>
        </p:txBody>
      </p:sp>
    </p:spTree>
    <p:extLst>
      <p:ext uri="{BB962C8B-B14F-4D97-AF65-F5344CB8AC3E}">
        <p14:creationId xmlns:p14="http://schemas.microsoft.com/office/powerpoint/2010/main" val="10145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Committed entries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Guaranteed to be both</a:t>
            </a:r>
          </a:p>
          <a:p>
            <a:pPr lvl="1" eaLnBrk="1" hangingPunct="1"/>
            <a:r>
              <a:rPr lang="en-US" dirty="0"/>
              <a:t>Durable</a:t>
            </a:r>
          </a:p>
          <a:p>
            <a:pPr lvl="1" eaLnBrk="1" hangingPunct="1"/>
            <a:r>
              <a:rPr lang="en-US" dirty="0"/>
              <a:t>Eventually executed by all the available state </a:t>
            </a:r>
            <a:r>
              <a:rPr lang="en-US" dirty="0" smtClean="0"/>
              <a:t>machine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Committing an entry also commits all previous entries</a:t>
            </a:r>
          </a:p>
          <a:p>
            <a:pPr lvl="1" eaLnBrk="1" hangingPunct="1"/>
            <a:r>
              <a:rPr lang="en-US" dirty="0"/>
              <a:t>All </a:t>
            </a:r>
            <a:r>
              <a:rPr lang="en-US" dirty="0" err="1"/>
              <a:t>AppendEntry</a:t>
            </a:r>
            <a:r>
              <a:rPr lang="en-US" dirty="0"/>
              <a:t> </a:t>
            </a:r>
            <a:r>
              <a:rPr lang="en-US" dirty="0" smtClean="0"/>
              <a:t>RPCs—</a:t>
            </a:r>
            <a:r>
              <a:rPr lang="en-US" dirty="0"/>
              <a:t>including heartbeats—include the index of its most recently committed entry</a:t>
            </a:r>
          </a:p>
        </p:txBody>
      </p:sp>
    </p:spTree>
    <p:extLst>
      <p:ext uri="{BB962C8B-B14F-4D97-AF65-F5344CB8AC3E}">
        <p14:creationId xmlns:p14="http://schemas.microsoft.com/office/powerpoint/2010/main" val="6343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Why?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5900"/>
            <a:ext cx="8504238" cy="2914650"/>
          </a:xfrm>
        </p:spPr>
        <p:txBody>
          <a:bodyPr/>
          <a:lstStyle/>
          <a:p>
            <a:pPr eaLnBrk="1" hangingPunct="1"/>
            <a:r>
              <a:rPr lang="en-US"/>
              <a:t>Raft commits entries in </a:t>
            </a:r>
            <a:r>
              <a:rPr lang="en-US" b="1" i="1"/>
              <a:t>strictly sequential order</a:t>
            </a:r>
          </a:p>
          <a:p>
            <a:pPr lvl="1" eaLnBrk="1" hangingPunct="1"/>
            <a:r>
              <a:rPr lang="en-US"/>
              <a:t>Requires followers to accept log entry appends in the same sequential order</a:t>
            </a:r>
          </a:p>
          <a:p>
            <a:pPr lvl="2" eaLnBrk="1" hangingPunct="1"/>
            <a:r>
              <a:rPr lang="en-US" b="1" i="1"/>
              <a:t>Cannot "skip" entries</a:t>
            </a:r>
          </a:p>
          <a:p>
            <a:pPr eaLnBrk="1" hangingPunct="1"/>
            <a:endParaRPr lang="en-US" b="1" i="1"/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1874838" y="3623072"/>
            <a:ext cx="5410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 b="1"/>
              <a:t>Greatly simplifies the protocol</a:t>
            </a:r>
          </a:p>
        </p:txBody>
      </p:sp>
    </p:spTree>
    <p:extLst>
      <p:ext uri="{BB962C8B-B14F-4D97-AF65-F5344CB8AC3E}">
        <p14:creationId xmlns:p14="http://schemas.microsoft.com/office/powerpoint/2010/main" val="21261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log matching property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312863"/>
            <a:ext cx="8178800" cy="1658937"/>
          </a:xfrm>
        </p:spPr>
        <p:txBody>
          <a:bodyPr/>
          <a:lstStyle/>
          <a:p>
            <a:pPr eaLnBrk="1" hangingPunct="1"/>
            <a:r>
              <a:rPr lang="en-US" dirty="0"/>
              <a:t>If two entries in different logs have the same index and term</a:t>
            </a:r>
          </a:p>
          <a:p>
            <a:pPr lvl="1" eaLnBrk="1" hangingPunct="1"/>
            <a:r>
              <a:rPr lang="en-US" dirty="0"/>
              <a:t>These entries store the same command</a:t>
            </a:r>
          </a:p>
          <a:p>
            <a:pPr lvl="1" eaLnBrk="1" hangingPunct="1"/>
            <a:r>
              <a:rPr lang="en-US" b="1" i="1" dirty="0"/>
              <a:t>All previous entries</a:t>
            </a:r>
            <a:r>
              <a:rPr lang="en-US" dirty="0"/>
              <a:t> in the two logs are </a:t>
            </a:r>
            <a:r>
              <a:rPr lang="en-US" b="1" i="1" dirty="0"/>
              <a:t>identical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30563"/>
            <a:ext cx="3467100" cy="89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3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Safety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main </a:t>
            </a:r>
            <a:r>
              <a:rPr lang="en-US" dirty="0" smtClean="0"/>
              <a:t>questions</a:t>
            </a:r>
          </a:p>
          <a:p>
            <a:pPr lvl="3" eaLnBrk="1" hangingPunct="1"/>
            <a:endParaRPr 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What if the log of a new leader did not contain all previously committed entries?</a:t>
            </a:r>
          </a:p>
          <a:p>
            <a:pPr lvl="1" eaLnBrk="1" hangingPunct="1"/>
            <a:r>
              <a:rPr lang="en-US" dirty="0"/>
              <a:t>Must impose conditions on new </a:t>
            </a:r>
            <a:r>
              <a:rPr lang="en-US" dirty="0" smtClean="0"/>
              <a:t>leaders</a:t>
            </a:r>
          </a:p>
          <a:p>
            <a:pPr lvl="2" eaLnBrk="1" hangingPunct="1"/>
            <a:endParaRPr lang="en-US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How to commit entries from a previous term?</a:t>
            </a:r>
          </a:p>
          <a:p>
            <a:pPr lvl="1" eaLnBrk="1" hangingPunct="1"/>
            <a:r>
              <a:rPr lang="en-US" dirty="0" smtClean="0"/>
              <a:t>Must </a:t>
            </a:r>
            <a:r>
              <a:rPr lang="en-US" dirty="0"/>
              <a:t>tune the commit mechanism</a:t>
            </a:r>
          </a:p>
        </p:txBody>
      </p:sp>
    </p:spTree>
    <p:extLst>
      <p:ext uri="{BB962C8B-B14F-4D97-AF65-F5344CB8AC3E}">
        <p14:creationId xmlns:p14="http://schemas.microsoft.com/office/powerpoint/2010/main" val="21596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Election restriction (I)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log of any new leader </a:t>
            </a:r>
            <a:r>
              <a:rPr lang="en-US" b="1" i="1" dirty="0"/>
              <a:t>must</a:t>
            </a:r>
            <a:r>
              <a:rPr lang="en-US" dirty="0"/>
              <a:t> contain all previously committed entries</a:t>
            </a:r>
          </a:p>
          <a:p>
            <a:pPr lvl="1" eaLnBrk="1" hangingPunct="1"/>
            <a:r>
              <a:rPr lang="en-US" dirty="0"/>
              <a:t>Candidates include in their  </a:t>
            </a:r>
            <a:r>
              <a:rPr lang="en-US" b="1" i="1" dirty="0" err="1"/>
              <a:t>RequestVote</a:t>
            </a:r>
            <a:r>
              <a:rPr lang="en-US" b="1" i="1" dirty="0"/>
              <a:t> </a:t>
            </a:r>
            <a:r>
              <a:rPr lang="en-US" dirty="0"/>
              <a:t>RPCs information about the state of their log</a:t>
            </a:r>
          </a:p>
          <a:p>
            <a:pPr lvl="1" eaLnBrk="1" hangingPunct="1"/>
            <a:r>
              <a:rPr lang="en-US" dirty="0" smtClean="0"/>
              <a:t>Before </a:t>
            </a:r>
            <a:r>
              <a:rPr lang="en-US" dirty="0"/>
              <a:t>voting for a candidate, servers check that the log of the candidate is at least as up to date as their own log.</a:t>
            </a:r>
          </a:p>
          <a:p>
            <a:pPr lvl="2" eaLnBrk="1" hangingPunct="1"/>
            <a:r>
              <a:rPr lang="en-US" dirty="0"/>
              <a:t>Majority rule does the rest</a:t>
            </a:r>
          </a:p>
        </p:txBody>
      </p:sp>
    </p:spTree>
    <p:extLst>
      <p:ext uri="{BB962C8B-B14F-4D97-AF65-F5344CB8AC3E}">
        <p14:creationId xmlns:p14="http://schemas.microsoft.com/office/powerpoint/2010/main" val="3337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Election restriction (II)</a:t>
            </a:r>
          </a:p>
        </p:txBody>
      </p:sp>
      <p:sp>
        <p:nvSpPr>
          <p:cNvPr id="60419" name="Oval 5"/>
          <p:cNvSpPr>
            <a:spLocks noChangeArrowheads="1"/>
          </p:cNvSpPr>
          <p:nvPr/>
        </p:nvSpPr>
        <p:spPr bwMode="auto">
          <a:xfrm>
            <a:off x="703263" y="1608535"/>
            <a:ext cx="3757612" cy="26800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/>
              <a:t>Servers holding</a:t>
            </a:r>
          </a:p>
          <a:p>
            <a:pPr algn="ctr">
              <a:buFont typeface="Wingdings" charset="0"/>
              <a:buNone/>
            </a:pPr>
            <a:r>
              <a:rPr lang="en-US" sz="2800"/>
              <a:t> the last committed</a:t>
            </a:r>
          </a:p>
          <a:p>
            <a:pPr algn="ctr">
              <a:buFont typeface="Wingdings" charset="0"/>
              <a:buNone/>
            </a:pPr>
            <a:r>
              <a:rPr lang="en-US" sz="2800"/>
              <a:t>log entry</a:t>
            </a:r>
          </a:p>
        </p:txBody>
      </p:sp>
      <p:sp>
        <p:nvSpPr>
          <p:cNvPr id="60420" name="Oval 6"/>
          <p:cNvSpPr>
            <a:spLocks noChangeArrowheads="1"/>
          </p:cNvSpPr>
          <p:nvPr/>
        </p:nvSpPr>
        <p:spPr bwMode="auto">
          <a:xfrm>
            <a:off x="4214813" y="1608535"/>
            <a:ext cx="3757612" cy="2680097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/>
              <a:t>Servers having </a:t>
            </a:r>
          </a:p>
          <a:p>
            <a:pPr algn="ctr">
              <a:buFont typeface="Wingdings" charset="0"/>
              <a:buNone/>
            </a:pPr>
            <a:r>
              <a:rPr lang="en-US" sz="2800"/>
              <a:t>elected the</a:t>
            </a:r>
          </a:p>
          <a:p>
            <a:pPr algn="ctr">
              <a:buFont typeface="Wingdings" charset="0"/>
              <a:buNone/>
            </a:pPr>
            <a:r>
              <a:rPr lang="en-US" sz="2800"/>
              <a:t>new leader</a:t>
            </a:r>
          </a:p>
        </p:txBody>
      </p:sp>
      <p:sp>
        <p:nvSpPr>
          <p:cNvPr id="60421" name="Oval 7"/>
          <p:cNvSpPr>
            <a:spLocks noChangeArrowheads="1"/>
          </p:cNvSpPr>
          <p:nvPr/>
        </p:nvSpPr>
        <p:spPr bwMode="auto">
          <a:xfrm>
            <a:off x="703263" y="1608535"/>
            <a:ext cx="3757612" cy="2680097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charset="0"/>
              <a:buNone/>
            </a:pPr>
            <a:endParaRPr lang="en-US" sz="2800"/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457200" y="4419600"/>
            <a:ext cx="7417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/>
              <a:t>Two majorities of the same cluster </a:t>
            </a:r>
            <a:r>
              <a:rPr lang="en-US" sz="2800" b="1" i="1"/>
              <a:t>must</a:t>
            </a:r>
            <a:r>
              <a:rPr lang="en-US" sz="2800"/>
              <a:t> intersect</a:t>
            </a:r>
          </a:p>
        </p:txBody>
      </p:sp>
    </p:spTree>
    <p:extLst>
      <p:ext uri="{BB962C8B-B14F-4D97-AF65-F5344CB8AC3E}">
        <p14:creationId xmlns:p14="http://schemas.microsoft.com/office/powerpoint/2010/main" val="30199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206375"/>
            <a:ext cx="89281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071563"/>
            <a:ext cx="8610600" cy="3703637"/>
          </a:xfrm>
        </p:spPr>
        <p:txBody>
          <a:bodyPr/>
          <a:lstStyle/>
          <a:p>
            <a:pPr eaLnBrk="1" hangingPunct="1"/>
            <a:r>
              <a:rPr lang="en-US" dirty="0"/>
              <a:t>A leader cannot </a:t>
            </a:r>
            <a:r>
              <a:rPr lang="en-US" dirty="0" smtClean="0"/>
              <a:t>conclude </a:t>
            </a:r>
            <a:r>
              <a:rPr lang="en-US" dirty="0"/>
              <a:t>that an entry from a previous </a:t>
            </a:r>
            <a:r>
              <a:rPr lang="en-US" dirty="0" smtClean="0"/>
              <a:t>term </a:t>
            </a:r>
            <a:r>
              <a:rPr lang="en-US" dirty="0"/>
              <a:t>is committed even if </a:t>
            </a:r>
            <a:r>
              <a:rPr lang="en-US" dirty="0" smtClean="0"/>
              <a:t>stored </a:t>
            </a:r>
            <a:r>
              <a:rPr lang="en-US" dirty="0"/>
              <a:t>on a majority of servers</a:t>
            </a:r>
            <a:r>
              <a:rPr lang="en-US" dirty="0" smtClean="0"/>
              <a:t>.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dirty="0"/>
              <a:t>Leader should never commits log entries from previous terms by counting </a:t>
            </a:r>
            <a:r>
              <a:rPr lang="en-US" dirty="0" smtClean="0"/>
              <a:t>replicas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Should only do it  for entries from the current </a:t>
            </a:r>
            <a:r>
              <a:rPr lang="en-US" dirty="0" smtClean="0"/>
              <a:t>term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Once it has been able to  do that  for one entry, all prior entries are committed indirectly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processes must agree on a single value</a:t>
            </a:r>
          </a:p>
          <a:p>
            <a:endParaRPr lang="en-US" dirty="0" smtClean="0"/>
          </a:p>
          <a:p>
            <a:r>
              <a:rPr lang="en-US" dirty="0" smtClean="0"/>
              <a:t>Value must be proposed</a:t>
            </a:r>
          </a:p>
          <a:p>
            <a:endParaRPr lang="en-US" dirty="0" smtClean="0"/>
          </a:p>
          <a:p>
            <a:r>
              <a:rPr lang="en-US" dirty="0" smtClean="0"/>
              <a:t>After value is agreed upon, it can be learned</a:t>
            </a:r>
          </a:p>
        </p:txBody>
      </p:sp>
    </p:spTree>
    <p:extLst>
      <p:ext uri="{BB962C8B-B14F-4D97-AF65-F5344CB8AC3E}">
        <p14:creationId xmlns:p14="http://schemas.microsoft.com/office/powerpoint/2010/main" val="41389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622300" y="3886200"/>
            <a:ext cx="2552700" cy="1130300"/>
          </a:xfrm>
          <a:prstGeom prst="wedgeRectCallout">
            <a:avLst>
              <a:gd name="adj1" fmla="val -3285"/>
              <a:gd name="adj2" fmla="val -81081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is leader and partially replicates the log entry at index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2.</a:t>
            </a:r>
            <a:endParaRPr lang="en-US" sz="20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838200"/>
            <a:ext cx="55499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397000" y="3949700"/>
            <a:ext cx="4787900" cy="1054100"/>
          </a:xfrm>
          <a:prstGeom prst="wedgeRectCallout">
            <a:avLst>
              <a:gd name="adj1" fmla="val -19543"/>
              <a:gd name="adj2" fmla="val -77237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crashes; S5 is elected leader for term 3 with votes from S3, S4, and itself, and accepts a different entry at log index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2.</a:t>
            </a:r>
            <a:endParaRPr lang="en-US" sz="20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9200" y="838200"/>
            <a:ext cx="44577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752600" y="3949700"/>
            <a:ext cx="2933700" cy="952500"/>
          </a:xfrm>
          <a:prstGeom prst="wedgeRectCallout">
            <a:avLst>
              <a:gd name="adj1" fmla="val 30417"/>
              <a:gd name="adj2" fmla="val -95310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S5 crashes; S1 restarts, is elected leader, and continues replication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9700" y="838200"/>
            <a:ext cx="29972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574800" y="3937000"/>
            <a:ext cx="4902200" cy="952500"/>
          </a:xfrm>
          <a:prstGeom prst="wedgeRectCallout">
            <a:avLst>
              <a:gd name="adj1" fmla="val 30233"/>
              <a:gd name="adj2" fmla="val -93976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crashes,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S5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is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elected leader (with votes from S2, S3, and S4) and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overwrites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the entry with its own entry from term 3.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5100" y="838200"/>
            <a:ext cx="17018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311400" y="3949700"/>
            <a:ext cx="5880100" cy="952500"/>
          </a:xfrm>
          <a:prstGeom prst="wedgeRectCallout">
            <a:avLst>
              <a:gd name="adj1" fmla="val 26030"/>
              <a:gd name="adj2" fmla="val -99309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However, if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replicates an entry from its current term on a majority of the servers before crashing, as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this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entry is committed (S5 cannot win an election).</a:t>
            </a:r>
          </a:p>
        </p:txBody>
      </p:sp>
    </p:spTree>
    <p:extLst>
      <p:ext uri="{BB962C8B-B14F-4D97-AF65-F5344CB8AC3E}">
        <p14:creationId xmlns:p14="http://schemas.microsoft.com/office/powerpoint/2010/main" val="6373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Consensus key building block in distributed systems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Raft similar to </a:t>
            </a:r>
            <a:r>
              <a:rPr lang="en-US" dirty="0" err="1" smtClean="0"/>
              <a:t>Paxos</a:t>
            </a:r>
            <a:endParaRPr lang="en-US" dirty="0" smtClean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Raft arguably </a:t>
            </a:r>
            <a:r>
              <a:rPr lang="en-US" dirty="0"/>
              <a:t>easier to understand </a:t>
            </a:r>
            <a:r>
              <a:rPr lang="en-US" dirty="0" smtClean="0"/>
              <a:t>than </a:t>
            </a:r>
            <a:r>
              <a:rPr lang="en-US" dirty="0" err="1" smtClean="0"/>
              <a:t>Paxos</a:t>
            </a:r>
            <a:endParaRPr lang="en-US" dirty="0"/>
          </a:p>
          <a:p>
            <a:pPr lvl="1" eaLnBrk="1" hangingPunct="1"/>
            <a:r>
              <a:rPr lang="en-US" dirty="0" smtClean="0"/>
              <a:t>It separates stages which reduces the algorithm state space</a:t>
            </a:r>
          </a:p>
          <a:p>
            <a:pPr lvl="1" eaLnBrk="1" hangingPunct="1"/>
            <a:r>
              <a:rPr lang="en-US" dirty="0" smtClean="0"/>
              <a:t>Provides a more detailed implementation 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8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52514</TotalTime>
  <Words>3632</Words>
  <Application>Microsoft Macintosh PowerPoint</Application>
  <PresentationFormat>On-screen Show (16:9)</PresentationFormat>
  <Paragraphs>966</Paragraphs>
  <Slides>95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5" baseType="lpstr">
      <vt:lpstr>Calibri</vt:lpstr>
      <vt:lpstr>Courier New</vt:lpstr>
      <vt:lpstr>Helvetica</vt:lpstr>
      <vt:lpstr>Helvetica Neue</vt:lpstr>
      <vt:lpstr>Helvetica Neue </vt:lpstr>
      <vt:lpstr>Helvetica Neue Light</vt:lpstr>
      <vt:lpstr>Lucida Grande</vt:lpstr>
      <vt:lpstr>MS PGothic</vt:lpstr>
      <vt:lpstr>ＭＳ Ｐゴシック</vt:lpstr>
      <vt:lpstr>Newslab Thin</vt:lpstr>
      <vt:lpstr>Source Sans Pro</vt:lpstr>
      <vt:lpstr>Source Sans Pro Light</vt:lpstr>
      <vt:lpstr>Symbol</vt:lpstr>
      <vt:lpstr>Tahoma</vt:lpstr>
      <vt:lpstr>Times New Roman</vt:lpstr>
      <vt:lpstr>Wingdings</vt:lpstr>
      <vt:lpstr>굴림</vt:lpstr>
      <vt:lpstr>Arial</vt:lpstr>
      <vt:lpstr>DB_deck_16x9_example</vt:lpstr>
      <vt:lpstr>Excel.Chart.8</vt:lpstr>
      <vt:lpstr>Paxos and Raft (Lecture 9 cont’d, cs262a) </vt:lpstr>
      <vt:lpstr>About mixing isolation models (Lecture 7…)</vt:lpstr>
      <vt:lpstr>Direct Serialization Graph (DSG)</vt:lpstr>
      <vt:lpstr>Phenomena</vt:lpstr>
      <vt:lpstr>Summary of portable ANSI isolation levels</vt:lpstr>
      <vt:lpstr>Mixing of Isolation Levels</vt:lpstr>
      <vt:lpstr>Today’s Papers</vt:lpstr>
      <vt:lpstr>Paxos</vt:lpstr>
      <vt:lpstr>Distributed consensus problem</vt:lpstr>
      <vt:lpstr>Two types of failures</vt:lpstr>
      <vt:lpstr>Consensus Impossibility Result</vt:lpstr>
      <vt:lpstr>Paxos</vt:lpstr>
      <vt:lpstr>Political Analogy</vt:lpstr>
      <vt:lpstr>Does Paxos Solve Consensus?</vt:lpstr>
      <vt:lpstr>So Simple, So Obvious</vt:lpstr>
      <vt:lpstr>Simple Pseudocode</vt:lpstr>
      <vt:lpstr>3 Types of Agents</vt:lpstr>
      <vt:lpstr>Simple Implementation</vt:lpstr>
      <vt:lpstr>Recall…</vt:lpstr>
      <vt:lpstr>Phase 1 – Election</vt:lpstr>
      <vt:lpstr>Phase 1 – Election</vt:lpstr>
      <vt:lpstr>Phase 2 – Proposal (Bill)</vt:lpstr>
      <vt:lpstr>Phase 3 – Decision (Law)</vt:lpstr>
      <vt:lpstr>When is Consensus Achieved?</vt:lpstr>
      <vt:lpstr>When is Consensus Achieved?</vt:lpstr>
      <vt:lpstr>When is Consensus Achieved?</vt:lpstr>
      <vt:lpstr>Safety</vt:lpstr>
      <vt:lpstr>Safety</vt:lpstr>
      <vt:lpstr>More Paxos in more detail…</vt:lpstr>
      <vt:lpstr>Basic Paxos Protocol</vt:lpstr>
      <vt:lpstr>Trivial Example: P1 wants to propose “A”</vt:lpstr>
      <vt:lpstr>Trivial Example: P1 wants to propose “A”</vt:lpstr>
      <vt:lpstr>Trivial Example: P1 wants to propose “A”</vt:lpstr>
      <vt:lpstr>Trivial Example: P1 wants to propose “A”</vt:lpstr>
      <vt:lpstr>Example</vt:lpstr>
      <vt:lpstr>Prepare Example</vt:lpstr>
      <vt:lpstr>Prepare Example</vt:lpstr>
      <vt:lpstr>Simple Accept Example</vt:lpstr>
      <vt:lpstr>Simple Accept Example</vt:lpstr>
      <vt:lpstr>Example: Livelock</vt:lpstr>
      <vt:lpstr>Example: Livelock</vt:lpstr>
      <vt:lpstr>Example: Livelock</vt:lpstr>
      <vt:lpstr>Example: Livelock</vt:lpstr>
      <vt:lpstr>Example: Livelock</vt:lpstr>
      <vt:lpstr>Example: Livelock</vt:lpstr>
      <vt:lpstr>Example: P1 want to propose value A</vt:lpstr>
      <vt:lpstr>Example: P1 want to propose value A</vt:lpstr>
      <vt:lpstr>Example: P1 want to propose value A</vt:lpstr>
      <vt:lpstr>Example: P1 want to propose value A</vt:lpstr>
      <vt:lpstr>Example</vt:lpstr>
      <vt:lpstr>Example: P1 wants A, and P2 wants B</vt:lpstr>
      <vt:lpstr>Example: P1 wants A, and P2 wants B</vt:lpstr>
      <vt:lpstr>Example: P1 wants A, and P2 wants B</vt:lpstr>
      <vt:lpstr>Example: P1 wants A, and P2 wants B</vt:lpstr>
      <vt:lpstr>Others</vt:lpstr>
      <vt:lpstr>Raft</vt:lpstr>
      <vt:lpstr>Paxos Limitations</vt:lpstr>
      <vt:lpstr>Replicated State Machines</vt:lpstr>
      <vt:lpstr>Designing for understandability</vt:lpstr>
      <vt:lpstr>Raft Overview</vt:lpstr>
      <vt:lpstr>Raft basics: the servers</vt:lpstr>
      <vt:lpstr>Server states</vt:lpstr>
      <vt:lpstr>Raft basics: terms (I)</vt:lpstr>
      <vt:lpstr>Raft basics: terms (II)</vt:lpstr>
      <vt:lpstr>Raft basics: RPC</vt:lpstr>
      <vt:lpstr>Leader elections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 replication</vt:lpstr>
      <vt:lpstr>A client sends a request</vt:lpstr>
      <vt:lpstr>The followers receive the request</vt:lpstr>
      <vt:lpstr>The leader tallies followers' ACKs</vt:lpstr>
      <vt:lpstr>The leader tallies followers' ACKs</vt:lpstr>
      <vt:lpstr>Log organization</vt:lpstr>
      <vt:lpstr>Handling slow followers ,…</vt:lpstr>
      <vt:lpstr>Committed entries</vt:lpstr>
      <vt:lpstr>Why?</vt:lpstr>
      <vt:lpstr>Raft log matching property</vt:lpstr>
      <vt:lpstr>Safety</vt:lpstr>
      <vt:lpstr>Election restriction (I)</vt:lpstr>
      <vt:lpstr>Election restriction (II)</vt:lpstr>
      <vt:lpstr>Committing entries from previous term</vt:lpstr>
      <vt:lpstr>Committing entries from previous term</vt:lpstr>
      <vt:lpstr>Committing entries from previous term</vt:lpstr>
      <vt:lpstr>Committing entries from previous term</vt:lpstr>
      <vt:lpstr>Committing entries from previous term</vt:lpstr>
      <vt:lpstr>Committing entries from previous term</vt:lpstr>
      <vt:lpstr>Summary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2183</cp:revision>
  <cp:lastPrinted>2016-09-26T22:07:19Z</cp:lastPrinted>
  <dcterms:created xsi:type="dcterms:W3CDTF">2015-02-13T19:56:21Z</dcterms:created>
  <dcterms:modified xsi:type="dcterms:W3CDTF">2018-02-25T05:36:25Z</dcterms:modified>
</cp:coreProperties>
</file>