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5" r:id="rId1"/>
  </p:sldMasterIdLst>
  <p:notesMasterIdLst>
    <p:notesMasterId r:id="rId30"/>
  </p:notesMasterIdLst>
  <p:handoutMasterIdLst>
    <p:handoutMasterId r:id="rId31"/>
  </p:handoutMasterIdLst>
  <p:sldIdLst>
    <p:sldId id="257" r:id="rId2"/>
    <p:sldId id="259" r:id="rId3"/>
    <p:sldId id="264" r:id="rId4"/>
    <p:sldId id="265" r:id="rId5"/>
    <p:sldId id="266" r:id="rId6"/>
    <p:sldId id="288" r:id="rId7"/>
    <p:sldId id="289" r:id="rId8"/>
    <p:sldId id="267" r:id="rId9"/>
    <p:sldId id="290" r:id="rId10"/>
    <p:sldId id="268" r:id="rId11"/>
    <p:sldId id="287" r:id="rId12"/>
    <p:sldId id="269" r:id="rId13"/>
    <p:sldId id="270" r:id="rId14"/>
    <p:sldId id="275" r:id="rId15"/>
    <p:sldId id="291" r:id="rId16"/>
    <p:sldId id="292" r:id="rId17"/>
    <p:sldId id="293" r:id="rId18"/>
    <p:sldId id="294" r:id="rId19"/>
    <p:sldId id="296" r:id="rId20"/>
    <p:sldId id="298" r:id="rId21"/>
    <p:sldId id="305" r:id="rId22"/>
    <p:sldId id="306" r:id="rId23"/>
    <p:sldId id="300" r:id="rId24"/>
    <p:sldId id="301" r:id="rId25"/>
    <p:sldId id="302" r:id="rId26"/>
    <p:sldId id="303" r:id="rId27"/>
    <p:sldId id="304" r:id="rId28"/>
    <p:sldId id="299" r:id="rId2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E1C2"/>
    <a:srgbClr val="FF9F9F"/>
    <a:srgbClr val="FFA3A3"/>
    <a:srgbClr val="008000"/>
    <a:srgbClr val="FF0000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857"/>
    <p:restoredTop sz="92683"/>
  </p:normalViewPr>
  <p:slideViewPr>
    <p:cSldViewPr>
      <p:cViewPr varScale="1">
        <p:scale>
          <a:sx n="103" d="100"/>
          <a:sy n="103" d="100"/>
        </p:scale>
        <p:origin x="218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46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46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46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fld id="{2F03419D-5538-4E6A-A85A-4FD2B5F154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91827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fld id="{CC1FA4D8-D51C-47FE-8890-390688DE70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3715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CC0A9B99-3B8F-43C5-84B0-9672BB577B9A}" type="slidenum">
              <a:rPr lang="en-US" sz="1200" smtClean="0"/>
              <a:pPr eaLnBrk="1" hangingPunct="1">
                <a:defRPr/>
              </a:pPr>
              <a:t>1</a:t>
            </a:fld>
            <a:endParaRPr lang="en-US" sz="1200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solidFill>
            <a:srgbClr val="FFFFFF"/>
          </a:solidFill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86493" tIns="43247" rIns="86493" bIns="43247"/>
          <a:lstStyle/>
          <a:p>
            <a:pPr eaLnBrk="1" hangingPunct="1">
              <a:defRPr/>
            </a:pPr>
            <a:endParaRPr lang="sv-S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E86C52AF-FC04-440D-B4D8-53CC704141CC}" type="slidenum">
              <a:rPr lang="en-US" sz="1200" smtClean="0"/>
              <a:pPr eaLnBrk="1" hangingPunct="1">
                <a:defRPr/>
              </a:pPr>
              <a:t>13</a:t>
            </a:fld>
            <a:endParaRPr lang="en-US" sz="1200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sv-S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0B7224DA-3607-4750-92D6-BD7ADD6F87DA}" type="slidenum">
              <a:rPr lang="en-US" sz="1200" smtClean="0"/>
              <a:pPr eaLnBrk="1" hangingPunct="1">
                <a:defRPr/>
              </a:pPr>
              <a:t>14</a:t>
            </a:fld>
            <a:endParaRPr lang="en-US" sz="1200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sv-S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D5D34A43-CB2D-4AD4-99E2-AF59AA077D41}" type="slidenum">
              <a:rPr lang="en-US" sz="1200" smtClean="0"/>
              <a:pPr eaLnBrk="1" hangingPunct="1">
                <a:defRPr/>
              </a:pPr>
              <a:t>15</a:t>
            </a:fld>
            <a:endParaRPr lang="en-US" sz="1200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sv-S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C4475E56-3E3B-4BC6-8AA3-31DE0286B4E6}" type="slidenum">
              <a:rPr lang="en-US" sz="1200" smtClean="0"/>
              <a:pPr eaLnBrk="1" hangingPunct="1">
                <a:defRPr/>
              </a:pPr>
              <a:t>16</a:t>
            </a:fld>
            <a:endParaRPr lang="en-US" sz="1200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sv-S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87348056-D69C-4381-B03A-72E2CAC06BCF}" type="slidenum">
              <a:rPr lang="en-US" sz="1200" smtClean="0"/>
              <a:pPr eaLnBrk="1" hangingPunct="1">
                <a:defRPr/>
              </a:pPr>
              <a:t>2</a:t>
            </a:fld>
            <a:endParaRPr lang="en-US" sz="1200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sv-S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5E3C3A90-F381-410B-957D-C6A641BEC4B5}" type="slidenum">
              <a:rPr lang="en-US" sz="1200" smtClean="0"/>
              <a:pPr eaLnBrk="1" hangingPunct="1">
                <a:defRPr/>
              </a:pPr>
              <a:t>3</a:t>
            </a:fld>
            <a:endParaRPr lang="en-US" sz="1200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sv-S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A38FCC03-86CD-4195-B208-270E82330A64}" type="slidenum">
              <a:rPr lang="en-US" sz="1200" smtClean="0"/>
              <a:pPr eaLnBrk="1" hangingPunct="1">
                <a:defRPr/>
              </a:pPr>
              <a:t>4</a:t>
            </a:fld>
            <a:endParaRPr lang="en-US" sz="1200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sv-S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74202FAD-3D33-4DCE-84EC-D94B32EBFE3A}" type="slidenum">
              <a:rPr lang="en-US" sz="1200" smtClean="0"/>
              <a:pPr eaLnBrk="1" hangingPunct="1">
                <a:defRPr/>
              </a:pPr>
              <a:t>5</a:t>
            </a:fld>
            <a:endParaRPr lang="en-US" sz="1200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sv-S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630D09C9-5825-45E0-9B99-2136ACF1705D}" type="slidenum">
              <a:rPr lang="en-US" sz="1200" smtClean="0"/>
              <a:pPr eaLnBrk="1" hangingPunct="1">
                <a:defRPr/>
              </a:pPr>
              <a:t>8</a:t>
            </a:fld>
            <a:endParaRPr lang="en-US" sz="1200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sv-S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DFD92E4F-C71A-41BA-A65A-C9AAA59781E3}" type="slidenum">
              <a:rPr lang="en-US" sz="1200" smtClean="0"/>
              <a:pPr eaLnBrk="1" hangingPunct="1">
                <a:defRPr/>
              </a:pPr>
              <a:t>10</a:t>
            </a:fld>
            <a:endParaRPr lang="en-US" sz="1200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sv-S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4997CAB8-10CF-4544-BB4C-F27EA28C1D2D}" type="slidenum">
              <a:rPr lang="en-US" sz="1200" smtClean="0"/>
              <a:pPr eaLnBrk="1" hangingPunct="1">
                <a:defRPr/>
              </a:pPr>
              <a:t>11</a:t>
            </a:fld>
            <a:endParaRPr lang="en-US" sz="1200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sv-S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98806241-8DF5-4D80-87BD-BEDD0DF6C471}" type="slidenum">
              <a:rPr lang="en-US" sz="1200" smtClean="0"/>
              <a:pPr eaLnBrk="1" hangingPunct="1">
                <a:defRPr/>
              </a:pPr>
              <a:t>12</a:t>
            </a:fld>
            <a:endParaRPr lang="en-US" sz="1200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sv-S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a typeface="ＭＳ Ｐゴシック" charset="0"/>
            </a:endParaRPr>
          </a:p>
        </p:txBody>
      </p:sp>
      <p:sp>
        <p:nvSpPr>
          <p:cNvPr id="389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389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22458C9-84AF-4798-BF2C-7515C5CF5126}" type="datetime1">
              <a:rPr lang="en-US"/>
              <a:pPr>
                <a:defRPr/>
              </a:pPr>
              <a:t>2/14/18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Ali Ghodsi, alig@cs </a:t>
            </a:r>
            <a:endParaRPr lang="en-US" alt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5AF4FED-42BF-458C-9338-1925FBED25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29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E5EC46-BA5C-46FE-BE07-2A0C0A670382}" type="datetime1">
              <a:rPr lang="en-US"/>
              <a:pPr>
                <a:defRPr/>
              </a:pPr>
              <a:t>2/14/18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Ali Ghodsi, alig@cs </a:t>
            </a:r>
            <a:endParaRPr lang="en-US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D29ED0-4B93-46A1-AF74-4183CB7427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892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FF0EE2-D988-40FE-9108-F009607CBE32}" type="datetime1">
              <a:rPr lang="en-US"/>
              <a:pPr>
                <a:defRPr/>
              </a:pPr>
              <a:t>2/14/18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Ali Ghodsi, alig@cs </a:t>
            </a:r>
            <a:endParaRPr lang="en-US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2A1057-6259-4218-B1C0-BE7B9B0F8C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363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519308-F6F3-493C-962D-34BEE187D3A5}" type="datetime1">
              <a:rPr lang="en-US"/>
              <a:pPr>
                <a:defRPr/>
              </a:pPr>
              <a:t>2/14/18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Ali Ghodsi, alig@cs </a:t>
            </a:r>
            <a:endParaRPr lang="en-US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DA4551-6E00-4E0C-AADE-1A997CA7F5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805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05BE13-EE8F-4CFC-8809-651E905B0447}" type="datetime1">
              <a:rPr lang="en-US"/>
              <a:pPr>
                <a:defRPr/>
              </a:pPr>
              <a:t>2/14/18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Ali Ghodsi, alig@cs </a:t>
            </a:r>
            <a:endParaRPr lang="en-US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8AFFD1-6355-4B0A-9C2A-2F5B25BF72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227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A5AF9F-6F67-4605-97DF-B91BBFF409A9}" type="datetime1">
              <a:rPr lang="en-US"/>
              <a:pPr>
                <a:defRPr/>
              </a:pPr>
              <a:t>2/14/18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Ali Ghodsi, alig@cs </a:t>
            </a:r>
            <a:endParaRPr lang="en-US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FF87C6-A7EB-4712-BAB6-52CE47FD03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001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A252DE-6DA6-4446-B506-607B38B84DF9}" type="datetime1">
              <a:rPr lang="en-US"/>
              <a:pPr>
                <a:defRPr/>
              </a:pPr>
              <a:t>2/14/18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Ali Ghodsi, alig@cs </a:t>
            </a:r>
            <a:endParaRPr lang="en-US" alt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ACE0FC-987C-48F3-954D-6C797D1D4E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758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080804-60D5-4580-8368-53CFA9316ABE}" type="datetime1">
              <a:rPr lang="en-US"/>
              <a:pPr>
                <a:defRPr/>
              </a:pPr>
              <a:t>2/14/18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Ali Ghodsi, alig@cs </a:t>
            </a:r>
            <a:endParaRPr lang="en-US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F6192B-AD7B-49DF-96DD-BDFB6830FA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200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F588D3-3D26-40A4-AB95-6E5A16A64462}" type="datetime1">
              <a:rPr lang="en-US"/>
              <a:pPr>
                <a:defRPr/>
              </a:pPr>
              <a:t>2/14/18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Ali Ghodsi, alig@cs </a:t>
            </a:r>
            <a:endParaRPr lang="en-US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D1CE16-BDE7-40FB-9CEB-134A58E4E6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473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D6CC73-21B0-44A2-AF10-24D4A14DF080}" type="datetime1">
              <a:rPr lang="en-US"/>
              <a:pPr>
                <a:defRPr/>
              </a:pPr>
              <a:t>2/14/18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Ali Ghodsi, alig@cs </a:t>
            </a:r>
            <a:endParaRPr lang="en-US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29478A-7295-4E74-87B7-D6E838CF36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541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7D2641-095E-4028-97DB-A89FD7EE1E35}" type="datetime1">
              <a:rPr lang="en-US"/>
              <a:pPr>
                <a:defRPr/>
              </a:pPr>
              <a:t>2/14/18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Ali Ghodsi, alig@cs </a:t>
            </a:r>
            <a:endParaRPr lang="en-US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2893B5-26C2-427E-AB07-73A5AA3C84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60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88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Garamond" pitchFamily="18" charset="0"/>
              </a:defRPr>
            </a:lvl1pPr>
          </a:lstStyle>
          <a:p>
            <a:pPr>
              <a:defRPr/>
            </a:pPr>
            <a:fld id="{5BC269C5-4966-4CA9-84CF-D94DBE46FEC2}" type="datetime1">
              <a:rPr lang="en-US"/>
              <a:pPr>
                <a:defRPr/>
              </a:pPr>
              <a:t>2/14/18</a:t>
            </a:fld>
            <a:endParaRPr lang="en-US"/>
          </a:p>
        </p:txBody>
      </p:sp>
      <p:sp>
        <p:nvSpPr>
          <p:cNvPr id="388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5563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  <a:ea typeface="+mn-ea"/>
              </a:defRPr>
            </a:lvl1pPr>
          </a:lstStyle>
          <a:p>
            <a:pPr>
              <a:defRPr/>
            </a:pPr>
            <a:r>
              <a:rPr lang="en-US" altLang="en-US"/>
              <a:t>Ali Ghodsi, alig@cs </a:t>
            </a:r>
            <a:endParaRPr lang="en-US" altLang="en-US" dirty="0"/>
          </a:p>
        </p:txBody>
      </p:sp>
      <p:sp>
        <p:nvSpPr>
          <p:cNvPr id="388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Garamond" pitchFamily="18" charset="0"/>
              </a:defRPr>
            </a:lvl1pPr>
          </a:lstStyle>
          <a:p>
            <a:pPr>
              <a:defRPr/>
            </a:pPr>
            <a:fld id="{DC9977A7-DE7E-4B12-AD17-03D5AA0356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1524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553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a typeface="ＭＳ Ｐゴシック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rebuchet MS" pitchFamily="34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rebuchet MS" pitchFamily="34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rebuchet MS" pitchFamily="34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rebuchet MS" pitchFamily="34" charset="0"/>
          <a:ea typeface="ＭＳ Ｐゴシック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rebuchet MS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rebuchet MS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rebuchet MS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rebuchet MS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  <a:ea typeface="Arial" charset="0"/>
          <a:cs typeface="+mn-cs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ea typeface="Arial" charset="0"/>
          <a:cs typeface="+mn-cs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ea typeface="Arial" charset="0"/>
          <a:cs typeface="+mn-cs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Arial" charset="0"/>
          <a:cs typeface="+mn-cs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295400"/>
            <a:ext cx="9144000" cy="21336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dirty="0" smtClean="0"/>
              <a:t>Distributed Systems</a:t>
            </a:r>
            <a:r>
              <a:rPr lang="en-US" smtClean="0"/>
              <a:t>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Consensus </a:t>
            </a:r>
            <a:r>
              <a:rPr lang="en-US" smtClean="0"/>
              <a:t>and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Replicated </a:t>
            </a:r>
            <a:r>
              <a:rPr lang="en-US" smtClean="0"/>
              <a:t>State </a:t>
            </a:r>
            <a:r>
              <a:rPr lang="en-US" smtClean="0"/>
              <a:t>Machines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400" dirty="0" smtClean="0">
                <a:ea typeface="ＭＳ Ｐゴシック" pitchFamily="34" charset="-128"/>
              </a:rPr>
              <a:t>Ali Ghodsi – UC Berkeley</a:t>
            </a:r>
          </a:p>
          <a:p>
            <a:pPr eaLnBrk="1" hangingPunct="1">
              <a:defRPr/>
            </a:pPr>
            <a:r>
              <a:rPr lang="en-US" sz="2400" dirty="0" err="1" smtClean="0">
                <a:ea typeface="ＭＳ Ｐゴシック" pitchFamily="34" charset="-128"/>
              </a:rPr>
              <a:t>alig</a:t>
            </a:r>
            <a:r>
              <a:rPr lang="en-US" sz="2400" dirty="0" smtClean="0">
                <a:ea typeface="ＭＳ Ｐゴシック" pitchFamily="34" charset="-128"/>
              </a:rPr>
              <a:t>(at)</a:t>
            </a:r>
            <a:r>
              <a:rPr lang="en-US" sz="2400" dirty="0" err="1" smtClean="0">
                <a:ea typeface="ＭＳ Ｐゴシック" pitchFamily="34" charset="-128"/>
              </a:rPr>
              <a:t>cs.berkeley.edu</a:t>
            </a:r>
            <a:endParaRPr lang="en-US" sz="2400" dirty="0" smtClean="0">
              <a:ea typeface="ＭＳ Ｐゴシック" pitchFamily="34" charset="-128"/>
            </a:endParaRPr>
          </a:p>
          <a:p>
            <a:pPr eaLnBrk="1" hangingPunct="1">
              <a:defRPr/>
            </a:pPr>
            <a:endParaRPr lang="en-US" sz="2400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Footer Placeholder 2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mtClean="0">
                <a:latin typeface="Garamond" charset="0"/>
              </a:rPr>
              <a:t>Ali Ghodsi, alig@cs </a:t>
            </a:r>
          </a:p>
        </p:txBody>
      </p:sp>
      <p:sp>
        <p:nvSpPr>
          <p:cNvPr id="2" name="Slide Number Placeholder 5"/>
          <p:cNvSpPr txBox="1">
            <a:spLocks noGrp="1"/>
          </p:cNvSpPr>
          <p:nvPr/>
        </p:nvSpPr>
        <p:spPr bwMode="auto">
          <a:xfrm>
            <a:off x="6629400" y="6427788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 eaLnBrk="1" hangingPunct="1"/>
            <a:fld id="{F863525F-EA45-4E04-90D9-39D6169C392E}" type="slidenum">
              <a:rPr lang="en-US" sz="1000"/>
              <a:pPr algn="r" eaLnBrk="1" hangingPunct="1"/>
              <a:t>10</a:t>
            </a:fld>
            <a:endParaRPr lang="en-US" sz="1000"/>
          </a:p>
        </p:txBody>
      </p:sp>
      <p:sp>
        <p:nvSpPr>
          <p:cNvPr id="133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eaLnBrk="1" hangingPunct="1">
              <a:defRPr/>
            </a:pPr>
            <a:r>
              <a:rPr lang="en-US"/>
              <a:t>Consensus is Important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buFont typeface="Wingdings" charset="0"/>
              <a:buChar char="n"/>
              <a:defRPr/>
            </a:pPr>
            <a:r>
              <a:rPr lang="sv-SE" dirty="0" smtClean="0">
                <a:solidFill>
                  <a:srgbClr val="FF0000"/>
                </a:solidFill>
              </a:rPr>
              <a:t>Atomic </a:t>
            </a:r>
            <a:r>
              <a:rPr lang="sv-SE" dirty="0" err="1">
                <a:solidFill>
                  <a:srgbClr val="FF0000"/>
                </a:solidFill>
              </a:rPr>
              <a:t>C</a:t>
            </a:r>
            <a:r>
              <a:rPr lang="sv-SE" dirty="0" err="1" smtClean="0">
                <a:solidFill>
                  <a:srgbClr val="FF0000"/>
                </a:solidFill>
              </a:rPr>
              <a:t>ommit</a:t>
            </a:r>
            <a:endParaRPr lang="sv-SE" dirty="0">
              <a:solidFill>
                <a:srgbClr val="FF0000"/>
              </a:solidFill>
            </a:endParaRPr>
          </a:p>
          <a:p>
            <a:pPr lvl="1" eaLnBrk="1" hangingPunct="1">
              <a:buFont typeface="Wingdings" charset="0"/>
              <a:buChar char="q"/>
              <a:defRPr/>
            </a:pPr>
            <a:r>
              <a:rPr lang="sv-SE" dirty="0" err="1"/>
              <a:t>Only</a:t>
            </a:r>
            <a:r>
              <a:rPr lang="sv-SE" dirty="0"/>
              <a:t> </a:t>
            </a:r>
            <a:r>
              <a:rPr lang="sv-SE" dirty="0" err="1"/>
              <a:t>two</a:t>
            </a:r>
            <a:r>
              <a:rPr lang="sv-SE" dirty="0"/>
              <a:t> </a:t>
            </a:r>
            <a:r>
              <a:rPr lang="sv-SE" dirty="0" err="1"/>
              <a:t>proposal</a:t>
            </a:r>
            <a:r>
              <a:rPr lang="sv-SE" dirty="0"/>
              <a:t> </a:t>
            </a:r>
            <a:r>
              <a:rPr lang="sv-SE" dirty="0" err="1"/>
              <a:t>values</a:t>
            </a:r>
            <a:r>
              <a:rPr lang="sv-SE" dirty="0"/>
              <a:t> </a:t>
            </a:r>
            <a:r>
              <a:rPr lang="sv-SE" dirty="0">
                <a:solidFill>
                  <a:srgbClr val="008000"/>
                </a:solidFill>
              </a:rPr>
              <a:t>{</a:t>
            </a:r>
            <a:r>
              <a:rPr lang="sv-SE" dirty="0" err="1">
                <a:solidFill>
                  <a:srgbClr val="008000"/>
                </a:solidFill>
              </a:rPr>
              <a:t>commit</a:t>
            </a:r>
            <a:r>
              <a:rPr lang="sv-SE" dirty="0">
                <a:solidFill>
                  <a:srgbClr val="008000"/>
                </a:solidFill>
              </a:rPr>
              <a:t>, abort}</a:t>
            </a:r>
          </a:p>
          <a:p>
            <a:pPr lvl="1" eaLnBrk="1" hangingPunct="1">
              <a:buFont typeface="Wingdings" charset="0"/>
              <a:buChar char="q"/>
              <a:defRPr/>
            </a:pPr>
            <a:r>
              <a:rPr lang="sv-SE" dirty="0" err="1"/>
              <a:t>Only</a:t>
            </a:r>
            <a:r>
              <a:rPr lang="sv-SE" dirty="0"/>
              <a:t> </a:t>
            </a:r>
            <a:r>
              <a:rPr lang="sv-SE" dirty="0" err="1"/>
              <a:t>decide</a:t>
            </a:r>
            <a:r>
              <a:rPr lang="sv-SE" dirty="0"/>
              <a:t> </a:t>
            </a:r>
            <a:r>
              <a:rPr lang="sv-SE" dirty="0" err="1">
                <a:solidFill>
                  <a:srgbClr val="008000"/>
                </a:solidFill>
              </a:rPr>
              <a:t>commit</a:t>
            </a:r>
            <a:r>
              <a:rPr lang="sv-SE" dirty="0">
                <a:solidFill>
                  <a:srgbClr val="008000"/>
                </a:solidFill>
              </a:rPr>
              <a:t> </a:t>
            </a:r>
            <a:r>
              <a:rPr lang="sv-SE" dirty="0" err="1"/>
              <a:t>if</a:t>
            </a:r>
            <a:r>
              <a:rPr lang="sv-SE" dirty="0"/>
              <a:t> all </a:t>
            </a:r>
            <a:r>
              <a:rPr lang="sv-SE" dirty="0" err="1"/>
              <a:t>nodes</a:t>
            </a:r>
            <a:r>
              <a:rPr lang="sv-SE" dirty="0"/>
              <a:t> </a:t>
            </a:r>
            <a:r>
              <a:rPr lang="sv-SE" dirty="0" err="1"/>
              <a:t>vote</a:t>
            </a:r>
            <a:r>
              <a:rPr lang="sv-SE" dirty="0"/>
              <a:t> </a:t>
            </a:r>
            <a:r>
              <a:rPr lang="sv-SE" dirty="0" err="1">
                <a:solidFill>
                  <a:srgbClr val="008000"/>
                </a:solidFill>
              </a:rPr>
              <a:t>commit</a:t>
            </a:r>
            <a:endParaRPr lang="sv-SE" dirty="0">
              <a:solidFill>
                <a:srgbClr val="008000"/>
              </a:solidFill>
            </a:endParaRPr>
          </a:p>
          <a:p>
            <a:pPr lvl="1" eaLnBrk="1" hangingPunct="1">
              <a:buFont typeface="Wingdings" charset="0"/>
              <a:buChar char="q"/>
              <a:defRPr/>
            </a:pPr>
            <a:endParaRPr lang="en-US" dirty="0" smtClean="0"/>
          </a:p>
          <a:p>
            <a:pPr eaLnBrk="1" hangingPunct="1">
              <a:buFont typeface="Wingdings" charset="0"/>
              <a:buChar char="q"/>
              <a:defRPr/>
            </a:pPr>
            <a:r>
              <a:rPr lang="en-US" dirty="0" smtClean="0"/>
              <a:t>This related problem is even harder to solve than consensus</a:t>
            </a:r>
          </a:p>
          <a:p>
            <a:pPr lvl="1" eaLnBrk="1" hangingPunct="1">
              <a:buFont typeface="Wingdings" charset="0"/>
              <a:buChar char="q"/>
              <a:defRPr/>
            </a:pPr>
            <a:r>
              <a:rPr lang="en-US" dirty="0" smtClean="0"/>
              <a:t>Also impossible in asynchronous systems </a:t>
            </a:r>
            <a:r>
              <a:rPr lang="en-US" dirty="0" smtClean="0">
                <a:sym typeface="Wingdings"/>
              </a:rPr>
              <a:t>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Footer Placeholder 2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mtClean="0">
                <a:latin typeface="Garamond" charset="0"/>
              </a:rPr>
              <a:t>Ali Ghodsi, alig@cs </a:t>
            </a:r>
          </a:p>
        </p:txBody>
      </p:sp>
      <p:sp>
        <p:nvSpPr>
          <p:cNvPr id="2" name="Slide Number Placeholder 5"/>
          <p:cNvSpPr txBox="1">
            <a:spLocks noGrp="1"/>
          </p:cNvSpPr>
          <p:nvPr/>
        </p:nvSpPr>
        <p:spPr bwMode="auto">
          <a:xfrm>
            <a:off x="6629400" y="6427788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 eaLnBrk="1" hangingPunct="1"/>
            <a:fld id="{7B9E020B-62AE-4C96-B921-2BD207E348C6}" type="slidenum">
              <a:rPr lang="en-US" sz="1000"/>
              <a:pPr algn="r" eaLnBrk="1" hangingPunct="1"/>
              <a:t>11</a:t>
            </a:fld>
            <a:endParaRPr lang="en-US" sz="1000"/>
          </a:p>
        </p:txBody>
      </p:sp>
      <p:sp>
        <p:nvSpPr>
          <p:cNvPr id="143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eaLnBrk="1" hangingPunct="1">
              <a:defRPr/>
            </a:pPr>
            <a:r>
              <a:rPr lang="en-US" dirty="0"/>
              <a:t>Reliable Broadcast Problem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524000"/>
            <a:ext cx="8686800" cy="4857750"/>
          </a:xfrm>
        </p:spPr>
        <p:txBody>
          <a:bodyPr/>
          <a:lstStyle/>
          <a:p>
            <a:pPr eaLnBrk="1" hangingPunct="1">
              <a:buFont typeface="Wingdings" charset="0"/>
              <a:buChar char="n"/>
              <a:defRPr/>
            </a:pPr>
            <a:endParaRPr lang="sv-SE" dirty="0">
              <a:solidFill>
                <a:srgbClr val="66FF33"/>
              </a:solidFill>
            </a:endParaRPr>
          </a:p>
          <a:p>
            <a:pPr eaLnBrk="1" hangingPunct="1">
              <a:buFont typeface="Wingdings" charset="0"/>
              <a:buChar char="n"/>
              <a:defRPr/>
            </a:pPr>
            <a:r>
              <a:rPr lang="sv-SE" dirty="0" err="1">
                <a:solidFill>
                  <a:srgbClr val="008000"/>
                </a:solidFill>
              </a:rPr>
              <a:t>Reliable</a:t>
            </a:r>
            <a:r>
              <a:rPr lang="sv-SE" dirty="0">
                <a:solidFill>
                  <a:srgbClr val="008000"/>
                </a:solidFill>
              </a:rPr>
              <a:t> </a:t>
            </a:r>
            <a:r>
              <a:rPr lang="sv-SE" dirty="0" smtClean="0"/>
              <a:t>Broadcast Problem</a:t>
            </a:r>
            <a:endParaRPr lang="sv-SE" dirty="0"/>
          </a:p>
          <a:p>
            <a:pPr lvl="1" eaLnBrk="1" hangingPunct="1">
              <a:buFont typeface="Wingdings" charset="0"/>
              <a:buChar char="q"/>
              <a:defRPr/>
            </a:pPr>
            <a:r>
              <a:rPr lang="sv-SE" dirty="0"/>
              <a:t>A </a:t>
            </a:r>
            <a:r>
              <a:rPr lang="sv-SE" dirty="0" err="1"/>
              <a:t>node</a:t>
            </a:r>
            <a:r>
              <a:rPr lang="sv-SE" dirty="0"/>
              <a:t> </a:t>
            </a:r>
            <a:r>
              <a:rPr lang="sv-SE" dirty="0" err="1"/>
              <a:t>broadcasts</a:t>
            </a:r>
            <a:r>
              <a:rPr lang="sv-SE" dirty="0"/>
              <a:t> a </a:t>
            </a:r>
            <a:r>
              <a:rPr lang="sv-SE" dirty="0" err="1"/>
              <a:t>message</a:t>
            </a:r>
            <a:endParaRPr lang="sv-SE" dirty="0"/>
          </a:p>
          <a:p>
            <a:pPr lvl="1" eaLnBrk="1" hangingPunct="1">
              <a:buFont typeface="Wingdings" charset="0"/>
              <a:buChar char="q"/>
              <a:defRPr/>
            </a:pPr>
            <a:endParaRPr lang="sv-SE" sz="1100" dirty="0"/>
          </a:p>
          <a:p>
            <a:pPr lvl="1" eaLnBrk="1" hangingPunct="1">
              <a:buFont typeface="Wingdings" charset="0"/>
              <a:buChar char="q"/>
              <a:defRPr/>
            </a:pPr>
            <a:r>
              <a:rPr lang="sv-SE" dirty="0"/>
              <a:t>If </a:t>
            </a:r>
            <a:r>
              <a:rPr lang="sv-SE" dirty="0" err="1"/>
              <a:t>sender</a:t>
            </a:r>
            <a:r>
              <a:rPr lang="sv-SE" dirty="0"/>
              <a:t> </a:t>
            </a:r>
            <a:r>
              <a:rPr lang="sv-SE" dirty="0" err="1"/>
              <a:t>correct</a:t>
            </a:r>
            <a:r>
              <a:rPr lang="sv-SE" dirty="0"/>
              <a:t>, all </a:t>
            </a:r>
            <a:r>
              <a:rPr lang="sv-SE" dirty="0" err="1"/>
              <a:t>correct</a:t>
            </a:r>
            <a:r>
              <a:rPr lang="sv-SE" dirty="0"/>
              <a:t> </a:t>
            </a:r>
            <a:r>
              <a:rPr lang="sv-SE" dirty="0" err="1"/>
              <a:t>nodes</a:t>
            </a:r>
            <a:r>
              <a:rPr lang="sv-SE" dirty="0"/>
              <a:t> </a:t>
            </a:r>
            <a:r>
              <a:rPr lang="sv-SE" dirty="0" err="1"/>
              <a:t>deliver</a:t>
            </a:r>
            <a:r>
              <a:rPr lang="sv-SE" dirty="0"/>
              <a:t> </a:t>
            </a:r>
            <a:r>
              <a:rPr lang="sv-SE" dirty="0" err="1"/>
              <a:t>msg</a:t>
            </a:r>
            <a:r>
              <a:rPr lang="sv-SE" dirty="0"/>
              <a:t> </a:t>
            </a:r>
          </a:p>
          <a:p>
            <a:pPr lvl="1" eaLnBrk="1" hangingPunct="1">
              <a:buFont typeface="Wingdings" charset="0"/>
              <a:buChar char="q"/>
              <a:defRPr/>
            </a:pPr>
            <a:endParaRPr lang="sv-SE" sz="1100" dirty="0"/>
          </a:p>
          <a:p>
            <a:pPr lvl="1" eaLnBrk="1" hangingPunct="1">
              <a:buFont typeface="Wingdings" charset="0"/>
              <a:buChar char="q"/>
              <a:defRPr/>
            </a:pPr>
            <a:r>
              <a:rPr lang="sv-SE" dirty="0"/>
              <a:t>All </a:t>
            </a:r>
            <a:r>
              <a:rPr lang="sv-SE" dirty="0" err="1"/>
              <a:t>correct</a:t>
            </a:r>
            <a:r>
              <a:rPr lang="sv-SE" dirty="0"/>
              <a:t> </a:t>
            </a:r>
            <a:r>
              <a:rPr lang="sv-SE" dirty="0" err="1"/>
              <a:t>nodes</a:t>
            </a:r>
            <a:r>
              <a:rPr lang="sv-SE" dirty="0"/>
              <a:t> </a:t>
            </a:r>
            <a:r>
              <a:rPr lang="sv-SE" dirty="0" err="1"/>
              <a:t>deliver</a:t>
            </a:r>
            <a:r>
              <a:rPr lang="sv-SE" dirty="0"/>
              <a:t> </a:t>
            </a:r>
            <a:r>
              <a:rPr lang="sv-SE" dirty="0">
                <a:solidFill>
                  <a:srgbClr val="FF0000"/>
                </a:solidFill>
              </a:rPr>
              <a:t>same</a:t>
            </a:r>
            <a:r>
              <a:rPr lang="sv-SE" dirty="0"/>
              <a:t> </a:t>
            </a:r>
            <a:r>
              <a:rPr lang="sv-SE" dirty="0" err="1"/>
              <a:t>messages</a:t>
            </a:r>
            <a:r>
              <a:rPr lang="sv-SE" dirty="0"/>
              <a:t> </a:t>
            </a:r>
          </a:p>
          <a:p>
            <a:pPr lvl="1" eaLnBrk="1" hangingPunct="1">
              <a:buFont typeface="Wingdings" charset="0"/>
              <a:buChar char="q"/>
              <a:defRPr/>
            </a:pPr>
            <a:endParaRPr lang="sv-SE" dirty="0"/>
          </a:p>
          <a:p>
            <a:pPr eaLnBrk="1" hangingPunct="1">
              <a:buFont typeface="Wingdings" charset="0"/>
              <a:buChar char="n"/>
              <a:defRPr/>
            </a:pPr>
            <a:r>
              <a:rPr lang="sv-SE" dirty="0" err="1"/>
              <a:t>Very</a:t>
            </a:r>
            <a:r>
              <a:rPr lang="sv-SE" dirty="0"/>
              <a:t> simple solution, </a:t>
            </a:r>
            <a:r>
              <a:rPr lang="sv-SE" dirty="0" err="1"/>
              <a:t>works</a:t>
            </a:r>
            <a:r>
              <a:rPr lang="sv-SE" dirty="0"/>
              <a:t> in </a:t>
            </a:r>
            <a:r>
              <a:rPr lang="sv-SE" dirty="0" err="1"/>
              <a:t>any</a:t>
            </a:r>
            <a:r>
              <a:rPr lang="sv-SE" dirty="0"/>
              <a:t> </a:t>
            </a:r>
            <a:r>
              <a:rPr lang="sv-SE" dirty="0" err="1" smtClean="0"/>
              <a:t>environment</a:t>
            </a:r>
            <a:endParaRPr lang="sv-SE" dirty="0" smtClean="0"/>
          </a:p>
          <a:p>
            <a:pPr lvl="1" eaLnBrk="1" hangingPunct="1">
              <a:buFont typeface="Wingdings" charset="0"/>
              <a:buChar char="n"/>
              <a:defRPr/>
            </a:pPr>
            <a:r>
              <a:rPr lang="sv-SE" dirty="0" err="1" smtClean="0"/>
              <a:t>Algo</a:t>
            </a:r>
            <a:r>
              <a:rPr lang="sv-SE" dirty="0" smtClean="0"/>
              <a:t>: </a:t>
            </a:r>
            <a:r>
              <a:rPr lang="sv-SE" dirty="0" err="1" smtClean="0"/>
              <a:t>Every</a:t>
            </a:r>
            <a:r>
              <a:rPr lang="sv-SE" dirty="0" smtClean="0"/>
              <a:t> </a:t>
            </a:r>
            <a:r>
              <a:rPr lang="sv-SE" dirty="0" err="1" smtClean="0"/>
              <a:t>node</a:t>
            </a:r>
            <a:r>
              <a:rPr lang="sv-SE" dirty="0" smtClean="0"/>
              <a:t> broadcast </a:t>
            </a:r>
            <a:r>
              <a:rPr lang="sv-SE" dirty="0" err="1" smtClean="0"/>
              <a:t>every</a:t>
            </a:r>
            <a:r>
              <a:rPr lang="sv-SE" dirty="0" smtClean="0"/>
              <a:t> </a:t>
            </a:r>
            <a:r>
              <a:rPr lang="sv-SE" dirty="0" err="1" smtClean="0"/>
              <a:t>message</a:t>
            </a:r>
            <a:r>
              <a:rPr lang="sv-SE" dirty="0" smtClean="0"/>
              <a:t> O(N</a:t>
            </a:r>
            <a:r>
              <a:rPr lang="sv-SE" baseline="30000" dirty="0" smtClean="0"/>
              <a:t>2</a:t>
            </a:r>
            <a:r>
              <a:rPr lang="sv-SE" dirty="0" smtClean="0"/>
              <a:t>)</a:t>
            </a:r>
            <a:endParaRPr lang="sv-SE" dirty="0"/>
          </a:p>
          <a:p>
            <a:pPr lvl="1" eaLnBrk="1" hangingPunct="1">
              <a:buFont typeface="Wingdings" charset="0"/>
              <a:buChar char="q"/>
              <a:defRPr/>
            </a:pPr>
            <a:endParaRPr lang="sv-SE" sz="11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Footer Placeholder 2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mtClean="0">
                <a:latin typeface="Garamond" charset="0"/>
              </a:rPr>
              <a:t>Ali Ghodsi, alig@cs </a:t>
            </a:r>
          </a:p>
        </p:txBody>
      </p:sp>
      <p:sp>
        <p:nvSpPr>
          <p:cNvPr id="2" name="Slide Number Placeholder 5"/>
          <p:cNvSpPr txBox="1">
            <a:spLocks noGrp="1"/>
          </p:cNvSpPr>
          <p:nvPr/>
        </p:nvSpPr>
        <p:spPr bwMode="auto">
          <a:xfrm>
            <a:off x="6629400" y="6427788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 eaLnBrk="1" hangingPunct="1"/>
            <a:fld id="{4CD2BFB5-5D80-4161-833D-3D3EEF2F6D0E}" type="slidenum">
              <a:rPr lang="en-US" sz="1000"/>
              <a:pPr algn="r" eaLnBrk="1" hangingPunct="1"/>
              <a:t>12</a:t>
            </a:fld>
            <a:endParaRPr lang="en-US" sz="1000"/>
          </a:p>
        </p:txBody>
      </p:sp>
      <p:sp>
        <p:nvSpPr>
          <p:cNvPr id="1536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eaLnBrk="1" hangingPunct="1">
              <a:defRPr/>
            </a:pPr>
            <a:r>
              <a:rPr lang="en-US"/>
              <a:t>Atomic Broadcast Problem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1524000"/>
            <a:ext cx="8496300" cy="4857750"/>
          </a:xfrm>
        </p:spPr>
        <p:txBody>
          <a:bodyPr/>
          <a:lstStyle/>
          <a:p>
            <a:pPr eaLnBrk="1" hangingPunct="1">
              <a:defRPr/>
            </a:pPr>
            <a:endParaRPr lang="sv-SE" dirty="0" smtClean="0">
              <a:solidFill>
                <a:srgbClr val="66FF33"/>
              </a:solidFill>
              <a:ea typeface="+mn-ea"/>
            </a:endParaRPr>
          </a:p>
          <a:p>
            <a:pPr eaLnBrk="1" hangingPunct="1">
              <a:defRPr/>
            </a:pPr>
            <a:r>
              <a:rPr lang="sv-SE" dirty="0" smtClean="0">
                <a:solidFill>
                  <a:srgbClr val="008000"/>
                </a:solidFill>
                <a:ea typeface="+mn-ea"/>
              </a:rPr>
              <a:t>Atomic</a:t>
            </a:r>
            <a:r>
              <a:rPr lang="sv-SE" dirty="0" smtClean="0">
                <a:ea typeface="+mn-ea"/>
              </a:rPr>
              <a:t> Broadcast</a:t>
            </a:r>
          </a:p>
          <a:p>
            <a:pPr lvl="1" eaLnBrk="1" hangingPunct="1">
              <a:defRPr/>
            </a:pPr>
            <a:r>
              <a:rPr lang="sv-S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 node broadcasts a message</a:t>
            </a:r>
          </a:p>
          <a:p>
            <a:pPr lvl="1" eaLnBrk="1" hangingPunct="1">
              <a:defRPr/>
            </a:pPr>
            <a:endParaRPr lang="sv-SE" sz="11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 eaLnBrk="1" hangingPunct="1">
              <a:defRPr/>
            </a:pPr>
            <a:r>
              <a:rPr lang="sv-S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If sender correct, all correct nodes deliver msg </a:t>
            </a:r>
          </a:p>
          <a:p>
            <a:pPr lvl="1" eaLnBrk="1" hangingPunct="1">
              <a:defRPr/>
            </a:pPr>
            <a:endParaRPr lang="sv-SE" sz="11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 eaLnBrk="1" hangingPunct="1">
              <a:defRPr/>
            </a:pPr>
            <a:r>
              <a:rPr lang="sv-S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All correct nodes deliver same messages </a:t>
            </a:r>
          </a:p>
          <a:p>
            <a:pPr lvl="1" eaLnBrk="1" hangingPunct="1">
              <a:defRPr/>
            </a:pPr>
            <a:endParaRPr lang="sv-SE" sz="1100" dirty="0" smtClean="0"/>
          </a:p>
          <a:p>
            <a:pPr lvl="1" eaLnBrk="1" hangingPunct="1">
              <a:defRPr/>
            </a:pPr>
            <a:r>
              <a:rPr lang="sv-SE" dirty="0" smtClean="0"/>
              <a:t>Messages delivered in the same </a:t>
            </a:r>
            <a:r>
              <a:rPr lang="sv-SE" dirty="0" smtClean="0">
                <a:solidFill>
                  <a:srgbClr val="FF0000"/>
                </a:solidFill>
              </a:rPr>
              <a:t>order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2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2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2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Footer Placeholder 2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mtClean="0">
                <a:latin typeface="Garamond" charset="0"/>
              </a:rPr>
              <a:t>Ali Ghodsi, alig@cs </a:t>
            </a:r>
          </a:p>
        </p:txBody>
      </p:sp>
      <p:sp>
        <p:nvSpPr>
          <p:cNvPr id="2" name="Slide Number Placeholder 3"/>
          <p:cNvSpPr txBox="1">
            <a:spLocks noGrp="1"/>
          </p:cNvSpPr>
          <p:nvPr/>
        </p:nvSpPr>
        <p:spPr bwMode="auto">
          <a:xfrm>
            <a:off x="6629400" y="6427788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 eaLnBrk="1" hangingPunct="1"/>
            <a:fld id="{D2117761-732D-4A5D-A624-8CD030CBF555}" type="slidenum">
              <a:rPr lang="en-US" sz="1000"/>
              <a:pPr algn="r" eaLnBrk="1" hangingPunct="1"/>
              <a:t>13</a:t>
            </a:fld>
            <a:endParaRPr lang="en-US" sz="1000"/>
          </a:p>
        </p:txBody>
      </p:sp>
      <p:sp>
        <p:nvSpPr>
          <p:cNvPr id="163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5288" y="106363"/>
            <a:ext cx="8748712" cy="1311275"/>
          </a:xfrm>
        </p:spPr>
        <p:txBody>
          <a:bodyPr anchor="ctr"/>
          <a:lstStyle/>
          <a:p>
            <a:pPr eaLnBrk="1" hangingPunct="1">
              <a:defRPr/>
            </a:pPr>
            <a:r>
              <a:rPr lang="en-US"/>
              <a:t>Atomic Broadcast</a:t>
            </a:r>
            <a:r>
              <a:rPr lang="en-US">
                <a:sym typeface="Symbol" charset="0"/>
              </a:rPr>
              <a:t>=Consensus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524000"/>
            <a:ext cx="8359775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 dirty="0" smtClean="0">
                <a:ea typeface="+mn-ea"/>
              </a:rPr>
              <a:t>Given Atomic broadcast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smtClean="0"/>
              <a:t>Can use it to solve Consensus. How? 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 smtClean="0">
                <a:ea typeface="+mn-ea"/>
              </a:rPr>
              <a:t>Every node broadcasts its proposal</a:t>
            </a:r>
            <a:endParaRPr lang="en-US" sz="3200" i="1" dirty="0" smtClean="0">
              <a:ea typeface="+mn-ea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smtClean="0"/>
              <a:t>Decide on the </a:t>
            </a:r>
            <a:r>
              <a:rPr lang="en-US" sz="2400" dirty="0" smtClean="0">
                <a:solidFill>
                  <a:srgbClr val="FF0000"/>
                </a:solidFill>
              </a:rPr>
              <a:t>first</a:t>
            </a:r>
            <a:r>
              <a:rPr lang="en-US" sz="2400" dirty="0" smtClean="0"/>
              <a:t> received proposal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smtClean="0"/>
              <a:t>Messages received same order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2000" dirty="0" smtClean="0"/>
              <a:t>All nodes will decide the same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 smtClean="0">
                <a:ea typeface="+mn-ea"/>
              </a:rPr>
              <a:t>Given Consensus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 smtClean="0"/>
              <a:t>Can use it to solve Atomic Broadcast. How?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2800" dirty="0" smtClean="0">
              <a:ea typeface="+mn-ea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 smtClean="0">
                <a:ea typeface="+mn-ea"/>
              </a:rPr>
              <a:t>Atomic Broadcast </a:t>
            </a:r>
            <a:r>
              <a:rPr lang="en-US" sz="2400" dirty="0" smtClean="0">
                <a:solidFill>
                  <a:srgbClr val="008000"/>
                </a:solidFill>
                <a:ea typeface="+mn-ea"/>
              </a:rPr>
              <a:t>equivalent</a:t>
            </a:r>
            <a:r>
              <a:rPr lang="en-US" sz="2400" dirty="0" smtClean="0">
                <a:ea typeface="+mn-ea"/>
              </a:rPr>
              <a:t> to Consensus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Footer Placeholder 2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mtClean="0">
                <a:latin typeface="Garamond" charset="0"/>
              </a:rPr>
              <a:t>Ali Ghodsi, alig@cs </a:t>
            </a:r>
          </a:p>
        </p:txBody>
      </p:sp>
      <p:sp>
        <p:nvSpPr>
          <p:cNvPr id="2" name="Slide Number Placeholder 3"/>
          <p:cNvSpPr txBox="1">
            <a:spLocks noGrp="1"/>
          </p:cNvSpPr>
          <p:nvPr/>
        </p:nvSpPr>
        <p:spPr bwMode="auto">
          <a:xfrm>
            <a:off x="6629400" y="6427788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 eaLnBrk="1" hangingPunct="1"/>
            <a:fld id="{718581C4-7AE6-4AE7-9C80-4E99AA953B3F}" type="slidenum">
              <a:rPr lang="en-US" sz="1000"/>
              <a:pPr algn="r" eaLnBrk="1" hangingPunct="1"/>
              <a:t>14</a:t>
            </a:fld>
            <a:endParaRPr lang="en-US" sz="1000"/>
          </a:p>
        </p:txBody>
      </p:sp>
      <p:sp>
        <p:nvSpPr>
          <p:cNvPr id="215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eaLnBrk="1" hangingPunct="1">
              <a:defRPr/>
            </a:pPr>
            <a:r>
              <a:rPr lang="en-US"/>
              <a:t>Possibility of Consensus</a:t>
            </a:r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buFont typeface="Wingdings" charset="0"/>
              <a:buChar char="n"/>
              <a:defRPr/>
            </a:pPr>
            <a:r>
              <a:rPr lang="en-US" sz="2600" dirty="0"/>
              <a:t>Consensus solvable in </a:t>
            </a:r>
            <a:r>
              <a:rPr lang="en-US" sz="2600" dirty="0">
                <a:solidFill>
                  <a:srgbClr val="008000"/>
                </a:solidFill>
              </a:rPr>
              <a:t>synchronous</a:t>
            </a:r>
            <a:r>
              <a:rPr lang="en-US" sz="2600" dirty="0"/>
              <a:t> system with up to N/2 crashes</a:t>
            </a:r>
          </a:p>
          <a:p>
            <a:pPr lvl="1" eaLnBrk="1" hangingPunct="1">
              <a:buFont typeface="Wingdings" charset="0"/>
              <a:buChar char="q"/>
              <a:defRPr/>
            </a:pPr>
            <a:r>
              <a:rPr lang="en-US" sz="2200" dirty="0" smtClean="0"/>
              <a:t>Synchronous system has a bound on message delay</a:t>
            </a:r>
            <a:endParaRPr lang="en-US" sz="2200" dirty="0"/>
          </a:p>
          <a:p>
            <a:pPr eaLnBrk="1" hangingPunct="1">
              <a:buFont typeface="Wingdings" charset="0"/>
              <a:buChar char="n"/>
              <a:defRPr/>
            </a:pPr>
            <a:endParaRPr lang="en-US" sz="2600" dirty="0"/>
          </a:p>
          <a:p>
            <a:pPr eaLnBrk="1" hangingPunct="1">
              <a:buFont typeface="Wingdings" charset="0"/>
              <a:buChar char="n"/>
              <a:defRPr/>
            </a:pPr>
            <a:r>
              <a:rPr lang="en-US" sz="2600" dirty="0"/>
              <a:t>Intuition behind solution</a:t>
            </a:r>
          </a:p>
          <a:p>
            <a:pPr lvl="1" eaLnBrk="1" hangingPunct="1">
              <a:buFont typeface="Wingdings" charset="0"/>
              <a:buChar char="q"/>
              <a:defRPr/>
            </a:pPr>
            <a:r>
              <a:rPr lang="en-US" sz="2200" dirty="0">
                <a:solidFill>
                  <a:srgbClr val="FF0000"/>
                </a:solidFill>
              </a:rPr>
              <a:t>Accurate crash detection</a:t>
            </a:r>
          </a:p>
          <a:p>
            <a:pPr lvl="2" eaLnBrk="1" hangingPunct="1">
              <a:buFont typeface="Wingdings" charset="0"/>
              <a:buChar char="n"/>
              <a:defRPr/>
            </a:pPr>
            <a:r>
              <a:rPr lang="en-US" sz="2000" dirty="0"/>
              <a:t>Every node sends a message to every other node</a:t>
            </a:r>
          </a:p>
          <a:p>
            <a:pPr lvl="2" eaLnBrk="1" hangingPunct="1">
              <a:buFont typeface="Wingdings" charset="0"/>
              <a:buChar char="n"/>
              <a:defRPr/>
            </a:pPr>
            <a:r>
              <a:rPr lang="en-US" sz="2000" dirty="0"/>
              <a:t>If no </a:t>
            </a:r>
            <a:r>
              <a:rPr lang="en-US" sz="2000" dirty="0" err="1"/>
              <a:t>msg</a:t>
            </a:r>
            <a:r>
              <a:rPr lang="en-US" sz="2000" dirty="0"/>
              <a:t> from a node within bound, node has crashed</a:t>
            </a:r>
          </a:p>
          <a:p>
            <a:pPr lvl="2" eaLnBrk="1" hangingPunct="1">
              <a:buFont typeface="Wingdings" charset="0"/>
              <a:buChar char="n"/>
              <a:defRPr/>
            </a:pPr>
            <a:endParaRPr lang="en-US" sz="2000" dirty="0"/>
          </a:p>
          <a:p>
            <a:pPr eaLnBrk="1" hangingPunct="1">
              <a:buFont typeface="Wingdings" charset="0"/>
              <a:buChar char="n"/>
              <a:defRPr/>
            </a:pPr>
            <a:r>
              <a:rPr lang="en-US" sz="2600" dirty="0"/>
              <a:t>Not useful for Internet, how to proceed?</a:t>
            </a:r>
          </a:p>
          <a:p>
            <a:pPr lvl="1" eaLnBrk="1" hangingPunct="1">
              <a:buFont typeface="Wingdings" charset="0"/>
              <a:buChar char="q"/>
              <a:defRPr/>
            </a:pP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73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73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73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73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9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73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73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73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73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9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73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73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73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73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9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73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73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73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73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73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73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73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73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Footer Placeholder 2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mtClean="0">
                <a:latin typeface="Garamond" charset="0"/>
              </a:rPr>
              <a:t>Ali Ghodsi, alig@cs </a:t>
            </a:r>
          </a:p>
        </p:txBody>
      </p:sp>
      <p:sp>
        <p:nvSpPr>
          <p:cNvPr id="2" name="Slide Number Placeholder 5"/>
          <p:cNvSpPr txBox="1">
            <a:spLocks noGrp="1"/>
          </p:cNvSpPr>
          <p:nvPr/>
        </p:nvSpPr>
        <p:spPr bwMode="auto">
          <a:xfrm>
            <a:off x="6629400" y="6427788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 eaLnBrk="1" hangingPunct="1"/>
            <a:fld id="{4E713CB0-9FA0-41B3-8FB5-3146DCAE6821}" type="slidenum">
              <a:rPr lang="en-US" sz="1000"/>
              <a:pPr algn="r" eaLnBrk="1" hangingPunct="1"/>
              <a:t>15</a:t>
            </a:fld>
            <a:endParaRPr lang="en-US" sz="1000"/>
          </a:p>
        </p:txBody>
      </p:sp>
      <p:sp>
        <p:nvSpPr>
          <p:cNvPr id="225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eaLnBrk="1" hangingPunct="1">
              <a:defRPr/>
            </a:pPr>
            <a:r>
              <a:rPr lang="en-US"/>
              <a:t>Modeling the Internet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447800"/>
            <a:ext cx="8229600" cy="4927600"/>
          </a:xfrm>
        </p:spPr>
        <p:txBody>
          <a:bodyPr/>
          <a:lstStyle/>
          <a:p>
            <a:pPr eaLnBrk="1" hangingPunct="1">
              <a:buFont typeface="Wingdings" charset="0"/>
              <a:buChar char="n"/>
              <a:defRPr/>
            </a:pPr>
            <a:r>
              <a:rPr lang="en-US" sz="3300" dirty="0"/>
              <a:t>But Internet is mostly synchronous</a:t>
            </a:r>
          </a:p>
          <a:p>
            <a:pPr lvl="1" eaLnBrk="1" hangingPunct="1">
              <a:buFont typeface="Wingdings" charset="0"/>
              <a:buChar char="q"/>
              <a:defRPr/>
            </a:pPr>
            <a:r>
              <a:rPr lang="en-US" dirty="0"/>
              <a:t>Bounds respected mostly</a:t>
            </a:r>
          </a:p>
          <a:p>
            <a:pPr lvl="1" eaLnBrk="1" hangingPunct="1">
              <a:buFont typeface="Wingdings" charset="0"/>
              <a:buChar char="q"/>
              <a:defRPr/>
            </a:pPr>
            <a:r>
              <a:rPr lang="en-US" dirty="0"/>
              <a:t>Occasionally violate bounds (congestion/failures)</a:t>
            </a:r>
          </a:p>
          <a:p>
            <a:pPr lvl="1" eaLnBrk="1" hangingPunct="1">
              <a:buFont typeface="Wingdings" charset="0"/>
              <a:buChar char="q"/>
              <a:defRPr/>
            </a:pPr>
            <a:r>
              <a:rPr lang="en-US" dirty="0"/>
              <a:t>How do we model this?</a:t>
            </a:r>
          </a:p>
          <a:p>
            <a:pPr eaLnBrk="1" hangingPunct="1">
              <a:buFont typeface="Wingdings" charset="0"/>
              <a:buChar char="n"/>
              <a:defRPr/>
            </a:pPr>
            <a:endParaRPr lang="en-US" dirty="0">
              <a:solidFill>
                <a:srgbClr val="66FF33"/>
              </a:solidFill>
            </a:endParaRPr>
          </a:p>
          <a:p>
            <a:pPr eaLnBrk="1" hangingPunct="1">
              <a:buFont typeface="Wingdings" charset="0"/>
              <a:buChar char="n"/>
              <a:defRPr/>
            </a:pPr>
            <a:r>
              <a:rPr lang="en-US" sz="3300" dirty="0">
                <a:solidFill>
                  <a:srgbClr val="008000"/>
                </a:solidFill>
              </a:rPr>
              <a:t>Partially synchronous</a:t>
            </a:r>
            <a:r>
              <a:rPr lang="en-US" sz="3300" dirty="0"/>
              <a:t> system</a:t>
            </a:r>
          </a:p>
          <a:p>
            <a:pPr lvl="1" eaLnBrk="1" hangingPunct="1">
              <a:buFont typeface="Wingdings" charset="0"/>
              <a:buChar char="q"/>
              <a:defRPr/>
            </a:pPr>
            <a:r>
              <a:rPr lang="en-US" dirty="0"/>
              <a:t>Initially system is asynchronous</a:t>
            </a:r>
          </a:p>
          <a:p>
            <a:pPr lvl="1" eaLnBrk="1" hangingPunct="1">
              <a:buFont typeface="Wingdings" charset="0"/>
              <a:buChar char="q"/>
              <a:defRPr/>
            </a:pPr>
            <a:r>
              <a:rPr lang="en-US" dirty="0"/>
              <a:t>Eventually the system becomes synchronous</a:t>
            </a:r>
          </a:p>
          <a:p>
            <a:pPr lvl="1" eaLnBrk="1" hangingPunct="1">
              <a:buFont typeface="Wingdings" charset="0"/>
              <a:buChar char="q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428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Footer Placeholder 2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mtClean="0">
                <a:latin typeface="Garamond" charset="0"/>
              </a:rPr>
              <a:t>Ali Ghodsi, alig@cs </a:t>
            </a:r>
          </a:p>
        </p:txBody>
      </p:sp>
      <p:sp>
        <p:nvSpPr>
          <p:cNvPr id="2" name="Slide Number Placeholder 5"/>
          <p:cNvSpPr txBox="1">
            <a:spLocks noGrp="1"/>
          </p:cNvSpPr>
          <p:nvPr/>
        </p:nvSpPr>
        <p:spPr bwMode="auto">
          <a:xfrm>
            <a:off x="6629400" y="6427788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 eaLnBrk="1" hangingPunct="1"/>
            <a:fld id="{4D2E9570-F0AB-431C-913E-307EBCA6E24D}" type="slidenum">
              <a:rPr lang="en-US" sz="1000"/>
              <a:pPr algn="r" eaLnBrk="1" hangingPunct="1"/>
              <a:t>16</a:t>
            </a:fld>
            <a:endParaRPr lang="en-US" sz="1000"/>
          </a:p>
        </p:txBody>
      </p:sp>
      <p:sp>
        <p:nvSpPr>
          <p:cNvPr id="235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eaLnBrk="1" hangingPunct="1">
              <a:defRPr/>
            </a:pPr>
            <a:r>
              <a:rPr lang="en-US"/>
              <a:t>Failure detectors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447800"/>
            <a:ext cx="8229600" cy="5181600"/>
          </a:xfrm>
        </p:spPr>
        <p:txBody>
          <a:bodyPr/>
          <a:lstStyle/>
          <a:p>
            <a:pPr eaLnBrk="1" hangingPunct="1">
              <a:buFont typeface="Wingdings" charset="0"/>
              <a:buChar char="n"/>
              <a:defRPr/>
            </a:pPr>
            <a:r>
              <a:rPr lang="en-US" dirty="0"/>
              <a:t>Let each node use a </a:t>
            </a:r>
            <a:r>
              <a:rPr lang="en-US" dirty="0">
                <a:solidFill>
                  <a:srgbClr val="008000"/>
                </a:solidFill>
              </a:rPr>
              <a:t>failure detector</a:t>
            </a:r>
          </a:p>
          <a:p>
            <a:pPr lvl="1" eaLnBrk="1" hangingPunct="1">
              <a:buFont typeface="Wingdings" charset="0"/>
              <a:buChar char="q"/>
              <a:defRPr/>
            </a:pPr>
            <a:r>
              <a:rPr lang="en-US" dirty="0"/>
              <a:t>Detects crashes</a:t>
            </a:r>
          </a:p>
          <a:p>
            <a:pPr lvl="1" eaLnBrk="1" hangingPunct="1">
              <a:buFont typeface="Wingdings" charset="0"/>
              <a:buChar char="q"/>
              <a:defRPr/>
            </a:pPr>
            <a:r>
              <a:rPr lang="en-US" dirty="0"/>
              <a:t>Implemented by heartbeats and waiting</a:t>
            </a:r>
          </a:p>
          <a:p>
            <a:pPr lvl="1" eaLnBrk="1" hangingPunct="1">
              <a:buFont typeface="Wingdings" charset="0"/>
              <a:buChar char="q"/>
              <a:defRPr/>
            </a:pPr>
            <a:r>
              <a:rPr lang="sv-SE" dirty="0" err="1"/>
              <a:t>Might</a:t>
            </a:r>
            <a:r>
              <a:rPr lang="sv-SE" dirty="0"/>
              <a:t> be </a:t>
            </a:r>
            <a:r>
              <a:rPr lang="sv-SE" dirty="0" err="1">
                <a:solidFill>
                  <a:srgbClr val="FF0000"/>
                </a:solidFill>
              </a:rPr>
              <a:t>initially</a:t>
            </a:r>
            <a:r>
              <a:rPr lang="sv-SE" dirty="0">
                <a:solidFill>
                  <a:srgbClr val="FF0000"/>
                </a:solidFill>
              </a:rPr>
              <a:t> </a:t>
            </a:r>
            <a:r>
              <a:rPr lang="sv-SE" dirty="0" err="1">
                <a:solidFill>
                  <a:srgbClr val="FF0000"/>
                </a:solidFill>
              </a:rPr>
              <a:t>wrong</a:t>
            </a:r>
            <a:r>
              <a:rPr lang="sv-SE" dirty="0"/>
              <a:t>, </a:t>
            </a:r>
            <a:r>
              <a:rPr lang="sv-SE" dirty="0" err="1"/>
              <a:t>but</a:t>
            </a:r>
            <a:r>
              <a:rPr lang="sv-SE" dirty="0"/>
              <a:t> </a:t>
            </a:r>
            <a:r>
              <a:rPr lang="sv-SE" dirty="0" err="1">
                <a:solidFill>
                  <a:srgbClr val="008000"/>
                </a:solidFill>
              </a:rPr>
              <a:t>eventually</a:t>
            </a:r>
            <a:r>
              <a:rPr lang="sv-SE" dirty="0">
                <a:solidFill>
                  <a:srgbClr val="008000"/>
                </a:solidFill>
              </a:rPr>
              <a:t> </a:t>
            </a:r>
            <a:r>
              <a:rPr lang="sv-SE" dirty="0" err="1" smtClean="0">
                <a:solidFill>
                  <a:srgbClr val="008000"/>
                </a:solidFill>
              </a:rPr>
              <a:t>correct</a:t>
            </a:r>
            <a:endParaRPr lang="en-US" sz="2400" dirty="0">
              <a:solidFill>
                <a:srgbClr val="008000"/>
              </a:solidFill>
            </a:endParaRPr>
          </a:p>
          <a:p>
            <a:pPr lvl="1" eaLnBrk="1" hangingPunct="1">
              <a:buFont typeface="Wingdings" charset="0"/>
              <a:buChar char="q"/>
              <a:defRPr/>
            </a:pPr>
            <a:endParaRPr lang="en-US" dirty="0"/>
          </a:p>
          <a:p>
            <a:pPr eaLnBrk="1" hangingPunct="1">
              <a:buFont typeface="Wingdings" charset="0"/>
              <a:buChar char="n"/>
              <a:defRPr/>
            </a:pPr>
            <a:r>
              <a:rPr lang="en-US" dirty="0"/>
              <a:t>Consensus and Atomic Broadcast solvable with failure </a:t>
            </a:r>
            <a:r>
              <a:rPr lang="en-US" dirty="0" smtClean="0"/>
              <a:t>detectors</a:t>
            </a:r>
          </a:p>
          <a:p>
            <a:pPr lvl="1" eaLnBrk="1" hangingPunct="1">
              <a:buFont typeface="Wingdings" charset="0"/>
              <a:buChar char="n"/>
              <a:defRPr/>
            </a:pPr>
            <a:r>
              <a:rPr lang="en-US" dirty="0" smtClean="0"/>
              <a:t>Obviously, those FDs are impossible too</a:t>
            </a:r>
          </a:p>
          <a:p>
            <a:pPr lvl="1" eaLnBrk="1" hangingPunct="1">
              <a:buFont typeface="Wingdings" charset="0"/>
              <a:buChar char="n"/>
              <a:defRPr/>
            </a:pPr>
            <a:r>
              <a:rPr lang="en-US" dirty="0" smtClean="0"/>
              <a:t>But useful to encapsulate all asynchrony assumptions inside FD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981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Useless failure detectors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we create a failure detector with no false-negatives?</a:t>
            </a:r>
          </a:p>
          <a:p>
            <a:pPr lvl="1"/>
            <a:r>
              <a:rPr lang="en-US" dirty="0" smtClean="0"/>
              <a:t>i.e., never say a failed node is correct</a:t>
            </a:r>
          </a:p>
          <a:p>
            <a:endParaRPr lang="en-US" dirty="0" smtClean="0"/>
          </a:p>
          <a:p>
            <a:r>
              <a:rPr lang="en-US" dirty="0" smtClean="0"/>
              <a:t>How </a:t>
            </a:r>
            <a:r>
              <a:rPr lang="en-US" dirty="0"/>
              <a:t>do we create a failure detector with no false</a:t>
            </a:r>
            <a:r>
              <a:rPr lang="en-US" dirty="0" smtClean="0"/>
              <a:t>-positives?</a:t>
            </a:r>
            <a:endParaRPr lang="en-US" dirty="0"/>
          </a:p>
          <a:p>
            <a:pPr lvl="1"/>
            <a:r>
              <a:rPr lang="en-US" dirty="0"/>
              <a:t>i.e., never say a </a:t>
            </a:r>
            <a:r>
              <a:rPr lang="en-US" dirty="0" smtClean="0"/>
              <a:t>correct </a:t>
            </a:r>
            <a:r>
              <a:rPr lang="en-US" dirty="0"/>
              <a:t>node is </a:t>
            </a:r>
            <a:r>
              <a:rPr lang="en-US" dirty="0" smtClean="0"/>
              <a:t>failed</a:t>
            </a:r>
            <a:endParaRPr lang="en-US" dirty="0"/>
          </a:p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Ali Ghodsi, alig@cs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26367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Eventual Perfect FD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Eventually perfect failure detector</a:t>
            </a:r>
          </a:p>
          <a:p>
            <a:pPr lvl="1"/>
            <a:r>
              <a:rPr lang="en-US" dirty="0" smtClean="0"/>
              <a:t>Every failed node is eventually detected as failed</a:t>
            </a:r>
          </a:p>
          <a:p>
            <a:pPr lvl="2"/>
            <a:r>
              <a:rPr lang="en-US" dirty="0" smtClean="0"/>
              <a:t>How to implement?</a:t>
            </a:r>
          </a:p>
          <a:p>
            <a:pPr lvl="1"/>
            <a:r>
              <a:rPr lang="en-US" dirty="0" smtClean="0"/>
              <a:t>Eventually, no correct node is detected as failed</a:t>
            </a:r>
            <a:endParaRPr lang="en-US" dirty="0"/>
          </a:p>
          <a:p>
            <a:pPr lvl="2"/>
            <a:endParaRPr lang="en-US" dirty="0" smtClean="0"/>
          </a:p>
          <a:p>
            <a:r>
              <a:rPr lang="en-US" dirty="0" smtClean="0"/>
              <a:t>Properties</a:t>
            </a:r>
          </a:p>
          <a:p>
            <a:pPr lvl="1"/>
            <a:r>
              <a:rPr lang="en-US" dirty="0" smtClean="0"/>
              <a:t>Initially, all bets are off and the FD might output anything</a:t>
            </a:r>
          </a:p>
          <a:p>
            <a:pPr lvl="1"/>
            <a:r>
              <a:rPr lang="en-US" dirty="0" smtClean="0"/>
              <a:t>Eventually, all nodes will not give false-positives</a:t>
            </a:r>
          </a:p>
          <a:p>
            <a:pPr lvl="2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Ali Ghodsi, alig@cs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99359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Failure detection and Leader 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Leader election (LE) is a special case of failure detection</a:t>
            </a:r>
          </a:p>
          <a:p>
            <a:pPr lvl="1"/>
            <a:r>
              <a:rPr lang="en-US" dirty="0" smtClean="0"/>
              <a:t>Always suspect every node, but one correct node, as failed</a:t>
            </a:r>
          </a:p>
          <a:p>
            <a:pPr lvl="1"/>
            <a:endParaRPr lang="en-US" dirty="0"/>
          </a:p>
          <a:p>
            <a:r>
              <a:rPr lang="en-US" dirty="0" smtClean="0"/>
              <a:t>Implement LE with eventual perfect FD</a:t>
            </a:r>
          </a:p>
          <a:p>
            <a:pPr lvl="1"/>
            <a:r>
              <a:rPr lang="en-US" dirty="0" smtClean="0"/>
              <a:t>How?</a:t>
            </a:r>
          </a:p>
          <a:p>
            <a:pPr lvl="1"/>
            <a:r>
              <a:rPr lang="en-US" dirty="0" smtClean="0"/>
              <a:t>Pick highest ID </a:t>
            </a:r>
            <a:r>
              <a:rPr lang="en-US" b="1" dirty="0" smtClean="0"/>
              <a:t>correct </a:t>
            </a:r>
            <a:r>
              <a:rPr lang="en-US" dirty="0" smtClean="0"/>
              <a:t>node as leader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Ali Ghodsi, alig@cs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17601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Footer Placeholder 2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mtClean="0">
                <a:latin typeface="Garamond" charset="0"/>
              </a:rPr>
              <a:t>Ali Ghodsi, alig@cs </a:t>
            </a:r>
          </a:p>
        </p:txBody>
      </p:sp>
      <p:sp>
        <p:nvSpPr>
          <p:cNvPr id="3" name="Slide Number Placeholder 3"/>
          <p:cNvSpPr txBox="1">
            <a:spLocks noGrp="1"/>
          </p:cNvSpPr>
          <p:nvPr/>
        </p:nvSpPr>
        <p:spPr bwMode="auto">
          <a:xfrm>
            <a:off x="6629400" y="6427788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 eaLnBrk="1" hangingPunct="1"/>
            <a:fld id="{ACFA74EF-BFB2-49A0-9391-A2FFF111C057}" type="slidenum">
              <a:rPr lang="en-US" sz="1000"/>
              <a:pPr algn="r" eaLnBrk="1" hangingPunct="1"/>
              <a:t>2</a:t>
            </a:fld>
            <a:endParaRPr lang="en-US" sz="1000"/>
          </a:p>
        </p:txBody>
      </p:sp>
      <p:sp>
        <p:nvSpPr>
          <p:cNvPr id="41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106363"/>
            <a:ext cx="8359775" cy="1311275"/>
          </a:xfrm>
        </p:spPr>
        <p:txBody>
          <a:bodyPr anchor="ctr"/>
          <a:lstStyle/>
          <a:p>
            <a:pPr eaLnBrk="1" hangingPunct="1">
              <a:defRPr/>
            </a:pPr>
            <a:r>
              <a:rPr lang="en-US" smtClean="0">
                <a:ea typeface="ＭＳ Ｐゴシック" pitchFamily="34" charset="-128"/>
              </a:rPr>
              <a:t>What</a:t>
            </a:r>
            <a:r>
              <a:rPr lang="ja-JP" altLang="en-US" smtClean="0">
                <a:ea typeface="ＭＳ Ｐゴシック" pitchFamily="34" charset="-128"/>
              </a:rPr>
              <a:t>’</a:t>
            </a:r>
            <a:r>
              <a:rPr lang="en-US" altLang="ja-JP" smtClean="0">
                <a:ea typeface="ＭＳ Ｐゴシック" pitchFamily="34" charset="-128"/>
              </a:rPr>
              <a:t>s a distributed system? 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447800"/>
            <a:ext cx="5843588" cy="4953000"/>
          </a:xfrm>
        </p:spPr>
        <p:txBody>
          <a:bodyPr/>
          <a:lstStyle/>
          <a:p>
            <a:pPr algn="just" eaLnBrk="1" hangingPunct="1">
              <a:buFont typeface="Wingdings" pitchFamily="2" charset="2"/>
              <a:buNone/>
              <a:defRPr/>
            </a:pPr>
            <a:endParaRPr lang="en-US" smtClean="0">
              <a:ea typeface="ＭＳ Ｐゴシック" pitchFamily="34" charset="-128"/>
            </a:endParaRPr>
          </a:p>
          <a:p>
            <a:pPr algn="just" eaLnBrk="1" hangingPunct="1">
              <a:buFont typeface="Wingdings" pitchFamily="2" charset="2"/>
              <a:buNone/>
              <a:defRPr/>
            </a:pPr>
            <a:r>
              <a:rPr lang="ja-JP" altLang="en-US" smtClean="0">
                <a:ea typeface="ＭＳ Ｐゴシック" pitchFamily="34" charset="-128"/>
              </a:rPr>
              <a:t>“</a:t>
            </a:r>
            <a:r>
              <a:rPr lang="en-US" altLang="ja-JP" smtClean="0">
                <a:ea typeface="ＭＳ Ｐゴシック" pitchFamily="34" charset="-128"/>
              </a:rPr>
              <a:t>A distributed system is one in which the failure of a computer you didn't even know existed can render your own computer unusable. </a:t>
            </a:r>
            <a:r>
              <a:rPr lang="ja-JP" altLang="en-US" smtClean="0">
                <a:ea typeface="ＭＳ Ｐゴシック" pitchFamily="34" charset="-128"/>
              </a:rPr>
              <a:t>“</a:t>
            </a:r>
            <a:endParaRPr lang="en-US" smtClean="0">
              <a:ea typeface="ＭＳ Ｐゴシック" pitchFamily="34" charset="-128"/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6516688" y="1916113"/>
            <a:ext cx="2159000" cy="3463925"/>
            <a:chOff x="4105" y="1207"/>
            <a:chExt cx="1360" cy="2182"/>
          </a:xfrm>
        </p:grpSpPr>
        <p:pic>
          <p:nvPicPr>
            <p:cNvPr id="4103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8" y="1207"/>
              <a:ext cx="1327" cy="18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04" name="Text Box 6"/>
            <p:cNvSpPr txBox="1">
              <a:spLocks noChangeArrowheads="1"/>
            </p:cNvSpPr>
            <p:nvPr/>
          </p:nvSpPr>
          <p:spPr bwMode="auto">
            <a:xfrm>
              <a:off x="4105" y="3158"/>
              <a:ext cx="13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/>
                <a:t>Leslie Lamport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problems solved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LE we can solve</a:t>
            </a:r>
          </a:p>
          <a:p>
            <a:pPr lvl="1"/>
            <a:r>
              <a:rPr lang="en-US" dirty="0" smtClean="0"/>
              <a:t>Atomic Commit</a:t>
            </a:r>
          </a:p>
          <a:p>
            <a:pPr lvl="1"/>
            <a:r>
              <a:rPr lang="en-US" dirty="0" smtClean="0"/>
              <a:t>Atomic Broadcast</a:t>
            </a:r>
          </a:p>
          <a:p>
            <a:pPr lvl="1"/>
            <a:r>
              <a:rPr lang="en-US" dirty="0" smtClean="0"/>
              <a:t>Eventual Perfect Failure Detection</a:t>
            </a:r>
          </a:p>
          <a:p>
            <a:pPr lvl="1"/>
            <a:r>
              <a:rPr lang="en-US" dirty="0" smtClean="0"/>
              <a:t>Consensus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Consensus algorithm </a:t>
            </a:r>
            <a:r>
              <a:rPr lang="en-US" dirty="0" err="1" smtClean="0"/>
              <a:t>Paxos</a:t>
            </a:r>
            <a:r>
              <a:rPr lang="en-US" dirty="0" smtClean="0"/>
              <a:t> implemented with LE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Ali Ghodsi, alig@cs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44057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special failure detector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Omega failure detector</a:t>
            </a:r>
          </a:p>
          <a:p>
            <a:pPr lvl="1"/>
            <a:r>
              <a:rPr lang="en-US" dirty="0" smtClean="0"/>
              <a:t>Every failed node is eventually detected as failed</a:t>
            </a:r>
          </a:p>
          <a:p>
            <a:pPr lvl="2"/>
            <a:r>
              <a:rPr lang="en-US" dirty="0" smtClean="0"/>
              <a:t>How to implement?</a:t>
            </a:r>
          </a:p>
          <a:p>
            <a:pPr lvl="1"/>
            <a:r>
              <a:rPr lang="en-US" dirty="0" smtClean="0"/>
              <a:t>Eventually, at least one correct node will not be suspected as failed by any node</a:t>
            </a:r>
            <a:endParaRPr lang="en-US" dirty="0"/>
          </a:p>
          <a:p>
            <a:pPr lvl="2"/>
            <a:endParaRPr lang="en-US" dirty="0" smtClean="0"/>
          </a:p>
          <a:p>
            <a:r>
              <a:rPr lang="en-US" dirty="0" smtClean="0"/>
              <a:t>Properties</a:t>
            </a:r>
          </a:p>
          <a:p>
            <a:pPr lvl="1"/>
            <a:r>
              <a:rPr lang="en-US" dirty="0" smtClean="0"/>
              <a:t>Initially, all bets are off and the FD might output anything</a:t>
            </a:r>
          </a:p>
          <a:p>
            <a:pPr lvl="1"/>
            <a:r>
              <a:rPr lang="en-US" dirty="0" smtClean="0"/>
              <a:t>Eventually, all nodes will not give false-positives </a:t>
            </a:r>
            <a:r>
              <a:rPr lang="en-US" dirty="0" err="1" smtClean="0"/>
              <a:t>w.r.t</a:t>
            </a:r>
            <a:r>
              <a:rPr lang="en-US" dirty="0" smtClean="0"/>
              <a:t>. at least one node</a:t>
            </a:r>
          </a:p>
          <a:p>
            <a:pPr lvl="2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Ali Ghodsi, alig@cs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94893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Failure Detection and Consensus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Omega is the weakest failure detector needed to solve Consensus</a:t>
            </a:r>
          </a:p>
          <a:p>
            <a:pPr lvl="1"/>
            <a:r>
              <a:rPr lang="en-US" dirty="0" smtClean="0"/>
              <a:t>Second most important results of distributed systems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Ali Ghodsi, alig@cs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78275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many problems</a:t>
            </a:r>
          </a:p>
          <a:p>
            <a:pPr lvl="1"/>
            <a:r>
              <a:rPr lang="en-US" dirty="0" smtClean="0"/>
              <a:t>All interrelated</a:t>
            </a:r>
          </a:p>
          <a:p>
            <a:pPr lvl="1"/>
            <a:r>
              <a:rPr lang="en-US" dirty="0" smtClean="0"/>
              <a:t>How should we build distributed systems?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Replicated State Machine (RSM) approach</a:t>
            </a:r>
          </a:p>
          <a:p>
            <a:pPr lvl="1"/>
            <a:r>
              <a:rPr lang="en-US" dirty="0" smtClean="0"/>
              <a:t>Model your application as an RSM</a:t>
            </a:r>
          </a:p>
          <a:p>
            <a:pPr lvl="1"/>
            <a:r>
              <a:rPr lang="en-US" dirty="0" smtClean="0"/>
              <a:t>Replicate your RSM to N servers</a:t>
            </a:r>
          </a:p>
          <a:p>
            <a:pPr lvl="1"/>
            <a:r>
              <a:rPr lang="en-US" dirty="0" smtClean="0"/>
              <a:t>Clients/users submits inputs to all servers</a:t>
            </a:r>
          </a:p>
          <a:p>
            <a:pPr lvl="1"/>
            <a:r>
              <a:rPr lang="en-US" dirty="0" smtClean="0"/>
              <a:t>Servers run agree on the order of inputs</a:t>
            </a:r>
          </a:p>
          <a:p>
            <a:pPr lvl="1"/>
            <a:r>
              <a:rPr lang="en-US" dirty="0" smtClean="0"/>
              <a:t>All servers will have the same state and output 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Ali Ghodsi, alig@cs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78876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RSM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Advantage of RSM?</a:t>
            </a:r>
          </a:p>
          <a:p>
            <a:pPr lvl="1"/>
            <a:r>
              <a:rPr lang="en-US" dirty="0" smtClean="0"/>
              <a:t>Make any application trivially fault tolerant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Distributed file system example</a:t>
            </a:r>
          </a:p>
          <a:p>
            <a:pPr lvl="1"/>
            <a:r>
              <a:rPr lang="en-US" dirty="0" smtClean="0"/>
              <a:t>Each server implements a </a:t>
            </a:r>
            <a:r>
              <a:rPr lang="en-US" dirty="0" err="1" smtClean="0"/>
              <a:t>filesystem</a:t>
            </a:r>
            <a:endParaRPr lang="en-US" dirty="0" smtClean="0"/>
          </a:p>
          <a:p>
            <a:pPr lvl="1"/>
            <a:r>
              <a:rPr lang="en-US" dirty="0" smtClean="0"/>
              <a:t>Each input (read/write) run through consensus</a:t>
            </a:r>
          </a:p>
          <a:p>
            <a:pPr lvl="1"/>
            <a:r>
              <a:rPr lang="en-US" dirty="0" smtClean="0"/>
              <a:t>Voila: fault tolerant FS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Ali Ghodsi, alig@cs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36223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Paxos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RSM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534400" cy="4953000"/>
          </a:xfrm>
        </p:spPr>
        <p:txBody>
          <a:bodyPr/>
          <a:lstStyle/>
          <a:p>
            <a:r>
              <a:rPr lang="en-US" dirty="0" err="1" smtClean="0"/>
              <a:t>Paxos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RSM?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Paxos</a:t>
            </a:r>
            <a:r>
              <a:rPr lang="en-US" dirty="0" smtClean="0"/>
              <a:t> to agree on input order to RSM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Adapting </a:t>
            </a:r>
            <a:r>
              <a:rPr lang="en-US" dirty="0" err="1" smtClean="0"/>
              <a:t>Paxos</a:t>
            </a:r>
            <a:r>
              <a:rPr lang="en-US" dirty="0" smtClean="0"/>
              <a:t> for RSM</a:t>
            </a:r>
          </a:p>
          <a:p>
            <a:pPr lvl="1"/>
            <a:r>
              <a:rPr lang="en-US" dirty="0" err="1" smtClean="0"/>
              <a:t>Paxos</a:t>
            </a:r>
            <a:r>
              <a:rPr lang="en-US" dirty="0" smtClean="0"/>
              <a:t> takes 2 round-trips, but RSM optimizations make it 1 round trip, how?</a:t>
            </a:r>
          </a:p>
          <a:p>
            <a:pPr lvl="1"/>
            <a:r>
              <a:rPr lang="en-US" dirty="0" smtClean="0"/>
              <a:t>Prepare phase doesn’t need actual values, run Prepare for thousands of inputs at once</a:t>
            </a:r>
          </a:p>
          <a:p>
            <a:pPr lvl="1"/>
            <a:r>
              <a:rPr lang="en-US" dirty="0" smtClean="0"/>
              <a:t>How do you add/remove nodes to RSM? (</a:t>
            </a:r>
            <a:r>
              <a:rPr lang="en-US" dirty="0" err="1" smtClean="0"/>
              <a:t>Reconfig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Paxos</a:t>
            </a:r>
            <a:r>
              <a:rPr lang="en-US" dirty="0" smtClean="0"/>
              <a:t> to agree on set of nodes in the system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Ali Ghodsi, alig@cs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75620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Raft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Paxos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Paxos</a:t>
            </a:r>
            <a:r>
              <a:rPr lang="en-US" dirty="0" smtClean="0"/>
              <a:t> initially for Consensus</a:t>
            </a:r>
          </a:p>
          <a:p>
            <a:pPr lvl="1"/>
            <a:r>
              <a:rPr lang="en-US" dirty="0" smtClean="0"/>
              <a:t>Easy to understand correctness, but harder o know how to implement the algorithm</a:t>
            </a:r>
          </a:p>
          <a:p>
            <a:pPr lvl="1"/>
            <a:r>
              <a:rPr lang="en-US" dirty="0" smtClean="0"/>
              <a:t>Need all optimizations to make it perfect for RSM</a:t>
            </a:r>
          </a:p>
          <a:p>
            <a:pPr lvl="1"/>
            <a:r>
              <a:rPr lang="en-US" dirty="0" smtClean="0"/>
              <a:t>Need to implement reconfiguration on-top</a:t>
            </a:r>
          </a:p>
          <a:p>
            <a:pPr lvl="1"/>
            <a:r>
              <a:rPr lang="en-US" dirty="0" smtClean="0"/>
              <a:t>A family of </a:t>
            </a:r>
            <a:r>
              <a:rPr lang="en-US" dirty="0" err="1" smtClean="0"/>
              <a:t>Paxos</a:t>
            </a:r>
            <a:r>
              <a:rPr lang="en-US" dirty="0" smtClean="0"/>
              <a:t> algorithms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Ali Ghodsi, alig@cs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8004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Raft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Paxos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Raft purpose made algorithm for RSM</a:t>
            </a:r>
          </a:p>
          <a:p>
            <a:pPr lvl="1"/>
            <a:r>
              <a:rPr lang="en-US" dirty="0" smtClean="0"/>
              <a:t>Less declarative, more imperative</a:t>
            </a:r>
          </a:p>
          <a:p>
            <a:pPr lvl="1"/>
            <a:r>
              <a:rPr lang="en-US" dirty="0" smtClean="0"/>
              <a:t>Leader election, leader replicates log</a:t>
            </a:r>
          </a:p>
          <a:p>
            <a:pPr lvl="1"/>
            <a:r>
              <a:rPr lang="en-US" dirty="0" smtClean="0"/>
              <a:t>Supports reconfiguration</a:t>
            </a:r>
          </a:p>
          <a:p>
            <a:pPr lvl="1"/>
            <a:r>
              <a:rPr lang="en-US" dirty="0" smtClean="0"/>
              <a:t>Many implementations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Ali Ghodsi, alig@cs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6259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Distributed systems are hard to build</a:t>
            </a:r>
          </a:p>
          <a:p>
            <a:pPr lvl="1"/>
            <a:r>
              <a:rPr lang="en-US" sz="2000" dirty="0" smtClean="0"/>
              <a:t>Failures</a:t>
            </a:r>
          </a:p>
          <a:p>
            <a:pPr lvl="1"/>
            <a:r>
              <a:rPr lang="en-US" sz="2000" dirty="0" smtClean="0"/>
              <a:t>Parallelism</a:t>
            </a:r>
          </a:p>
          <a:p>
            <a:pPr lvl="1"/>
            <a:endParaRPr lang="en-US" sz="2000" dirty="0"/>
          </a:p>
          <a:p>
            <a:r>
              <a:rPr lang="en-US" sz="2400" dirty="0" smtClean="0"/>
              <a:t>Many problems interrelated</a:t>
            </a:r>
          </a:p>
          <a:p>
            <a:pPr lvl="1"/>
            <a:r>
              <a:rPr lang="en-US" sz="2000" dirty="0" smtClean="0"/>
              <a:t>Consensus, Atomic Commit</a:t>
            </a:r>
          </a:p>
          <a:p>
            <a:pPr lvl="1"/>
            <a:r>
              <a:rPr lang="en-US" sz="2000" dirty="0" smtClean="0"/>
              <a:t>Atomic Broadcast</a:t>
            </a:r>
          </a:p>
          <a:p>
            <a:pPr lvl="1"/>
            <a:r>
              <a:rPr lang="en-US" sz="2000" dirty="0" smtClean="0"/>
              <a:t>Leader election, Failure detection</a:t>
            </a:r>
          </a:p>
          <a:p>
            <a:pPr lvl="1"/>
            <a:endParaRPr lang="en-US" sz="2000" dirty="0" smtClean="0"/>
          </a:p>
          <a:p>
            <a:r>
              <a:rPr lang="en-US" sz="2400" dirty="0" smtClean="0"/>
              <a:t>Replicated state machine</a:t>
            </a:r>
          </a:p>
          <a:p>
            <a:pPr lvl="1"/>
            <a:r>
              <a:rPr lang="en-US" sz="2000" dirty="0" smtClean="0"/>
              <a:t>Generic approach to make any DS fault-tolerant</a:t>
            </a:r>
          </a:p>
          <a:p>
            <a:pPr lvl="1"/>
            <a:r>
              <a:rPr lang="en-US" sz="2000" dirty="0" smtClean="0"/>
              <a:t>Can be implemented with </a:t>
            </a:r>
            <a:r>
              <a:rPr lang="en-US" sz="2000" dirty="0" err="1" smtClean="0"/>
              <a:t>Paxos</a:t>
            </a:r>
            <a:r>
              <a:rPr lang="en-US" sz="2000" dirty="0" smtClean="0"/>
              <a:t> or Raft</a:t>
            </a:r>
          </a:p>
          <a:p>
            <a:pPr lvl="1"/>
            <a:r>
              <a:rPr lang="en-US" sz="2000" dirty="0" smtClean="0"/>
              <a:t>Raft more straight forward to implement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Ali Ghodsi, alig@cs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4768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Footer Placeholder 2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mtClean="0">
                <a:latin typeface="Garamond" charset="0"/>
              </a:rPr>
              <a:t>Ali Ghodsi, alig@cs </a:t>
            </a:r>
          </a:p>
        </p:txBody>
      </p:sp>
      <p:sp>
        <p:nvSpPr>
          <p:cNvPr id="2" name="Slide Number Placeholder 3"/>
          <p:cNvSpPr txBox="1">
            <a:spLocks noGrp="1"/>
          </p:cNvSpPr>
          <p:nvPr/>
        </p:nvSpPr>
        <p:spPr bwMode="auto">
          <a:xfrm>
            <a:off x="6629400" y="6427788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 eaLnBrk="1" hangingPunct="1"/>
            <a:fld id="{7D2CD074-62A9-433B-AAFB-46F57F1F5A5D}" type="slidenum">
              <a:rPr lang="en-US" sz="1000"/>
              <a:pPr algn="r" eaLnBrk="1" hangingPunct="1"/>
              <a:t>3</a:t>
            </a:fld>
            <a:endParaRPr lang="en-US" sz="1000"/>
          </a:p>
        </p:txBody>
      </p:sp>
      <p:sp>
        <p:nvSpPr>
          <p:cNvPr id="92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106363"/>
            <a:ext cx="8215313" cy="1311275"/>
          </a:xfrm>
        </p:spPr>
        <p:txBody>
          <a:bodyPr anchor="ctr"/>
          <a:lstStyle/>
          <a:p>
            <a:pPr eaLnBrk="1" hangingPunct="1">
              <a:defRPr/>
            </a:pPr>
            <a:r>
              <a:rPr lang="en-US" sz="3800" dirty="0" smtClean="0">
                <a:ea typeface="ＭＳ Ｐゴシック" pitchFamily="34" charset="-128"/>
              </a:rPr>
              <a:t>Two Generals</a:t>
            </a:r>
            <a:r>
              <a:rPr lang="ja-JP" altLang="en-US" sz="3800" dirty="0" smtClean="0">
                <a:ea typeface="ＭＳ Ｐゴシック" pitchFamily="34" charset="-128"/>
              </a:rPr>
              <a:t>’</a:t>
            </a:r>
            <a:r>
              <a:rPr lang="en-US" altLang="ja-JP" sz="3800" dirty="0" smtClean="0">
                <a:ea typeface="ＭＳ Ｐゴシック" pitchFamily="34" charset="-128"/>
              </a:rPr>
              <a:t> Problem</a:t>
            </a:r>
            <a:endParaRPr lang="en-US" sz="3800" dirty="0" smtClean="0">
              <a:ea typeface="ＭＳ Ｐゴシック" pitchFamily="34" charset="-128"/>
            </a:endParaRPr>
          </a:p>
        </p:txBody>
      </p:sp>
      <p:sp>
        <p:nvSpPr>
          <p:cNvPr id="92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524000"/>
            <a:ext cx="8286750" cy="4572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ea typeface="ＭＳ Ｐゴシック" pitchFamily="34" charset="-128"/>
              </a:rPr>
              <a:t>Two generals need to coordinate an attack</a:t>
            </a:r>
          </a:p>
          <a:p>
            <a:pPr lvl="1" eaLnBrk="1" hangingPunct="1">
              <a:defRPr/>
            </a:pPr>
            <a:r>
              <a:rPr lang="en-US" smtClean="0">
                <a:ea typeface="Arial" pitchFamily="34" charset="0"/>
              </a:rPr>
              <a:t>Must </a:t>
            </a:r>
            <a:r>
              <a:rPr lang="en-US" smtClean="0">
                <a:solidFill>
                  <a:srgbClr val="FF0000"/>
                </a:solidFill>
                <a:ea typeface="Arial" pitchFamily="34" charset="0"/>
              </a:rPr>
              <a:t>agree</a:t>
            </a:r>
            <a:r>
              <a:rPr lang="en-US" smtClean="0">
                <a:ea typeface="Arial" pitchFamily="34" charset="0"/>
              </a:rPr>
              <a:t> on time to attack</a:t>
            </a:r>
          </a:p>
          <a:p>
            <a:pPr lvl="1" eaLnBrk="1" hangingPunct="1">
              <a:defRPr/>
            </a:pPr>
            <a:r>
              <a:rPr lang="en-US" smtClean="0">
                <a:ea typeface="Arial" pitchFamily="34" charset="0"/>
              </a:rPr>
              <a:t>They</a:t>
            </a:r>
            <a:r>
              <a:rPr lang="ja-JP" altLang="en-US" smtClean="0">
                <a:ea typeface="ＭＳ Ｐゴシック" pitchFamily="34" charset="-128"/>
              </a:rPr>
              <a:t>’</a:t>
            </a:r>
            <a:r>
              <a:rPr lang="en-US" altLang="ja-JP" smtClean="0">
                <a:ea typeface="ＭＳ Ｐゴシック" pitchFamily="34" charset="-128"/>
              </a:rPr>
              <a:t>ll win only if they attack </a:t>
            </a:r>
            <a:r>
              <a:rPr lang="en-US" altLang="ja-JP" smtClean="0">
                <a:solidFill>
                  <a:srgbClr val="FF0000"/>
                </a:solidFill>
                <a:ea typeface="ＭＳ Ｐゴシック" pitchFamily="34" charset="-128"/>
              </a:rPr>
              <a:t>simultaneously</a:t>
            </a:r>
          </a:p>
          <a:p>
            <a:pPr lvl="1" eaLnBrk="1" hangingPunct="1">
              <a:defRPr/>
            </a:pPr>
            <a:r>
              <a:rPr lang="en-US" smtClean="0">
                <a:ea typeface="Arial" pitchFamily="34" charset="0"/>
              </a:rPr>
              <a:t>Communicate through </a:t>
            </a:r>
            <a:r>
              <a:rPr lang="en-US" smtClean="0">
                <a:solidFill>
                  <a:srgbClr val="FF0000"/>
                </a:solidFill>
                <a:ea typeface="Arial" pitchFamily="34" charset="0"/>
              </a:rPr>
              <a:t>messengers</a:t>
            </a:r>
          </a:p>
          <a:p>
            <a:pPr lvl="1" eaLnBrk="1" hangingPunct="1">
              <a:defRPr/>
            </a:pPr>
            <a:r>
              <a:rPr lang="en-US" smtClean="0">
                <a:ea typeface="Arial" pitchFamily="34" charset="0"/>
              </a:rPr>
              <a:t>Messengers may be </a:t>
            </a:r>
            <a:r>
              <a:rPr lang="en-US" smtClean="0">
                <a:solidFill>
                  <a:srgbClr val="FF0000"/>
                </a:solidFill>
                <a:ea typeface="Arial" pitchFamily="34" charset="0"/>
              </a:rPr>
              <a:t>killed</a:t>
            </a:r>
            <a:r>
              <a:rPr lang="en-US" smtClean="0">
                <a:ea typeface="Arial" pitchFamily="34" charset="0"/>
              </a:rPr>
              <a:t> on their way</a:t>
            </a:r>
          </a:p>
          <a:p>
            <a:pPr lvl="1" eaLnBrk="1" hangingPunct="1">
              <a:defRPr/>
            </a:pPr>
            <a:endParaRPr lang="en-US" smtClean="0">
              <a:ea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Footer Placeholder 2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mtClean="0">
                <a:latin typeface="Garamond" charset="0"/>
              </a:rPr>
              <a:t>Ali Ghodsi, alig@cs </a:t>
            </a:r>
          </a:p>
        </p:txBody>
      </p:sp>
      <p:sp>
        <p:nvSpPr>
          <p:cNvPr id="2" name="Slide Number Placeholder 3"/>
          <p:cNvSpPr txBox="1">
            <a:spLocks noGrp="1"/>
          </p:cNvSpPr>
          <p:nvPr/>
        </p:nvSpPr>
        <p:spPr bwMode="auto">
          <a:xfrm>
            <a:off x="6629400" y="6427788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 eaLnBrk="1" hangingPunct="1"/>
            <a:fld id="{0A9D7B60-1233-47C9-84A1-B012B54BDBF0}" type="slidenum">
              <a:rPr lang="en-US" sz="1000"/>
              <a:pPr algn="r" eaLnBrk="1" hangingPunct="1"/>
              <a:t>4</a:t>
            </a:fld>
            <a:endParaRPr lang="en-US" sz="1000"/>
          </a:p>
        </p:txBody>
      </p:sp>
      <p:sp>
        <p:nvSpPr>
          <p:cNvPr id="10246" name="Title 1"/>
          <p:cNvSpPr>
            <a:spLocks noGrp="1"/>
          </p:cNvSpPr>
          <p:nvPr>
            <p:ph type="title" idx="4294967295"/>
          </p:nvPr>
        </p:nvSpPr>
        <p:spPr>
          <a:xfrm>
            <a:off x="533400" y="106363"/>
            <a:ext cx="8359775" cy="1311275"/>
          </a:xfrm>
        </p:spPr>
        <p:txBody>
          <a:bodyPr anchor="ctr"/>
          <a:lstStyle/>
          <a:p>
            <a:pPr eaLnBrk="1" hangingPunct="1">
              <a:defRPr/>
            </a:pPr>
            <a:r>
              <a:rPr lang="en-US" sz="3800" dirty="0" smtClean="0">
                <a:ea typeface="ＭＳ Ｐゴシック" pitchFamily="34" charset="-128"/>
              </a:rPr>
              <a:t>Two Generals</a:t>
            </a:r>
            <a:r>
              <a:rPr lang="ja-JP" altLang="en-US" sz="3800" dirty="0" smtClean="0">
                <a:ea typeface="ＭＳ Ｐゴシック" pitchFamily="34" charset="-128"/>
              </a:rPr>
              <a:t>’</a:t>
            </a:r>
            <a:r>
              <a:rPr lang="en-US" altLang="ja-JP" sz="3800" dirty="0" smtClean="0">
                <a:ea typeface="ＭＳ Ｐゴシック" pitchFamily="34" charset="-128"/>
              </a:rPr>
              <a:t> Problem</a:t>
            </a:r>
            <a:endParaRPr lang="en-US" sz="3800" dirty="0" smtClean="0">
              <a:ea typeface="ＭＳ Ｐゴシック" pitchFamily="34" charset="-128"/>
            </a:endParaRPr>
          </a:p>
        </p:txBody>
      </p:sp>
      <p:sp>
        <p:nvSpPr>
          <p:cNvPr id="8195" name="Content Placeholder 2"/>
          <p:cNvSpPr>
            <a:spLocks noGrp="1"/>
          </p:cNvSpPr>
          <p:nvPr>
            <p:ph idx="4294967295"/>
          </p:nvPr>
        </p:nvSpPr>
        <p:spPr>
          <a:xfrm>
            <a:off x="457200" y="1447800"/>
            <a:ext cx="8610600" cy="495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ＭＳ Ｐゴシック" pitchFamily="34" charset="-128"/>
              </a:rPr>
              <a:t>Lets try to solve it for general g1 and g2</a:t>
            </a:r>
          </a:p>
          <a:p>
            <a:pPr eaLnBrk="1" hangingPunct="1">
              <a:defRPr/>
            </a:pPr>
            <a:r>
              <a:rPr lang="en-US" dirty="0" smtClean="0">
                <a:ea typeface="ＭＳ Ｐゴシック" pitchFamily="34" charset="-128"/>
              </a:rPr>
              <a:t>g1 sends time of attack to g2</a:t>
            </a:r>
          </a:p>
          <a:p>
            <a:pPr lvl="1" eaLnBrk="1" hangingPunct="1">
              <a:defRPr/>
            </a:pPr>
            <a:r>
              <a:rPr lang="en-US" dirty="0" smtClean="0">
                <a:ea typeface="Arial" pitchFamily="34" charset="0"/>
              </a:rPr>
              <a:t>Problem: how can g1 ensure g2 received </a:t>
            </a:r>
            <a:r>
              <a:rPr lang="en-US" dirty="0" err="1" smtClean="0">
                <a:ea typeface="Arial" pitchFamily="34" charset="0"/>
              </a:rPr>
              <a:t>msg</a:t>
            </a:r>
            <a:r>
              <a:rPr lang="en-US" dirty="0" smtClean="0">
                <a:ea typeface="Arial" pitchFamily="34" charset="0"/>
              </a:rPr>
              <a:t>?</a:t>
            </a:r>
          </a:p>
          <a:p>
            <a:pPr lvl="1" eaLnBrk="1" hangingPunct="1">
              <a:defRPr/>
            </a:pPr>
            <a:r>
              <a:rPr lang="en-US" dirty="0" smtClean="0">
                <a:ea typeface="Arial" pitchFamily="34" charset="0"/>
              </a:rPr>
              <a:t>Solution: let g2 </a:t>
            </a:r>
            <a:r>
              <a:rPr lang="en-US" dirty="0" err="1" smtClean="0">
                <a:ea typeface="Arial" pitchFamily="34" charset="0"/>
              </a:rPr>
              <a:t>ack</a:t>
            </a:r>
            <a:r>
              <a:rPr lang="en-US" dirty="0" smtClean="0">
                <a:ea typeface="Arial" pitchFamily="34" charset="0"/>
              </a:rPr>
              <a:t> receipt of </a:t>
            </a:r>
            <a:r>
              <a:rPr lang="en-US" dirty="0" err="1" smtClean="0">
                <a:ea typeface="Arial" pitchFamily="34" charset="0"/>
              </a:rPr>
              <a:t>msg</a:t>
            </a:r>
            <a:r>
              <a:rPr lang="en-US" dirty="0" smtClean="0">
                <a:ea typeface="Arial" pitchFamily="34" charset="0"/>
              </a:rPr>
              <a:t>, then g1 attacks</a:t>
            </a:r>
          </a:p>
          <a:p>
            <a:pPr lvl="1" eaLnBrk="1" hangingPunct="1">
              <a:defRPr/>
            </a:pPr>
            <a:r>
              <a:rPr lang="en-US" dirty="0" smtClean="0">
                <a:ea typeface="Arial" pitchFamily="34" charset="0"/>
              </a:rPr>
              <a:t>Problem: how can g2 ensure g1 received </a:t>
            </a:r>
            <a:r>
              <a:rPr lang="en-US" dirty="0" err="1" smtClean="0">
                <a:ea typeface="Arial" pitchFamily="34" charset="0"/>
              </a:rPr>
              <a:t>ack</a:t>
            </a:r>
            <a:r>
              <a:rPr lang="en-US" dirty="0" smtClean="0">
                <a:ea typeface="Arial" pitchFamily="34" charset="0"/>
              </a:rPr>
              <a:t>?</a:t>
            </a:r>
          </a:p>
          <a:p>
            <a:pPr lvl="1" eaLnBrk="1" hangingPunct="1">
              <a:defRPr/>
            </a:pPr>
            <a:r>
              <a:rPr lang="en-US" dirty="0" smtClean="0">
                <a:ea typeface="Arial" pitchFamily="34" charset="0"/>
              </a:rPr>
              <a:t>Solution: let g1 </a:t>
            </a:r>
            <a:r>
              <a:rPr lang="en-US" dirty="0" err="1" smtClean="0">
                <a:ea typeface="Arial" pitchFamily="34" charset="0"/>
              </a:rPr>
              <a:t>ack</a:t>
            </a:r>
            <a:r>
              <a:rPr lang="en-US" dirty="0" smtClean="0">
                <a:ea typeface="Arial" pitchFamily="34" charset="0"/>
              </a:rPr>
              <a:t> the receipt of the </a:t>
            </a:r>
            <a:r>
              <a:rPr lang="en-US" dirty="0" err="1" smtClean="0">
                <a:ea typeface="Arial" pitchFamily="34" charset="0"/>
              </a:rPr>
              <a:t>ack</a:t>
            </a:r>
            <a:r>
              <a:rPr lang="en-US" dirty="0" smtClean="0">
                <a:ea typeface="Arial" pitchFamily="34" charset="0"/>
              </a:rPr>
              <a:t>…</a:t>
            </a:r>
          </a:p>
          <a:p>
            <a:pPr lvl="1" eaLnBrk="1" hangingPunct="1">
              <a:defRPr/>
            </a:pPr>
            <a:r>
              <a:rPr lang="en-US" dirty="0" smtClean="0">
                <a:ea typeface="Arial" pitchFamily="34" charset="0"/>
              </a:rPr>
              <a:t>…</a:t>
            </a:r>
          </a:p>
          <a:p>
            <a:pPr eaLnBrk="1" hangingPunct="1">
              <a:defRPr/>
            </a:pPr>
            <a:r>
              <a:rPr lang="en-US" dirty="0" smtClean="0">
                <a:ea typeface="ＭＳ Ｐゴシック" pitchFamily="34" charset="-128"/>
              </a:rPr>
              <a:t>This problem is </a:t>
            </a:r>
            <a:r>
              <a:rPr lang="en-US" dirty="0" smtClean="0">
                <a:solidFill>
                  <a:srgbClr val="FF0000"/>
                </a:solidFill>
                <a:ea typeface="ＭＳ Ｐゴシック" pitchFamily="34" charset="-128"/>
              </a:rPr>
              <a:t>impossible</a:t>
            </a:r>
            <a:r>
              <a:rPr lang="en-US" dirty="0" smtClean="0">
                <a:ea typeface="ＭＳ Ｐゴシック" pitchFamily="34" charset="-128"/>
              </a:rPr>
              <a:t> to solve!</a:t>
            </a:r>
          </a:p>
          <a:p>
            <a:pPr lvl="1" eaLnBrk="1" hangingPunct="1">
              <a:defRPr/>
            </a:pPr>
            <a:endParaRPr lang="en-US" dirty="0" smtClean="0">
              <a:ea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39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Footer Placeholder 2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mtClean="0">
                <a:latin typeface="Garamond" charset="0"/>
              </a:rPr>
              <a:t>Ali Ghodsi, alig@cs </a:t>
            </a:r>
          </a:p>
        </p:txBody>
      </p:sp>
      <p:sp>
        <p:nvSpPr>
          <p:cNvPr id="2" name="Slide Number Placeholder 3"/>
          <p:cNvSpPr txBox="1">
            <a:spLocks noGrp="1"/>
          </p:cNvSpPr>
          <p:nvPr/>
        </p:nvSpPr>
        <p:spPr bwMode="auto">
          <a:xfrm>
            <a:off x="6629400" y="6427788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 eaLnBrk="1" hangingPunct="1"/>
            <a:fld id="{F98D5EB3-B8E5-4D77-A947-AC0CF247F040}" type="slidenum">
              <a:rPr lang="en-US" sz="1000"/>
              <a:pPr algn="r" eaLnBrk="1" hangingPunct="1"/>
              <a:t>5</a:t>
            </a:fld>
            <a:endParaRPr lang="en-US" sz="1000"/>
          </a:p>
        </p:txBody>
      </p:sp>
      <p:sp>
        <p:nvSpPr>
          <p:cNvPr id="11270" name="Title 1"/>
          <p:cNvSpPr>
            <a:spLocks noGrp="1"/>
          </p:cNvSpPr>
          <p:nvPr>
            <p:ph type="title" idx="4294967295"/>
          </p:nvPr>
        </p:nvSpPr>
        <p:spPr>
          <a:xfrm>
            <a:off x="533400" y="106363"/>
            <a:ext cx="8215313" cy="1311275"/>
          </a:xfrm>
        </p:spPr>
        <p:txBody>
          <a:bodyPr anchor="ctr"/>
          <a:lstStyle/>
          <a:p>
            <a:pPr eaLnBrk="1" hangingPunct="1">
              <a:defRPr/>
            </a:pPr>
            <a:r>
              <a:rPr lang="en-US" sz="3800" smtClean="0">
                <a:ea typeface="ＭＳ Ｐゴシック" pitchFamily="34" charset="-128"/>
              </a:rPr>
              <a:t>Teaser: Two Generals</a:t>
            </a:r>
            <a:r>
              <a:rPr lang="ja-JP" altLang="en-US" sz="3800" smtClean="0">
                <a:ea typeface="ＭＳ Ｐゴシック" pitchFamily="34" charset="-128"/>
              </a:rPr>
              <a:t>’</a:t>
            </a:r>
            <a:r>
              <a:rPr lang="en-US" altLang="ja-JP" sz="3800" smtClean="0">
                <a:ea typeface="ＭＳ Ｐゴシック" pitchFamily="34" charset="-128"/>
              </a:rPr>
              <a:t> Problem</a:t>
            </a:r>
            <a:endParaRPr lang="en-US" sz="3800" smtClean="0">
              <a:ea typeface="ＭＳ Ｐゴシック" pitchFamily="34" charset="-128"/>
            </a:endParaRPr>
          </a:p>
        </p:txBody>
      </p:sp>
      <p:sp>
        <p:nvSpPr>
          <p:cNvPr id="9219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ea typeface="ＭＳ Ｐゴシック" pitchFamily="34" charset="-128"/>
            </a:endParaRPr>
          </a:p>
          <a:p>
            <a:pPr eaLnBrk="1" hangingPunct="1">
              <a:defRPr/>
            </a:pPr>
            <a:r>
              <a:rPr lang="en-US" smtClean="0">
                <a:ea typeface="ＭＳ Ｐゴシック" pitchFamily="34" charset="-128"/>
              </a:rPr>
              <a:t>Applicability to distributed systems</a:t>
            </a:r>
          </a:p>
          <a:p>
            <a:pPr lvl="1" eaLnBrk="1" hangingPunct="1">
              <a:defRPr/>
            </a:pPr>
            <a:r>
              <a:rPr lang="en-US" smtClean="0">
                <a:ea typeface="Arial" pitchFamily="34" charset="0"/>
              </a:rPr>
              <a:t>Two nodes need to </a:t>
            </a:r>
            <a:r>
              <a:rPr lang="en-US" smtClean="0">
                <a:solidFill>
                  <a:srgbClr val="FF0000"/>
                </a:solidFill>
                <a:ea typeface="Arial" pitchFamily="34" charset="0"/>
              </a:rPr>
              <a:t>agree</a:t>
            </a:r>
            <a:r>
              <a:rPr lang="en-US" smtClean="0">
                <a:ea typeface="Arial" pitchFamily="34" charset="0"/>
              </a:rPr>
              <a:t> on a </a:t>
            </a:r>
            <a:r>
              <a:rPr lang="en-US" smtClean="0">
                <a:solidFill>
                  <a:srgbClr val="FF0000"/>
                </a:solidFill>
                <a:ea typeface="Arial" pitchFamily="34" charset="0"/>
              </a:rPr>
              <a:t>value</a:t>
            </a:r>
          </a:p>
          <a:p>
            <a:pPr lvl="1" eaLnBrk="1" hangingPunct="1">
              <a:defRPr/>
            </a:pPr>
            <a:r>
              <a:rPr lang="en-US" smtClean="0">
                <a:ea typeface="Arial" pitchFamily="34" charset="0"/>
              </a:rPr>
              <a:t>Communicate by </a:t>
            </a:r>
            <a:r>
              <a:rPr lang="en-US" smtClean="0">
                <a:solidFill>
                  <a:srgbClr val="FF0000"/>
                </a:solidFill>
                <a:ea typeface="Arial" pitchFamily="34" charset="0"/>
              </a:rPr>
              <a:t>messages</a:t>
            </a:r>
            <a:r>
              <a:rPr lang="en-US" smtClean="0">
                <a:ea typeface="Arial" pitchFamily="34" charset="0"/>
              </a:rPr>
              <a:t> using an </a:t>
            </a:r>
            <a:r>
              <a:rPr lang="en-US" smtClean="0">
                <a:solidFill>
                  <a:srgbClr val="FF0000"/>
                </a:solidFill>
                <a:ea typeface="Arial" pitchFamily="34" charset="0"/>
              </a:rPr>
              <a:t>unreliable</a:t>
            </a:r>
            <a:r>
              <a:rPr lang="en-US" smtClean="0">
                <a:ea typeface="Arial" pitchFamily="34" charset="0"/>
              </a:rPr>
              <a:t> channel</a:t>
            </a:r>
          </a:p>
          <a:p>
            <a:pPr lvl="1" eaLnBrk="1" hangingPunct="1">
              <a:defRPr/>
            </a:pPr>
            <a:endParaRPr lang="en-US" smtClean="0">
              <a:ea typeface="Arial" pitchFamily="34" charset="0"/>
            </a:endParaRPr>
          </a:p>
          <a:p>
            <a:pPr eaLnBrk="1" hangingPunct="1">
              <a:defRPr/>
            </a:pPr>
            <a:r>
              <a:rPr lang="en-US" smtClean="0">
                <a:ea typeface="ＭＳ Ｐゴシック" pitchFamily="34" charset="-128"/>
              </a:rPr>
              <a:t>Agreement is a core problem…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all started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Commit protocols for databases</a:t>
            </a:r>
          </a:p>
          <a:p>
            <a:pPr lvl="1"/>
            <a:r>
              <a:rPr lang="en-US" dirty="0" smtClean="0"/>
              <a:t>Needed to implement Atomicity in ACID</a:t>
            </a:r>
          </a:p>
          <a:p>
            <a:pPr lvl="1"/>
            <a:r>
              <a:rPr lang="en-US" dirty="0" smtClean="0"/>
              <a:t>Every node needs to agree on COMMIT/ABORT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Two-phase commit known since 1976</a:t>
            </a:r>
          </a:p>
          <a:p>
            <a:pPr lvl="1"/>
            <a:r>
              <a:rPr lang="en-US" dirty="0" smtClean="0"/>
              <a:t>Problem?</a:t>
            </a:r>
          </a:p>
          <a:p>
            <a:pPr lvl="1"/>
            <a:r>
              <a:rPr lang="en-US" dirty="0" smtClean="0"/>
              <a:t>Centralized and blocking if coordinator fails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Ali Ghodsi, alig@cs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77545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news 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years of people solving the problem, bunch of authors proved that a basic version of it is impossible in most circumstances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Ali Ghodsi, alig@cs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4671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Footer Placeholder 2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mtClean="0">
                <a:latin typeface="Garamond" charset="0"/>
              </a:rPr>
              <a:t>Ali Ghodsi, alig@cs </a:t>
            </a:r>
          </a:p>
        </p:txBody>
      </p:sp>
      <p:sp>
        <p:nvSpPr>
          <p:cNvPr id="2" name="Slide Number Placeholder 3"/>
          <p:cNvSpPr txBox="1">
            <a:spLocks noGrp="1"/>
          </p:cNvSpPr>
          <p:nvPr/>
        </p:nvSpPr>
        <p:spPr bwMode="auto">
          <a:xfrm>
            <a:off x="6629400" y="6427788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 eaLnBrk="1" hangingPunct="1"/>
            <a:fld id="{59BFACD6-FF32-405E-83BA-353E8ABC3FE1}" type="slidenum">
              <a:rPr lang="en-US" sz="1000"/>
              <a:pPr algn="r" eaLnBrk="1" hangingPunct="1"/>
              <a:t>8</a:t>
            </a:fld>
            <a:endParaRPr lang="en-US" sz="1000"/>
          </a:p>
        </p:txBody>
      </p:sp>
      <p:sp>
        <p:nvSpPr>
          <p:cNvPr id="12294" name="Title 1"/>
          <p:cNvSpPr>
            <a:spLocks noGrp="1"/>
          </p:cNvSpPr>
          <p:nvPr>
            <p:ph type="title" idx="4294967295"/>
          </p:nvPr>
        </p:nvSpPr>
        <p:spPr>
          <a:xfrm>
            <a:off x="323850" y="106363"/>
            <a:ext cx="8820150" cy="1311275"/>
          </a:xfrm>
        </p:spPr>
        <p:txBody>
          <a:bodyPr anchor="ctr"/>
          <a:lstStyle/>
          <a:p>
            <a:pPr eaLnBrk="1" hangingPunct="1">
              <a:defRPr/>
            </a:pPr>
            <a:r>
              <a:rPr lang="en-US" sz="3800"/>
              <a:t>Consensus: </a:t>
            </a:r>
            <a:br>
              <a:rPr lang="en-US" sz="3800"/>
            </a:br>
            <a:r>
              <a:rPr lang="en-US" sz="3800"/>
              <a:t>agreeing on a number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charset="0"/>
              <a:buChar char="n"/>
              <a:defRPr/>
            </a:pPr>
            <a:endParaRPr lang="en-US" sz="2300" dirty="0"/>
          </a:p>
          <a:p>
            <a:pPr eaLnBrk="1" hangingPunct="1">
              <a:lnSpc>
                <a:spcPct val="80000"/>
              </a:lnSpc>
              <a:buFont typeface="Wingdings" charset="0"/>
              <a:buChar char="n"/>
              <a:defRPr/>
            </a:pPr>
            <a:r>
              <a:rPr lang="en-US" sz="2300" dirty="0"/>
              <a:t>Consensus problem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Char char="q"/>
              <a:defRPr/>
            </a:pPr>
            <a:r>
              <a:rPr lang="en-US" sz="2100" dirty="0"/>
              <a:t>All nodes </a:t>
            </a:r>
            <a:r>
              <a:rPr lang="en-US" sz="2100" dirty="0">
                <a:solidFill>
                  <a:srgbClr val="008000"/>
                </a:solidFill>
              </a:rPr>
              <a:t>propose</a:t>
            </a:r>
            <a:r>
              <a:rPr lang="en-US" sz="2100" dirty="0"/>
              <a:t> a </a:t>
            </a:r>
            <a:r>
              <a:rPr lang="en-US" sz="2100" dirty="0">
                <a:solidFill>
                  <a:srgbClr val="008000"/>
                </a:solidFill>
              </a:rPr>
              <a:t>value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Char char="q"/>
              <a:defRPr/>
            </a:pPr>
            <a:r>
              <a:rPr lang="en-US" sz="2100" dirty="0"/>
              <a:t>Some nodes might </a:t>
            </a:r>
            <a:r>
              <a:rPr lang="en-US" sz="2100" dirty="0">
                <a:solidFill>
                  <a:srgbClr val="FF0000"/>
                </a:solidFill>
              </a:rPr>
              <a:t>crash</a:t>
            </a:r>
            <a:r>
              <a:rPr lang="en-US" sz="2100" dirty="0"/>
              <a:t> &amp; stop responding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Char char="q"/>
              <a:defRPr/>
            </a:pPr>
            <a:endParaRPr lang="en-US" sz="2100" dirty="0"/>
          </a:p>
          <a:p>
            <a:pPr eaLnBrk="1" hangingPunct="1">
              <a:lnSpc>
                <a:spcPct val="80000"/>
              </a:lnSpc>
              <a:buFont typeface="Wingdings" charset="0"/>
              <a:buChar char="n"/>
              <a:defRPr/>
            </a:pPr>
            <a:r>
              <a:rPr lang="en-US" sz="2300" dirty="0"/>
              <a:t>The algorithm must ensure: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Char char="q"/>
              <a:defRPr/>
            </a:pPr>
            <a:r>
              <a:rPr lang="en-US" sz="2200" dirty="0"/>
              <a:t>All correct nodes eventually decide</a:t>
            </a:r>
            <a:endParaRPr lang="en-US" sz="2100" dirty="0"/>
          </a:p>
          <a:p>
            <a:pPr lvl="1" eaLnBrk="1" hangingPunct="1">
              <a:lnSpc>
                <a:spcPct val="80000"/>
              </a:lnSpc>
              <a:buFont typeface="Wingdings" charset="0"/>
              <a:buChar char="q"/>
              <a:defRPr/>
            </a:pPr>
            <a:r>
              <a:rPr lang="en-US" sz="2200" dirty="0"/>
              <a:t>Every node decides the same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Char char="q"/>
              <a:defRPr/>
            </a:pPr>
            <a:r>
              <a:rPr lang="en-US" sz="2200" dirty="0"/>
              <a:t>Only decide on proposed values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9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9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9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news theorem (FLP85)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an asynchronous system, even with only one failure, Consensus cannot be solved</a:t>
            </a:r>
          </a:p>
          <a:p>
            <a:pPr lvl="1"/>
            <a:r>
              <a:rPr lang="en-US" dirty="0" smtClean="0"/>
              <a:t>In asynchronous systems, message delays can be arbitrary, i.e. not bounded</a:t>
            </a:r>
          </a:p>
          <a:p>
            <a:pPr lvl="1"/>
            <a:r>
              <a:rPr lang="en-US" dirty="0" smtClean="0"/>
              <a:t>If cannot do it with 1 failure, definitely cannot do it with n&gt;1 failures</a:t>
            </a:r>
          </a:p>
          <a:p>
            <a:pPr lvl="1"/>
            <a:r>
              <a:rPr lang="en-US" dirty="0" smtClean="0"/>
              <a:t>Internet is essentially an asynchronous system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But Consensus != Atomic Commit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Ali Ghodsi, alig@cs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12286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Trebuchet MS"/>
        <a:ea typeface=""/>
        <a:cs typeface="Arial"/>
      </a:majorFont>
      <a:minorFont>
        <a:latin typeface="Trebuchet MS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5204</TotalTime>
  <Words>1295</Words>
  <Application>Microsoft Macintosh PowerPoint</Application>
  <PresentationFormat>On-screen Show (4:3)</PresentationFormat>
  <Paragraphs>283</Paragraphs>
  <Slides>28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Garamond</vt:lpstr>
      <vt:lpstr>ＭＳ Ｐゴシック</vt:lpstr>
      <vt:lpstr>Symbol</vt:lpstr>
      <vt:lpstr>Trebuchet MS</vt:lpstr>
      <vt:lpstr>Wingdings</vt:lpstr>
      <vt:lpstr>Arial</vt:lpstr>
      <vt:lpstr>Edge</vt:lpstr>
      <vt:lpstr>Distributed Systems,  Consensus and  Replicated State Machines</vt:lpstr>
      <vt:lpstr>What’s a distributed system? </vt:lpstr>
      <vt:lpstr>Two Generals’ Problem</vt:lpstr>
      <vt:lpstr>Two Generals’ Problem</vt:lpstr>
      <vt:lpstr>Teaser: Two Generals’ Problem</vt:lpstr>
      <vt:lpstr>How it all started</vt:lpstr>
      <vt:lpstr>Bad news theorem</vt:lpstr>
      <vt:lpstr>Consensus:  agreeing on a number</vt:lpstr>
      <vt:lpstr>Bad news theorem (FLP85)</vt:lpstr>
      <vt:lpstr>Consensus is Important</vt:lpstr>
      <vt:lpstr>Reliable Broadcast Problem</vt:lpstr>
      <vt:lpstr>Atomic Broadcast Problem</vt:lpstr>
      <vt:lpstr>Atomic Broadcast=Consensus</vt:lpstr>
      <vt:lpstr>Possibility of Consensus</vt:lpstr>
      <vt:lpstr>Modeling the Internet</vt:lpstr>
      <vt:lpstr>Failure detectors</vt:lpstr>
      <vt:lpstr>Useless failure detectors</vt:lpstr>
      <vt:lpstr>Eventual Perfect FD</vt:lpstr>
      <vt:lpstr>Failure detection and Leader Election</vt:lpstr>
      <vt:lpstr>All problems solved</vt:lpstr>
      <vt:lpstr>One special failure detector</vt:lpstr>
      <vt:lpstr>Failure Detection and Consensus</vt:lpstr>
      <vt:lpstr>RSM?</vt:lpstr>
      <vt:lpstr>RSM (2)</vt:lpstr>
      <vt:lpstr>Paxos vs RSM</vt:lpstr>
      <vt:lpstr>Raft vs Paxos</vt:lpstr>
      <vt:lpstr>Raft vs Paxos</vt:lpstr>
      <vt:lpstr>Summary</vt:lpstr>
    </vt:vector>
  </TitlesOfParts>
  <Company>LECS, IMIT, KTH</Company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Christian Schulte</dc:creator>
  <cp:lastModifiedBy>Ali Ghodsi</cp:lastModifiedBy>
  <cp:revision>374</cp:revision>
  <dcterms:created xsi:type="dcterms:W3CDTF">2004-09-02T08:49:27Z</dcterms:created>
  <dcterms:modified xsi:type="dcterms:W3CDTF">2018-02-14T18:25:37Z</dcterms:modified>
</cp:coreProperties>
</file>