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77" r:id="rId2"/>
    <p:sldId id="866" r:id="rId3"/>
    <p:sldId id="947" r:id="rId4"/>
    <p:sldId id="868" r:id="rId5"/>
    <p:sldId id="963" r:id="rId6"/>
    <p:sldId id="964" r:id="rId7"/>
    <p:sldId id="965" r:id="rId8"/>
    <p:sldId id="948" r:id="rId9"/>
    <p:sldId id="949" r:id="rId10"/>
    <p:sldId id="951" r:id="rId11"/>
    <p:sldId id="953" r:id="rId12"/>
    <p:sldId id="968" r:id="rId13"/>
    <p:sldId id="955" r:id="rId14"/>
    <p:sldId id="978" r:id="rId15"/>
    <p:sldId id="876" r:id="rId16"/>
    <p:sldId id="959" r:id="rId17"/>
    <p:sldId id="973" r:id="rId18"/>
    <p:sldId id="974" r:id="rId19"/>
    <p:sldId id="983" r:id="rId20"/>
    <p:sldId id="881" r:id="rId21"/>
    <p:sldId id="985" r:id="rId22"/>
    <p:sldId id="986" r:id="rId23"/>
    <p:sldId id="883" r:id="rId24"/>
    <p:sldId id="885" r:id="rId25"/>
    <p:sldId id="886" r:id="rId26"/>
    <p:sldId id="889" r:id="rId27"/>
    <p:sldId id="890" r:id="rId28"/>
    <p:sldId id="891" r:id="rId29"/>
    <p:sldId id="892" r:id="rId30"/>
    <p:sldId id="972" r:id="rId31"/>
    <p:sldId id="893" r:id="rId3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 autoAdjust="0"/>
    <p:restoredTop sz="94093" autoAdjust="0"/>
  </p:normalViewPr>
  <p:slideViewPr>
    <p:cSldViewPr snapToGrid="0">
      <p:cViewPr>
        <p:scale>
          <a:sx n="100" d="100"/>
          <a:sy n="100" d="100"/>
        </p:scale>
        <p:origin x="1168" y="7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2/24/18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2/24/18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event/osdi06/tech/full_papers/burrows/burrow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The Chubby lock service for loosely-coupled distributed systems</a:t>
            </a:r>
            <a:r>
              <a:rPr lang="en-US" sz="4000" dirty="0">
                <a:ea typeface="ＭＳ Ｐゴシック" charset="0"/>
              </a:rPr>
              <a:t/>
            </a:r>
            <a:br>
              <a:rPr lang="en-US" sz="4000" dirty="0">
                <a:ea typeface="ＭＳ Ｐゴシック" charset="0"/>
              </a:rPr>
            </a:br>
            <a:r>
              <a:rPr lang="en-US" sz="4000" dirty="0">
                <a:ea typeface="ＭＳ Ｐゴシック" charset="0"/>
              </a:rPr>
              <a:t>(</a:t>
            </a:r>
            <a:r>
              <a:rPr lang="en-US" sz="4000">
                <a:ea typeface="ＭＳ Ｐゴシック" charset="0"/>
              </a:rPr>
              <a:t>Lecture </a:t>
            </a:r>
            <a:r>
              <a:rPr lang="en-US" sz="4000" smtClean="0">
                <a:ea typeface="ＭＳ Ｐゴシック" charset="0"/>
              </a:rPr>
              <a:t>10, </a:t>
            </a:r>
            <a:r>
              <a:rPr lang="en-US" sz="4000" dirty="0">
                <a:ea typeface="ＭＳ Ｐゴシック" charset="0"/>
              </a:rPr>
              <a:t>cs262a) </a:t>
            </a:r>
            <a:endParaRPr lang="en-US"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Ali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Ghodsi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and 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February 21, 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973637" cy="3445575"/>
          </a:xfrm>
        </p:spPr>
        <p:txBody>
          <a:bodyPr>
            <a:normAutofit/>
          </a:bodyPr>
          <a:lstStyle/>
          <a:p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Master propagates write to replica Replies after the write reaches a majority (e.g., quorum)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Master replies directly, as it has most up to date state</a:t>
            </a:r>
            <a:endParaRPr lang="en-US" dirty="0"/>
          </a:p>
        </p:txBody>
      </p:sp>
      <p:pic>
        <p:nvPicPr>
          <p:cNvPr id="5" name="Picture 4" descr="Screen Shot 2016-11-08 at 8.1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8" y="1117600"/>
            <a:ext cx="4233651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7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130175"/>
            <a:ext cx="8850312" cy="857250"/>
          </a:xfrm>
        </p:spPr>
        <p:txBody>
          <a:bodyPr/>
          <a:lstStyle/>
          <a:p>
            <a:r>
              <a:rPr lang="en-US" sz="3400" dirty="0"/>
              <a:t>Simple UNIX-like File System Interface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89001"/>
            <a:ext cx="8850312" cy="1701800"/>
          </a:xfrm>
        </p:spPr>
        <p:txBody>
          <a:bodyPr>
            <a:normAutofit/>
          </a:bodyPr>
          <a:lstStyle/>
          <a:p>
            <a:r>
              <a:rPr lang="en-US" dirty="0" smtClean="0"/>
              <a:t>Bare bone file &amp; directory structure</a:t>
            </a:r>
          </a:p>
          <a:p>
            <a:pPr lvl="1"/>
            <a:endParaRPr lang="en-US" dirty="0"/>
          </a:p>
          <a:p>
            <a:r>
              <a:rPr lang="en-US" dirty="0" smtClean="0"/>
              <a:t>	/</a:t>
            </a:r>
            <a:r>
              <a:rPr lang="en-US" dirty="0" err="1" smtClean="0"/>
              <a:t>ls</a:t>
            </a:r>
            <a:r>
              <a:rPr lang="en-US" dirty="0" smtClean="0"/>
              <a:t>/foo/wombat/pouch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3900" y="2120900"/>
            <a:ext cx="304800" cy="0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ine Callout 2 4"/>
          <p:cNvSpPr/>
          <p:nvPr/>
        </p:nvSpPr>
        <p:spPr>
          <a:xfrm>
            <a:off x="1422400" y="3314704"/>
            <a:ext cx="2489200" cy="647700"/>
          </a:xfrm>
          <a:prstGeom prst="borderCallout2">
            <a:avLst>
              <a:gd name="adj1" fmla="val 18750"/>
              <a:gd name="adj2" fmla="val -2682"/>
              <a:gd name="adj3" fmla="val 18750"/>
              <a:gd name="adj4" fmla="val -16667"/>
              <a:gd name="adj5" fmla="val -180409"/>
              <a:gd name="adj6" fmla="val -22319"/>
            </a:avLst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25352"/>
                </a:solidFill>
                <a:latin typeface="Helvetica Neue"/>
                <a:cs typeface="Helvetica Neue"/>
              </a:rPr>
              <a:t>Lock service; common to all names</a:t>
            </a:r>
            <a:endParaRPr lang="en-US" dirty="0">
              <a:solidFill>
                <a:srgbClr val="525352"/>
              </a:solidFill>
              <a:latin typeface="Helvetica Neue"/>
              <a:cs typeface="Helvetica Neue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30300" y="2117725"/>
            <a:ext cx="425450" cy="3176"/>
          </a:xfrm>
          <a:prstGeom prst="line">
            <a:avLst/>
          </a:prstGeom>
          <a:ln w="38100" cmpd="sng">
            <a:solidFill>
              <a:srgbClr val="3D84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ine Callout 2 13"/>
          <p:cNvSpPr/>
          <p:nvPr/>
        </p:nvSpPr>
        <p:spPr>
          <a:xfrm>
            <a:off x="1634067" y="2823636"/>
            <a:ext cx="1405467" cy="376766"/>
          </a:xfrm>
          <a:prstGeom prst="borderCallout2">
            <a:avLst>
              <a:gd name="adj1" fmla="val 18750"/>
              <a:gd name="adj2" fmla="val -2682"/>
              <a:gd name="adj3" fmla="val 18750"/>
              <a:gd name="adj4" fmla="val -16667"/>
              <a:gd name="adj5" fmla="val -179617"/>
              <a:gd name="adj6" fmla="val -23106"/>
            </a:avLst>
          </a:prstGeom>
          <a:noFill/>
          <a:ln>
            <a:solidFill>
              <a:srgbClr val="3D84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25352"/>
                </a:solidFill>
                <a:latin typeface="Helvetica Neue"/>
                <a:cs typeface="Helvetica Neue"/>
              </a:rPr>
              <a:t>Cell name</a:t>
            </a:r>
            <a:endParaRPr lang="en-US" dirty="0">
              <a:solidFill>
                <a:srgbClr val="525352"/>
              </a:solidFill>
              <a:latin typeface="Helvetica Neue"/>
              <a:cs typeface="Helvetica Neue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29834" y="2108200"/>
            <a:ext cx="2103966" cy="423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ine Callout 2 16"/>
          <p:cNvSpPr/>
          <p:nvPr/>
        </p:nvSpPr>
        <p:spPr>
          <a:xfrm>
            <a:off x="3132667" y="2425701"/>
            <a:ext cx="2048934" cy="376766"/>
          </a:xfrm>
          <a:prstGeom prst="borderCallout2">
            <a:avLst>
              <a:gd name="adj1" fmla="val 18750"/>
              <a:gd name="adj2" fmla="val -2682"/>
              <a:gd name="adj3" fmla="val 18750"/>
              <a:gd name="adj4" fmla="val -16667"/>
              <a:gd name="adj5" fmla="val -80741"/>
              <a:gd name="adj6" fmla="val -24531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25352"/>
                </a:solidFill>
                <a:latin typeface="Helvetica Neue"/>
                <a:cs typeface="Helvetica Neue"/>
              </a:rPr>
              <a:t>Name within cell</a:t>
            </a:r>
            <a:endParaRPr lang="en-US" dirty="0">
              <a:solidFill>
                <a:srgbClr val="52535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293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130175"/>
            <a:ext cx="8850312" cy="857250"/>
          </a:xfrm>
        </p:spPr>
        <p:txBody>
          <a:bodyPr/>
          <a:lstStyle/>
          <a:p>
            <a:r>
              <a:rPr lang="en-US" sz="3400" dirty="0"/>
              <a:t>Simple UNIX-like File System Interface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89000"/>
            <a:ext cx="8850312" cy="3975099"/>
          </a:xfrm>
        </p:spPr>
        <p:txBody>
          <a:bodyPr>
            <a:normAutofit/>
          </a:bodyPr>
          <a:lstStyle/>
          <a:p>
            <a:r>
              <a:rPr lang="en-US" dirty="0" smtClean="0"/>
              <a:t>Bare bone file &amp; directory structure</a:t>
            </a:r>
          </a:p>
          <a:p>
            <a:pPr lvl="1"/>
            <a:endParaRPr lang="en-US" dirty="0"/>
          </a:p>
          <a:p>
            <a:r>
              <a:rPr lang="en-US" dirty="0" smtClean="0"/>
              <a:t>	/</a:t>
            </a:r>
            <a:r>
              <a:rPr lang="en-US" dirty="0" err="1" smtClean="0"/>
              <a:t>ls</a:t>
            </a:r>
            <a:r>
              <a:rPr lang="en-US" dirty="0" smtClean="0"/>
              <a:t>/foo/wombat/pouch</a:t>
            </a:r>
          </a:p>
          <a:p>
            <a:endParaRPr lang="en-US" dirty="0"/>
          </a:p>
          <a:p>
            <a:r>
              <a:rPr lang="en-US" dirty="0" smtClean="0"/>
              <a:t>Does not support, maintain, or reveal</a:t>
            </a:r>
          </a:p>
          <a:p>
            <a:pPr lvl="1"/>
            <a:r>
              <a:rPr lang="en-US" dirty="0" smtClean="0"/>
              <a:t>Moving files</a:t>
            </a:r>
          </a:p>
          <a:p>
            <a:pPr lvl="1"/>
            <a:r>
              <a:rPr lang="en-US" dirty="0" smtClean="0"/>
              <a:t>Path-dependent permission semantics</a:t>
            </a:r>
          </a:p>
          <a:p>
            <a:pPr lvl="1"/>
            <a:r>
              <a:rPr lang="en-US" dirty="0" smtClean="0"/>
              <a:t>Directory modified times, files last-access times</a:t>
            </a:r>
          </a:p>
        </p:txBody>
      </p:sp>
    </p:spTree>
    <p:extLst>
      <p:ext uri="{BB962C8B-B14F-4D97-AF65-F5344CB8AC3E}">
        <p14:creationId xmlns:p14="http://schemas.microsoft.com/office/powerpoint/2010/main" val="254691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66675"/>
            <a:ext cx="8850312" cy="857250"/>
          </a:xfrm>
        </p:spPr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27100"/>
            <a:ext cx="8850312" cy="3936999"/>
          </a:xfrm>
        </p:spPr>
        <p:txBody>
          <a:bodyPr>
            <a:normAutofit/>
          </a:bodyPr>
          <a:lstStyle/>
          <a:p>
            <a:r>
              <a:rPr lang="en-US" dirty="0" smtClean="0"/>
              <a:t>Node: a file or directory</a:t>
            </a:r>
          </a:p>
          <a:p>
            <a:pPr lvl="1"/>
            <a:r>
              <a:rPr lang="en-US" dirty="0" smtClean="0"/>
              <a:t>Any node can act as an advisory reader/writer lock</a:t>
            </a:r>
          </a:p>
          <a:p>
            <a:pPr lvl="1"/>
            <a:endParaRPr lang="en-US" dirty="0"/>
          </a:p>
          <a:p>
            <a:r>
              <a:rPr lang="en-US" dirty="0" smtClean="0"/>
              <a:t>A node may </a:t>
            </a:r>
            <a:r>
              <a:rPr lang="en-US" dirty="0"/>
              <a:t>be either permanent or </a:t>
            </a:r>
            <a:r>
              <a:rPr lang="en-US" dirty="0" smtClean="0"/>
              <a:t>ephemeral </a:t>
            </a:r>
          </a:p>
          <a:p>
            <a:pPr lvl="1"/>
            <a:r>
              <a:rPr lang="en-US" dirty="0" smtClean="0"/>
              <a:t>Ephemeral used as temporary files, e.g., indicate a </a:t>
            </a:r>
            <a:r>
              <a:rPr lang="en-US" dirty="0"/>
              <a:t>client is </a:t>
            </a:r>
            <a:r>
              <a:rPr lang="en-US" dirty="0" smtClean="0"/>
              <a:t>alive</a:t>
            </a:r>
          </a:p>
          <a:p>
            <a:pPr lvl="1"/>
            <a:endParaRPr lang="en-US" dirty="0" smtClean="0"/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Three names of ACLs (R/W/change ACL name)</a:t>
            </a:r>
          </a:p>
          <a:p>
            <a:pPr lvl="2"/>
            <a:r>
              <a:rPr lang="en-US" dirty="0"/>
              <a:t>Authentication build into ROC</a:t>
            </a:r>
          </a:p>
          <a:p>
            <a:pPr lvl="1"/>
            <a:r>
              <a:rPr lang="en-US" dirty="0" smtClean="0"/>
              <a:t>64</a:t>
            </a:r>
            <a:r>
              <a:rPr lang="en-US" dirty="0"/>
              <a:t>-bit file content checksum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25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54101"/>
            <a:ext cx="8850312" cy="3652838"/>
          </a:xfrm>
        </p:spPr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Any node can act as lock (shared or exclusive)</a:t>
            </a:r>
          </a:p>
          <a:p>
            <a:pPr lvl="2"/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>
                <a:latin typeface="Helvetica Neue Light"/>
                <a:cs typeface="Helvetica Neue Light"/>
              </a:rPr>
              <a:t>Advisory (vs. mandatory)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Protect resources at remote services</a:t>
            </a:r>
          </a:p>
          <a:p>
            <a:pPr lvl="1"/>
            <a:r>
              <a:rPr lang="en-US" dirty="0" smtClean="0">
                <a:latin typeface="Helvetica Neue Light"/>
                <a:cs typeface="Helvetica Neue Light"/>
              </a:rPr>
              <a:t>No </a:t>
            </a:r>
            <a:r>
              <a:rPr lang="en-US" dirty="0">
                <a:latin typeface="Helvetica Neue Light"/>
                <a:cs typeface="Helvetica Neue Light"/>
              </a:rPr>
              <a:t>value in extra guards by mandatory locks</a:t>
            </a:r>
          </a:p>
          <a:p>
            <a:pPr lvl="1"/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>
                <a:latin typeface="Helvetica Neue Light"/>
                <a:cs typeface="Helvetica Neue Light"/>
              </a:rPr>
              <a:t>Write permission needed to acquire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Prevents unprivileged reader blocking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7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Locks and Sequences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30299"/>
            <a:ext cx="8850312" cy="39243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25352"/>
                </a:solidFill>
              </a:rPr>
              <a:t>Potential </a:t>
            </a:r>
            <a:r>
              <a:rPr lang="en-US" sz="2400" dirty="0">
                <a:solidFill>
                  <a:srgbClr val="525352"/>
                </a:solidFill>
              </a:rPr>
              <a:t>lock problems in distributed systems</a:t>
            </a:r>
          </a:p>
          <a:p>
            <a:pPr lvl="1"/>
            <a:r>
              <a:rPr lang="en-US" sz="2000" dirty="0"/>
              <a:t>A holds a lock L, issues request W, then fails</a:t>
            </a:r>
          </a:p>
          <a:p>
            <a:pPr lvl="1"/>
            <a:r>
              <a:rPr lang="en-US" sz="2000" dirty="0"/>
              <a:t>B acquires L (because A fails), performs actions</a:t>
            </a:r>
          </a:p>
          <a:p>
            <a:pPr lvl="1"/>
            <a:r>
              <a:rPr lang="en-US" sz="2000" dirty="0"/>
              <a:t>W arrives (out-of-order) after B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</a:t>
            </a:r>
            <a:r>
              <a:rPr lang="en-US" sz="2000" dirty="0" smtClean="0"/>
              <a:t>actions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525352"/>
                </a:solidFill>
              </a:rPr>
              <a:t>Solution </a:t>
            </a:r>
            <a:r>
              <a:rPr lang="en-US" sz="2400" dirty="0" smtClean="0">
                <a:solidFill>
                  <a:srgbClr val="525352"/>
                </a:solidFill>
              </a:rPr>
              <a:t>1</a:t>
            </a:r>
            <a:r>
              <a:rPr lang="en-US" sz="2400" dirty="0">
                <a:solidFill>
                  <a:srgbClr val="525352"/>
                </a:solidFill>
              </a:rPr>
              <a:t>: backward compatible</a:t>
            </a:r>
          </a:p>
          <a:p>
            <a:pPr lvl="1"/>
            <a:r>
              <a:rPr lang="en-US" sz="2000" dirty="0"/>
              <a:t>Lock server will prevent other clients from getting the lock if a lock become inaccessible or the holder has failed</a:t>
            </a:r>
          </a:p>
          <a:p>
            <a:pPr lvl="1"/>
            <a:r>
              <a:rPr lang="en-US" sz="2000" dirty="0"/>
              <a:t>Lock-delay period can be specified by </a:t>
            </a:r>
            <a:r>
              <a:rPr lang="en-US" sz="2000" dirty="0" smtClean="0"/>
              <a:t>clients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961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Locks and Sequences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30299"/>
            <a:ext cx="8850312" cy="39243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25352"/>
                </a:solidFill>
              </a:rPr>
              <a:t>Potential </a:t>
            </a:r>
            <a:r>
              <a:rPr lang="en-US" sz="2400" dirty="0">
                <a:solidFill>
                  <a:srgbClr val="525352"/>
                </a:solidFill>
              </a:rPr>
              <a:t>lock problems in distributed systems</a:t>
            </a:r>
          </a:p>
          <a:p>
            <a:pPr lvl="1"/>
            <a:r>
              <a:rPr lang="en-US" sz="2000" dirty="0"/>
              <a:t>A holds a lock L, issues request W, then fails</a:t>
            </a:r>
          </a:p>
          <a:p>
            <a:pPr lvl="1"/>
            <a:r>
              <a:rPr lang="en-US" sz="2000" dirty="0"/>
              <a:t>B acquires L (because A fails), performs actions</a:t>
            </a:r>
          </a:p>
          <a:p>
            <a:pPr lvl="1"/>
            <a:r>
              <a:rPr lang="en-US" sz="2000" dirty="0"/>
              <a:t>W arrives (out-of-order) after B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</a:t>
            </a:r>
            <a:r>
              <a:rPr lang="en-US" sz="2000" dirty="0" smtClean="0"/>
              <a:t>actions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525352"/>
                </a:solidFill>
              </a:rPr>
              <a:t>Solution </a:t>
            </a:r>
            <a:r>
              <a:rPr lang="en-US" dirty="0">
                <a:solidFill>
                  <a:srgbClr val="525352"/>
                </a:solidFill>
              </a:rPr>
              <a:t>2</a:t>
            </a:r>
            <a:r>
              <a:rPr lang="en-US" sz="2400" dirty="0" smtClean="0">
                <a:solidFill>
                  <a:srgbClr val="525352"/>
                </a:solidFill>
              </a:rPr>
              <a:t>: sequencer</a:t>
            </a:r>
            <a:endParaRPr lang="en-US" sz="2400" dirty="0">
              <a:solidFill>
                <a:srgbClr val="525352"/>
              </a:solidFill>
            </a:endParaRPr>
          </a:p>
          <a:p>
            <a:pPr lvl="1"/>
            <a:r>
              <a:rPr lang="en-US" dirty="0"/>
              <a:t>A lock holder can obtain a sequencer from Chubby</a:t>
            </a:r>
            <a:endParaRPr lang="en-US" sz="2100" dirty="0"/>
          </a:p>
          <a:p>
            <a:pPr lvl="1"/>
            <a:r>
              <a:rPr lang="en-US" dirty="0"/>
              <a:t>It attaches the sequencer to any requests that it sends to other </a:t>
            </a:r>
            <a:r>
              <a:rPr lang="en-US" dirty="0" smtClean="0"/>
              <a:t>servers</a:t>
            </a:r>
            <a:endParaRPr lang="en-US" dirty="0"/>
          </a:p>
          <a:p>
            <a:pPr lvl="1"/>
            <a:r>
              <a:rPr lang="en-US" dirty="0"/>
              <a:t>The other servers can verify the sequencer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77908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Design: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55700"/>
            <a:ext cx="8850312" cy="382269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Client subscribes when creating handle</a:t>
            </a:r>
          </a:p>
          <a:p>
            <a:pPr lvl="2" fontAlgn="auto">
              <a:spcAft>
                <a:spcPts val="0"/>
              </a:spcAft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Delivered </a:t>
            </a:r>
            <a:r>
              <a:rPr lang="en-US" dirty="0" err="1" smtClean="0">
                <a:ea typeface="+mn-ea"/>
              </a:rPr>
              <a:t>async</a:t>
            </a:r>
            <a:r>
              <a:rPr lang="en-US" dirty="0" smtClean="0">
                <a:ea typeface="+mn-ea"/>
              </a:rPr>
              <a:t> via up-call from client library</a:t>
            </a:r>
          </a:p>
          <a:p>
            <a:pPr lvl="3" fontAlgn="auto">
              <a:spcAft>
                <a:spcPts val="0"/>
              </a:spcAft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Event types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File contents modified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C</a:t>
            </a:r>
            <a:r>
              <a:rPr lang="en-US" dirty="0" smtClean="0">
                <a:ea typeface="+mn-ea"/>
              </a:rPr>
              <a:t>hild node added / removed / modified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C</a:t>
            </a:r>
            <a:r>
              <a:rPr lang="en-US" dirty="0" smtClean="0">
                <a:ea typeface="+mn-ea"/>
              </a:rPr>
              <a:t>hubby master failed over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H</a:t>
            </a:r>
            <a:r>
              <a:rPr lang="en-US" dirty="0" smtClean="0">
                <a:ea typeface="+mn-ea"/>
              </a:rPr>
              <a:t>andle / lock have become invalid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L</a:t>
            </a:r>
            <a:r>
              <a:rPr lang="en-US" dirty="0" smtClean="0">
                <a:ea typeface="+mn-ea"/>
              </a:rPr>
              <a:t>ock acquired / conflicting lock request (rarely used)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Design: API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69863" y="1206501"/>
            <a:ext cx="8850312" cy="3644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Open() (only call using named node)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how handle will be used (access checks here)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events to subscribe to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lock-delay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whether new file/</a:t>
            </a:r>
            <a:r>
              <a:rPr lang="en-US" dirty="0" err="1">
                <a:latin typeface="Helvetica Neue Light"/>
                <a:cs typeface="Helvetica Neue Light"/>
              </a:rPr>
              <a:t>dir</a:t>
            </a:r>
            <a:r>
              <a:rPr lang="en-US" dirty="0">
                <a:latin typeface="Helvetica Neue Light"/>
                <a:cs typeface="Helvetica Neue Light"/>
              </a:rPr>
              <a:t> should be </a:t>
            </a:r>
            <a:r>
              <a:rPr lang="en-US" dirty="0" smtClean="0">
                <a:latin typeface="Helvetica Neue Light"/>
                <a:cs typeface="Helvetica Neue Light"/>
              </a:rPr>
              <a:t>created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Close</a:t>
            </a:r>
            <a:r>
              <a:rPr lang="en-US" dirty="0">
                <a:latin typeface="Helvetica Neue Light"/>
                <a:cs typeface="Helvetica Neue Light"/>
              </a:rPr>
              <a:t>() vs. Poison(</a:t>
            </a:r>
            <a:r>
              <a:rPr lang="en-US" dirty="0" smtClean="0">
                <a:latin typeface="Helvetica Neue Light"/>
                <a:cs typeface="Helvetica Neue Light"/>
              </a:rPr>
              <a:t>)</a:t>
            </a:r>
          </a:p>
          <a:p>
            <a:pPr lvl="2"/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>
                <a:latin typeface="Helvetica Neue Light"/>
                <a:cs typeface="Helvetica Neue Light"/>
              </a:rPr>
              <a:t>Other ops:</a:t>
            </a:r>
          </a:p>
          <a:p>
            <a:pPr lvl="1"/>
            <a:r>
              <a:rPr lang="en-US" sz="1800" dirty="0" err="1">
                <a:latin typeface="Helvetica Neue Light"/>
                <a:cs typeface="Helvetica Neue Light"/>
              </a:rPr>
              <a:t>GetContentsAndStat</a:t>
            </a:r>
            <a:r>
              <a:rPr lang="en-US" sz="1800" dirty="0">
                <a:latin typeface="Helvetica Neue Light"/>
                <a:cs typeface="Helvetica Neue Light"/>
              </a:rPr>
              <a:t>(), </a:t>
            </a:r>
            <a:r>
              <a:rPr lang="en-US" sz="1800" dirty="0" err="1">
                <a:latin typeface="Helvetica Neue Light"/>
                <a:cs typeface="Helvetica Neue Light"/>
              </a:rPr>
              <a:t>SetContents</a:t>
            </a:r>
            <a:r>
              <a:rPr lang="en-US" sz="1800" dirty="0">
                <a:latin typeface="Helvetica Neue Light"/>
                <a:cs typeface="Helvetica Neue Light"/>
              </a:rPr>
              <a:t>(), Delete(), Acquire(), </a:t>
            </a:r>
            <a:r>
              <a:rPr lang="en-US" sz="1800" dirty="0" err="1">
                <a:latin typeface="Helvetica Neue Light"/>
                <a:cs typeface="Helvetica Neue Light"/>
              </a:rPr>
              <a:t>TryAcquire</a:t>
            </a:r>
            <a:r>
              <a:rPr lang="en-US" sz="1800" dirty="0">
                <a:latin typeface="Helvetica Neue Light"/>
                <a:cs typeface="Helvetica Neue Light"/>
              </a:rPr>
              <a:t>(), Release(), </a:t>
            </a:r>
            <a:r>
              <a:rPr lang="en-US" sz="1800" dirty="0" err="1">
                <a:latin typeface="Helvetica Neue Light"/>
                <a:cs typeface="Helvetica Neue Light"/>
              </a:rPr>
              <a:t>GetSequencer</a:t>
            </a:r>
            <a:r>
              <a:rPr lang="en-US" sz="1800" dirty="0">
                <a:latin typeface="Helvetica Neue Light"/>
                <a:cs typeface="Helvetica Neue Light"/>
              </a:rPr>
              <a:t>(), </a:t>
            </a:r>
            <a:r>
              <a:rPr lang="en-US" sz="1800" dirty="0" err="1">
                <a:latin typeface="Helvetica Neue Light"/>
                <a:cs typeface="Helvetica Neue Light"/>
              </a:rPr>
              <a:t>SetSequencer</a:t>
            </a:r>
            <a:r>
              <a:rPr lang="en-US" sz="1800" dirty="0">
                <a:latin typeface="Helvetica Neue Light"/>
                <a:cs typeface="Helvetica Neue Light"/>
              </a:rPr>
              <a:t>(), </a:t>
            </a:r>
            <a:r>
              <a:rPr lang="en-US" sz="1800" dirty="0" err="1">
                <a:latin typeface="Helvetica Neue Light"/>
                <a:cs typeface="Helvetica Neue Light"/>
              </a:rPr>
              <a:t>CheckSequencer</a:t>
            </a:r>
            <a:r>
              <a:rPr lang="en-US" sz="1800" dirty="0">
                <a:latin typeface="Helvetica Neue Light"/>
                <a:cs typeface="Helvetica Neue Ligh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109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Client caches file data, node meta-data</a:t>
            </a:r>
          </a:p>
          <a:p>
            <a:pPr lvl="1"/>
            <a:r>
              <a:rPr lang="en-US" dirty="0" smtClean="0">
                <a:latin typeface="Helvetica Neue Light"/>
                <a:cs typeface="Helvetica Neue Light"/>
              </a:rPr>
              <a:t>Write</a:t>
            </a:r>
            <a:r>
              <a:rPr lang="en-US" dirty="0">
                <a:latin typeface="Helvetica Neue Light"/>
                <a:cs typeface="Helvetica Neue Light"/>
              </a:rPr>
              <a:t>-through held in </a:t>
            </a:r>
            <a:r>
              <a:rPr lang="en-US" dirty="0" smtClean="0">
                <a:latin typeface="Helvetica Neue Light"/>
                <a:cs typeface="Helvetica Neue Light"/>
              </a:rPr>
              <a:t>memory</a:t>
            </a:r>
          </a:p>
          <a:p>
            <a:pPr lvl="4"/>
            <a:endParaRPr lang="en-US" dirty="0">
              <a:latin typeface="Helvetica Neue Light"/>
              <a:cs typeface="Helvetica Neue Light"/>
            </a:endParaRPr>
          </a:p>
          <a:p>
            <a:r>
              <a:rPr lang="en-US" dirty="0"/>
              <a:t>Strict consistency: easy to understand</a:t>
            </a:r>
          </a:p>
          <a:p>
            <a:pPr lvl="1"/>
            <a:r>
              <a:rPr lang="en-US" dirty="0"/>
              <a:t> Lease based</a:t>
            </a:r>
          </a:p>
          <a:p>
            <a:pPr lvl="1"/>
            <a:r>
              <a:rPr lang="en-US" dirty="0"/>
              <a:t> Master will invalidate cached copies upon a write </a:t>
            </a:r>
            <a:r>
              <a:rPr lang="en-US" dirty="0" smtClean="0"/>
              <a:t>request</a:t>
            </a:r>
          </a:p>
          <a:p>
            <a:pPr lvl="4"/>
            <a:endParaRPr lang="en-US" dirty="0"/>
          </a:p>
          <a:p>
            <a:r>
              <a:rPr lang="en-US" dirty="0">
                <a:latin typeface="Helvetica Neue Light"/>
                <a:cs typeface="Helvetica Neue Light"/>
              </a:rPr>
              <a:t>Handles and locks cached as well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Event informs client of conflicting lock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9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7129"/>
            <a:ext cx="8850312" cy="857250"/>
          </a:xfrm>
        </p:spPr>
        <p:txBody>
          <a:bodyPr/>
          <a:lstStyle/>
          <a:p>
            <a:r>
              <a:rPr lang="en-US" dirty="0" smtClean="0"/>
              <a:t>Today’s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08100"/>
            <a:ext cx="8415337" cy="3777662"/>
          </a:xfrm>
        </p:spPr>
        <p:txBody>
          <a:bodyPr/>
          <a:lstStyle/>
          <a:p>
            <a:r>
              <a:rPr lang="en-US" dirty="0"/>
              <a:t>The Chubby lock service for loosely-coupled distributed systems</a:t>
            </a:r>
            <a:r>
              <a:rPr lang="en-US" dirty="0" smtClean="0">
                <a:ea typeface="ＭＳ Ｐゴシック" charset="0"/>
              </a:rPr>
              <a:t>, </a:t>
            </a:r>
            <a:endParaRPr lang="en-US" dirty="0">
              <a:ea typeface="ＭＳ Ｐゴシック" charset="0"/>
            </a:endParaRPr>
          </a:p>
          <a:p>
            <a:r>
              <a:rPr lang="en-US" sz="2000" dirty="0"/>
              <a:t>Mike Burrows</a:t>
            </a:r>
            <a:r>
              <a:rPr lang="en-US" sz="2000" dirty="0" smtClean="0"/>
              <a:t>, OSDI’06</a:t>
            </a:r>
          </a:p>
          <a:p>
            <a:r>
              <a:rPr lang="en-US" sz="1800" dirty="0" smtClean="0">
                <a:ea typeface="ＭＳ Ｐゴシック" charset="0"/>
              </a:rPr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://www.usenix.org/event/</a:t>
            </a:r>
            <a:r>
              <a:rPr lang="en-US" sz="1800" b="1" dirty="0">
                <a:hlinkClick r:id="rId2"/>
              </a:rPr>
              <a:t>osdi</a:t>
            </a:r>
            <a:r>
              <a:rPr lang="en-US" sz="1800" dirty="0">
                <a:hlinkClick r:id="rId2"/>
              </a:rPr>
              <a:t>06/tech/full_papers/burrows/</a:t>
            </a:r>
            <a:r>
              <a:rPr lang="en-US" sz="1800" dirty="0" smtClean="0">
                <a:hlinkClick r:id="rId2"/>
              </a:rPr>
              <a:t>burrows.pdf</a:t>
            </a:r>
            <a:r>
              <a:rPr lang="en-US" sz="1800" dirty="0" smtClean="0"/>
              <a:t> )</a:t>
            </a:r>
            <a:endParaRPr lang="en-US" sz="1800" dirty="0">
              <a:ea typeface="ＭＳ Ｐゴシック" charset="0"/>
            </a:endParaRPr>
          </a:p>
          <a:p>
            <a:pPr lvl="2"/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93864" y="15589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130175"/>
            <a:ext cx="8850312" cy="857250"/>
          </a:xfrm>
        </p:spPr>
        <p:txBody>
          <a:bodyPr/>
          <a:lstStyle/>
          <a:p>
            <a:r>
              <a:rPr lang="en-US" sz="3400" dirty="0" smtClean="0"/>
              <a:t>Sessions</a:t>
            </a:r>
            <a:r>
              <a:rPr lang="en-US" sz="3400" dirty="0"/>
              <a:t> </a:t>
            </a:r>
            <a:r>
              <a:rPr lang="en-US" sz="3400" dirty="0" smtClean="0"/>
              <a:t>and Keep</a:t>
            </a:r>
            <a:r>
              <a:rPr lang="en-US" sz="3400" dirty="0"/>
              <a:t>-</a:t>
            </a:r>
            <a:r>
              <a:rPr lang="en-US" sz="3400" dirty="0" err="1" smtClean="0"/>
              <a:t>Alives</a:t>
            </a:r>
            <a:endParaRPr lang="en-US" sz="3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27100"/>
            <a:ext cx="8850312" cy="39877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client sends keep-alive requests to a </a:t>
            </a:r>
            <a:r>
              <a:rPr lang="en-US" sz="2400" dirty="0" smtClean="0"/>
              <a:t>master</a:t>
            </a:r>
          </a:p>
          <a:p>
            <a:pPr lvl="4"/>
            <a:endParaRPr lang="en-US" dirty="0"/>
          </a:p>
          <a:p>
            <a:r>
              <a:rPr lang="en-US" sz="2400" dirty="0"/>
              <a:t>A master responds by a keep-alive </a:t>
            </a:r>
            <a:r>
              <a:rPr lang="en-US" sz="2400" dirty="0" smtClean="0"/>
              <a:t>response</a:t>
            </a:r>
          </a:p>
          <a:p>
            <a:pPr lvl="4"/>
            <a:endParaRPr lang="en-US" dirty="0"/>
          </a:p>
          <a:p>
            <a:r>
              <a:rPr lang="en-US" sz="2400" dirty="0"/>
              <a:t>Immediately after getting the keep-alive response, the client sends another request for </a:t>
            </a:r>
            <a:r>
              <a:rPr lang="en-US" sz="2400" dirty="0" smtClean="0"/>
              <a:t>extension</a:t>
            </a:r>
          </a:p>
          <a:p>
            <a:pPr lvl="3"/>
            <a:endParaRPr lang="en-US" dirty="0"/>
          </a:p>
          <a:p>
            <a:r>
              <a:rPr lang="en-US" sz="2400" dirty="0"/>
              <a:t>The master will block keep-</a:t>
            </a:r>
            <a:r>
              <a:rPr lang="en-US" sz="2400" dirty="0" err="1"/>
              <a:t>alives</a:t>
            </a:r>
            <a:r>
              <a:rPr lang="en-US" sz="2400" dirty="0"/>
              <a:t> until close the expiration of a </a:t>
            </a:r>
            <a:r>
              <a:rPr lang="en-US" sz="2400" dirty="0" smtClean="0"/>
              <a:t>session</a:t>
            </a:r>
          </a:p>
          <a:p>
            <a:pPr lvl="3"/>
            <a:endParaRPr lang="en-US" dirty="0"/>
          </a:p>
          <a:p>
            <a:r>
              <a:rPr lang="en-US" sz="2400" dirty="0"/>
              <a:t>Extension is default to </a:t>
            </a:r>
            <a:r>
              <a:rPr lang="en-US" sz="2400" dirty="0" smtClean="0"/>
              <a:t>12s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3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Sessions and Master </a:t>
            </a:r>
            <a:r>
              <a:rPr lang="en-US" sz="3400" dirty="0"/>
              <a:t>Fail-overs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Clients </a:t>
            </a:r>
            <a:r>
              <a:rPr lang="en-US" sz="2400" dirty="0"/>
              <a:t>maintain a local timer for estimating the session timeouts (time is not perfectly synchronized)</a:t>
            </a:r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local timer runs out, wait for a 45s grace period before ending the session</a:t>
            </a:r>
          </a:p>
          <a:p>
            <a:pPr lvl="1"/>
            <a:r>
              <a:rPr lang="en-US" sz="2000" dirty="0"/>
              <a:t>Happens when a master fails over</a:t>
            </a:r>
          </a:p>
        </p:txBody>
      </p:sp>
    </p:spTree>
    <p:extLst>
      <p:ext uri="{BB962C8B-B14F-4D97-AF65-F5344CB8AC3E}">
        <p14:creationId xmlns:p14="http://schemas.microsoft.com/office/powerpoint/2010/main" val="215025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6-11-08 at 9.30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848"/>
            <a:ext cx="9144000" cy="29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83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Details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simple </a:t>
            </a:r>
            <a:r>
              <a:rPr lang="en-US" dirty="0"/>
              <a:t>database with write ahead logging and </a:t>
            </a:r>
            <a:r>
              <a:rPr lang="en-US" dirty="0" smtClean="0"/>
              <a:t>snapshotting</a:t>
            </a:r>
          </a:p>
          <a:p>
            <a:pPr lvl="1"/>
            <a:r>
              <a:rPr lang="en-US" dirty="0" smtClean="0"/>
              <a:t>Switched from </a:t>
            </a:r>
            <a:r>
              <a:rPr lang="en-US" dirty="0" err="1" smtClean="0"/>
              <a:t>BerkeleyDB</a:t>
            </a:r>
            <a:r>
              <a:rPr lang="en-US" dirty="0" smtClean="0"/>
              <a:t> to bare-bone internally-developed DB (why?)</a:t>
            </a:r>
            <a:endParaRPr lang="en-US" dirty="0"/>
          </a:p>
          <a:p>
            <a:r>
              <a:rPr lang="en-US" dirty="0"/>
              <a:t>Backup:</a:t>
            </a:r>
          </a:p>
          <a:p>
            <a:pPr lvl="1"/>
            <a:r>
              <a:rPr lang="en-US" dirty="0"/>
              <a:t>Write a snapshot to a GFS server in a different building</a:t>
            </a:r>
          </a:p>
          <a:p>
            <a:r>
              <a:rPr lang="en-US" dirty="0"/>
              <a:t>Mirroring files across multiple cells</a:t>
            </a:r>
          </a:p>
          <a:p>
            <a:pPr lvl="1"/>
            <a:r>
              <a:rPr lang="en-US" dirty="0"/>
              <a:t>Configuration files (e.g., locations of other services, access control lists, etc.)</a:t>
            </a:r>
          </a:p>
        </p:txBody>
      </p:sp>
    </p:spTree>
    <p:extLst>
      <p:ext uri="{BB962C8B-B14F-4D97-AF65-F5344CB8AC3E}">
        <p14:creationId xmlns:p14="http://schemas.microsoft.com/office/powerpoint/2010/main" val="236571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scaling is important?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43001"/>
            <a:ext cx="8850312" cy="3563938"/>
          </a:xfrm>
        </p:spPr>
        <p:txBody>
          <a:bodyPr/>
          <a:lstStyle/>
          <a:p>
            <a:r>
              <a:rPr lang="en-US" sz="2400" dirty="0"/>
              <a:t>Clients connect to a single instance of master in a cell</a:t>
            </a:r>
          </a:p>
          <a:p>
            <a:pPr lvl="1"/>
            <a:r>
              <a:rPr lang="en-US" sz="2100" dirty="0"/>
              <a:t>Much more client processes that number of </a:t>
            </a:r>
            <a:r>
              <a:rPr lang="en-US" sz="2100" dirty="0" smtClean="0"/>
              <a:t>machines</a:t>
            </a:r>
          </a:p>
          <a:p>
            <a:pPr lvl="1"/>
            <a:endParaRPr lang="en-US" sz="2100" dirty="0"/>
          </a:p>
          <a:p>
            <a:r>
              <a:rPr lang="en-US" sz="2600" dirty="0"/>
              <a:t>Existing mechanisms:</a:t>
            </a:r>
          </a:p>
          <a:p>
            <a:pPr lvl="1"/>
            <a:r>
              <a:rPr lang="en-US" sz="2200" dirty="0"/>
              <a:t>More Chubby cells</a:t>
            </a:r>
          </a:p>
          <a:p>
            <a:pPr lvl="1"/>
            <a:r>
              <a:rPr lang="en-US" sz="2200" dirty="0"/>
              <a:t>Increase lease time from 12s to 60s to reduce </a:t>
            </a:r>
            <a:r>
              <a:rPr lang="en-US" sz="2200" dirty="0" err="1"/>
              <a:t>KeepAlive</a:t>
            </a:r>
            <a:r>
              <a:rPr lang="en-US" sz="2200" dirty="0"/>
              <a:t> messages (dominant requests in experiments)</a:t>
            </a:r>
          </a:p>
          <a:p>
            <a:pPr lvl="1"/>
            <a:r>
              <a:rPr lang="en-US" sz="2200" dirty="0"/>
              <a:t>Client caches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913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Mechanisms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8257"/>
            <a:ext cx="8229600" cy="3398044"/>
          </a:xfrm>
        </p:spPr>
        <p:txBody>
          <a:bodyPr/>
          <a:lstStyle/>
          <a:p>
            <a:r>
              <a:rPr lang="en-US"/>
              <a:t>Proxies:</a:t>
            </a:r>
          </a:p>
          <a:p>
            <a:pPr lvl="1"/>
            <a:r>
              <a:rPr lang="en-US"/>
              <a:t>Handle KeepAlive and read requests, pass write requests to the master</a:t>
            </a:r>
          </a:p>
          <a:p>
            <a:pPr lvl="1"/>
            <a:r>
              <a:rPr lang="en-US"/>
              <a:t>Reduce traffic but reduce availability</a:t>
            </a:r>
          </a:p>
          <a:p>
            <a:r>
              <a:rPr lang="en-US"/>
              <a:t>Partitioning: partition name space</a:t>
            </a:r>
          </a:p>
          <a:p>
            <a:pPr lvl="1"/>
            <a:r>
              <a:rPr lang="en-US"/>
              <a:t>A master handles nodes with </a:t>
            </a:r>
            <a:br>
              <a:rPr lang="en-US"/>
            </a:br>
            <a:r>
              <a:rPr lang="en-US"/>
              <a:t>hash(name) mod N == id</a:t>
            </a:r>
          </a:p>
          <a:p>
            <a:pPr lvl="1"/>
            <a:r>
              <a:rPr lang="en-US"/>
              <a:t>Limited cross-partition messages</a:t>
            </a:r>
          </a:p>
        </p:txBody>
      </p:sp>
    </p:spTree>
    <p:extLst>
      <p:ext uri="{BB962C8B-B14F-4D97-AF65-F5344CB8AC3E}">
        <p14:creationId xmlns:p14="http://schemas.microsoft.com/office/powerpoint/2010/main" val="118569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 outages Stats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61 outages for all cells in a few weeks</a:t>
            </a:r>
          </a:p>
          <a:p>
            <a:pPr lvl="1"/>
            <a:r>
              <a:rPr lang="en-US" dirty="0" smtClean="0"/>
              <a:t>52 </a:t>
            </a:r>
            <a:r>
              <a:rPr lang="en-US" dirty="0"/>
              <a:t>outages were under </a:t>
            </a:r>
            <a:r>
              <a:rPr lang="en-US" dirty="0" smtClean="0"/>
              <a:t>30s, incur </a:t>
            </a:r>
            <a:r>
              <a:rPr lang="en-US" dirty="0"/>
              <a:t>under 30s delay in </a:t>
            </a:r>
            <a:r>
              <a:rPr lang="en-US" dirty="0" smtClean="0"/>
              <a:t>applications</a:t>
            </a:r>
          </a:p>
          <a:p>
            <a:endParaRPr lang="en-US" dirty="0"/>
          </a:p>
          <a:p>
            <a:r>
              <a:rPr lang="en-US" dirty="0" smtClean="0"/>
              <a:t>Remaining 9 outages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maintenance (4)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uspected </a:t>
            </a:r>
            <a:r>
              <a:rPr lang="en-US" dirty="0"/>
              <a:t>network connectivity </a:t>
            </a:r>
            <a:r>
              <a:rPr lang="en-US" dirty="0" smtClean="0"/>
              <a:t>problems (2)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oftware errors (2)</a:t>
            </a:r>
          </a:p>
          <a:p>
            <a:pPr lvl="1"/>
            <a:r>
              <a:rPr lang="en-US" dirty="0" smtClean="0"/>
              <a:t>Overload (1)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90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Clients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55701"/>
            <a:ext cx="8850312" cy="3551238"/>
          </a:xfrm>
        </p:spPr>
        <p:txBody>
          <a:bodyPr>
            <a:normAutofit/>
          </a:bodyPr>
          <a:lstStyle/>
          <a:p>
            <a:r>
              <a:rPr lang="en-US" dirty="0"/>
              <a:t>Google systems are mostly written in C++</a:t>
            </a:r>
          </a:p>
          <a:p>
            <a:pPr lvl="1"/>
            <a:r>
              <a:rPr lang="en-US" dirty="0"/>
              <a:t>Chubby client library is complex (7000 lines)</a:t>
            </a:r>
          </a:p>
          <a:p>
            <a:pPr lvl="1"/>
            <a:r>
              <a:rPr lang="en-US" dirty="0"/>
              <a:t>Hard to port to Java and maintain in Java</a:t>
            </a:r>
          </a:p>
          <a:p>
            <a:r>
              <a:rPr lang="en-US" dirty="0"/>
              <a:t>JNI is inefficient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users run a protocol-conversion server with a simple RPC protocol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Don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know how to avoid running this additional server</a:t>
            </a:r>
          </a:p>
        </p:txBody>
      </p:sp>
    </p:spTree>
    <p:extLst>
      <p:ext uri="{BB962C8B-B14F-4D97-AF65-F5344CB8AC3E}">
        <p14:creationId xmlns:p14="http://schemas.microsoft.com/office/powerpoint/2010/main" val="3389558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</a:t>
            </a:r>
            <a:r>
              <a:rPr lang="en-US" dirty="0"/>
              <a:t>Name Service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Chubby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most popular use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availability, need to set DNS TTL short, but often overwhelms DNS server</a:t>
            </a:r>
          </a:p>
          <a:p>
            <a:pPr lvl="1"/>
            <a:r>
              <a:rPr lang="en-US" dirty="0"/>
              <a:t>Must poll each DNS entry: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Chubby is invalidation based</a:t>
            </a:r>
          </a:p>
          <a:p>
            <a:pPr lvl="1"/>
            <a:r>
              <a:rPr lang="en-US" dirty="0"/>
              <a:t>Besides </a:t>
            </a:r>
            <a:r>
              <a:rPr lang="en-US" dirty="0" err="1"/>
              <a:t>KeepAlives</a:t>
            </a:r>
            <a:r>
              <a:rPr lang="en-US" dirty="0"/>
              <a:t>, no need to poll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Abusive Clients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Review before clients can use shared Chubby </a:t>
            </a:r>
            <a:r>
              <a:rPr lang="en-US" sz="2400" dirty="0" smtClean="0"/>
              <a:t>cells</a:t>
            </a:r>
          </a:p>
          <a:p>
            <a:pPr lvl="1"/>
            <a:endParaRPr lang="en-US" sz="2000" dirty="0"/>
          </a:p>
          <a:p>
            <a:r>
              <a:rPr lang="en-US" sz="2400" dirty="0"/>
              <a:t>Problem cases encountered:</a:t>
            </a:r>
          </a:p>
          <a:p>
            <a:pPr lvl="1"/>
            <a:r>
              <a:rPr lang="en-US" sz="2000" dirty="0"/>
              <a:t>Repeated open/close calls for polling a file</a:t>
            </a:r>
          </a:p>
          <a:p>
            <a:pPr lvl="2"/>
            <a:r>
              <a:rPr lang="en-US" sz="1800" dirty="0"/>
              <a:t>Cache file handles aggressively</a:t>
            </a:r>
          </a:p>
          <a:p>
            <a:pPr lvl="1"/>
            <a:r>
              <a:rPr lang="en-US" sz="2000" dirty="0"/>
              <a:t>Lack of quotas</a:t>
            </a:r>
          </a:p>
          <a:p>
            <a:pPr lvl="2"/>
            <a:r>
              <a:rPr lang="en-US" sz="1800" dirty="0"/>
              <a:t>256Kbytes file size limit</a:t>
            </a:r>
          </a:p>
          <a:p>
            <a:pPr lvl="1"/>
            <a:r>
              <a:rPr lang="en-US" sz="2000" dirty="0"/>
              <a:t>Publish/subscribe system on Chubby? inefficient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84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this paper about?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ja-JP" altLang="en-US" i="1">
                <a:latin typeface="Arial"/>
              </a:rPr>
              <a:t>“</a:t>
            </a:r>
            <a:r>
              <a:rPr lang="en-US" i="1"/>
              <a:t>Building Chubby was an engineering effort … it was not research. We claim no new algorithms or techniques. The purpose of this paper is to describe what we did and why, rather than to advocate it.</a:t>
            </a:r>
            <a:r>
              <a:rPr lang="ja-JP" altLang="en-US" i="1">
                <a:latin typeface="Arial"/>
              </a:rPr>
              <a:t>”</a:t>
            </a:r>
            <a:endParaRPr lang="en-US" i="1"/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5633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92201"/>
            <a:ext cx="8850312" cy="3614738"/>
          </a:xfrm>
        </p:spPr>
        <p:txBody>
          <a:bodyPr/>
          <a:lstStyle/>
          <a:p>
            <a:r>
              <a:rPr lang="en-US" dirty="0" smtClean="0"/>
              <a:t>Developers rarely consider availability</a:t>
            </a:r>
          </a:p>
          <a:p>
            <a:pPr lvl="1"/>
            <a:r>
              <a:rPr lang="en-US" dirty="0" smtClean="0"/>
              <a:t>Should plan for short Chubby outages</a:t>
            </a:r>
          </a:p>
          <a:p>
            <a:pPr lvl="1"/>
            <a:r>
              <a:rPr lang="en-US" dirty="0" smtClean="0"/>
              <a:t>Crashed applications on failover event</a:t>
            </a:r>
          </a:p>
          <a:p>
            <a:r>
              <a:rPr lang="en-US" dirty="0" smtClean="0"/>
              <a:t>Fine grained locking not essential</a:t>
            </a:r>
          </a:p>
          <a:p>
            <a:r>
              <a:rPr lang="en-US" dirty="0" smtClean="0"/>
              <a:t>API mostly good, but one bad chose stands out</a:t>
            </a:r>
          </a:p>
          <a:p>
            <a:pPr lvl="1"/>
            <a:r>
              <a:rPr lang="en-US" dirty="0" smtClean="0"/>
              <a:t>Handles acquiring locks cannot be shared</a:t>
            </a:r>
          </a:p>
          <a:p>
            <a:r>
              <a:rPr lang="en-US" dirty="0" smtClean="0"/>
              <a:t>RPC affects transport protocols</a:t>
            </a:r>
          </a:p>
          <a:p>
            <a:pPr lvl="1"/>
            <a:r>
              <a:rPr lang="en-US" dirty="0" smtClean="0"/>
              <a:t>Forced to send </a:t>
            </a:r>
            <a:r>
              <a:rPr lang="en-US" dirty="0" err="1" smtClean="0"/>
              <a:t>KeepAlives</a:t>
            </a:r>
            <a:r>
              <a:rPr lang="en-US" dirty="0" smtClean="0"/>
              <a:t> by UDP (why?)</a:t>
            </a:r>
          </a:p>
        </p:txBody>
      </p:sp>
    </p:spTree>
    <p:extLst>
      <p:ext uri="{BB962C8B-B14F-4D97-AF65-F5344CB8AC3E}">
        <p14:creationId xmlns:p14="http://schemas.microsoft.com/office/powerpoint/2010/main" val="238469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54101"/>
            <a:ext cx="8850312" cy="3652838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Lock Service</a:t>
            </a:r>
          </a:p>
          <a:p>
            <a:pPr lvl="1"/>
            <a:r>
              <a:rPr lang="en-US" dirty="0" smtClean="0"/>
              <a:t>Coarse-grained synchronization for Google’s distributed systems</a:t>
            </a:r>
          </a:p>
          <a:p>
            <a:pPr lvl="1"/>
            <a:r>
              <a:rPr lang="en-US" dirty="0" smtClean="0"/>
              <a:t>Primarily used as internal name service</a:t>
            </a:r>
          </a:p>
          <a:p>
            <a:pPr lvl="1"/>
            <a:r>
              <a:rPr lang="en-US" dirty="0" smtClean="0"/>
              <a:t>Repository for files requiring high availability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Well-known techniques</a:t>
            </a:r>
          </a:p>
          <a:p>
            <a:pPr lvl="1"/>
            <a:r>
              <a:rPr lang="en-US" dirty="0" smtClean="0"/>
              <a:t>Distributed consensus, caching, notifications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UNIX</a:t>
            </a:r>
            <a:r>
              <a:rPr lang="en-US" dirty="0"/>
              <a:t>-like file system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28700"/>
            <a:ext cx="8850312" cy="38480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What is Chubby?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Lock service in a loosely-coupled distributed system (e.g., 10K 4-processor </a:t>
            </a:r>
            <a:r>
              <a:rPr lang="en-US" sz="2300" dirty="0" smtClean="0"/>
              <a:t>machines </a:t>
            </a:r>
            <a:r>
              <a:rPr lang="en-US" sz="2300" dirty="0"/>
              <a:t>connected by 1Gbps Ethernet)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Client interface similar to whole-file advisory locks with notification of various events (e.g., file modifications)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Primary goals: reliability, availability, easy-to-understand </a:t>
            </a:r>
            <a:r>
              <a:rPr lang="en-US" sz="2300" dirty="0" smtClean="0"/>
              <a:t>semantics</a:t>
            </a:r>
          </a:p>
          <a:p>
            <a:pPr lvl="3">
              <a:lnSpc>
                <a:spcPct val="120000"/>
              </a:lnSpc>
            </a:pP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800" dirty="0"/>
              <a:t>How is it used?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Used in Google: GFS, </a:t>
            </a:r>
            <a:r>
              <a:rPr lang="en-US" sz="2300" dirty="0" err="1"/>
              <a:t>Bigtable</a:t>
            </a:r>
            <a:r>
              <a:rPr lang="en-US" sz="2300" dirty="0"/>
              <a:t>, etc.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Elect leaders, store small amount of meta-data, as the root of the distributed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8094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Lock service, instead of consensus library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Serve small files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Support large-scale concurrent file viewing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Event notification mechanism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Caching of files (consistent caching)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Security, including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295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6528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Lock service vs. consensus (</a:t>
            </a:r>
            <a:r>
              <a:rPr lang="en-US" dirty="0" err="1" smtClean="0"/>
              <a:t>Paxos</a:t>
            </a:r>
            <a:r>
              <a:rPr lang="en-US" dirty="0" smtClean="0"/>
              <a:t>) library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Maintain program structure, communication patterns</a:t>
            </a:r>
          </a:p>
          <a:p>
            <a:pPr lvl="1"/>
            <a:r>
              <a:rPr lang="en-US" dirty="0" smtClean="0"/>
              <a:t>Can support notification mechanism</a:t>
            </a:r>
          </a:p>
          <a:p>
            <a:pPr lvl="1"/>
            <a:r>
              <a:rPr lang="en-US" dirty="0" smtClean="0"/>
              <a:t>Smaller # of nodes (servers) needed to make progress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Advisory instead of mandatory locks (why?):  </a:t>
            </a:r>
          </a:p>
          <a:p>
            <a:pPr lvl="1"/>
            <a:r>
              <a:rPr lang="en-US" dirty="0" smtClean="0"/>
              <a:t>Holding </a:t>
            </a:r>
            <a:r>
              <a:rPr lang="en-US" dirty="0"/>
              <a:t>a lock called F  neither is </a:t>
            </a:r>
            <a:r>
              <a:rPr lang="en-US" dirty="0" smtClean="0"/>
              <a:t>necessary to </a:t>
            </a:r>
            <a:r>
              <a:rPr lang="en-US" dirty="0"/>
              <a:t>access the file </a:t>
            </a:r>
            <a:r>
              <a:rPr lang="en-US" dirty="0" smtClean="0"/>
              <a:t>F, </a:t>
            </a:r>
            <a:r>
              <a:rPr lang="en-US" dirty="0"/>
              <a:t>nor prevents other clients from </a:t>
            </a:r>
            <a:r>
              <a:rPr lang="en-US" dirty="0" smtClean="0"/>
              <a:t>doing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04901"/>
            <a:ext cx="8850312" cy="3602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Coarse vs. fine-grained locks</a:t>
            </a:r>
          </a:p>
          <a:p>
            <a:endParaRPr lang="en-US" dirty="0" smtClean="0"/>
          </a:p>
          <a:p>
            <a:r>
              <a:rPr lang="en-US" dirty="0" smtClean="0"/>
              <a:t>Advantages of coarse-grained locks</a:t>
            </a:r>
          </a:p>
          <a:p>
            <a:pPr lvl="1"/>
            <a:r>
              <a:rPr lang="en-US" dirty="0" smtClean="0"/>
              <a:t>Less load on lock server</a:t>
            </a:r>
          </a:p>
          <a:p>
            <a:pPr lvl="1"/>
            <a:r>
              <a:rPr lang="en-US" dirty="0" smtClean="0"/>
              <a:t>Less delay when lock server fails</a:t>
            </a:r>
          </a:p>
          <a:p>
            <a:pPr lvl="1"/>
            <a:r>
              <a:rPr lang="en-US" dirty="0" smtClean="0"/>
              <a:t>Less lock servers and availability required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Advantages of </a:t>
            </a:r>
            <a:r>
              <a:rPr lang="en-US" dirty="0"/>
              <a:t>f</a:t>
            </a:r>
            <a:r>
              <a:rPr lang="en-US" dirty="0" smtClean="0"/>
              <a:t>ine-grained locks</a:t>
            </a:r>
          </a:p>
          <a:p>
            <a:pPr lvl="1"/>
            <a:r>
              <a:rPr lang="en-US" dirty="0" smtClean="0"/>
              <a:t>More lock server load</a:t>
            </a:r>
          </a:p>
          <a:p>
            <a:pPr lvl="1"/>
            <a:r>
              <a:rPr lang="en-US" dirty="0" smtClean="0"/>
              <a:t>If needed, could be implemented on client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9863" y="1287640"/>
            <a:ext cx="4986337" cy="3728860"/>
          </a:xfrm>
        </p:spPr>
        <p:txBody>
          <a:bodyPr>
            <a:normAutofit/>
          </a:bodyPr>
          <a:lstStyle/>
          <a:p>
            <a:r>
              <a:rPr lang="en-US" dirty="0"/>
              <a:t>Chubby cell: a small number of replicas (e.g., 5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Master is selected using a consensus protocol (e.g., </a:t>
            </a:r>
            <a:r>
              <a:rPr lang="en-US" dirty="0" err="1"/>
              <a:t>Paxos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Master gets a lease of several seconds</a:t>
            </a:r>
          </a:p>
          <a:p>
            <a:pPr lvl="1"/>
            <a:r>
              <a:rPr lang="en-US" dirty="0"/>
              <a:t>If master fails, it’s lease expires and a new one is </a:t>
            </a:r>
            <a:r>
              <a:rPr lang="en-US" dirty="0" smtClean="0"/>
              <a:t>selected</a:t>
            </a:r>
            <a:endParaRPr lang="en-US" dirty="0"/>
          </a:p>
        </p:txBody>
      </p:sp>
      <p:pic>
        <p:nvPicPr>
          <p:cNvPr id="6" name="Picture 5" descr="Screen Shot 2016-11-08 at 8.1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8" y="1117600"/>
            <a:ext cx="4233651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2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9863" y="1249540"/>
            <a:ext cx="4986337" cy="3601860"/>
          </a:xfrm>
        </p:spPr>
        <p:txBody>
          <a:bodyPr>
            <a:normAutofit/>
          </a:bodyPr>
          <a:lstStyle/>
          <a:p>
            <a:r>
              <a:rPr lang="en-US" dirty="0"/>
              <a:t>Clients </a:t>
            </a:r>
            <a:endParaRPr lang="en-US" dirty="0" smtClean="0"/>
          </a:p>
          <a:p>
            <a:pPr lvl="1"/>
            <a:r>
              <a:rPr lang="en-US" dirty="0" smtClean="0"/>
              <a:t>Send reads/writes only </a:t>
            </a:r>
            <a:r>
              <a:rPr lang="en-US" dirty="0"/>
              <a:t>to the master</a:t>
            </a:r>
          </a:p>
          <a:p>
            <a:pPr lvl="1"/>
            <a:r>
              <a:rPr lang="en-US" dirty="0"/>
              <a:t>Communicates with master via a chubby </a:t>
            </a:r>
            <a:r>
              <a:rPr lang="en-US" dirty="0" smtClean="0"/>
              <a:t>library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Every replica server </a:t>
            </a:r>
          </a:p>
          <a:p>
            <a:pPr lvl="1"/>
            <a:r>
              <a:rPr lang="en-US" dirty="0" smtClean="0"/>
              <a:t>Is listed </a:t>
            </a:r>
            <a:r>
              <a:rPr lang="en-US" dirty="0"/>
              <a:t>in DNS</a:t>
            </a:r>
          </a:p>
          <a:p>
            <a:pPr lvl="1"/>
            <a:r>
              <a:rPr lang="en-US" dirty="0" smtClean="0"/>
              <a:t>Direct clients </a:t>
            </a:r>
            <a:r>
              <a:rPr lang="en-US" dirty="0"/>
              <a:t>to </a:t>
            </a:r>
            <a:r>
              <a:rPr lang="en-US" dirty="0" smtClean="0"/>
              <a:t>master</a:t>
            </a:r>
            <a:endParaRPr lang="en-US" dirty="0"/>
          </a:p>
          <a:p>
            <a:pPr lvl="1"/>
            <a:r>
              <a:rPr lang="en-US" sz="2000" dirty="0" smtClean="0"/>
              <a:t>Maintain </a:t>
            </a:r>
            <a:r>
              <a:rPr lang="en-US" sz="2000" dirty="0"/>
              <a:t>copies of a simple </a:t>
            </a:r>
            <a:r>
              <a:rPr lang="en-US" sz="2000" dirty="0" smtClean="0"/>
              <a:t>database</a:t>
            </a:r>
            <a:endParaRPr lang="en-US" sz="2000" dirty="0"/>
          </a:p>
        </p:txBody>
      </p:sp>
      <p:pic>
        <p:nvPicPr>
          <p:cNvPr id="6" name="Picture 5" descr="Screen Shot 2016-11-08 at 8.1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48" y="1117600"/>
            <a:ext cx="4233651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0734"/>
      </p:ext>
    </p:extLst>
  </p:cSld>
  <p:clrMapOvr>
    <a:masterClrMapping/>
  </p:clrMapOvr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49923</TotalTime>
  <Words>1367</Words>
  <Application>Microsoft Macintosh PowerPoint</Application>
  <PresentationFormat>On-screen Show (16:9)</PresentationFormat>
  <Paragraphs>251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Calibri</vt:lpstr>
      <vt:lpstr>Helvetica Neue</vt:lpstr>
      <vt:lpstr>Helvetica Neue Light</vt:lpstr>
      <vt:lpstr>Lucida Grande</vt:lpstr>
      <vt:lpstr>MS PGothic</vt:lpstr>
      <vt:lpstr>ＭＳ Ｐゴシック</vt:lpstr>
      <vt:lpstr>Newslab Thin</vt:lpstr>
      <vt:lpstr>Tahoma</vt:lpstr>
      <vt:lpstr>Wingdings</vt:lpstr>
      <vt:lpstr>Arial</vt:lpstr>
      <vt:lpstr>DB_deck_16x9_example</vt:lpstr>
      <vt:lpstr>Excel.Chart.8</vt:lpstr>
      <vt:lpstr>The Chubby lock service for loosely-coupled distributed systems (Lecture 10, cs262a) </vt:lpstr>
      <vt:lpstr>Today’s Paper</vt:lpstr>
      <vt:lpstr>What is this paper about?</vt:lpstr>
      <vt:lpstr>Introduction</vt:lpstr>
      <vt:lpstr>Design</vt:lpstr>
      <vt:lpstr>Design Decisions</vt:lpstr>
      <vt:lpstr>Design Decisions</vt:lpstr>
      <vt:lpstr>System Structure</vt:lpstr>
      <vt:lpstr>System Structure</vt:lpstr>
      <vt:lpstr>Read and Writes</vt:lpstr>
      <vt:lpstr>Simple UNIX-like File System Interface</vt:lpstr>
      <vt:lpstr>Simple UNIX-like File System Interface</vt:lpstr>
      <vt:lpstr>Nodes</vt:lpstr>
      <vt:lpstr>Locks</vt:lpstr>
      <vt:lpstr>Locks and Sequences</vt:lpstr>
      <vt:lpstr>Locks and Sequences</vt:lpstr>
      <vt:lpstr>Design: Events</vt:lpstr>
      <vt:lpstr>Design: API</vt:lpstr>
      <vt:lpstr>Caching</vt:lpstr>
      <vt:lpstr>Sessions and Keep-Alives</vt:lpstr>
      <vt:lpstr>Sessions and Master Fail-overs</vt:lpstr>
      <vt:lpstr>Example</vt:lpstr>
      <vt:lpstr>Other Details</vt:lpstr>
      <vt:lpstr>Why scaling is important?</vt:lpstr>
      <vt:lpstr>New Mechanisms</vt:lpstr>
      <vt:lpstr>Cell outages Stats</vt:lpstr>
      <vt:lpstr>Java Clients</vt:lpstr>
      <vt:lpstr>As a Name Service</vt:lpstr>
      <vt:lpstr>Abusive Clients</vt:lpstr>
      <vt:lpstr>Lesson Learned</vt:lpstr>
      <vt:lpstr>Summary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2190</cp:revision>
  <cp:lastPrinted>2016-09-26T22:07:19Z</cp:lastPrinted>
  <dcterms:created xsi:type="dcterms:W3CDTF">2015-02-13T19:56:21Z</dcterms:created>
  <dcterms:modified xsi:type="dcterms:W3CDTF">2018-02-25T05:36:43Z</dcterms:modified>
</cp:coreProperties>
</file>