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777" r:id="rId2"/>
    <p:sldId id="1064" r:id="rId3"/>
    <p:sldId id="1289" r:id="rId4"/>
    <p:sldId id="1290" r:id="rId5"/>
    <p:sldId id="1291" r:id="rId6"/>
    <p:sldId id="1292" r:id="rId7"/>
    <p:sldId id="1294" r:id="rId8"/>
    <p:sldId id="1243" r:id="rId9"/>
    <p:sldId id="1293" r:id="rId10"/>
    <p:sldId id="1259" r:id="rId11"/>
    <p:sldId id="1265" r:id="rId12"/>
    <p:sldId id="1264" r:id="rId13"/>
    <p:sldId id="1261" r:id="rId14"/>
    <p:sldId id="1266" r:id="rId15"/>
    <p:sldId id="1268" r:id="rId16"/>
    <p:sldId id="1269" r:id="rId17"/>
    <p:sldId id="1270" r:id="rId18"/>
    <p:sldId id="1281" r:id="rId19"/>
    <p:sldId id="1282" r:id="rId20"/>
    <p:sldId id="1284" r:id="rId21"/>
    <p:sldId id="1277" r:id="rId22"/>
    <p:sldId id="1275" r:id="rId23"/>
    <p:sldId id="1276" r:id="rId24"/>
    <p:sldId id="1288" r:id="rId25"/>
    <p:sldId id="1287" r:id="rId26"/>
    <p:sldId id="1295" r:id="rId27"/>
    <p:sldId id="1239" r:id="rId28"/>
    <p:sldId id="1296" r:id="rId29"/>
    <p:sldId id="1299" r:id="rId30"/>
    <p:sldId id="1300" r:id="rId31"/>
    <p:sldId id="1333" r:id="rId32"/>
    <p:sldId id="1334" r:id="rId33"/>
    <p:sldId id="1341" r:id="rId34"/>
    <p:sldId id="1330" r:id="rId35"/>
    <p:sldId id="1328" r:id="rId36"/>
    <p:sldId id="1323" r:id="rId37"/>
    <p:sldId id="1337" r:id="rId38"/>
    <p:sldId id="1339" r:id="rId39"/>
    <p:sldId id="1347" r:id="rId40"/>
    <p:sldId id="1346" r:id="rId41"/>
    <p:sldId id="1348" r:id="rId42"/>
    <p:sldId id="1349" r:id="rId4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65" autoAdjust="0"/>
    <p:restoredTop sz="92676" autoAdjust="0"/>
  </p:normalViewPr>
  <p:slideViewPr>
    <p:cSldViewPr snapToGrid="0">
      <p:cViewPr varScale="1">
        <p:scale>
          <a:sx n="137" d="100"/>
          <a:sy n="137" d="100"/>
        </p:scale>
        <p:origin x="138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13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commentAuthors" Target="commentAuthor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2/26/18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2/26/18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 computers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969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56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863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86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AB59F-C24D-C44E-A2EB-DB9A8D1DB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  <p:sldLayoutId id="2147483718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mplab.github.io/cs262a-fall2016/notes/Disco.pdf" TargetMode="External"/><Relationship Id="rId3" Type="http://schemas.openxmlformats.org/officeDocument/2006/relationships/hyperlink" Target="http://www.cl.cam.ac.uk/research/srg/netos/papers/2003-xensosp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hyperlink" Target="http://www.ibm.com/developerworks/library/mw-1608-dejesus-bluemix-trs/index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hyperlink" Target="http://www.ibm.com/developerworks/library/mw-1608-dejesus-bluemix-trs/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hyperlink" Target="http://www.ibm.com/developerworks/library/mw-1608-dejesus-bluemix-trs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>
                <a:ea typeface="ＭＳ Ｐゴシック" charset="0"/>
              </a:rPr>
              <a:t>Virtual Machines</a:t>
            </a:r>
            <a:br>
              <a:rPr lang="en-US" sz="4800" dirty="0" smtClean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Disco and </a:t>
            </a:r>
            <a:r>
              <a:rPr lang="en-US" sz="4800" dirty="0" err="1" smtClean="0">
                <a:ea typeface="ＭＳ Ｐゴシック" charset="0"/>
              </a:rPr>
              <a:t>Xen</a:t>
            </a:r>
            <a:r>
              <a:rPr lang="en-US" sz="4800" dirty="0" smtClean="0">
                <a:ea typeface="ＭＳ Ｐゴシック" charset="0"/>
              </a:rPr>
              <a:t/>
            </a:r>
            <a:br>
              <a:rPr lang="en-US" sz="4800" dirty="0" smtClean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(Lecture 10, </a:t>
            </a:r>
            <a:r>
              <a:rPr lang="en-US" sz="4400" dirty="0" smtClean="0">
                <a:ea typeface="ＭＳ Ｐゴシック" charset="0"/>
              </a:rPr>
              <a:t>cs262a) </a:t>
            </a:r>
            <a:endParaRPr lang="en-US" sz="48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</a:t>
            </a:r>
            <a:r>
              <a:rPr lang="en-US" sz="2200" dirty="0" err="1" smtClean="0">
                <a:latin typeface="Helvetica Neue" charset="0"/>
                <a:ea typeface="Helvetica Neue" charset="0"/>
                <a:cs typeface="Helvetica Neue" charset="0"/>
              </a:rPr>
              <a:t>Stoica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 &amp; Ali Ghodsi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February 26, 2018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New Motivation (1990s)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365" y="1135515"/>
            <a:ext cx="8750809" cy="362916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Multiprocessor in the market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Innovative Hardware</a:t>
            </a:r>
          </a:p>
          <a:p>
            <a:pPr lvl="5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Hardware development faster than system </a:t>
            </a:r>
            <a:r>
              <a:rPr lang="en-US" dirty="0"/>
              <a:t>s</a:t>
            </a:r>
            <a:r>
              <a:rPr lang="en-US" sz="2400" dirty="0" smtClean="0"/>
              <a:t>oftware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Customized OS are late, incompatible, and possibly buggy</a:t>
            </a:r>
          </a:p>
          <a:p>
            <a:pPr lvl="4" eaLnBrk="1" hangingPunct="1">
              <a:lnSpc>
                <a:spcPct val="90000"/>
              </a:lnSpc>
              <a:defRPr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Commodity </a:t>
            </a:r>
            <a:r>
              <a:rPr lang="en-US" sz="2400" dirty="0" err="1" smtClean="0"/>
              <a:t>OSes</a:t>
            </a:r>
            <a:r>
              <a:rPr lang="en-US" sz="2400" dirty="0" smtClean="0"/>
              <a:t> not suited for </a:t>
            </a:r>
            <a:r>
              <a:rPr lang="en-US" sz="2400" dirty="0" smtClean="0">
                <a:solidFill>
                  <a:srgbClr val="FF6600"/>
                </a:solidFill>
              </a:rPr>
              <a:t>multiprocessors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Do not scale due to lock contention, memory architecture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Do not isolate/contain faults; more processors, more failures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7970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Two Approaches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Modify OS to handle multiprocessor machines: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Hive, Hurricane, Cellular-IRIX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I</a:t>
            </a:r>
            <a:r>
              <a:rPr lang="en-US" sz="2400" dirty="0" smtClean="0"/>
              <a:t>nnovative, single system image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But large effort, can take a long time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Hard-partition machine into independent failure units: OS-light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Sun Enterprise10000 machine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Partial single system image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Cannot dynamically adapt the partitioning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/>
          </a:p>
          <a:p>
            <a:pPr lvl="2" eaLnBrk="1" hangingPunct="1">
              <a:lnSpc>
                <a:spcPct val="80000"/>
              </a:lnSpc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856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Machine Monitor between hardware and OS running commercial OS</a:t>
            </a:r>
          </a:p>
          <a:p>
            <a:pPr lvl="1"/>
            <a:endParaRPr lang="en-US" dirty="0"/>
          </a:p>
          <a:p>
            <a:r>
              <a:rPr lang="en-US" dirty="0" smtClean="0"/>
              <a:t>Virtualization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Used to be: make </a:t>
            </a:r>
            <a:r>
              <a:rPr lang="en-US" dirty="0"/>
              <a:t>a single resource appear as multiple resources</a:t>
            </a:r>
          </a:p>
          <a:p>
            <a:pPr lvl="1"/>
            <a:r>
              <a:rPr lang="en-US" dirty="0" smtClean="0"/>
              <a:t>Disco: make </a:t>
            </a:r>
            <a:r>
              <a:rPr lang="en-US" dirty="0"/>
              <a:t>multiple resources appear like a single </a:t>
            </a:r>
            <a:r>
              <a:rPr lang="en-US" dirty="0" smtClean="0"/>
              <a:t>resource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Trading off </a:t>
            </a:r>
            <a:r>
              <a:rPr lang="en-US" dirty="0"/>
              <a:t>between </a:t>
            </a:r>
            <a:r>
              <a:rPr lang="en-US" dirty="0" smtClean="0"/>
              <a:t>performance and </a:t>
            </a:r>
            <a:r>
              <a:rPr lang="en-US" dirty="0"/>
              <a:t>development </a:t>
            </a:r>
            <a:r>
              <a:rPr lang="en-US" dirty="0" smtClean="0"/>
              <a:t>costs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29391"/>
            <a:ext cx="8850312" cy="857250"/>
          </a:xfrm>
        </p:spPr>
        <p:txBody>
          <a:bodyPr/>
          <a:lstStyle/>
          <a:p>
            <a:r>
              <a:rPr lang="en-US" dirty="0" smtClean="0"/>
              <a:t>Disco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947189"/>
            <a:ext cx="8850312" cy="220915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Extend modern OS to run efficiently on shared memory multiprocessors </a:t>
            </a:r>
            <a:r>
              <a:rPr lang="en-US" sz="2800" dirty="0" smtClean="0"/>
              <a:t>with minimal OS changes</a:t>
            </a:r>
            <a:endParaRPr lang="en-US" sz="2800" dirty="0"/>
          </a:p>
          <a:p>
            <a:pPr lvl="4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A </a:t>
            </a:r>
            <a:r>
              <a:rPr lang="en-US" sz="2800" dirty="0"/>
              <a:t>VMM built to run multiple copies of Silicon Graphics IRIX operating system on </a:t>
            </a:r>
            <a:r>
              <a:rPr lang="en-US" sz="2800" dirty="0" smtClean="0"/>
              <a:t>Stanford Flash multiprocessor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589" y="2956302"/>
            <a:ext cx="3272123" cy="1879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113" y="3002381"/>
            <a:ext cx="2286360" cy="18283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0626" y="4774168"/>
            <a:ext cx="213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IRIX Unix based OS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81717" y="4735676"/>
            <a:ext cx="418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Stanford FLASH: cache coherent NUMA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700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Disco Architecture</a:t>
            </a:r>
          </a:p>
        </p:txBody>
      </p:sp>
      <p:pic>
        <p:nvPicPr>
          <p:cNvPr id="5632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8440" y="1116269"/>
            <a:ext cx="6747086" cy="3493635"/>
          </a:xfrm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Challenges Facing Virtual Machines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00793"/>
            <a:ext cx="8850312" cy="409940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Overhead</a:t>
            </a:r>
          </a:p>
          <a:p>
            <a:pPr lvl="1" eaLnBrk="1" hangingPunct="1">
              <a:defRPr/>
            </a:pPr>
            <a:r>
              <a:rPr lang="en-US" dirty="0" smtClean="0"/>
              <a:t>Trap and emulate privileged instructions of guest OS</a:t>
            </a:r>
          </a:p>
          <a:p>
            <a:pPr lvl="1" eaLnBrk="1" hangingPunct="1">
              <a:defRPr/>
            </a:pPr>
            <a:r>
              <a:rPr lang="en-US" dirty="0" smtClean="0"/>
              <a:t>Access to I/O devices</a:t>
            </a:r>
          </a:p>
          <a:p>
            <a:pPr lvl="1" eaLnBrk="1" hangingPunct="1">
              <a:defRPr/>
            </a:pPr>
            <a:r>
              <a:rPr lang="en-US" dirty="0" smtClean="0"/>
              <a:t>Replication of memory in each VM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sz="2400" dirty="0" smtClean="0"/>
              <a:t>Resource Management</a:t>
            </a:r>
          </a:p>
          <a:p>
            <a:pPr lvl="1" eaLnBrk="1" hangingPunct="1">
              <a:defRPr/>
            </a:pPr>
            <a:r>
              <a:rPr lang="en-US" dirty="0" smtClean="0"/>
              <a:t>Lack of information to make good policy decisions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sz="2400" dirty="0" smtClean="0"/>
              <a:t>Communication and Sharing</a:t>
            </a:r>
          </a:p>
          <a:p>
            <a:pPr lvl="1" eaLnBrk="1" hangingPunct="1">
              <a:defRPr/>
            </a:pPr>
            <a:r>
              <a:rPr lang="en-US" dirty="0" smtClean="0"/>
              <a:t>Hard to communicate between stand alone VMs</a:t>
            </a:r>
          </a:p>
          <a:p>
            <a:pPr eaLnBrk="1" hangingPunct="1"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653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208" y="71653"/>
            <a:ext cx="8850312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Disco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Interface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208" y="885317"/>
            <a:ext cx="8850312" cy="400317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Processors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MIPS R10000 processor: emulates all instructions, MMU, trap architecture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Extension to support common processor operations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600" dirty="0" smtClean="0"/>
              <a:t>Enabling/disabling interrupts, accessing privileged registers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Physical memory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Contiguous, starting at address 0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I/O devices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Virtualize devices like I/O, disks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Physical devices multiplexed by Disco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Special abstractions for SCSI disks and network interfaces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600" dirty="0" smtClean="0"/>
              <a:t>Virtual disks for VMs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600" dirty="0" smtClean="0"/>
              <a:t>Virtual subnet across all virtual machines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15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Disco Implementation	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Multi threaded shared memory program</a:t>
            </a:r>
          </a:p>
          <a:p>
            <a:pPr lvl="1"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/>
              <a:t>Attention to NUMA memory placement, cache aware data structures and IPC patterns</a:t>
            </a:r>
          </a:p>
          <a:p>
            <a:pPr lvl="1"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/>
              <a:t>Disco code copied to each flash processor</a:t>
            </a:r>
          </a:p>
          <a:p>
            <a:pPr lvl="1"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/>
              <a:t>Communicate using shared memory</a:t>
            </a:r>
          </a:p>
        </p:txBody>
      </p:sp>
    </p:spTree>
    <p:extLst>
      <p:ext uri="{BB962C8B-B14F-4D97-AF65-F5344CB8AC3E}">
        <p14:creationId xmlns:p14="http://schemas.microsoft.com/office/powerpoint/2010/main" val="27251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CPUs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execution on real CPU:</a:t>
            </a:r>
          </a:p>
          <a:p>
            <a:pPr lvl="1"/>
            <a:r>
              <a:rPr lang="en-US" dirty="0" smtClean="0"/>
              <a:t>Set real CPU registers to those of virtual CPU</a:t>
            </a:r>
          </a:p>
          <a:p>
            <a:pPr lvl="1"/>
            <a:r>
              <a:rPr lang="en-US" dirty="0" smtClean="0"/>
              <a:t>Jump to current PC of virtual CPU </a:t>
            </a:r>
          </a:p>
          <a:p>
            <a:pPr lvl="1"/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Maintains </a:t>
            </a:r>
            <a:r>
              <a:rPr lang="en-US" dirty="0"/>
              <a:t>data structure for each virtual CPU for trap </a:t>
            </a:r>
            <a:r>
              <a:rPr lang="en-US" dirty="0" smtClean="0"/>
              <a:t>emulation</a:t>
            </a:r>
          </a:p>
          <a:p>
            <a:pPr lvl="1" eaLnBrk="1" hangingPunct="1">
              <a:defRPr/>
            </a:pPr>
            <a:r>
              <a:rPr lang="en-US" dirty="0" smtClean="0"/>
              <a:t>Trap examples: page faults, system calls, bus errors</a:t>
            </a:r>
            <a:endParaRPr lang="en-US" dirty="0"/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Scheduler </a:t>
            </a:r>
            <a:r>
              <a:rPr lang="en-US" dirty="0"/>
              <a:t>multiplexes virtual CPU on real </a:t>
            </a:r>
            <a:r>
              <a:rPr lang="en-US" dirty="0" smtClean="0"/>
              <a:t>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66675"/>
            <a:ext cx="8850312" cy="857250"/>
          </a:xfrm>
        </p:spPr>
        <p:txBody>
          <a:bodyPr/>
          <a:lstStyle/>
          <a:p>
            <a:r>
              <a:rPr lang="en-US" dirty="0" smtClean="0"/>
              <a:t>Virtual Physical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842964"/>
            <a:ext cx="8850312" cy="1997452"/>
          </a:xfrm>
        </p:spPr>
        <p:txBody>
          <a:bodyPr/>
          <a:lstStyle/>
          <a:p>
            <a:r>
              <a:rPr lang="en-US" dirty="0" smtClean="0"/>
              <a:t>Extra level of indirection: </a:t>
            </a:r>
            <a:r>
              <a:rPr lang="en-US" dirty="0">
                <a:solidFill>
                  <a:srgbClr val="FF6600"/>
                </a:solidFill>
              </a:rPr>
              <a:t>physical-to-machine</a:t>
            </a:r>
            <a:r>
              <a:rPr lang="en-US" dirty="0"/>
              <a:t> </a:t>
            </a:r>
            <a:r>
              <a:rPr lang="en-US" dirty="0" smtClean="0"/>
              <a:t>address mappings</a:t>
            </a:r>
          </a:p>
          <a:p>
            <a:pPr lvl="1"/>
            <a:r>
              <a:rPr lang="en-US" dirty="0" smtClean="0"/>
              <a:t>VM sees contiguous physical addresses starting from 0 </a:t>
            </a:r>
            <a:endParaRPr lang="en-US" dirty="0"/>
          </a:p>
          <a:p>
            <a:pPr lvl="1"/>
            <a:r>
              <a:rPr lang="en-US" dirty="0" smtClean="0"/>
              <a:t>Map physical addresses to </a:t>
            </a:r>
            <a:r>
              <a:rPr lang="en-US" dirty="0"/>
              <a:t>the 40 bit machine addresses </a:t>
            </a:r>
            <a:r>
              <a:rPr lang="en-US" dirty="0" smtClean="0"/>
              <a:t>used </a:t>
            </a:r>
            <a:r>
              <a:rPr lang="en-US" dirty="0"/>
              <a:t>by </a:t>
            </a:r>
            <a:r>
              <a:rPr lang="en-US" dirty="0" smtClean="0"/>
              <a:t>FLASH</a:t>
            </a:r>
          </a:p>
          <a:p>
            <a:pPr lvl="1"/>
            <a:r>
              <a:rPr lang="en-US" dirty="0" smtClean="0"/>
              <a:t>When OS inserts </a:t>
            </a:r>
            <a:r>
              <a:rPr lang="en-US" dirty="0"/>
              <a:t>a virtual-to-physical mapping into </a:t>
            </a:r>
            <a:r>
              <a:rPr lang="en-US" dirty="0" smtClean="0"/>
              <a:t>TLB, translates </a:t>
            </a:r>
            <a:r>
              <a:rPr lang="en-US" dirty="0"/>
              <a:t>the physical </a:t>
            </a:r>
            <a:r>
              <a:rPr lang="en-US" dirty="0" smtClean="0"/>
              <a:t>address into corresponding </a:t>
            </a:r>
            <a:r>
              <a:rPr lang="en-US" dirty="0"/>
              <a:t>machine </a:t>
            </a:r>
            <a:r>
              <a:rPr lang="en-US" dirty="0" smtClean="0"/>
              <a:t>address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508501" y="2544241"/>
            <a:ext cx="4203699" cy="1049860"/>
            <a:chOff x="4508501" y="2544241"/>
            <a:chExt cx="4203699" cy="1049860"/>
          </a:xfrm>
        </p:grpSpPr>
        <p:sp>
          <p:nvSpPr>
            <p:cNvPr id="17" name="TextBox 16"/>
            <p:cNvSpPr txBox="1"/>
            <p:nvPr/>
          </p:nvSpPr>
          <p:spPr>
            <a:xfrm>
              <a:off x="5392410" y="3160386"/>
              <a:ext cx="1467068" cy="338554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Helvetica Neue Light"/>
                  <a:cs typeface="Helvetica Neue Light"/>
                </a:rPr>
                <a:t>virtual address</a:t>
              </a:r>
              <a:endParaRPr lang="en-US" sz="1600" dirty="0">
                <a:solidFill>
                  <a:srgbClr val="FF66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73890" y="3158818"/>
              <a:ext cx="1659429" cy="338554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366FF"/>
                  </a:solidFill>
                  <a:latin typeface="Helvetica Neue Light"/>
                  <a:cs typeface="Helvetica Neue Light"/>
                </a:rPr>
                <a:t>physical address</a:t>
              </a:r>
              <a:endParaRPr lang="en-US" sz="1600" dirty="0">
                <a:solidFill>
                  <a:srgbClr val="3366FF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29646" y="3141141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Light"/>
                  <a:cs typeface="Helvetica Neue Light"/>
                </a:rPr>
                <a:t>VM TLB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508501" y="3035301"/>
              <a:ext cx="4203699" cy="558800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53660" y="2676316"/>
              <a:ext cx="8258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3366FF"/>
                  </a:solidFill>
                  <a:latin typeface="Helvetica Neue Light"/>
                  <a:cs typeface="Helvetica Neue Light"/>
                </a:rPr>
                <a:t>VM OS</a:t>
              </a:r>
              <a:endParaRPr lang="en-US" sz="1600" b="1" dirty="0">
                <a:solidFill>
                  <a:srgbClr val="3366FF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22" name="Straight Arrow Connector 21"/>
            <p:cNvCxnSpPr>
              <a:stCxn id="23" idx="2"/>
              <a:endCxn id="17" idx="0"/>
            </p:cNvCxnSpPr>
            <p:nvPr/>
          </p:nvCxnSpPr>
          <p:spPr>
            <a:xfrm>
              <a:off x="6125185" y="2882795"/>
              <a:ext cx="759" cy="27759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875422" y="2544241"/>
              <a:ext cx="4995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Helvetica Neue Light"/>
                  <a:cs typeface="Helvetica Neue Light"/>
                </a:rPr>
                <a:t>App</a:t>
              </a:r>
              <a:endParaRPr lang="en-US" sz="1600" dirty="0">
                <a:solidFill>
                  <a:srgbClr val="FF6600"/>
                </a:solidFill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428046" y="3497372"/>
            <a:ext cx="4334955" cy="1379428"/>
            <a:chOff x="4428046" y="3497372"/>
            <a:chExt cx="4334955" cy="1379428"/>
          </a:xfrm>
        </p:grpSpPr>
        <p:sp>
          <p:nvSpPr>
            <p:cNvPr id="26" name="TextBox 25"/>
            <p:cNvSpPr txBox="1"/>
            <p:nvPr/>
          </p:nvSpPr>
          <p:spPr>
            <a:xfrm>
              <a:off x="5138410" y="3896986"/>
              <a:ext cx="1659429" cy="338554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66FF"/>
                  </a:solidFill>
                  <a:latin typeface="Helvetica Neue Light"/>
                  <a:cs typeface="Helvetica Neue Light"/>
                </a:rPr>
                <a:t>p</a:t>
              </a:r>
              <a:r>
                <a:rPr lang="en-US" sz="1600" dirty="0" smtClean="0">
                  <a:solidFill>
                    <a:srgbClr val="3366FF"/>
                  </a:solidFill>
                  <a:latin typeface="Helvetica Neue Light"/>
                  <a:cs typeface="Helvetica Neue Light"/>
                </a:rPr>
                <a:t>hysical address</a:t>
              </a:r>
              <a:endParaRPr lang="en-US" sz="1600" dirty="0">
                <a:solidFill>
                  <a:srgbClr val="3366FF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10390" y="3895418"/>
              <a:ext cx="1697901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Light"/>
                  <a:cs typeface="Helvetica Neue Light"/>
                </a:rPr>
                <a:t>machine address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28046" y="3877741"/>
              <a:ext cx="697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Helvetica Neue Light"/>
                  <a:cs typeface="Helvetica Neue Light"/>
                </a:rPr>
                <a:t>pmap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483101" y="3779943"/>
              <a:ext cx="4279900" cy="1096857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28910" y="4404986"/>
              <a:ext cx="1467068" cy="338554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Helvetica Neue Light"/>
                  <a:cs typeface="Helvetica Neue Light"/>
                </a:rPr>
                <a:t>virtual address</a:t>
              </a:r>
              <a:endParaRPr lang="en-US" sz="1600" dirty="0">
                <a:solidFill>
                  <a:srgbClr val="FF66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10390" y="4403418"/>
              <a:ext cx="1697901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Light"/>
                  <a:cs typeface="Helvetica Neue Light"/>
                </a:rPr>
                <a:t>machine address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07446" y="4423841"/>
              <a:ext cx="5565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Light"/>
                  <a:cs typeface="Helvetica Neue Light"/>
                </a:rPr>
                <a:t>TLB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36" name="Straight Arrow Connector 35"/>
            <p:cNvCxnSpPr>
              <a:stCxn id="18" idx="2"/>
              <a:endCxn id="26" idx="0"/>
            </p:cNvCxnSpPr>
            <p:nvPr/>
          </p:nvCxnSpPr>
          <p:spPr>
            <a:xfrm flipH="1">
              <a:off x="5968125" y="3497372"/>
              <a:ext cx="1735480" cy="399614"/>
            </a:xfrm>
            <a:prstGeom prst="straightConnector1">
              <a:avLst/>
            </a:prstGeom>
            <a:ln w="38100" cmpd="sng">
              <a:solidFill>
                <a:srgbClr val="3366F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7" idx="2"/>
              <a:endCxn id="32" idx="0"/>
            </p:cNvCxnSpPr>
            <p:nvPr/>
          </p:nvCxnSpPr>
          <p:spPr>
            <a:xfrm>
              <a:off x="7659341" y="4233972"/>
              <a:ext cx="0" cy="16944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6426200" y="4806434"/>
            <a:ext cx="74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Disco</a:t>
            </a:r>
            <a:endParaRPr lang="en-US" dirty="0">
              <a:latin typeface="Helvetica Neue Light"/>
              <a:cs typeface="Helvetica Neue Ligh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8946" y="2823641"/>
            <a:ext cx="4055554" cy="2333591"/>
            <a:chOff x="198946" y="2823641"/>
            <a:chExt cx="4055554" cy="2333591"/>
          </a:xfrm>
        </p:grpSpPr>
        <p:sp>
          <p:nvSpPr>
            <p:cNvPr id="4" name="TextBox 3"/>
            <p:cNvSpPr txBox="1"/>
            <p:nvPr/>
          </p:nvSpPr>
          <p:spPr>
            <a:xfrm>
              <a:off x="756910" y="3617586"/>
              <a:ext cx="1467068" cy="338554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Helvetica Neue Light"/>
                  <a:cs typeface="Helvetica Neue Light"/>
                </a:rPr>
                <a:t>virtual address</a:t>
              </a:r>
              <a:endParaRPr lang="en-US" sz="1600" dirty="0">
                <a:solidFill>
                  <a:srgbClr val="FF66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38390" y="3616018"/>
              <a:ext cx="1659429" cy="338554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366FF"/>
                  </a:solidFill>
                  <a:latin typeface="Helvetica Neue Light"/>
                  <a:cs typeface="Helvetica Neue Light"/>
                </a:rPr>
                <a:t>physical address</a:t>
              </a:r>
              <a:endParaRPr lang="en-US" sz="1600" dirty="0">
                <a:solidFill>
                  <a:srgbClr val="3366FF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8946" y="3598341"/>
              <a:ext cx="5565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Light"/>
                  <a:cs typeface="Helvetica Neue Light"/>
                </a:rPr>
                <a:t>TLB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37423" y="3498850"/>
              <a:ext cx="3826577" cy="533400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 Light"/>
                <a:cs typeface="Helvetica Neue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7260" y="3171616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3366FF"/>
                  </a:solidFill>
                  <a:latin typeface="Helvetica Neue Light"/>
                  <a:cs typeface="Helvetica Neue Light"/>
                </a:rPr>
                <a:t>OS</a:t>
              </a:r>
              <a:endParaRPr lang="en-US" sz="1600" b="1" dirty="0">
                <a:solidFill>
                  <a:srgbClr val="3366FF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511300" y="3206750"/>
              <a:ext cx="6351" cy="43815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40346" y="2823641"/>
              <a:ext cx="549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Helvetica Neue Light"/>
                  <a:cs typeface="Helvetica Neue Light"/>
                </a:rPr>
                <a:t>App</a:t>
              </a:r>
              <a:endParaRPr lang="en-US" sz="1600" dirty="0">
                <a:solidFill>
                  <a:srgbClr val="FF66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2500" y="4787900"/>
              <a:ext cx="157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Traditional OS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216400" y="2971800"/>
              <a:ext cx="38100" cy="203200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266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87129"/>
            <a:ext cx="8850312" cy="857250"/>
          </a:xfrm>
        </p:spPr>
        <p:txBody>
          <a:bodyPr/>
          <a:lstStyle/>
          <a:p>
            <a:r>
              <a:rPr lang="en-US" dirty="0" smtClean="0"/>
              <a:t>Today’s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985681"/>
            <a:ext cx="8850312" cy="4100081"/>
          </a:xfrm>
        </p:spPr>
        <p:txBody>
          <a:bodyPr/>
          <a:lstStyle/>
          <a:p>
            <a:r>
              <a:rPr lang="en-US" dirty="0">
                <a:hlinkClick r:id="rId2"/>
              </a:rPr>
              <a:t>Disco: Running Commodity Operating Systems on Scalable </a:t>
            </a:r>
            <a:r>
              <a:rPr lang="en-US" dirty="0" smtClean="0">
                <a:hlinkClick r:id="rId2"/>
              </a:rPr>
              <a:t>Multiprocessors</a:t>
            </a:r>
            <a:r>
              <a:rPr lang="en-US" dirty="0" smtClean="0"/>
              <a:t>, </a:t>
            </a:r>
            <a:r>
              <a:rPr lang="en-US" dirty="0" err="1" smtClean="0"/>
              <a:t>Edouard</a:t>
            </a:r>
            <a:r>
              <a:rPr lang="en-US" dirty="0" smtClean="0"/>
              <a:t> </a:t>
            </a:r>
            <a:r>
              <a:rPr lang="en-US" dirty="0" err="1"/>
              <a:t>Bugnion</a:t>
            </a:r>
            <a:r>
              <a:rPr lang="en-US" dirty="0"/>
              <a:t>, Scott Devine, and Mendel </a:t>
            </a:r>
            <a:r>
              <a:rPr lang="en-US" dirty="0" err="1" smtClean="0"/>
              <a:t>Rosenblum</a:t>
            </a:r>
            <a:r>
              <a:rPr lang="en-US" dirty="0" smtClean="0"/>
              <a:t>, </a:t>
            </a:r>
            <a:r>
              <a:rPr lang="en-US"/>
              <a:t>SOSP</a:t>
            </a:r>
            <a:r>
              <a:rPr lang="en-US" smtClean="0"/>
              <a:t>’97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://amplab.github.io/cs262a-fall2016/notes/</a:t>
            </a:r>
            <a:r>
              <a:rPr lang="en-US" dirty="0" smtClean="0">
                <a:hlinkClick r:id="rId2"/>
              </a:rPr>
              <a:t>Disco.pdf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Xen and the Art of </a:t>
            </a:r>
            <a:r>
              <a:rPr lang="en-US" dirty="0" smtClean="0">
                <a:hlinkClick r:id="rId3"/>
              </a:rPr>
              <a:t>Virtualization</a:t>
            </a:r>
            <a:r>
              <a:rPr lang="en-US" dirty="0" smtClean="0"/>
              <a:t>, P</a:t>
            </a:r>
            <a:r>
              <a:rPr lang="en-US" dirty="0"/>
              <a:t>. </a:t>
            </a:r>
            <a:r>
              <a:rPr lang="en-US" dirty="0" err="1"/>
              <a:t>Barham</a:t>
            </a:r>
            <a:r>
              <a:rPr lang="en-US" dirty="0"/>
              <a:t>, B. </a:t>
            </a:r>
            <a:r>
              <a:rPr lang="en-US" dirty="0" err="1"/>
              <a:t>Dragovic</a:t>
            </a:r>
            <a:r>
              <a:rPr lang="en-US" dirty="0"/>
              <a:t>, K Fraser, S. Hand, T. Harris, A. Ho, R. </a:t>
            </a:r>
            <a:r>
              <a:rPr lang="en-US" dirty="0" err="1"/>
              <a:t>Neugebauer</a:t>
            </a:r>
            <a:r>
              <a:rPr lang="en-US" dirty="0"/>
              <a:t>, I. Pratt and A. </a:t>
            </a:r>
            <a:r>
              <a:rPr lang="en-US" dirty="0" smtClean="0"/>
              <a:t>Warfield, SOSP’03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>
                <a:hlinkClick r:id="rId3"/>
              </a:rPr>
              <a:t>www.cl.cam.ac.uk/research/srg/netos/papers/2003-</a:t>
            </a:r>
            <a:r>
              <a:rPr lang="en-US" dirty="0" smtClean="0">
                <a:hlinkClick r:id="rId3"/>
              </a:rPr>
              <a:t>xensosp.pdf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93864" y="15589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5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66675"/>
            <a:ext cx="8850312" cy="857250"/>
          </a:xfrm>
        </p:spPr>
        <p:txBody>
          <a:bodyPr/>
          <a:lstStyle/>
          <a:p>
            <a:r>
              <a:rPr lang="en-US" dirty="0" smtClean="0"/>
              <a:t>Virtual Physical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842964"/>
            <a:ext cx="8850312" cy="3881436"/>
          </a:xfrm>
        </p:spPr>
        <p:txBody>
          <a:bodyPr/>
          <a:lstStyle/>
          <a:p>
            <a:r>
              <a:rPr lang="en-US" dirty="0"/>
              <a:t>Extra level of indirection: </a:t>
            </a:r>
            <a:r>
              <a:rPr lang="en-US" dirty="0">
                <a:solidFill>
                  <a:srgbClr val="FF6600"/>
                </a:solidFill>
              </a:rPr>
              <a:t>physical-to-machine</a:t>
            </a:r>
            <a:r>
              <a:rPr lang="en-US" dirty="0"/>
              <a:t> address mappings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sees contiguous physical addresses starting from 0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Map physical addresses to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40 bit machine addresses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used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FLASH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 OS inserts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virtual-to-physical mapping into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TLB, translates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physical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into corresponding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</a:t>
            </a:r>
          </a:p>
          <a:p>
            <a:pPr lvl="1"/>
            <a:r>
              <a:rPr lang="en-US" dirty="0"/>
              <a:t>To quickly compute corrected TLB entry, Disco keeps a per VM </a:t>
            </a:r>
            <a:r>
              <a:rPr lang="en-US" dirty="0" err="1">
                <a:solidFill>
                  <a:srgbClr val="FF6600"/>
                </a:solidFill>
              </a:rPr>
              <a:t>pmap</a:t>
            </a:r>
            <a:r>
              <a:rPr lang="en-US" dirty="0"/>
              <a:t> data structure that contains one entry per VM physical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Each entry in TLB tagged with address space </a:t>
            </a:r>
            <a:r>
              <a:rPr lang="en-US" dirty="0"/>
              <a:t>identifier (ASID) to avoid </a:t>
            </a:r>
            <a:r>
              <a:rPr lang="en-US" dirty="0" smtClean="0"/>
              <a:t>flushing TLB </a:t>
            </a:r>
            <a:r>
              <a:rPr lang="en-US" dirty="0"/>
              <a:t>on MMU context </a:t>
            </a:r>
            <a:r>
              <a:rPr lang="en-US" dirty="0" smtClean="0"/>
              <a:t>switches</a:t>
            </a:r>
          </a:p>
          <a:p>
            <a:pPr lvl="2"/>
            <a:r>
              <a:rPr lang="en-US" dirty="0" smtClean="0"/>
              <a:t>TLB flushed when scheduling </a:t>
            </a:r>
            <a:r>
              <a:rPr lang="en-US" dirty="0"/>
              <a:t>a different virtual CPU on a physical </a:t>
            </a:r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Software TLB to cache recent </a:t>
            </a:r>
            <a:r>
              <a:rPr lang="en-US" dirty="0"/>
              <a:t>virtual-to-</a:t>
            </a:r>
            <a:r>
              <a:rPr lang="en-US" dirty="0" smtClean="0"/>
              <a:t>machine translations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24445"/>
            <a:ext cx="8850312" cy="857250"/>
          </a:xfrm>
        </p:spPr>
        <p:txBody>
          <a:bodyPr/>
          <a:lstStyle/>
          <a:p>
            <a:r>
              <a:rPr lang="en-US" dirty="0" smtClean="0"/>
              <a:t>NUMA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43000"/>
            <a:ext cx="8850312" cy="370699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Dynamic </a:t>
            </a:r>
            <a:r>
              <a:rPr lang="en-US" dirty="0"/>
              <a:t>Page Migration and Replication</a:t>
            </a:r>
          </a:p>
          <a:p>
            <a:pPr lvl="1" eaLnBrk="1" hangingPunct="1">
              <a:defRPr/>
            </a:pPr>
            <a:r>
              <a:rPr lang="en-US" dirty="0"/>
              <a:t>Pages frequently accessed by one node are migrated</a:t>
            </a:r>
          </a:p>
          <a:p>
            <a:pPr lvl="1" eaLnBrk="1" hangingPunct="1">
              <a:defRPr/>
            </a:pPr>
            <a:r>
              <a:rPr lang="en-US" dirty="0"/>
              <a:t>Read-shared pages are replicated  among all nodes</a:t>
            </a:r>
          </a:p>
          <a:p>
            <a:pPr lvl="1" eaLnBrk="1" hangingPunct="1">
              <a:defRPr/>
            </a:pPr>
            <a:r>
              <a:rPr lang="en-US" dirty="0"/>
              <a:t>Write-shared are not moved, since maintaining consistency requires remote access anyway</a:t>
            </a:r>
          </a:p>
          <a:p>
            <a:pPr lvl="1" eaLnBrk="1" hangingPunct="1">
              <a:defRPr/>
            </a:pPr>
            <a:r>
              <a:rPr lang="en-US" dirty="0"/>
              <a:t>Migration and replacement policy is driven by cache-miss-counting facility provided by the FLASH hardware</a:t>
            </a:r>
          </a:p>
          <a:p>
            <a:pPr eaLnBrk="1" hangingPunct="1">
              <a:defRPr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8983"/>
            <a:ext cx="8850312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Transparent Page Replication</a:t>
            </a:r>
          </a:p>
        </p:txBody>
      </p:sp>
      <p:pic>
        <p:nvPicPr>
          <p:cNvPr id="7270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3400" y="904563"/>
            <a:ext cx="5994400" cy="2675198"/>
          </a:xfrm>
        </p:spPr>
      </p:pic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94681" y="3509787"/>
            <a:ext cx="904932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AutoNum type="arabicPeriod"/>
              <a:defRPr/>
            </a:pPr>
            <a:r>
              <a:rPr lang="en-US" sz="2000" dirty="0" smtClean="0">
                <a:latin typeface="Helvetica Neue Light"/>
                <a:cs typeface="Helvetica Neue Light"/>
              </a:rPr>
              <a:t>Two different virtual processors of same virtual machine logically read-share same physical page, but each virtual processor accesses a local copy</a:t>
            </a:r>
            <a:endParaRPr lang="en-US" sz="2000" i="1" dirty="0" smtClean="0">
              <a:latin typeface="Helvetica Neue Light"/>
              <a:cs typeface="Helvetica Neue Light"/>
            </a:endParaRPr>
          </a:p>
          <a:p>
            <a:pPr>
              <a:defRPr/>
            </a:pPr>
            <a:r>
              <a:rPr lang="en-US" sz="2000" i="1" dirty="0" smtClean="0">
                <a:latin typeface="Helvetica Neue Light"/>
                <a:cs typeface="Helvetica Neue Light"/>
              </a:rPr>
              <a:t>2.  </a:t>
            </a:r>
            <a:r>
              <a:rPr lang="en-US" sz="2000" i="1" dirty="0" err="1" smtClean="0">
                <a:latin typeface="Helvetica Neue Light"/>
                <a:cs typeface="Helvetica Neue Light"/>
              </a:rPr>
              <a:t>memmap</a:t>
            </a:r>
            <a:r>
              <a:rPr lang="en-US" sz="2000" dirty="0" smtClean="0">
                <a:latin typeface="Helvetica Neue Light"/>
                <a:cs typeface="Helvetica Neue Light"/>
              </a:rPr>
              <a:t> maintains an entry for each machine page that contains which virtual page reference it; used during TLB </a:t>
            </a:r>
            <a:r>
              <a:rPr lang="en-US" sz="2000" dirty="0" err="1" smtClean="0">
                <a:latin typeface="Helvetica Neue Light"/>
                <a:cs typeface="Helvetica Neue Light"/>
              </a:rPr>
              <a:t>shootdown</a:t>
            </a:r>
            <a:r>
              <a:rPr lang="en-US" sz="2000" dirty="0" smtClean="0">
                <a:latin typeface="Helvetica Neue Light"/>
                <a:cs typeface="Helvetica Neue Light"/>
              </a:rPr>
              <a:t>*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0200" y="4835723"/>
            <a:ext cx="709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*Processors flushing their TLBs when another processor restrict access to a shared page. 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349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167883"/>
            <a:ext cx="8850312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Disco Memory Management</a:t>
            </a:r>
          </a:p>
        </p:txBody>
      </p:sp>
      <p:pic>
        <p:nvPicPr>
          <p:cNvPr id="3" name="Picture 2" descr="Screen Shot 2016-09-27 at 9.18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81" y="1009586"/>
            <a:ext cx="4965519" cy="412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6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Transparent Page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3886200"/>
            <a:ext cx="8850312" cy="858838"/>
          </a:xfrm>
        </p:spPr>
        <p:txBody>
          <a:bodyPr/>
          <a:lstStyle/>
          <a:p>
            <a:r>
              <a:rPr lang="en-US" dirty="0" smtClean="0"/>
              <a:t>Global buffer cache that can be transparently shared between virtual machines</a:t>
            </a:r>
            <a:endParaRPr lang="en-US" dirty="0"/>
          </a:p>
        </p:txBody>
      </p:sp>
      <p:pic>
        <p:nvPicPr>
          <p:cNvPr id="4" name="Picture 3" descr="Screen Shot 2016-09-27 at 9.33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020"/>
            <a:ext cx="9144000" cy="21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04775"/>
            <a:ext cx="8850312" cy="857250"/>
          </a:xfrm>
        </p:spPr>
        <p:txBody>
          <a:bodyPr/>
          <a:lstStyle/>
          <a:p>
            <a:r>
              <a:rPr lang="en-US" dirty="0"/>
              <a:t>Transparent </a:t>
            </a:r>
            <a:r>
              <a:rPr lang="en-US" dirty="0" smtClean="0"/>
              <a:t>Page Sharing </a:t>
            </a:r>
            <a:r>
              <a:rPr lang="en-US" dirty="0"/>
              <a:t>over NFS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3" y="3683000"/>
            <a:ext cx="8850312" cy="14097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The monitor’s networking device remaps data page from source’s machine address to destination’s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The monitor remaps data page from driver’s to client’s buffer cache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283" y="996950"/>
            <a:ext cx="5521117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Revived VMs for the next 20 years</a:t>
            </a:r>
          </a:p>
          <a:p>
            <a:pPr lvl="1"/>
            <a:r>
              <a:rPr lang="en-US" dirty="0" smtClean="0"/>
              <a:t>Now VMs are commodity</a:t>
            </a:r>
          </a:p>
          <a:p>
            <a:pPr lvl="1"/>
            <a:r>
              <a:rPr lang="en-US" dirty="0" smtClean="0"/>
              <a:t>Every cloud provider, and virtually every enterprise uses VMs today</a:t>
            </a:r>
          </a:p>
          <a:p>
            <a:pPr lvl="1"/>
            <a:endParaRPr lang="en-US" dirty="0"/>
          </a:p>
          <a:p>
            <a:r>
              <a:rPr lang="en-US" dirty="0" err="1" smtClean="0"/>
              <a:t>VMWare</a:t>
            </a:r>
            <a:r>
              <a:rPr lang="en-US" dirty="0" smtClean="0"/>
              <a:t> successful commercialization of this work</a:t>
            </a:r>
          </a:p>
          <a:p>
            <a:pPr lvl="1"/>
            <a:r>
              <a:rPr lang="en-US" dirty="0" smtClean="0"/>
              <a:t>Founded by authors of Disco in 1998, $6B revenue today</a:t>
            </a:r>
          </a:p>
          <a:p>
            <a:pPr lvl="1"/>
            <a:r>
              <a:rPr lang="en-US" dirty="0" smtClean="0"/>
              <a:t>Initially targeted developers</a:t>
            </a:r>
          </a:p>
          <a:p>
            <a:pPr lvl="1"/>
            <a:r>
              <a:rPr lang="en-US" dirty="0" smtClean="0"/>
              <a:t>Killer application: workload consolidation and infrastructure management in enterprises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Summary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Disco VMM hides NUMA-ness from non-NUMA aware OS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Disco VMM is low effort</a:t>
            </a:r>
          </a:p>
          <a:p>
            <a:pPr lvl="1" eaLnBrk="1" hangingPunct="1">
              <a:defRPr/>
            </a:pPr>
            <a:r>
              <a:rPr lang="en-GB" dirty="0" smtClean="0"/>
              <a:t>Only 13K </a:t>
            </a:r>
            <a:r>
              <a:rPr lang="en-GB" dirty="0" err="1" smtClean="0"/>
              <a:t>LoC</a:t>
            </a: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Moderate overhead due to virtualization</a:t>
            </a:r>
          </a:p>
          <a:p>
            <a:pPr lvl="1"/>
            <a:r>
              <a:rPr lang="en-GB" dirty="0" smtClean="0"/>
              <a:t>O</a:t>
            </a:r>
            <a:r>
              <a:rPr lang="en-US" dirty="0" err="1" smtClean="0"/>
              <a:t>nly</a:t>
            </a:r>
            <a:r>
              <a:rPr lang="en-US" dirty="0" smtClean="0"/>
              <a:t> 16</a:t>
            </a:r>
            <a:r>
              <a:rPr lang="en-US" dirty="0"/>
              <a:t>% </a:t>
            </a:r>
            <a:r>
              <a:rPr lang="en-US" dirty="0" smtClean="0"/>
              <a:t>overhead for uniprocessor workloads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with eight virtual machines can </a:t>
            </a:r>
            <a:r>
              <a:rPr lang="en-US" dirty="0" smtClean="0"/>
              <a:t>run some </a:t>
            </a:r>
            <a:r>
              <a:rPr lang="en-US" dirty="0"/>
              <a:t>workloads 40% faster</a:t>
            </a:r>
            <a:endParaRPr lang="en-GB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2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339975"/>
            <a:ext cx="8850312" cy="857250"/>
          </a:xfrm>
        </p:spPr>
        <p:txBody>
          <a:bodyPr/>
          <a:lstStyle/>
          <a:p>
            <a:pPr algn="ctr"/>
            <a:r>
              <a:rPr lang="en-US" dirty="0" err="1" smtClean="0"/>
              <a:t>Xen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Xen</a:t>
            </a:r>
            <a:r>
              <a:rPr lang="en-US" dirty="0" smtClean="0">
                <a:cs typeface="+mj-cs"/>
              </a:rPr>
              <a:t> Motivation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Performance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Goal to run 100 VM simultaneously</a:t>
            </a: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Functionality</a:t>
            </a: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5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Virtual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Machine: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>
                <a:latin typeface="Helvetica Neue Light"/>
                <a:cs typeface="Helvetica Neue Light"/>
              </a:rPr>
              <a:t>A fully protected and isolated </a:t>
            </a:r>
            <a:r>
              <a:rPr lang="en-US" b="1" i="1" dirty="0">
                <a:solidFill>
                  <a:srgbClr val="FF6600"/>
                </a:solidFill>
                <a:latin typeface="Helvetica Neue Light"/>
                <a:cs typeface="Helvetica Neue Light"/>
              </a:rPr>
              <a:t>copy</a:t>
            </a:r>
            <a:r>
              <a:rPr lang="en-US" i="1" dirty="0">
                <a:latin typeface="Helvetica Neue Light"/>
                <a:cs typeface="Helvetica Neue Light"/>
              </a:rPr>
              <a:t> of the underlying physical machine</a:t>
            </a:r>
            <a:r>
              <a:rPr lang="ja-JP" altLang="en-US" i="1" dirty="0">
                <a:latin typeface="Helvetica Neue Light"/>
                <a:cs typeface="Helvetica Neue Light"/>
              </a:rPr>
              <a:t>’</a:t>
            </a:r>
            <a:r>
              <a:rPr lang="en-US" i="1" dirty="0">
                <a:latin typeface="Helvetica Neue Light"/>
                <a:cs typeface="Helvetica Neue Light"/>
              </a:rPr>
              <a:t>s hardware</a:t>
            </a:r>
            <a:r>
              <a:rPr lang="en-US" i="1" dirty="0" smtClean="0">
                <a:latin typeface="Helvetica Neue Light"/>
                <a:cs typeface="Helvetica Neue Light"/>
              </a:rPr>
              <a:t>.” </a:t>
            </a:r>
            <a:r>
              <a:rPr lang="en-US" dirty="0" smtClean="0">
                <a:latin typeface="Helvetica Neue Light"/>
                <a:cs typeface="Helvetica Neue Light"/>
              </a:rPr>
              <a:t>--  definition </a:t>
            </a:r>
            <a:r>
              <a:rPr lang="en-US" dirty="0">
                <a:latin typeface="Helvetica Neue Light"/>
                <a:cs typeface="Helvetica Neue Light"/>
              </a:rPr>
              <a:t>by </a:t>
            </a:r>
            <a:r>
              <a:rPr lang="en-US" dirty="0" smtClean="0">
                <a:latin typeface="Helvetica Neue Light"/>
                <a:cs typeface="Helvetica Neue Light"/>
              </a:rPr>
              <a:t>IBM</a:t>
            </a:r>
          </a:p>
          <a:p>
            <a:pPr lvl="1"/>
            <a:endParaRPr lang="en-US" dirty="0" smtClean="0">
              <a:latin typeface="Helvetica Neue Light"/>
              <a:cs typeface="Helvetica Neue Light"/>
            </a:endParaRPr>
          </a:p>
          <a:p>
            <a:r>
              <a:rPr lang="en-US" dirty="0" smtClean="0">
                <a:latin typeface="Helvetica Neue Light"/>
                <a:cs typeface="Helvetica Neue Light"/>
              </a:rPr>
              <a:t>Virtual Machine Monitor (aka Hypervisor):</a:t>
            </a:r>
          </a:p>
          <a:p>
            <a:pPr lvl="1"/>
            <a:r>
              <a:rPr lang="en-US" i="1" dirty="0" smtClean="0">
                <a:latin typeface="Helvetica Neue Light"/>
                <a:cs typeface="Helvetica Neue Light"/>
              </a:rPr>
              <a:t>“A </a:t>
            </a:r>
            <a:r>
              <a:rPr lang="en-US" i="1" dirty="0">
                <a:latin typeface="Helvetica Neue Light"/>
                <a:cs typeface="Helvetica Neue Light"/>
              </a:rPr>
              <a:t>thin layer of software that's between the hardware and the Operating system, virtualizing and managing all hardware </a:t>
            </a:r>
            <a:r>
              <a:rPr lang="en-US" i="1" dirty="0" smtClean="0">
                <a:latin typeface="Helvetica Neue Light"/>
                <a:cs typeface="Helvetica Neue Light"/>
              </a:rPr>
              <a:t>resources”</a:t>
            </a:r>
            <a:endParaRPr lang="en-US" dirty="0" smtClean="0">
              <a:latin typeface="Helvetica Neue Light"/>
              <a:cs typeface="Helvetica Neue Light"/>
            </a:endParaRPr>
          </a:p>
          <a:p>
            <a:pPr lvl="1"/>
            <a:endParaRPr lang="en-US" dirty="0">
              <a:latin typeface="Times New Roman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Virtualization </a:t>
            </a:r>
            <a:r>
              <a:rPr lang="en-US" dirty="0" err="1" smtClean="0">
                <a:cs typeface="+mj-cs"/>
              </a:rPr>
              <a:t>vs</a:t>
            </a:r>
            <a:r>
              <a:rPr lang="en-US" dirty="0" smtClean="0">
                <a:cs typeface="+mj-cs"/>
              </a:rPr>
              <a:t> </a:t>
            </a:r>
            <a:r>
              <a:rPr lang="en-US" dirty="0" err="1" smtClean="0">
                <a:cs typeface="+mj-cs"/>
              </a:rPr>
              <a:t>Paravirtualization</a:t>
            </a:r>
            <a:endParaRPr lang="en-US" dirty="0" smtClean="0">
              <a:cs typeface="+mj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66800"/>
            <a:ext cx="8850312" cy="3949699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Full Virtualization: expose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hardware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as being functionally identical to the physical </a:t>
            </a:r>
            <a:r>
              <a:rPr lang="en-US" dirty="0" smtClean="0"/>
              <a:t>hardware (e.g., Disco, </a:t>
            </a:r>
            <a:r>
              <a:rPr lang="en-US" dirty="0" err="1" smtClean="0"/>
              <a:t>VMWare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access the hardware</a:t>
            </a:r>
          </a:p>
          <a:p>
            <a:pPr lvl="1"/>
            <a:r>
              <a:rPr lang="en-US" dirty="0" smtClean="0"/>
              <a:t>Challenging to emulate some </a:t>
            </a:r>
            <a:r>
              <a:rPr lang="en-US" dirty="0"/>
              <a:t>privileged instructions (e.g., traps)</a:t>
            </a:r>
          </a:p>
          <a:p>
            <a:pPr lvl="1"/>
            <a:r>
              <a:rPr lang="en-US" dirty="0" smtClean="0"/>
              <a:t>Hard to provide </a:t>
            </a:r>
            <a:r>
              <a:rPr lang="en-US" dirty="0"/>
              <a:t>real-time </a:t>
            </a:r>
            <a:r>
              <a:rPr lang="en-US" dirty="0" smtClean="0"/>
              <a:t>guarantees</a:t>
            </a:r>
          </a:p>
          <a:p>
            <a:pPr lvl="4"/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Paravirtualization</a:t>
            </a:r>
            <a:r>
              <a:rPr lang="en-US" dirty="0" smtClean="0"/>
              <a:t>: just expose a “similar” architecture, not </a:t>
            </a:r>
            <a:r>
              <a:rPr lang="en-US" dirty="0"/>
              <a:t>100% </a:t>
            </a:r>
            <a:r>
              <a:rPr lang="en-US" dirty="0" smtClean="0"/>
              <a:t>identical </a:t>
            </a:r>
            <a:r>
              <a:rPr lang="en-US" dirty="0"/>
              <a:t>to </a:t>
            </a:r>
            <a:r>
              <a:rPr lang="en-US" dirty="0" smtClean="0"/>
              <a:t>physical hardware (e.g., </a:t>
            </a:r>
            <a:r>
              <a:rPr lang="en-US" dirty="0" err="1" smtClean="0"/>
              <a:t>Xen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Better performance</a:t>
            </a:r>
          </a:p>
          <a:p>
            <a:pPr lvl="1"/>
            <a:r>
              <a:rPr lang="en-US" dirty="0"/>
              <a:t>Need modifications to the OS</a:t>
            </a:r>
          </a:p>
          <a:p>
            <a:pPr lvl="1"/>
            <a:r>
              <a:rPr lang="en-US" dirty="0" smtClean="0"/>
              <a:t>Still no </a:t>
            </a:r>
            <a:r>
              <a:rPr lang="en-US" dirty="0"/>
              <a:t>modifications to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9422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of Porting an OS to </a:t>
            </a:r>
            <a:r>
              <a:rPr lang="en-US" dirty="0" err="1"/>
              <a:t>Xen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168401"/>
            <a:ext cx="8850312" cy="3695700"/>
          </a:xfrm>
        </p:spPr>
        <p:txBody>
          <a:bodyPr/>
          <a:lstStyle/>
          <a:p>
            <a:r>
              <a:rPr lang="en-US" dirty="0"/>
              <a:t>Privileged instructions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Page </a:t>
            </a:r>
            <a:r>
              <a:rPr lang="en-US" dirty="0"/>
              <a:t>table access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driver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Block </a:t>
            </a:r>
            <a:r>
              <a:rPr lang="en-US" dirty="0"/>
              <a:t>device driver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2% of code-base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Xen</a:t>
            </a:r>
            <a:r>
              <a:rPr lang="en-US" dirty="0" smtClean="0">
                <a:cs typeface="+mj-cs"/>
              </a:rPr>
              <a:t> Terminology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Guest OS: OS hosted by VM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Domain: </a:t>
            </a:r>
            <a:r>
              <a:rPr lang="en-US" sz="2400" dirty="0" smtClean="0"/>
              <a:t>VM within which a guest operating system executes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Guest OS and domain analogous to program and process </a:t>
            </a: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Hypervisor: VMM</a:t>
            </a:r>
          </a:p>
        </p:txBody>
      </p:sp>
    </p:spTree>
    <p:extLst>
      <p:ext uri="{BB962C8B-B14F-4D97-AF65-F5344CB8AC3E}">
        <p14:creationId xmlns:p14="http://schemas.microsoft.com/office/powerpoint/2010/main" val="10805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Xen’s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4102100"/>
            <a:ext cx="8850312" cy="914400"/>
          </a:xfrm>
        </p:spPr>
        <p:txBody>
          <a:bodyPr/>
          <a:lstStyle/>
          <a:p>
            <a:r>
              <a:rPr lang="en-US" dirty="0"/>
              <a:t>Domain0 hosts </a:t>
            </a:r>
            <a:r>
              <a:rPr lang="en-US" dirty="0" smtClean="0"/>
              <a:t>application</a:t>
            </a:r>
            <a:r>
              <a:rPr lang="en-US" dirty="0"/>
              <a:t>-level management software</a:t>
            </a:r>
          </a:p>
          <a:p>
            <a:pPr lvl="1"/>
            <a:r>
              <a:rPr lang="en-US" dirty="0" smtClean="0"/>
              <a:t>E.g., creation/deletion of </a:t>
            </a:r>
            <a:r>
              <a:rPr lang="en-US" dirty="0"/>
              <a:t>virtual </a:t>
            </a:r>
            <a:r>
              <a:rPr lang="en-US" dirty="0" smtClean="0"/>
              <a:t>network interfaces </a:t>
            </a:r>
            <a:r>
              <a:rPr lang="en-US" dirty="0"/>
              <a:t>and </a:t>
            </a:r>
            <a:r>
              <a:rPr lang="en-US" dirty="0" smtClean="0"/>
              <a:t>block devices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111810"/>
            <a:ext cx="5270500" cy="312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69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CPU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00151"/>
            <a:ext cx="4572000" cy="3394472"/>
          </a:xfrm>
        </p:spPr>
        <p:txBody>
          <a:bodyPr/>
          <a:lstStyle/>
          <a:p>
            <a:r>
              <a:rPr lang="en-US" dirty="0"/>
              <a:t>X86 supports 4 </a:t>
            </a:r>
            <a:r>
              <a:rPr lang="en-US" dirty="0" smtClean="0"/>
              <a:t>privilege levels </a:t>
            </a:r>
            <a:endParaRPr lang="en-US" dirty="0"/>
          </a:p>
          <a:p>
            <a:pPr lvl="1"/>
            <a:r>
              <a:rPr lang="en-US" dirty="0"/>
              <a:t>0 for OS, and 3 for applications</a:t>
            </a:r>
          </a:p>
          <a:p>
            <a:pPr lvl="1"/>
            <a:r>
              <a:rPr lang="en-US" dirty="0"/>
              <a:t>Xen downgrades </a:t>
            </a:r>
            <a:r>
              <a:rPr lang="en-US" dirty="0" smtClean="0"/>
              <a:t>OS to level 1</a:t>
            </a:r>
          </a:p>
          <a:p>
            <a:pPr lvl="1"/>
            <a:r>
              <a:rPr lang="en-US" dirty="0" smtClean="0"/>
              <a:t>System-call and page-fault handlers registered to Xen</a:t>
            </a:r>
          </a:p>
          <a:p>
            <a:pPr lvl="1"/>
            <a:r>
              <a:rPr lang="ja-JP" altLang="en-US" dirty="0" smtClean="0">
                <a:latin typeface="Arial"/>
                <a:sym typeface="Wingdings" charset="0"/>
              </a:rPr>
              <a:t>“</a:t>
            </a:r>
            <a:r>
              <a:rPr lang="en-US" dirty="0">
                <a:sym typeface="Wingdings" charset="0"/>
              </a:rPr>
              <a:t>fast handlers</a:t>
            </a:r>
            <a:r>
              <a:rPr lang="ja-JP" altLang="en-US" dirty="0">
                <a:latin typeface="Arial"/>
                <a:sym typeface="Wingdings" charset="0"/>
              </a:rPr>
              <a:t>”</a:t>
            </a:r>
            <a:r>
              <a:rPr lang="en-US" dirty="0">
                <a:sym typeface="Wingdings" charset="0"/>
              </a:rPr>
              <a:t> for most exceptions, </a:t>
            </a:r>
            <a:r>
              <a:rPr lang="en-US" dirty="0" smtClean="0">
                <a:sym typeface="Wingdings" charset="0"/>
              </a:rPr>
              <a:t>doesn’t involve </a:t>
            </a:r>
            <a:r>
              <a:rPr lang="en-US" dirty="0" err="1" smtClean="0">
                <a:sym typeface="Wingdings" charset="0"/>
              </a:rPr>
              <a:t>Xen</a:t>
            </a:r>
            <a:endParaRPr lang="en-US" dirty="0">
              <a:sym typeface="Wingdings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1498600"/>
            <a:ext cx="32131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CPU </a:t>
            </a:r>
            <a:r>
              <a:rPr lang="en-US" sz="2800" dirty="0" smtClean="0"/>
              <a:t>Scheduling: Borrowed Virtual Time Scheduling</a:t>
            </a:r>
            <a:endParaRPr lang="en-US" sz="28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Fair sharing scheduler: effective isolation between domains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However, allows </a:t>
            </a:r>
            <a:r>
              <a:rPr lang="en-US" dirty="0"/>
              <a:t>temporary violations of fair sharing to favor recently-woken domains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</a:t>
            </a:r>
            <a:r>
              <a:rPr lang="en-US" dirty="0" smtClean="0"/>
              <a:t>educe </a:t>
            </a:r>
            <a:r>
              <a:rPr lang="en-US" dirty="0"/>
              <a:t>wake-up </a:t>
            </a:r>
            <a:r>
              <a:rPr lang="en-US" dirty="0" smtClean="0"/>
              <a:t>latency </a:t>
            </a:r>
            <a:r>
              <a:rPr lang="en-US" dirty="0" smtClean="0">
                <a:sym typeface="Wingdings"/>
              </a:rPr>
              <a:t> improves interactivity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Times and Timers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200150"/>
            <a:ext cx="8648700" cy="3600450"/>
          </a:xfrm>
        </p:spPr>
        <p:txBody>
          <a:bodyPr>
            <a:normAutofit/>
          </a:bodyPr>
          <a:lstStyle/>
          <a:p>
            <a:r>
              <a:rPr lang="en-US" dirty="0" smtClean="0"/>
              <a:t>Times:</a:t>
            </a:r>
            <a:endParaRPr lang="en-US" dirty="0"/>
          </a:p>
          <a:p>
            <a:pPr lvl="1"/>
            <a:r>
              <a:rPr lang="en-US" dirty="0">
                <a:solidFill>
                  <a:srgbClr val="FF6600"/>
                </a:solidFill>
              </a:rPr>
              <a:t>Real time </a:t>
            </a:r>
            <a:r>
              <a:rPr lang="en-US" dirty="0" smtClean="0"/>
              <a:t>since </a:t>
            </a:r>
            <a:r>
              <a:rPr lang="en-US" dirty="0"/>
              <a:t>machine </a:t>
            </a:r>
            <a:r>
              <a:rPr lang="en-US" dirty="0" smtClean="0"/>
              <a:t>boot: always advances regardless of the executing domain</a:t>
            </a:r>
            <a:endParaRPr lang="en-US" dirty="0"/>
          </a:p>
          <a:p>
            <a:pPr lvl="1"/>
            <a:r>
              <a:rPr lang="en-US" dirty="0">
                <a:solidFill>
                  <a:srgbClr val="FF6600"/>
                </a:solidFill>
              </a:rPr>
              <a:t>Virtual </a:t>
            </a:r>
            <a:r>
              <a:rPr lang="en-US" dirty="0" smtClean="0">
                <a:solidFill>
                  <a:srgbClr val="FF6600"/>
                </a:solidFill>
              </a:rPr>
              <a:t>time</a:t>
            </a:r>
            <a:r>
              <a:rPr lang="en-US" dirty="0" smtClean="0"/>
              <a:t>: time </a:t>
            </a:r>
            <a:r>
              <a:rPr lang="en-US" dirty="0"/>
              <a:t>that only advances within the context of the </a:t>
            </a:r>
            <a:r>
              <a:rPr lang="en-US" dirty="0" smtClean="0"/>
              <a:t>domain</a:t>
            </a:r>
            <a:endParaRPr lang="en-US" dirty="0"/>
          </a:p>
          <a:p>
            <a:pPr lvl="1"/>
            <a:r>
              <a:rPr lang="en-US" dirty="0">
                <a:solidFill>
                  <a:srgbClr val="FF6600"/>
                </a:solidFill>
              </a:rPr>
              <a:t>Wall-clock </a:t>
            </a:r>
            <a:r>
              <a:rPr lang="en-US" dirty="0" smtClean="0">
                <a:solidFill>
                  <a:srgbClr val="FF6600"/>
                </a:solidFill>
              </a:rPr>
              <a:t>time</a:t>
            </a:r>
          </a:p>
          <a:p>
            <a:pPr lvl="1"/>
            <a:endParaRPr lang="en-US" dirty="0"/>
          </a:p>
          <a:p>
            <a:r>
              <a:rPr lang="en-US" dirty="0"/>
              <a:t>Each guest OS can program </a:t>
            </a:r>
            <a:r>
              <a:rPr lang="en-US" dirty="0" smtClean="0"/>
              <a:t>timers for both:</a:t>
            </a:r>
            <a:endParaRPr lang="en-US" dirty="0"/>
          </a:p>
          <a:p>
            <a:pPr lvl="1"/>
            <a:r>
              <a:rPr lang="en-US" dirty="0"/>
              <a:t>Real time</a:t>
            </a:r>
          </a:p>
          <a:p>
            <a:pPr lvl="1"/>
            <a:r>
              <a:rPr lang="en-US" dirty="0"/>
              <a:t>Virtual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Transfer: </a:t>
            </a:r>
            <a:r>
              <a:rPr lang="en-US" dirty="0" err="1" smtClean="0"/>
              <a:t>Hypercalls</a:t>
            </a:r>
            <a:r>
              <a:rPr lang="en-US" dirty="0" smtClean="0"/>
              <a:t> and Events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Hypercalls</a:t>
            </a:r>
            <a:r>
              <a:rPr lang="en-US" dirty="0" smtClean="0"/>
              <a:t>:  </a:t>
            </a:r>
            <a:r>
              <a:rPr lang="en-US" dirty="0"/>
              <a:t>synchronous calls from a domain to </a:t>
            </a:r>
            <a:r>
              <a:rPr lang="en-US" dirty="0" err="1" smtClean="0"/>
              <a:t>Xen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domains to perform </a:t>
            </a:r>
            <a:r>
              <a:rPr lang="en-US" dirty="0" smtClean="0"/>
              <a:t>privileged operation via software traps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system </a:t>
            </a:r>
            <a:r>
              <a:rPr lang="en-US" dirty="0" smtClean="0"/>
              <a:t>calls</a:t>
            </a:r>
          </a:p>
          <a:p>
            <a:pPr lvl="1"/>
            <a:endParaRPr lang="en-US" dirty="0"/>
          </a:p>
          <a:p>
            <a:r>
              <a:rPr lang="en-US" dirty="0"/>
              <a:t>Events:  asynchronous notifications from </a:t>
            </a:r>
            <a:r>
              <a:rPr lang="en-US" dirty="0" err="1"/>
              <a:t>Xen</a:t>
            </a:r>
            <a:r>
              <a:rPr lang="en-US" dirty="0"/>
              <a:t> to domains</a:t>
            </a:r>
          </a:p>
          <a:p>
            <a:pPr lvl="1"/>
            <a:r>
              <a:rPr lang="en-US" dirty="0"/>
              <a:t>Replace device interrupts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Memory faults and software traps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 smtClean="0"/>
              <a:t>Virtualized </a:t>
            </a:r>
            <a:r>
              <a:rPr lang="en-US" sz="2400" dirty="0"/>
              <a:t>through </a:t>
            </a:r>
            <a:r>
              <a:rPr lang="en-US" sz="2400" dirty="0" err="1"/>
              <a:t>Xen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s event handler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800" dirty="0" smtClean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4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312863"/>
            <a:ext cx="8974137" cy="3394075"/>
          </a:xfrm>
        </p:spPr>
        <p:txBody>
          <a:bodyPr/>
          <a:lstStyle/>
          <a:p>
            <a:r>
              <a:rPr lang="en-US" dirty="0" smtClean="0"/>
              <a:t>Physical memory</a:t>
            </a:r>
          </a:p>
          <a:p>
            <a:pPr lvl="1"/>
            <a:r>
              <a:rPr lang="en-US" dirty="0" smtClean="0"/>
              <a:t>Reserved at domain creation time</a:t>
            </a:r>
          </a:p>
          <a:p>
            <a:pPr lvl="1"/>
            <a:r>
              <a:rPr lang="en-US" dirty="0" smtClean="0"/>
              <a:t>Statically partitioned among domains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Virtual memory:</a:t>
            </a:r>
          </a:p>
          <a:p>
            <a:pPr lvl="1"/>
            <a:r>
              <a:rPr lang="en-US" dirty="0" smtClean="0"/>
              <a:t>OS allocates a page table from its own reservation and registers it with </a:t>
            </a:r>
            <a:r>
              <a:rPr lang="en-US" dirty="0" err="1" smtClean="0"/>
              <a:t>Xen</a:t>
            </a:r>
            <a:endParaRPr lang="en-US" dirty="0" smtClean="0"/>
          </a:p>
          <a:p>
            <a:pPr lvl="1"/>
            <a:r>
              <a:rPr lang="en-US" dirty="0" smtClean="0"/>
              <a:t>OS gives up all direct privileges on page table to </a:t>
            </a:r>
            <a:r>
              <a:rPr lang="en-US" dirty="0" err="1" smtClean="0"/>
              <a:t>Xen</a:t>
            </a:r>
            <a:endParaRPr lang="en-US" dirty="0" smtClean="0"/>
          </a:p>
          <a:p>
            <a:pPr lvl="1"/>
            <a:r>
              <a:rPr lang="en-US" dirty="0" smtClean="0"/>
              <a:t>All subsequent updates to page table must be validated by </a:t>
            </a:r>
            <a:r>
              <a:rPr lang="en-US" dirty="0" err="1" smtClean="0"/>
              <a:t>Xen</a:t>
            </a:r>
            <a:endParaRPr lang="en-US" dirty="0" smtClean="0"/>
          </a:p>
          <a:p>
            <a:pPr lvl="1"/>
            <a:r>
              <a:rPr lang="en-US" dirty="0" smtClean="0"/>
              <a:t>Guest OS typically batch updates to amortize hypervisor calls</a:t>
            </a:r>
          </a:p>
        </p:txBody>
      </p:sp>
    </p:spTree>
    <p:extLst>
      <p:ext uri="{BB962C8B-B14F-4D97-AF65-F5344CB8AC3E}">
        <p14:creationId xmlns:p14="http://schemas.microsoft.com/office/powerpoint/2010/main" val="719173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Classification: Type 1 </a:t>
            </a:r>
            <a:r>
              <a:rPr lang="en-US" dirty="0" err="1" smtClean="0"/>
              <a:t>vs</a:t>
            </a:r>
            <a:r>
              <a:rPr lang="en-US" dirty="0" smtClean="0"/>
              <a:t> Type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66" y="1063883"/>
            <a:ext cx="5258655" cy="3805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611" y="4734522"/>
            <a:ext cx="860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://www.ibm.com/developerworks/library/mw-1608-dejesus-bluemix-trs/</a:t>
            </a:r>
            <a:r>
              <a:rPr lang="en-US" dirty="0" smtClean="0">
                <a:hlinkClick r:id="rId3"/>
              </a:rPr>
              <a:t>index.html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4248827" y="1020039"/>
            <a:ext cx="4231449" cy="3791467"/>
          </a:xfrm>
          <a:solidFill>
            <a:schemeClr val="bg1"/>
          </a:solidFill>
        </p:spPr>
        <p:txBody>
          <a:bodyPr/>
          <a:lstStyle/>
          <a:p>
            <a:pPr lvl="1" eaLnBrk="1" hangingPunct="1">
              <a:lnSpc>
                <a:spcPct val="110000"/>
              </a:lnSpc>
              <a:defRPr/>
            </a:pPr>
            <a:endParaRPr lang="en-US" sz="22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200" dirty="0" smtClean="0"/>
              <a:t>VMM implemented </a:t>
            </a:r>
            <a:r>
              <a:rPr lang="en-US" sz="2200" dirty="0"/>
              <a:t>directly on </a:t>
            </a:r>
            <a:r>
              <a:rPr lang="en-US" sz="2200" dirty="0" smtClean="0"/>
              <a:t>physical hardware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 smtClean="0"/>
              <a:t>VMM </a:t>
            </a:r>
            <a:r>
              <a:rPr lang="en-US" sz="2000" dirty="0"/>
              <a:t>performs </a:t>
            </a:r>
            <a:r>
              <a:rPr lang="en-US" sz="2000" dirty="0" smtClean="0"/>
              <a:t>scheduling </a:t>
            </a:r>
            <a:r>
              <a:rPr lang="en-US" sz="2000" dirty="0"/>
              <a:t>and allocation of </a:t>
            </a:r>
            <a:r>
              <a:rPr lang="en-US" sz="2000" dirty="0" smtClean="0"/>
              <a:t>system</a:t>
            </a:r>
            <a:r>
              <a:rPr lang="ja-JP" altLang="en-US" sz="2000" dirty="0" smtClean="0">
                <a:latin typeface="Arial"/>
              </a:rPr>
              <a:t>’</a:t>
            </a:r>
            <a:r>
              <a:rPr lang="en-US" sz="2000" dirty="0" smtClean="0"/>
              <a:t>s resources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E.g.,</a:t>
            </a:r>
            <a:r>
              <a:rPr lang="en-US" sz="2000" dirty="0" smtClean="0"/>
              <a:t> </a:t>
            </a:r>
            <a:r>
              <a:rPr lang="en-US" sz="2000" dirty="0"/>
              <a:t>IBM VM/370, Disco, VMware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ESX Server, </a:t>
            </a:r>
            <a:r>
              <a:rPr lang="en-US" sz="2000" dirty="0" err="1"/>
              <a:t>Xen</a:t>
            </a:r>
            <a:endParaRPr lang="en-US" sz="2000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75000" y="1968500"/>
            <a:ext cx="71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04040"/>
                </a:solidFill>
              </a:rPr>
              <a:t>(VMM)</a:t>
            </a:r>
            <a:endParaRPr lang="en-US" sz="14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Transfer:  I/O Rings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312863"/>
            <a:ext cx="4376737" cy="3394075"/>
          </a:xfrm>
        </p:spPr>
        <p:txBody>
          <a:bodyPr/>
          <a:lstStyle/>
          <a:p>
            <a:r>
              <a:rPr lang="en-US" dirty="0"/>
              <a:t>Zero-copy </a:t>
            </a:r>
            <a:r>
              <a:rPr lang="en-US" dirty="0" smtClean="0"/>
              <a:t>semantics</a:t>
            </a:r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is </a:t>
            </a:r>
            <a:r>
              <a:rPr lang="en-US" dirty="0"/>
              <a:t>transferred </a:t>
            </a:r>
            <a:r>
              <a:rPr lang="en-US" dirty="0" smtClean="0"/>
              <a:t>to/from </a:t>
            </a:r>
            <a:r>
              <a:rPr lang="en-US" dirty="0"/>
              <a:t>domains via </a:t>
            </a:r>
            <a:r>
              <a:rPr lang="en-US" dirty="0" err="1"/>
              <a:t>Xen</a:t>
            </a:r>
            <a:r>
              <a:rPr lang="en-US" dirty="0"/>
              <a:t> through </a:t>
            </a:r>
            <a:r>
              <a:rPr lang="en-US" dirty="0" smtClean="0"/>
              <a:t>a buffer </a:t>
            </a:r>
            <a:r>
              <a:rPr lang="en-US" dirty="0"/>
              <a:t>ring</a:t>
            </a:r>
          </a:p>
          <a:p>
            <a:endParaRPr lang="en-US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270000"/>
            <a:ext cx="49911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669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and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Released in 2003 (Cambridge University)</a:t>
            </a:r>
          </a:p>
          <a:p>
            <a:pPr lvl="1"/>
            <a:r>
              <a:rPr lang="en-US" dirty="0"/>
              <a:t>Authors founded </a:t>
            </a:r>
            <a:r>
              <a:rPr lang="en-US" dirty="0" err="1"/>
              <a:t>XenSource</a:t>
            </a:r>
            <a:r>
              <a:rPr lang="en-US" dirty="0"/>
              <a:t>, </a:t>
            </a:r>
            <a:r>
              <a:rPr lang="en-US" dirty="0" smtClean="0"/>
              <a:t>acquired by Citrix for $500M in 2007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Widely used today:</a:t>
            </a:r>
          </a:p>
          <a:p>
            <a:pPr lvl="1"/>
            <a:r>
              <a:rPr lang="en-US" dirty="0" smtClean="0"/>
              <a:t>Linux supports </a:t>
            </a:r>
            <a:r>
              <a:rPr lang="en-US" dirty="0"/>
              <a:t>dom0 in Linux’s mainline kernel</a:t>
            </a:r>
            <a:endParaRPr lang="en-US" dirty="0" smtClean="0"/>
          </a:p>
          <a:p>
            <a:pPr lvl="1"/>
            <a:r>
              <a:rPr lang="en-US" dirty="0" smtClean="0"/>
              <a:t>AWS EC2 based on Xen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Discussion: OSes</a:t>
            </a:r>
            <a:r>
              <a:rPr lang="en-US" dirty="0" smtClean="0"/>
              <a:t>, VMs, Containers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49923" y="3759200"/>
            <a:ext cx="1714500" cy="330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/>
                <a:cs typeface="Source Sans Pro"/>
              </a:rPr>
              <a:t>Hardware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49923" y="3467100"/>
            <a:ext cx="1714500" cy="330200"/>
          </a:xfrm>
          <a:prstGeom prst="rect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/>
                <a:cs typeface="Source Sans Pro"/>
              </a:rPr>
              <a:t>Host OS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9923" y="3136900"/>
            <a:ext cx="1714500" cy="330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/>
                <a:cs typeface="Source Sans Pro"/>
              </a:rPr>
              <a:t>Hypervisor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54156" y="2489200"/>
            <a:ext cx="812800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Guest 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OS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57330" y="1841500"/>
            <a:ext cx="815976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Bins/Libs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57330" y="1371600"/>
            <a:ext cx="812801" cy="4191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App 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54156" y="1371600"/>
            <a:ext cx="812800" cy="17145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34718" y="2489194"/>
            <a:ext cx="812800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Guest 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OS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7892" y="1841494"/>
            <a:ext cx="815976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Bins/Libs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37892" y="1371594"/>
            <a:ext cx="812801" cy="4191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App 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34718" y="1371594"/>
            <a:ext cx="812800" cy="17145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83024" y="3750727"/>
            <a:ext cx="1714500" cy="330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/>
                <a:cs typeface="Source Sans Pro"/>
              </a:rPr>
              <a:t>Hardware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83024" y="3458627"/>
            <a:ext cx="1714500" cy="330200"/>
          </a:xfrm>
          <a:prstGeom prst="rect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/>
                <a:cs typeface="Source Sans Pro"/>
              </a:rPr>
              <a:t>Host OS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0431" y="2806732"/>
            <a:ext cx="815976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Bins/Libs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90431" y="2336832"/>
            <a:ext cx="812801" cy="4191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App 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87257" y="2336832"/>
            <a:ext cx="812800" cy="107527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70993" y="2806726"/>
            <a:ext cx="815976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Bins/Libs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270993" y="2336826"/>
            <a:ext cx="812801" cy="4191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App 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67819" y="2336826"/>
            <a:ext cx="812800" cy="107527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700035" y="3759194"/>
            <a:ext cx="1714500" cy="330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/>
                <a:cs typeface="Source Sans Pro"/>
              </a:rPr>
              <a:t>Hardware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00035" y="3564467"/>
            <a:ext cx="1714500" cy="19893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ource Sans Pro"/>
                <a:cs typeface="Source Sans Pro"/>
              </a:rPr>
              <a:t>Exokernel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07442" y="2916803"/>
            <a:ext cx="815976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LibOS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07442" y="2446903"/>
            <a:ext cx="812801" cy="4191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App 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04268" y="2446903"/>
            <a:ext cx="812800" cy="107527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88004" y="2916797"/>
            <a:ext cx="815976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LibOS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88004" y="2446897"/>
            <a:ext cx="812801" cy="4191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App 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84830" y="2446897"/>
            <a:ext cx="812800" cy="107527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09324" y="3763427"/>
            <a:ext cx="1714500" cy="330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/>
                <a:cs typeface="Source Sans Pro"/>
              </a:rPr>
              <a:t>Hardware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09324" y="2984500"/>
            <a:ext cx="1714500" cy="817027"/>
          </a:xfrm>
          <a:prstGeom prst="rect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Source Sans Pro"/>
              <a:cs typeface="Source Sans Pro"/>
            </a:endParaRPr>
          </a:p>
          <a:p>
            <a:pPr algn="ctr"/>
            <a:endParaRPr lang="en-US" sz="1000" dirty="0" smtClean="0">
              <a:latin typeface="Source Sans Pro"/>
              <a:cs typeface="Source Sans Pro"/>
            </a:endParaRPr>
          </a:p>
          <a:p>
            <a:pPr algn="ctr"/>
            <a:r>
              <a:rPr lang="en-US" dirty="0" smtClean="0">
                <a:latin typeface="Source Sans Pro"/>
                <a:cs typeface="Source Sans Pro"/>
              </a:rPr>
              <a:t>SPIN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29431" y="2336832"/>
            <a:ext cx="815976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Bins/Libs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29431" y="1866932"/>
            <a:ext cx="812801" cy="4191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App 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26257" y="1866932"/>
            <a:ext cx="812800" cy="107527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09993" y="2336826"/>
            <a:ext cx="815976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Bins/Libs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09993" y="1866926"/>
            <a:ext cx="812801" cy="4191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App 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06819" y="1866926"/>
            <a:ext cx="812800" cy="107527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20900" y="3098800"/>
            <a:ext cx="1282700" cy="3302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595959"/>
                </a:solidFill>
                <a:latin typeface="Source Sans Pro"/>
                <a:cs typeface="Source Sans Pro"/>
              </a:rPr>
              <a:t>Extensions</a:t>
            </a:r>
            <a:endParaRPr lang="en-US" sz="1600" dirty="0">
              <a:solidFill>
                <a:srgbClr val="595959"/>
              </a:solidFill>
              <a:latin typeface="Source Sans Pro"/>
              <a:cs typeface="Source Sans Pro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824" y="3750727"/>
            <a:ext cx="1714500" cy="330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/>
                <a:cs typeface="Source Sans Pro"/>
              </a:rPr>
              <a:t>Hardware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824" y="3458627"/>
            <a:ext cx="1714500" cy="330200"/>
          </a:xfrm>
          <a:prstGeom prst="rect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/>
                <a:cs typeface="Source Sans Pro"/>
              </a:rPr>
              <a:t>Microkernel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231" y="2336832"/>
            <a:ext cx="815976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Bins/Libs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231" y="1866932"/>
            <a:ext cx="812801" cy="4191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App 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057" y="1866932"/>
            <a:ext cx="812800" cy="107527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55793" y="2336826"/>
            <a:ext cx="815976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Bins/Libs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55793" y="1866926"/>
            <a:ext cx="812801" cy="4191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App 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52619" y="1866926"/>
            <a:ext cx="812800" cy="107527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0524" y="2997200"/>
            <a:ext cx="1714500" cy="410627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  <a:latin typeface="Source Sans Pro"/>
                <a:cs typeface="Source Sans Pro"/>
              </a:rPr>
              <a:t>OS Services</a:t>
            </a:r>
            <a:endParaRPr lang="en-US" dirty="0">
              <a:solidFill>
                <a:srgbClr val="595959"/>
              </a:solidFill>
              <a:latin typeface="Source Sans Pro"/>
              <a:cs typeface="Source Sans Pro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9700" y="42672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Microkernels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4279900"/>
            <a:ext cx="171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Extensible </a:t>
            </a:r>
            <a:r>
              <a:rPr lang="en-US" dirty="0" err="1" smtClean="0">
                <a:latin typeface="Source Sans Pro"/>
                <a:cs typeface="Source Sans Pro"/>
              </a:rPr>
              <a:t>OSes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46800" y="4279900"/>
            <a:ext cx="56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VMs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58100" y="4267200"/>
            <a:ext cx="123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Containers</a:t>
            </a:r>
            <a:endParaRPr lang="en-US" dirty="0">
              <a:latin typeface="Source Sans Pro"/>
              <a:cs typeface="Source Sans Pro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1841500" y="1346200"/>
            <a:ext cx="12700" cy="3251200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473700" y="1358900"/>
            <a:ext cx="12700" cy="3251200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328478" y="1358900"/>
            <a:ext cx="11545" cy="3251200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8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Classification: Type 1 </a:t>
            </a:r>
            <a:r>
              <a:rPr lang="en-US" dirty="0" err="1" smtClean="0"/>
              <a:t>vs</a:t>
            </a:r>
            <a:r>
              <a:rPr lang="en-US" dirty="0" smtClean="0"/>
              <a:t> Type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66" y="1063883"/>
            <a:ext cx="5258655" cy="3805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611" y="4734522"/>
            <a:ext cx="860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://www.ibm.com/developerworks/library/mw-1608-dejesus-bluemix-trs/</a:t>
            </a:r>
            <a:r>
              <a:rPr lang="en-US" dirty="0" smtClean="0">
                <a:hlinkClick r:id="rId3"/>
              </a:rPr>
              <a:t>index.html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0" y="1020039"/>
            <a:ext cx="4054981" cy="3791467"/>
          </a:xfrm>
          <a:solidFill>
            <a:schemeClr val="bg1"/>
          </a:solidFill>
        </p:spPr>
        <p:txBody>
          <a:bodyPr/>
          <a:lstStyle/>
          <a:p>
            <a:pPr lvl="1" eaLnBrk="1" hangingPunct="1">
              <a:lnSpc>
                <a:spcPct val="110000"/>
              </a:lnSpc>
              <a:defRPr/>
            </a:pPr>
            <a:endParaRPr lang="en-US" sz="2200" dirty="0" smtClean="0"/>
          </a:p>
          <a:p>
            <a:pPr lvl="1" eaLnBrk="1" hangingPunct="1">
              <a:defRPr/>
            </a:pPr>
            <a:r>
              <a:rPr lang="en-US" sz="2200" dirty="0"/>
              <a:t>VMMs </a:t>
            </a:r>
            <a:r>
              <a:rPr lang="en-US" sz="2200" dirty="0" smtClean="0"/>
              <a:t>built </a:t>
            </a:r>
            <a:r>
              <a:rPr lang="en-US" sz="2200" dirty="0"/>
              <a:t>completely on top of a host </a:t>
            </a:r>
            <a:r>
              <a:rPr lang="en-US" sz="2200" dirty="0" smtClean="0"/>
              <a:t>OS</a:t>
            </a:r>
          </a:p>
          <a:p>
            <a:pPr lvl="1" eaLnBrk="1" hangingPunct="1">
              <a:defRPr/>
            </a:pPr>
            <a:r>
              <a:rPr lang="en-US" sz="2200" dirty="0" smtClean="0"/>
              <a:t>Host </a:t>
            </a:r>
            <a:r>
              <a:rPr lang="en-US" sz="2200" dirty="0"/>
              <a:t>OS provides </a:t>
            </a:r>
            <a:r>
              <a:rPr lang="en-US" sz="2200" dirty="0" smtClean="0"/>
              <a:t>resource allocation </a:t>
            </a:r>
            <a:r>
              <a:rPr lang="en-US" sz="2200" dirty="0"/>
              <a:t>and standard execution environment to each </a:t>
            </a:r>
            <a:r>
              <a:rPr lang="ja-JP" altLang="en-US" sz="2200" dirty="0">
                <a:latin typeface="Arial"/>
              </a:rPr>
              <a:t>“</a:t>
            </a:r>
            <a:r>
              <a:rPr lang="en-US" sz="2200" dirty="0"/>
              <a:t>guest </a:t>
            </a:r>
            <a:r>
              <a:rPr lang="en-US" sz="2200" dirty="0" smtClean="0"/>
              <a:t>OS</a:t>
            </a:r>
            <a:r>
              <a:rPr lang="ja-JP" altLang="en-US" sz="2200" dirty="0" smtClean="0">
                <a:latin typeface="Arial"/>
              </a:rPr>
              <a:t>”</a:t>
            </a:r>
            <a:endParaRPr lang="en-US" altLang="ja-JP" sz="2200" dirty="0" smtClean="0"/>
          </a:p>
          <a:p>
            <a:pPr lvl="1" eaLnBrk="1" hangingPunct="1">
              <a:defRPr/>
            </a:pPr>
            <a:r>
              <a:rPr lang="en-US" sz="2200" dirty="0" smtClean="0"/>
              <a:t>User</a:t>
            </a:r>
            <a:r>
              <a:rPr lang="en-US" sz="2200" dirty="0"/>
              <a:t>-mode Linux (UML), </a:t>
            </a:r>
            <a:r>
              <a:rPr lang="en-US" sz="2200" dirty="0" err="1"/>
              <a:t>UMLinux</a:t>
            </a:r>
            <a:endParaRPr lang="en-US" sz="2200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1968500"/>
            <a:ext cx="71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04040"/>
                </a:solidFill>
              </a:rPr>
              <a:t>(VMM)</a:t>
            </a:r>
            <a:endParaRPr lang="en-US" sz="14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Classification: Type 1 </a:t>
            </a:r>
            <a:r>
              <a:rPr lang="en-US" dirty="0" err="1" smtClean="0"/>
              <a:t>vs</a:t>
            </a:r>
            <a:r>
              <a:rPr lang="en-US" dirty="0" smtClean="0"/>
              <a:t> Type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66" y="1063883"/>
            <a:ext cx="5258655" cy="3805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611" y="4734522"/>
            <a:ext cx="860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://www.ibm.com/developerworks/library/mw-1608-dejesus-bluemix-trs/</a:t>
            </a:r>
            <a:r>
              <a:rPr lang="en-US" dirty="0" smtClean="0">
                <a:hlinkClick r:id="rId3"/>
              </a:rPr>
              <a:t>index.html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5000" y="1968500"/>
            <a:ext cx="71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04040"/>
                </a:solidFill>
              </a:rPr>
              <a:t>(VMM)</a:t>
            </a:r>
            <a:endParaRPr lang="en-US" sz="1400" b="1" dirty="0">
              <a:solidFill>
                <a:srgbClr val="40404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0" y="1968500"/>
            <a:ext cx="71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(VMM)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48637"/>
            <a:ext cx="8850312" cy="857250"/>
          </a:xfrm>
        </p:spPr>
        <p:txBody>
          <a:bodyPr/>
          <a:lstStyle/>
          <a:p>
            <a:r>
              <a:rPr lang="en-US" dirty="0" smtClean="0"/>
              <a:t>Virtual Machine – An Old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43000"/>
            <a:ext cx="8850312" cy="4000500"/>
          </a:xfrm>
        </p:spPr>
        <p:txBody>
          <a:bodyPr/>
          <a:lstStyle/>
          <a:p>
            <a:r>
              <a:rPr lang="en-US" b="1" dirty="0"/>
              <a:t>CP/CMS</a:t>
            </a:r>
            <a:r>
              <a:rPr lang="en-US" dirty="0"/>
              <a:t> (</a:t>
            </a:r>
            <a:r>
              <a:rPr lang="en-US" b="1" i="1" dirty="0"/>
              <a:t>C</a:t>
            </a:r>
            <a:r>
              <a:rPr lang="en-US" i="1" dirty="0"/>
              <a:t>ontrol </a:t>
            </a:r>
            <a:r>
              <a:rPr lang="en-US" b="1" i="1" dirty="0"/>
              <a:t>P</a:t>
            </a:r>
            <a:r>
              <a:rPr lang="en-US" i="1" dirty="0"/>
              <a:t>rogram</a:t>
            </a:r>
            <a:r>
              <a:rPr lang="en-US" b="1" i="1" dirty="0"/>
              <a:t>/C</a:t>
            </a:r>
            <a:r>
              <a:rPr lang="en-US" i="1" dirty="0"/>
              <a:t>ambridge </a:t>
            </a:r>
            <a:r>
              <a:rPr lang="en-US" b="1" i="1" dirty="0"/>
              <a:t>M</a:t>
            </a:r>
            <a:r>
              <a:rPr lang="en-US" i="1" dirty="0"/>
              <a:t>onitor </a:t>
            </a:r>
            <a:r>
              <a:rPr lang="en-US" b="1" i="1" dirty="0"/>
              <a:t>S</a:t>
            </a:r>
            <a:r>
              <a:rPr lang="en-US" i="1" dirty="0"/>
              <a:t>ystem</a:t>
            </a:r>
            <a:r>
              <a:rPr lang="en-US" dirty="0" smtClean="0"/>
              <a:t>), 1968 </a:t>
            </a:r>
          </a:p>
          <a:p>
            <a:pPr lvl="1"/>
            <a:r>
              <a:rPr lang="en-US" dirty="0" smtClean="0"/>
              <a:t>Time sharing providing each user with a single-user OS</a:t>
            </a:r>
          </a:p>
          <a:p>
            <a:pPr lvl="1"/>
            <a:r>
              <a:rPr lang="en-US" dirty="0" smtClean="0"/>
              <a:t>Allow users to concurrently </a:t>
            </a:r>
            <a:r>
              <a:rPr lang="en-US" dirty="0"/>
              <a:t>s</a:t>
            </a:r>
            <a:r>
              <a:rPr lang="en-US" dirty="0" smtClean="0"/>
              <a:t>hare a computer </a:t>
            </a:r>
          </a:p>
          <a:p>
            <a:pPr lvl="1"/>
            <a:endParaRPr lang="en-US" dirty="0"/>
          </a:p>
          <a:p>
            <a:r>
              <a:rPr lang="en-US" dirty="0" smtClean="0"/>
              <a:t>IBM System/370, 1972</a:t>
            </a:r>
          </a:p>
          <a:p>
            <a:pPr lvl="1"/>
            <a:r>
              <a:rPr lang="en-US" dirty="0" smtClean="0"/>
              <a:t>Run multiple </a:t>
            </a:r>
            <a:r>
              <a:rPr lang="en-US" dirty="0" err="1" smtClean="0"/>
              <a:t>OSes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Hot research topic in 60s-70s; entire conferences devoted to VMs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01037"/>
            <a:ext cx="8850312" cy="857250"/>
          </a:xfrm>
        </p:spPr>
        <p:txBody>
          <a:bodyPr/>
          <a:lstStyle/>
          <a:p>
            <a:r>
              <a:rPr lang="en-US" dirty="0" smtClean="0"/>
              <a:t>Why Virtual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562100"/>
            <a:ext cx="8850312" cy="3581400"/>
          </a:xfrm>
        </p:spPr>
        <p:txBody>
          <a:bodyPr/>
          <a:lstStyle/>
          <a:p>
            <a:r>
              <a:rPr lang="en-US" dirty="0" smtClean="0"/>
              <a:t>Multiplex an expensive machine</a:t>
            </a:r>
          </a:p>
          <a:p>
            <a:endParaRPr lang="en-US" dirty="0"/>
          </a:p>
          <a:p>
            <a:r>
              <a:rPr lang="en-US" dirty="0" smtClean="0"/>
              <a:t>Ability to run multiple </a:t>
            </a:r>
            <a:r>
              <a:rPr lang="en-US" dirty="0" err="1" smtClean="0"/>
              <a:t>OSes</a:t>
            </a:r>
            <a:r>
              <a:rPr lang="en-US" dirty="0" smtClean="0"/>
              <a:t> targeted for different workloads</a:t>
            </a:r>
          </a:p>
          <a:p>
            <a:endParaRPr lang="en-US" dirty="0"/>
          </a:p>
          <a:p>
            <a:r>
              <a:rPr lang="en-US" dirty="0" smtClean="0"/>
              <a:t>Ability to run new OS versions side by side with a stable older version</a:t>
            </a:r>
          </a:p>
          <a:p>
            <a:pPr lvl="1"/>
            <a:r>
              <a:rPr lang="en-US" dirty="0" smtClean="0"/>
              <a:t>No problem if new OS breaks compatibility for existing apps; just run them in a VM on old OS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0" y="50800"/>
            <a:ext cx="2946400" cy="218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78700" y="2197100"/>
            <a:ext cx="1664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IBM System/360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6056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48637"/>
            <a:ext cx="8850312" cy="857250"/>
          </a:xfrm>
        </p:spPr>
        <p:txBody>
          <a:bodyPr/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962301"/>
            <a:ext cx="5608637" cy="4181199"/>
          </a:xfrm>
        </p:spPr>
        <p:txBody>
          <a:bodyPr/>
          <a:lstStyle/>
          <a:p>
            <a:r>
              <a:rPr lang="en-US" dirty="0" smtClean="0"/>
              <a:t>Interest died out in 80s (why?)</a:t>
            </a:r>
          </a:p>
          <a:p>
            <a:endParaRPr lang="en-US" dirty="0" smtClean="0"/>
          </a:p>
          <a:p>
            <a:r>
              <a:rPr lang="en-US" dirty="0" smtClean="0"/>
              <a:t>More powerful, cheaper machines</a:t>
            </a:r>
          </a:p>
          <a:p>
            <a:pPr lvl="1"/>
            <a:r>
              <a:rPr lang="en-US" dirty="0" smtClean="0"/>
              <a:t>Could deploy new OS on different machine</a:t>
            </a:r>
          </a:p>
          <a:p>
            <a:endParaRPr lang="en-US" dirty="0" smtClean="0"/>
          </a:p>
          <a:p>
            <a:r>
              <a:rPr lang="en-US" dirty="0" smtClean="0"/>
              <a:t>More powerful </a:t>
            </a:r>
            <a:r>
              <a:rPr lang="en-US" dirty="0" err="1" smtClean="0"/>
              <a:t>OSes</a:t>
            </a:r>
            <a:r>
              <a:rPr lang="en-US" dirty="0" smtClean="0"/>
              <a:t> (e.g., Unix running on Workstations)</a:t>
            </a:r>
          </a:p>
          <a:p>
            <a:pPr lvl="1"/>
            <a:r>
              <a:rPr lang="en-US" dirty="0" smtClean="0"/>
              <a:t>No need to use VM to provide multi-user support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892801" y="1452780"/>
            <a:ext cx="3241917" cy="2746574"/>
            <a:chOff x="5892801" y="1452780"/>
            <a:chExt cx="3241917" cy="27465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801" y="1452780"/>
              <a:ext cx="3136900" cy="243342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680200" y="3860800"/>
              <a:ext cx="24545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Light"/>
                  <a:cs typeface="Helvetica Neue Light"/>
                </a:rPr>
                <a:t>Sun Workstation, late 80s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31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35930</TotalTime>
  <Words>1706</Words>
  <Application>Microsoft Macintosh PowerPoint</Application>
  <PresentationFormat>On-screen Show (16:9)</PresentationFormat>
  <Paragraphs>351</Paragraphs>
  <Slides>42</Slides>
  <Notes>5</Notes>
  <HiddenSlides>3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Arial</vt:lpstr>
      <vt:lpstr>Calibri</vt:lpstr>
      <vt:lpstr>Helvetica Neue</vt:lpstr>
      <vt:lpstr>Helvetica Neue Light</vt:lpstr>
      <vt:lpstr>Lucida Grande</vt:lpstr>
      <vt:lpstr>MS PGothic</vt:lpstr>
      <vt:lpstr>ＭＳ Ｐゴシック</vt:lpstr>
      <vt:lpstr>Newslab Thin</vt:lpstr>
      <vt:lpstr>Source Sans Pro</vt:lpstr>
      <vt:lpstr>Tahoma</vt:lpstr>
      <vt:lpstr>Times New Roman</vt:lpstr>
      <vt:lpstr>Wingdings</vt:lpstr>
      <vt:lpstr>DB_deck_16x9_example</vt:lpstr>
      <vt:lpstr>Excel.Chart.8</vt:lpstr>
      <vt:lpstr>Virtual Machines Disco and Xen (Lecture 10, cs262a) </vt:lpstr>
      <vt:lpstr>Today’s Papers</vt:lpstr>
      <vt:lpstr>What is Virtual Machine?</vt:lpstr>
      <vt:lpstr>VM Classification: Type 1 vs Type 2</vt:lpstr>
      <vt:lpstr>VM Classification: Type 1 vs Type 2</vt:lpstr>
      <vt:lpstr>VM Classification: Type 1 vs Type 2</vt:lpstr>
      <vt:lpstr>Virtual Machine – An Old Idea</vt:lpstr>
      <vt:lpstr>Why Virtual Machine?</vt:lpstr>
      <vt:lpstr>What Happened?</vt:lpstr>
      <vt:lpstr>New Motivation (1990s)</vt:lpstr>
      <vt:lpstr>Two Approaches</vt:lpstr>
      <vt:lpstr>Disco Solution</vt:lpstr>
      <vt:lpstr>Disco</vt:lpstr>
      <vt:lpstr>Disco Architecture</vt:lpstr>
      <vt:lpstr>Challenges Facing Virtual Machines</vt:lpstr>
      <vt:lpstr>Disco’s Interface</vt:lpstr>
      <vt:lpstr>Disco Implementation </vt:lpstr>
      <vt:lpstr>Virtual CPUs</vt:lpstr>
      <vt:lpstr>Virtual Physical Memory</vt:lpstr>
      <vt:lpstr>Virtual Physical Memory</vt:lpstr>
      <vt:lpstr>NUMA Memory Management</vt:lpstr>
      <vt:lpstr>Transparent Page Replication</vt:lpstr>
      <vt:lpstr>Disco Memory Management</vt:lpstr>
      <vt:lpstr>Transparent Page Sharing</vt:lpstr>
      <vt:lpstr>Transparent Page Sharing over NFS</vt:lpstr>
      <vt:lpstr>Impact</vt:lpstr>
      <vt:lpstr>Summary</vt:lpstr>
      <vt:lpstr>Xen</vt:lpstr>
      <vt:lpstr>Xen Motivation</vt:lpstr>
      <vt:lpstr>Virtualization vs Paravirtualization</vt:lpstr>
      <vt:lpstr>The Cost of Porting an OS to Xen</vt:lpstr>
      <vt:lpstr>Xen Terminology</vt:lpstr>
      <vt:lpstr>Xen’s Architecture</vt:lpstr>
      <vt:lpstr>CPU</vt:lpstr>
      <vt:lpstr>CPU Scheduling: Borrowed Virtual Time Scheduling</vt:lpstr>
      <vt:lpstr>Times and Timers</vt:lpstr>
      <vt:lpstr>Control Transfer: Hypercalls and Events </vt:lpstr>
      <vt:lpstr>Exceptions</vt:lpstr>
      <vt:lpstr>Memory</vt:lpstr>
      <vt:lpstr>Data Transfer:  I/O Rings</vt:lpstr>
      <vt:lpstr>History and Impact</vt:lpstr>
      <vt:lpstr>Discussion: OSes, VMs, Containers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Ali Ghodsi</cp:lastModifiedBy>
  <cp:revision>1768</cp:revision>
  <cp:lastPrinted>2016-09-26T22:07:19Z</cp:lastPrinted>
  <dcterms:created xsi:type="dcterms:W3CDTF">2015-02-13T19:56:21Z</dcterms:created>
  <dcterms:modified xsi:type="dcterms:W3CDTF">2018-02-26T21:10:09Z</dcterms:modified>
</cp:coreProperties>
</file>