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7" r:id="rId3"/>
    <p:sldId id="338" r:id="rId4"/>
    <p:sldId id="339" r:id="rId5"/>
    <p:sldId id="341" r:id="rId6"/>
    <p:sldId id="473" r:id="rId7"/>
    <p:sldId id="342" r:id="rId8"/>
    <p:sldId id="346" r:id="rId9"/>
    <p:sldId id="347" r:id="rId10"/>
    <p:sldId id="348" r:id="rId11"/>
    <p:sldId id="433" r:id="rId12"/>
    <p:sldId id="465" r:id="rId13"/>
    <p:sldId id="509" r:id="rId14"/>
    <p:sldId id="349" r:id="rId15"/>
    <p:sldId id="350" r:id="rId16"/>
    <p:sldId id="351" r:id="rId17"/>
    <p:sldId id="352" r:id="rId18"/>
    <p:sldId id="353" r:id="rId19"/>
    <p:sldId id="354" r:id="rId20"/>
    <p:sldId id="429" r:id="rId21"/>
    <p:sldId id="356" r:id="rId22"/>
    <p:sldId id="357" r:id="rId23"/>
    <p:sldId id="358" r:id="rId24"/>
    <p:sldId id="440" r:id="rId25"/>
    <p:sldId id="361" r:id="rId26"/>
    <p:sldId id="362" r:id="rId27"/>
    <p:sldId id="363" r:id="rId28"/>
    <p:sldId id="510" r:id="rId29"/>
    <p:sldId id="366" r:id="rId30"/>
    <p:sldId id="441" r:id="rId31"/>
    <p:sldId id="513" r:id="rId32"/>
    <p:sldId id="489" r:id="rId33"/>
    <p:sldId id="495" r:id="rId34"/>
    <p:sldId id="521" r:id="rId35"/>
    <p:sldId id="514" r:id="rId36"/>
    <p:sldId id="520" r:id="rId37"/>
    <p:sldId id="515" r:id="rId38"/>
    <p:sldId id="516" r:id="rId39"/>
    <p:sldId id="517" r:id="rId40"/>
    <p:sldId id="518" r:id="rId41"/>
    <p:sldId id="44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8"/>
    <p:restoredTop sz="93946" autoAdjust="0"/>
  </p:normalViewPr>
  <p:slideViewPr>
    <p:cSldViewPr snapToGrid="0" snapToObjects="1">
      <p:cViewPr varScale="1">
        <p:scale>
          <a:sx n="65" d="100"/>
          <a:sy n="65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6A388-B6EA-CF4F-BB6A-9078D0FD1F81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C319E-DBD6-704F-8398-E5A947B9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AB98A-3473-A14F-B4CA-70A4E4A0A47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4690-20B2-7B4C-BC27-E9D9BDB9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1200" b="1" dirty="0" err="1" smtClean="0"/>
              <a:t>What’s</a:t>
            </a:r>
            <a:r>
              <a:rPr lang="sv-SE" sz="1200" b="1" dirty="0" smtClean="0"/>
              <a:t> a task?</a:t>
            </a:r>
          </a:p>
          <a:p>
            <a:pPr algn="ctr"/>
            <a:r>
              <a:rPr lang="sv-SE" sz="1200" b="1" dirty="0" smtClean="0"/>
              <a:t>2000-node </a:t>
            </a:r>
            <a:r>
              <a:rPr lang="sv-SE" sz="1200" b="1" dirty="0" err="1" smtClean="0"/>
              <a:t>Hadoop</a:t>
            </a:r>
            <a:r>
              <a:rPr lang="sv-SE" sz="1200" b="1" dirty="0" smtClean="0"/>
              <a:t> Cluster at </a:t>
            </a:r>
            <a:r>
              <a:rPr lang="sv-SE" sz="1200" b="1" dirty="0" err="1" smtClean="0"/>
              <a:t>Facebook</a:t>
            </a:r>
            <a:r>
              <a:rPr lang="sv-SE" sz="1200" b="1" dirty="0" smtClean="0"/>
              <a:t> (</a:t>
            </a:r>
            <a:r>
              <a:rPr lang="sv-SE" sz="1200" b="1" dirty="0" err="1" smtClean="0"/>
              <a:t>Oct</a:t>
            </a:r>
            <a:r>
              <a:rPr lang="sv-SE" sz="1200" b="1" dirty="0" smtClean="0"/>
              <a:t> 2010)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Setup using pricing</a:t>
            </a:r>
            <a:r>
              <a:rPr lang="sv-SE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Nash:</a:t>
            </a:r>
            <a:r>
              <a:rPr lang="sv-SE" baseline="0" dirty="0" smtClean="0"/>
              <a:t> </a:t>
            </a:r>
            <a:r>
              <a:rPr lang="sv-SE" dirty="0" smtClean="0"/>
              <a:t>.49948 u1:.5161</a:t>
            </a:r>
            <a:r>
              <a:rPr lang="sv-SE" baseline="0" dirty="0" smtClean="0"/>
              <a:t> u2:0.9677   --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Rawls came out with helping person who is worst off.</a:t>
            </a:r>
            <a:r>
              <a:rPr lang="en-US" baseline="0" dirty="0" smtClean="0"/>
              <a:t> Max min means help the one who is worst off recursively</a:t>
            </a:r>
          </a:p>
          <a:p>
            <a:r>
              <a:rPr lang="en-US" baseline="0" dirty="0" smtClean="0"/>
              <a:t>FQ generalized this to to the time domain, main technique VIRTUAL TIME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understood</a:t>
            </a:r>
          </a:p>
          <a:p>
            <a:endParaRPr lang="en-US" dirty="0"/>
          </a:p>
          <a:p>
            <a:r>
              <a:rPr lang="en-US" dirty="0"/>
              <a:t>----- Meeting Notes (11/8/13 00:38) -----</a:t>
            </a:r>
          </a:p>
          <a:p>
            <a:r>
              <a:rPr lang="en-US" dirty="0"/>
              <a:t>Need for multi-resources led to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EC2</a:t>
            </a:r>
            <a:r>
              <a:rPr lang="sv-SE" baseline="0" dirty="0" smtClean="0"/>
              <a:t> 8 cpu, 7 gb, 2 types of jobs j1 &lt;1 cpu, 0.5gb&gt; and j2 &lt;2cpu, 2 gb&gt;.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 </a:t>
            </a:r>
            <a:r>
              <a:rPr lang="en-US" dirty="0" err="1" smtClean="0"/>
              <a:t>ms</a:t>
            </a:r>
            <a:r>
              <a:rPr lang="en-US" dirty="0" smtClean="0"/>
              <a:t> artificial link delay added to simulate WAN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(12/12/14 16:55) -----</a:t>
            </a:r>
          </a:p>
          <a:p>
            <a:r>
              <a:rPr lang="en-US"/>
              <a:t>fair share ...add it ...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Identical tasks</a:t>
            </a:r>
          </a:p>
          <a:p>
            <a:r>
              <a:rPr lang="en-US" dirty="0" smtClean="0"/>
              <a:t>Divisible resources</a:t>
            </a:r>
          </a:p>
          <a:p>
            <a:r>
              <a:rPr lang="en-US" dirty="0" smtClean="0"/>
              <a:t>----- Meeting Notes (12/12/14 16:55) -----</a:t>
            </a:r>
          </a:p>
          <a:p>
            <a:r>
              <a:rPr lang="en-US" dirty="0" smtClean="0"/>
              <a:t>CPUs vs CPU, how many?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joke</a:t>
            </a:r>
          </a:p>
          <a:p>
            <a:r>
              <a:rPr lang="en-US" dirty="0" smtClean="0"/>
              <a:t>----- Meeting Notes (12/12/14 16:55) -----</a:t>
            </a:r>
          </a:p>
          <a:p>
            <a:r>
              <a:rPr lang="en-US" dirty="0" smtClean="0"/>
              <a:t>avoid starvation</a:t>
            </a:r>
          </a:p>
          <a:p>
            <a:r>
              <a:rPr lang="en-US" dirty="0" smtClean="0"/>
              <a:t>properties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4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Rawls came out with helping person who is worst off.</a:t>
            </a:r>
            <a:r>
              <a:rPr lang="en-US" baseline="0" dirty="0" smtClean="0"/>
              <a:t> Max min means help the one who is worst off recursively</a:t>
            </a:r>
          </a:p>
          <a:p>
            <a:r>
              <a:rPr lang="en-US" baseline="0" dirty="0" smtClean="0"/>
              <a:t>FQ generalized this to to the time domain, main technique VIRTUAL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 Meeting Notes (12/10/14 01:40) -----</a:t>
            </a:r>
          </a:p>
          <a:p>
            <a:r>
              <a:rPr lang="en-US" baseline="0" dirty="0" smtClean="0"/>
              <a:t>10,000 feet summary of talk </a:t>
            </a:r>
          </a:p>
          <a:p>
            <a:r>
              <a:rPr lang="en-US" baseline="0" dirty="0" smtClean="0"/>
              <a:t>----- Meeting Notes (12/12/14 17:17) -----</a:t>
            </a:r>
          </a:p>
          <a:p>
            <a:r>
              <a:rPr lang="en-US" baseline="0" dirty="0" smtClean="0"/>
              <a:t>why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(12/10/14 01:40) -----</a:t>
            </a:r>
          </a:p>
          <a:p>
            <a:r>
              <a:rPr lang="en-US"/>
              <a:t>econ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(12/10/14 01:40) -----</a:t>
            </a:r>
          </a:p>
          <a:p>
            <a:r>
              <a:rPr lang="en-US"/>
              <a:t>econ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4690-20B2-7B4C-BC27-E9D9BDB9A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aseline="0" dirty="0" smtClean="0"/>
              <a:t>The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solution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come </a:t>
            </a:r>
            <a:r>
              <a:rPr lang="sv-SE" baseline="0" dirty="0" err="1" smtClean="0"/>
              <a:t>up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----- Meeting Notes (12/12/14 17:17) -----</a:t>
            </a:r>
          </a:p>
          <a:p>
            <a:r>
              <a:rPr lang="en-US" dirty="0"/>
              <a:t>why...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0720A-D525-496A-92EC-EE0266BC49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5E2-8207-2049-83EE-8FFC05BC5460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D126-F97A-C74A-92FB-393AAD2A20A8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2883-E37E-B446-90AB-DDB2D1B55FA7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F4CF-9EE4-9240-BE13-19FBD5D4B031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E13-2A90-0B4E-845E-17CAB2C6D14E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9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A4-B458-7B4E-A997-EAC7613300BD}" type="datetime1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440F-6495-DA44-AD88-09DC915F455F}" type="datetime1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46FA-A9FA-4244-9B00-29A5C9885CA7}" type="datetime1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B82-FDDA-8843-921E-08ECFE4312A8}" type="datetime1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454-5625-804B-A817-236D9E4B31D4}" type="datetime1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C978-2635-6E4C-BC9B-9A5BB68E5651}" type="datetime1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A617-9FCE-754F-9465-F67477B752A7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202D-3323-434A-A064-BA98955F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Multi-tenancy in Datacenters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to each according to his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 fontScale="85000" lnSpcReduction="20000"/>
          </a:bodyPr>
          <a:lstStyle/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15, cs262a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Stoica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Ali Ghodsi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 Berkeley,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March 10, 2018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r>
              <a:rPr lang="en-US" dirty="0" smtClean="0"/>
              <a:t>Multi-resource fairness – DRF</a:t>
            </a:r>
          </a:p>
          <a:p>
            <a:endParaRPr lang="en-US" sz="2300" dirty="0" smtClean="0"/>
          </a:p>
          <a:p>
            <a:r>
              <a:rPr lang="en-US" dirty="0" smtClean="0"/>
              <a:t>DRF deployments in organizations</a:t>
            </a:r>
          </a:p>
          <a:p>
            <a:endParaRPr lang="en-US" sz="2300" dirty="0" smtClean="0"/>
          </a:p>
          <a:p>
            <a:r>
              <a:rPr lang="en-US" dirty="0"/>
              <a:t>Applying DRF to modern network routers</a:t>
            </a:r>
            <a:endParaRPr lang="en-US" dirty="0" smtClean="0"/>
          </a:p>
          <a:p>
            <a:endParaRPr lang="en-US" sz="2300" dirty="0" smtClean="0"/>
          </a:p>
          <a:p>
            <a:r>
              <a:rPr lang="en-US" dirty="0" smtClean="0"/>
              <a:t>Follow-up work on DRF</a:t>
            </a:r>
          </a:p>
          <a:p>
            <a:endParaRPr lang="en-US" sz="2300" dirty="0" smtClean="0"/>
          </a:p>
          <a:p>
            <a:r>
              <a:rPr lang="en-US" dirty="0" smtClean="0"/>
              <a:t>Other research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739900"/>
            <a:ext cx="8534400" cy="762000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r>
              <a:rPr lang="en-US" sz="3600" dirty="0"/>
              <a:t>Multi-resource </a:t>
            </a:r>
            <a:r>
              <a:rPr lang="en-US" sz="3600" dirty="0" smtClean="0"/>
              <a:t>fairness – </a:t>
            </a:r>
            <a:r>
              <a:rPr lang="en-US" sz="3600" dirty="0"/>
              <a:t>DRF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properties do we want?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proposed solution (DRF)</a:t>
            </a:r>
            <a:endParaRPr lang="en-US" sz="1900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an economist solve this?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well does this work in practice?</a:t>
            </a:r>
          </a:p>
          <a:p>
            <a:pPr marL="0" indent="0">
              <a:buNone/>
            </a:pPr>
            <a:endParaRPr lang="en-US" sz="23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641319"/>
            <a:ext cx="8534400" cy="475792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71353"/>
              </p:ext>
            </p:extLst>
          </p:nvPr>
        </p:nvGraphicFramePr>
        <p:xfrm>
          <a:off x="1844302" y="1712391"/>
          <a:ext cx="5622282" cy="4251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222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Properties of policies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2500" dirty="0" smtClean="0"/>
                        <a:t>Share</a:t>
                      </a:r>
                      <a:r>
                        <a:rPr lang="sv-SE" sz="2500" baseline="0" dirty="0" smtClean="0"/>
                        <a:t> guarantee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Strategy</a:t>
                      </a:r>
                      <a:r>
                        <a:rPr lang="en-US" sz="2500" baseline="0" dirty="0" smtClean="0"/>
                        <a:t>-</a:t>
                      </a:r>
                      <a:r>
                        <a:rPr lang="en-US" sz="2500" baseline="0" dirty="0" err="1" smtClean="0"/>
                        <a:t>proofness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Pareto efficiency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Envy-freeness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Single resource fairness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Bottleneck</a:t>
                      </a:r>
                      <a:r>
                        <a:rPr lang="en-US" sz="2500" baseline="0" dirty="0" smtClean="0"/>
                        <a:t> resource fairness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Population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monotonicity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Resource </a:t>
                      </a:r>
                      <a:r>
                        <a:rPr lang="en-US" sz="2500" dirty="0" err="1" smtClean="0"/>
                        <a:t>monotonicity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95282"/>
              </p:ext>
            </p:extLst>
          </p:nvPr>
        </p:nvGraphicFramePr>
        <p:xfrm>
          <a:off x="1844302" y="1712391"/>
          <a:ext cx="5622282" cy="4251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222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Properties of policies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2500" dirty="0" smtClean="0"/>
                        <a:t>Share</a:t>
                      </a:r>
                      <a:r>
                        <a:rPr lang="sv-SE" sz="2500" baseline="0" dirty="0" smtClean="0"/>
                        <a:t> guarantee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Strategy</a:t>
                      </a:r>
                      <a:r>
                        <a:rPr lang="en-US" sz="2500" baseline="0" dirty="0" smtClean="0"/>
                        <a:t>-</a:t>
                      </a:r>
                      <a:r>
                        <a:rPr lang="en-US" sz="2500" baseline="0" dirty="0" err="1" smtClean="0"/>
                        <a:t>proofness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Pareto efficiency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Envy-freeness</a:t>
                      </a:r>
                      <a:endParaRPr 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 resource fairness</a:t>
                      </a:r>
                      <a:endParaRPr 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Bottleneck</a:t>
                      </a:r>
                      <a:r>
                        <a:rPr lang="en-US" sz="2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resource fairness</a:t>
                      </a:r>
                      <a:endParaRPr 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Population</a:t>
                      </a:r>
                      <a:r>
                        <a:rPr lang="en-US" sz="2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monotonicity</a:t>
                      </a:r>
                      <a:endParaRPr 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 </a:t>
                      </a:r>
                      <a:r>
                        <a:rPr lang="en-US" sz="2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monotonicity</a:t>
                      </a:r>
                      <a:endParaRPr 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799"/>
          </a:xfrm>
        </p:spPr>
        <p:txBody>
          <a:bodyPr>
            <a:noAutofit/>
          </a:bodyPr>
          <a:lstStyle/>
          <a:p>
            <a:r>
              <a:rPr lang="sv-SE" sz="2800" i="1" dirty="0" smtClean="0">
                <a:solidFill>
                  <a:srgbClr val="FF0000"/>
                </a:solidFill>
                <a:latin typeface="+mj-lt"/>
              </a:rPr>
              <a:t>Asset </a:t>
            </a:r>
            <a:r>
              <a:rPr lang="sv-SE" sz="2800" i="1" dirty="0" err="1" smtClean="0">
                <a:solidFill>
                  <a:srgbClr val="FF0000"/>
                </a:solidFill>
                <a:latin typeface="+mj-lt"/>
              </a:rPr>
              <a:t>Fairness</a:t>
            </a:r>
            <a:endParaRPr lang="sv-SE" sz="2800" i="1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sv-SE" sz="2400" dirty="0" err="1" smtClean="0">
                <a:latin typeface="+mj-lt"/>
              </a:rPr>
              <a:t>Equalize</a:t>
            </a:r>
            <a:r>
              <a:rPr lang="sv-SE" sz="2400" dirty="0" smtClean="0">
                <a:latin typeface="+mj-lt"/>
              </a:rPr>
              <a:t> </a:t>
            </a:r>
            <a:r>
              <a:rPr lang="sv-SE" sz="2400" dirty="0" err="1" smtClean="0">
                <a:latin typeface="+mj-lt"/>
              </a:rPr>
              <a:t>each</a:t>
            </a:r>
            <a:r>
              <a:rPr lang="sv-SE" sz="2400" dirty="0" smtClean="0">
                <a:latin typeface="+mj-lt"/>
              </a:rPr>
              <a:t> </a:t>
            </a:r>
            <a:r>
              <a:rPr lang="sv-SE" sz="2400" dirty="0" err="1" smtClean="0">
                <a:latin typeface="+mj-lt"/>
              </a:rPr>
              <a:t>user’s</a:t>
            </a:r>
            <a:r>
              <a:rPr lang="sv-SE" sz="2400" dirty="0" smtClean="0">
                <a:latin typeface="+mj-lt"/>
              </a:rPr>
              <a:t> </a:t>
            </a:r>
            <a:r>
              <a:rPr lang="sv-SE" sz="2400" i="1" dirty="0" err="1" smtClean="0">
                <a:solidFill>
                  <a:srgbClr val="0070C0"/>
                </a:solidFill>
                <a:latin typeface="+mj-lt"/>
              </a:rPr>
              <a:t>sum</a:t>
            </a:r>
            <a:r>
              <a:rPr lang="sv-SE" sz="2400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sv-SE" sz="2400" i="1" dirty="0" err="1" smtClean="0">
                <a:solidFill>
                  <a:srgbClr val="0070C0"/>
                </a:solidFill>
                <a:latin typeface="+mj-lt"/>
              </a:rPr>
              <a:t>of</a:t>
            </a:r>
            <a:r>
              <a:rPr lang="sv-SE" sz="2400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sv-SE" sz="2400" i="1" dirty="0" err="1" smtClean="0">
                <a:solidFill>
                  <a:srgbClr val="0070C0"/>
                </a:solidFill>
                <a:latin typeface="+mj-lt"/>
              </a:rPr>
              <a:t>resource</a:t>
            </a:r>
            <a:r>
              <a:rPr lang="sv-SE" sz="24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sv-SE" sz="2400" i="1" dirty="0" err="1" smtClean="0">
                <a:solidFill>
                  <a:schemeClr val="accent1"/>
                </a:solidFill>
                <a:latin typeface="+mj-lt"/>
              </a:rPr>
              <a:t>shares</a:t>
            </a:r>
            <a:endParaRPr lang="sv-SE" sz="2400" i="1" dirty="0" smtClean="0">
              <a:solidFill>
                <a:schemeClr val="accent1"/>
              </a:solidFill>
              <a:latin typeface="+mj-lt"/>
            </a:endParaRPr>
          </a:p>
          <a:p>
            <a:endParaRPr lang="sv-SE" sz="2800" dirty="0" smtClean="0">
              <a:latin typeface="+mj-lt"/>
            </a:endParaRPr>
          </a:p>
          <a:p>
            <a:r>
              <a:rPr lang="sv-SE" sz="2800" dirty="0" smtClean="0">
                <a:latin typeface="+mj-lt"/>
              </a:rPr>
              <a:t>Cluster </a:t>
            </a:r>
            <a:r>
              <a:rPr lang="sv-SE" sz="2800" dirty="0" err="1" smtClean="0">
                <a:latin typeface="+mj-lt"/>
              </a:rPr>
              <a:t>with</a:t>
            </a:r>
            <a:r>
              <a:rPr lang="sv-SE" sz="2800" dirty="0" smtClean="0">
                <a:latin typeface="+mj-lt"/>
              </a:rPr>
              <a:t> 70 CPUs, 70 GB RAM</a:t>
            </a:r>
          </a:p>
          <a:p>
            <a:pPr lvl="1"/>
            <a:r>
              <a:rPr lang="en-US" sz="2400" i="1" dirty="0" smtClean="0">
                <a:latin typeface="+mj-lt"/>
              </a:rPr>
              <a:t>U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needs &lt;2 CPU, 2 GB RAM&gt; per task</a:t>
            </a:r>
          </a:p>
          <a:p>
            <a:pPr lvl="1"/>
            <a:r>
              <a:rPr lang="en-US" sz="2400" i="1" dirty="0" smtClean="0">
                <a:latin typeface="+mj-lt"/>
              </a:rPr>
              <a:t>U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needs &lt;1 CPU, 2 GB RAM&gt; per task</a:t>
            </a:r>
          </a:p>
          <a:p>
            <a:pPr lvl="1"/>
            <a:endParaRPr lang="sv-SE" sz="2400" dirty="0" smtClean="0">
              <a:latin typeface="+mj-lt"/>
            </a:endParaRPr>
          </a:p>
          <a:p>
            <a:r>
              <a:rPr lang="sv-SE" sz="2800" dirty="0" smtClean="0">
                <a:latin typeface="+mj-lt"/>
              </a:rPr>
              <a:t>Asset </a:t>
            </a:r>
            <a:r>
              <a:rPr lang="sv-SE" sz="2800" dirty="0" err="1" smtClean="0">
                <a:latin typeface="+mj-lt"/>
              </a:rPr>
              <a:t>fairness</a:t>
            </a:r>
            <a:r>
              <a:rPr lang="sv-SE" sz="2800" dirty="0" smtClean="0">
                <a:latin typeface="+mj-lt"/>
              </a:rPr>
              <a:t> </a:t>
            </a:r>
            <a:r>
              <a:rPr lang="sv-SE" sz="2800" dirty="0" err="1" smtClean="0">
                <a:latin typeface="+mj-lt"/>
              </a:rPr>
              <a:t>yields</a:t>
            </a:r>
            <a:endParaRPr lang="sv-SE" sz="2800" dirty="0" smtClean="0">
              <a:latin typeface="+mj-lt"/>
            </a:endParaRPr>
          </a:p>
          <a:p>
            <a:pPr lvl="1">
              <a:tabLst>
                <a:tab pos="2801938" algn="l"/>
              </a:tabLst>
            </a:pPr>
            <a:r>
              <a:rPr lang="en-US" sz="2400" i="1" dirty="0" smtClean="0">
                <a:latin typeface="+mj-lt"/>
              </a:rPr>
              <a:t>U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: 15 tasks: 	30 CPUs, 30 GB (</a:t>
            </a:r>
            <a:r>
              <a:rPr lang="en-US" sz="2400" dirty="0" smtClean="0">
                <a:solidFill>
                  <a:srgbClr val="4F81BD"/>
                </a:solidFill>
                <a:latin typeface="+mj-lt"/>
              </a:rPr>
              <a:t>∑=60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1">
              <a:tabLst>
                <a:tab pos="2801938" algn="l"/>
              </a:tabLst>
            </a:pPr>
            <a:r>
              <a:rPr lang="en-US" sz="2400" i="1" dirty="0" smtClean="0">
                <a:latin typeface="+mj-lt"/>
              </a:rPr>
              <a:t>U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: 20 tasks:   	20 CPUs, 40 GB (</a:t>
            </a:r>
            <a:r>
              <a:rPr lang="en-US" sz="2400" dirty="0" smtClean="0">
                <a:solidFill>
                  <a:srgbClr val="4F81BD"/>
                </a:solidFill>
                <a:latin typeface="+mj-lt"/>
              </a:rPr>
              <a:t>∑=60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1">
              <a:tabLst>
                <a:tab pos="3143250" algn="l"/>
              </a:tabLst>
            </a:pPr>
            <a:endParaRPr lang="sv-SE" sz="2400" dirty="0" smtClean="0">
              <a:latin typeface="+mj-lt"/>
            </a:endParaRPr>
          </a:p>
          <a:p>
            <a:pPr>
              <a:tabLst>
                <a:tab pos="3143250" algn="l"/>
              </a:tabLst>
            </a:pPr>
            <a:endParaRPr lang="sv-SE" sz="1600" dirty="0" smtClean="0">
              <a:solidFill>
                <a:srgbClr val="0070C0"/>
              </a:solidFill>
              <a:latin typeface="+mj-lt"/>
            </a:endParaRPr>
          </a:p>
          <a:p>
            <a:pPr>
              <a:buNone/>
              <a:tabLst>
                <a:tab pos="3143250" algn="l"/>
              </a:tabLst>
            </a:pPr>
            <a:r>
              <a:rPr lang="sv-SE" sz="2800" dirty="0" smtClean="0">
                <a:solidFill>
                  <a:srgbClr val="0070C0"/>
                </a:solidFill>
                <a:latin typeface="+mj-lt"/>
              </a:rPr>
              <a:t> </a:t>
            </a:r>
          </a:p>
          <a:p>
            <a:pPr>
              <a:buNone/>
              <a:tabLst>
                <a:tab pos="3143250" algn="l"/>
              </a:tabLst>
            </a:pPr>
            <a:r>
              <a:rPr lang="sv-SE" sz="28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Natural Policy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51886" y="5376176"/>
            <a:ext cx="2057400" cy="524944"/>
          </a:xfrm>
          <a:prstGeom prst="roundRect">
            <a:avLst>
              <a:gd name="adj" fmla="val 32964"/>
            </a:avLst>
          </a:prstGeom>
          <a:noFill/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FF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>
                <a:latin typeface="+mj-lt"/>
              </a:rPr>
              <a:t>alig@cs.berkeley.edu</a:t>
            </a:r>
            <a:endParaRPr lang="en-US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248401" y="2657040"/>
            <a:ext cx="2895597" cy="2829361"/>
            <a:chOff x="6682154" y="3092326"/>
            <a:chExt cx="2450120" cy="2394075"/>
          </a:xfrm>
        </p:grpSpPr>
        <p:grpSp>
          <p:nvGrpSpPr>
            <p:cNvPr id="27" name="Group 26"/>
            <p:cNvGrpSpPr/>
            <p:nvPr/>
          </p:nvGrpSpPr>
          <p:grpSpPr>
            <a:xfrm>
              <a:off x="6682154" y="3092326"/>
              <a:ext cx="2450120" cy="2394075"/>
              <a:chOff x="6473094" y="4044948"/>
              <a:chExt cx="2821351" cy="2756813"/>
            </a:xfrm>
          </p:grpSpPr>
          <p:sp>
            <p:nvSpPr>
              <p:cNvPr id="18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26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6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7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9" name="Rectangle 29"/>
              <p:cNvSpPr>
                <a:spLocks noChangeArrowheads="1"/>
              </p:cNvSpPr>
              <p:nvPr/>
            </p:nvSpPr>
            <p:spPr bwMode="auto">
              <a:xfrm>
                <a:off x="8207375" y="4124325"/>
                <a:ext cx="217488" cy="185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10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389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+mj-lt"/>
                  </a:rPr>
                  <a:t>CPU</a:t>
                </a:r>
              </a:p>
            </p:txBody>
          </p:sp>
          <p:sp>
            <p:nvSpPr>
              <p:cNvPr id="11" name="Rectangle 31"/>
              <p:cNvSpPr>
                <a:spLocks noChangeArrowheads="1"/>
              </p:cNvSpPr>
              <p:nvPr/>
            </p:nvSpPr>
            <p:spPr bwMode="auto">
              <a:xfrm>
                <a:off x="7169150" y="4117975"/>
                <a:ext cx="215900" cy="18573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12" name="Text Box 32"/>
              <p:cNvSpPr txBox="1">
                <a:spLocks noChangeArrowheads="1"/>
              </p:cNvSpPr>
              <p:nvPr/>
            </p:nvSpPr>
            <p:spPr bwMode="auto">
              <a:xfrm>
                <a:off x="7483474" y="4044948"/>
                <a:ext cx="771526" cy="29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+mj-lt"/>
                  </a:rPr>
                  <a:t>User 1</a:t>
                </a:r>
              </a:p>
            </p:txBody>
          </p:sp>
          <p:sp>
            <p:nvSpPr>
              <p:cNvPr id="13" name="Text Box 33"/>
              <p:cNvSpPr txBox="1">
                <a:spLocks noChangeArrowheads="1"/>
              </p:cNvSpPr>
              <p:nvPr/>
            </p:nvSpPr>
            <p:spPr bwMode="auto">
              <a:xfrm>
                <a:off x="8507411" y="4044948"/>
                <a:ext cx="787034" cy="29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+mj-lt"/>
                  </a:rPr>
                  <a:t>User 2</a:t>
                </a:r>
              </a:p>
            </p:txBody>
          </p:sp>
          <p:sp>
            <p:nvSpPr>
              <p:cNvPr id="14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60"/>
                <a:ext cx="581025" cy="29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92929"/>
                    </a:solidFill>
                    <a:latin typeface="+mj-lt"/>
                  </a:rPr>
                  <a:t>100%</a:t>
                </a:r>
              </a:p>
            </p:txBody>
          </p:sp>
          <p:sp>
            <p:nvSpPr>
              <p:cNvPr id="19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3"/>
                <a:ext cx="455612" cy="29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92929"/>
                    </a:solidFill>
                    <a:latin typeface="+mj-lt"/>
                  </a:rPr>
                  <a:t>50%</a:t>
                </a:r>
              </a:p>
            </p:txBody>
          </p:sp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29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000">
                    <a:solidFill>
                      <a:srgbClr val="292929"/>
                    </a:solidFill>
                    <a:latin typeface="+mj-lt"/>
                  </a:rPr>
                  <a:t>0%</a:t>
                </a:r>
              </a:p>
            </p:txBody>
          </p:sp>
          <p:sp>
            <p:nvSpPr>
              <p:cNvPr id="21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389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+mj-lt"/>
                  </a:rPr>
                  <a:t>RAM</a:t>
                </a:r>
              </a:p>
            </p:txBody>
          </p:sp>
          <p:sp>
            <p:nvSpPr>
              <p:cNvPr id="8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sp>
            <p:nvSpPr>
              <p:cNvPr id="1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+mj-l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4691" y="3847502"/>
              <a:ext cx="661530" cy="3694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90858" y="3697143"/>
              <a:ext cx="5346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bg1"/>
                  </a:solidFill>
                </a:rPr>
                <a:t>43%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6230" y="4646027"/>
              <a:ext cx="870858" cy="289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95022" y="4489994"/>
              <a:ext cx="5346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57</a:t>
              </a:r>
              <a:r>
                <a:rPr lang="sv-SE" sz="2000" b="1" dirty="0" smtClean="0"/>
                <a:t>%</a:t>
              </a:r>
              <a:endParaRPr lang="en-US" sz="20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051" y="3839925"/>
              <a:ext cx="661530" cy="3694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561218" y="3689566"/>
              <a:ext cx="5346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bg1"/>
                  </a:solidFill>
                </a:rPr>
                <a:t>43%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7935" y="4881154"/>
              <a:ext cx="426717" cy="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565382" y="4711223"/>
              <a:ext cx="5346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/>
                <a:t>28%</a:t>
              </a:r>
              <a:endParaRPr lang="en-US" sz="2000" b="1" dirty="0"/>
            </a:p>
          </p:txBody>
        </p:sp>
      </p:grpSp>
      <p:sp>
        <p:nvSpPr>
          <p:cNvPr id="4" name="Rounded Rectangular Callout 3"/>
          <p:cNvSpPr/>
          <p:nvPr/>
        </p:nvSpPr>
        <p:spPr>
          <a:xfrm flipH="1">
            <a:off x="228600" y="3059430"/>
            <a:ext cx="5943600" cy="1893570"/>
          </a:xfrm>
          <a:prstGeom prst="wedgeRoundRectCallout">
            <a:avLst>
              <a:gd name="adj1" fmla="val -20637"/>
              <a:gd name="adj2" fmla="val 64932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r>
              <a:rPr lang="en-US" sz="2700" b="1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rPr>
              <a:t>Problem</a:t>
            </a:r>
          </a:p>
          <a:p>
            <a:r>
              <a:rPr lang="en-US" sz="25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rPr>
              <a:t>User 1 </a:t>
            </a:r>
            <a:r>
              <a:rPr lang="en-US" sz="2500" dirty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rPr>
              <a:t>has &lt; 50% of both CPUs and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rPr>
              <a:t>RAM</a:t>
            </a:r>
          </a:p>
          <a:p>
            <a:endParaRPr lang="sv-SE" sz="800" dirty="0" smtClean="0">
              <a:solidFill>
                <a:schemeClr val="tx1"/>
              </a:solidFill>
              <a:latin typeface="+mj-lt"/>
              <a:ea typeface="ＭＳ Ｐゴシック" charset="-128"/>
              <a:cs typeface="ＭＳ Ｐゴシック" charset="-128"/>
            </a:endParaRPr>
          </a:p>
          <a:p>
            <a:r>
              <a:rPr lang="sv-SE" sz="2500" dirty="0" smtClean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rPr>
              <a:t>Better off in a separate cluster with 50% of the resources</a:t>
            </a:r>
            <a:endParaRPr lang="en-US" sz="2500" dirty="0">
              <a:solidFill>
                <a:schemeClr val="tx1"/>
              </a:solidFill>
              <a:latin typeface="+mj-lt"/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solidFill>
                <a:schemeClr val="tx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4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Share Guarantee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sv-SE" dirty="0" smtClean="0"/>
              <a:t>Every user should get </a:t>
            </a:r>
            <a:r>
              <a:rPr lang="sv-SE" dirty="0" smtClean="0">
                <a:latin typeface="Palatino Linotype" pitchFamily="18" charset="0"/>
              </a:rPr>
              <a:t>1/</a:t>
            </a:r>
            <a:r>
              <a:rPr lang="sv-SE" i="1" dirty="0" smtClean="0">
                <a:latin typeface="Palatino Linotype" pitchFamily="18" charset="0"/>
              </a:rPr>
              <a:t>n</a:t>
            </a:r>
            <a:r>
              <a:rPr lang="sv-SE" dirty="0" smtClean="0"/>
              <a:t> of at least one resource</a:t>
            </a:r>
          </a:p>
          <a:p>
            <a:pPr lvl="1"/>
            <a:endParaRPr lang="en-US" sz="1000" dirty="0" smtClean="0">
              <a:solidFill>
                <a:srgbClr val="3366FF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Intuition: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“You shouldn’t be worse off than if you ran your own cluster with 1/n of the resources”</a:t>
            </a:r>
          </a:p>
          <a:p>
            <a:pPr lvl="1"/>
            <a:endParaRPr lang="sv-SE" dirty="0" smtClean="0">
              <a:solidFill>
                <a:schemeClr val="accent1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3F3-162E-4CFE-91C3-2AAD4A7673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Cheating the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Users willing to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en-US" dirty="0" smtClean="0"/>
              <a:t> the system to get more resources</a:t>
            </a:r>
          </a:p>
          <a:p>
            <a:endParaRPr lang="en-US" dirty="0" smtClean="0"/>
          </a:p>
          <a:p>
            <a:r>
              <a:rPr lang="en-US" dirty="0" smtClean="0"/>
              <a:t>Real-life examples</a:t>
            </a:r>
          </a:p>
          <a:p>
            <a:pPr lvl="1"/>
            <a:r>
              <a:rPr lang="en-US" dirty="0" smtClean="0"/>
              <a:t>A familiar company provided dedicated machines to users that could ensure certain level of utilization (e.g. 80%)</a:t>
            </a:r>
          </a:p>
          <a:p>
            <a:pPr lvl="1"/>
            <a:r>
              <a:rPr lang="en-US" b="1" dirty="0" smtClean="0"/>
              <a:t>Users used busy-loops to inflate </a:t>
            </a:r>
            <a:r>
              <a:rPr lang="en-US" b="1" dirty="0" err="1" smtClean="0"/>
              <a:t>utllization</a:t>
            </a:r>
            <a:r>
              <a:rPr lang="en-US" b="1" dirty="0" smtClean="0"/>
              <a:t>	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A cloud provider had quotas on 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4F81BD"/>
                </a:solidFill>
              </a:rPr>
              <a:t>reduce</a:t>
            </a:r>
            <a:r>
              <a:rPr lang="en-US" dirty="0" smtClean="0"/>
              <a:t> slots</a:t>
            </a:r>
          </a:p>
          <a:p>
            <a:pPr lvl="1">
              <a:buNone/>
            </a:pPr>
            <a:r>
              <a:rPr lang="en-US" dirty="0" smtClean="0"/>
              <a:t>	Some users found out that the map-quota was low</a:t>
            </a:r>
          </a:p>
          <a:p>
            <a:pPr lvl="1"/>
            <a:r>
              <a:rPr lang="en-US" b="1" dirty="0" smtClean="0"/>
              <a:t>Users implemented map-reduce in the reduce phase!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Strategy-proofness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 user should not be able to increase her allocation by lying about </a:t>
            </a:r>
            <a:r>
              <a:rPr lang="sv-SE" dirty="0" err="1" smtClean="0"/>
              <a:t>her</a:t>
            </a:r>
            <a:r>
              <a:rPr lang="sv-SE" dirty="0" smtClean="0"/>
              <a:t> </a:t>
            </a:r>
            <a:r>
              <a:rPr lang="sv-SE" dirty="0" err="1" smtClean="0"/>
              <a:t>demand</a:t>
            </a:r>
            <a:endParaRPr lang="sv-SE" dirty="0" smtClean="0">
              <a:solidFill>
                <a:schemeClr val="accent1"/>
              </a:solidFill>
            </a:endParaRPr>
          </a:p>
          <a:p>
            <a:pPr lvl="1"/>
            <a:endParaRPr lang="en-US" sz="1000" dirty="0" smtClean="0">
              <a:solidFill>
                <a:srgbClr val="3366FF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Intuition:</a:t>
            </a:r>
          </a:p>
          <a:p>
            <a:pPr lvl="1"/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Users are incentivized </a:t>
            </a:r>
            <a:r>
              <a:rPr lang="sv-SE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 make </a:t>
            </a:r>
            <a:r>
              <a:rPr lang="sv-SE" dirty="0" err="1" smtClean="0">
                <a:solidFill>
                  <a:schemeClr val="accent1">
                    <a:lumMod val="75000"/>
                  </a:schemeClr>
                </a:solidFill>
              </a:rPr>
              <a:t>truthful</a:t>
            </a:r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 resource requirements</a:t>
            </a:r>
          </a:p>
          <a:p>
            <a:pPr>
              <a:buNone/>
            </a:pPr>
            <a:endParaRPr lang="sv-SE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>
                <a:solidFill>
                  <a:srgbClr val="FF0000"/>
                </a:solidFill>
              </a:rPr>
              <a:t>Pareto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efficiency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should not exist another allocation where at least one user is better off and no user is worse off.</a:t>
            </a:r>
          </a:p>
          <a:p>
            <a:pPr lvl="1"/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898" y="3704867"/>
            <a:ext cx="63120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Avoid inefficient solutions</a:t>
            </a:r>
            <a:endParaRPr lang="en-US" sz="2800" dirty="0"/>
          </a:p>
          <a:p>
            <a:pPr lvl="1"/>
            <a:r>
              <a:rPr lang="en-US" sz="2800" dirty="0" smtClean="0"/>
              <a:t>User </a:t>
            </a:r>
            <a:r>
              <a:rPr lang="en-US" sz="2800" dirty="0"/>
              <a:t>1 wants </a:t>
            </a:r>
            <a:r>
              <a:rPr lang="en-US" sz="2800" b="1" dirty="0"/>
              <a:t>&lt;1 CPU, 4 GB&gt; </a:t>
            </a:r>
            <a:r>
              <a:rPr lang="en-US" sz="2800" dirty="0"/>
              <a:t>per task</a:t>
            </a:r>
            <a:endParaRPr lang="en-US" sz="2800" b="1" dirty="0"/>
          </a:p>
          <a:p>
            <a:pPr lvl="1"/>
            <a:r>
              <a:rPr lang="en-US" sz="2800" dirty="0"/>
              <a:t>User 2 wants </a:t>
            </a:r>
            <a:r>
              <a:rPr lang="en-US" sz="2800" b="1" dirty="0"/>
              <a:t>&lt;3 CPU, 1 GB&gt; </a:t>
            </a:r>
            <a:r>
              <a:rPr lang="en-US" sz="2800" dirty="0"/>
              <a:t>per task</a:t>
            </a:r>
            <a:endParaRPr lang="en-US" sz="2800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646173" y="3717518"/>
            <a:ext cx="1974861" cy="2345723"/>
            <a:chOff x="6716708" y="4075630"/>
            <a:chExt cx="2427292" cy="2836698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293263" y="6543422"/>
              <a:ext cx="722417" cy="368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 smtClean="0">
                  <a:latin typeface="Verdana" pitchFamily="34" charset="0"/>
                  <a:ea typeface="ＭＳ Ｐゴシック" charset="0"/>
                  <a:cs typeface="Times New Roman"/>
                </a:rPr>
                <a:t>CPU</a:t>
              </a:r>
              <a:endParaRPr lang="en-US" sz="1400" b="1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716708" y="4075630"/>
              <a:ext cx="52418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826114" y="5226185"/>
              <a:ext cx="41477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935518" y="6379691"/>
              <a:ext cx="30537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8153400" y="6543423"/>
              <a:ext cx="990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sv-SE" sz="1600" b="1" dirty="0" smtClean="0">
                  <a:latin typeface="Verdana" pitchFamily="34" charset="0"/>
                  <a:ea typeface="ＭＳ Ｐゴシック" charset="0"/>
                  <a:cs typeface="Times New Roman"/>
                </a:rPr>
                <a:t>mem</a:t>
              </a:r>
              <a:endParaRPr lang="en-US" sz="1600" b="1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400" y="5029200"/>
              <a:ext cx="1600200" cy="70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18906" y="3704867"/>
            <a:ext cx="1487860" cy="2043540"/>
            <a:chOff x="8022262" y="1649261"/>
            <a:chExt cx="1487860" cy="2043540"/>
          </a:xfrm>
        </p:grpSpPr>
        <p:sp>
          <p:nvSpPr>
            <p:cNvPr id="31" name="Rectangle 2"/>
            <p:cNvSpPr>
              <a:spLocks noChangeArrowheads="1"/>
            </p:cNvSpPr>
            <p:nvPr/>
          </p:nvSpPr>
          <p:spPr bwMode="auto">
            <a:xfrm>
              <a:off x="8022840" y="2710910"/>
              <a:ext cx="590337" cy="9818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8022262" y="1760014"/>
              <a:ext cx="590242" cy="256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b="1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33" name="Rectangle 2"/>
            <p:cNvSpPr>
              <a:spLocks noChangeArrowheads="1"/>
            </p:cNvSpPr>
            <p:nvPr/>
          </p:nvSpPr>
          <p:spPr bwMode="auto">
            <a:xfrm>
              <a:off x="8806597" y="3326458"/>
              <a:ext cx="590337" cy="3588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8806019" y="1752553"/>
              <a:ext cx="590242" cy="9578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b="1">
                <a:latin typeface="Verdana" pitchFamily="34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126618" y="2710387"/>
              <a:ext cx="0" cy="948765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065379" y="2948773"/>
              <a:ext cx="649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bg1"/>
                  </a:solidFill>
                </a:rPr>
                <a:t>50%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915350" y="3326458"/>
              <a:ext cx="0" cy="358882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863090" y="3253833"/>
              <a:ext cx="647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bg1"/>
                  </a:solidFill>
                </a:rPr>
                <a:t>33%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126618" y="1752553"/>
              <a:ext cx="0" cy="26392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085750" y="1649261"/>
              <a:ext cx="642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/>
                <a:t>25%</a:t>
              </a:r>
              <a:endParaRPr lang="en-US" sz="20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8887241" y="1752553"/>
              <a:ext cx="0" cy="95783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836848" y="2039325"/>
              <a:ext cx="649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/>
                <a:t>50%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218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Max-min fairness for a single resource </a:t>
            </a:r>
            <a:r>
              <a:rPr lang="en-US" dirty="0" smtClean="0">
                <a:solidFill>
                  <a:srgbClr val="FF0000"/>
                </a:solidFill>
              </a:rPr>
              <a:t>trivially</a:t>
            </a:r>
            <a:r>
              <a:rPr lang="en-US" dirty="0" smtClean="0"/>
              <a:t> satisfies all these properties</a:t>
            </a:r>
          </a:p>
          <a:p>
            <a:endParaRPr lang="en-US" dirty="0" smtClean="0"/>
          </a:p>
          <a:p>
            <a:r>
              <a:rPr lang="en-US" dirty="0" smtClean="0"/>
              <a:t>Can we find a multi-resource fair sharing policy that provides: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Strategy-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proofness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Share guarantee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Pareto efficiency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9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revolution happening in-front of our eyes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2" y="2570078"/>
            <a:ext cx="7814575" cy="348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94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r>
              <a:rPr lang="en-US" sz="3600" dirty="0"/>
              <a:t>Multi-resource </a:t>
            </a:r>
            <a:r>
              <a:rPr lang="en-US" sz="3600" dirty="0" smtClean="0"/>
              <a:t>fairness – </a:t>
            </a:r>
            <a:r>
              <a:rPr lang="en-US" sz="3600" dirty="0"/>
              <a:t>DRF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properties do we want?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proposed solution (DRF)</a:t>
            </a:r>
            <a:endParaRPr lang="en-US" sz="1900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an economist solve this?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well does this work in practice</a:t>
            </a:r>
            <a:r>
              <a:rPr lang="en-US" dirty="0" smtClean="0"/>
              <a:t>?</a:t>
            </a:r>
            <a:endParaRPr lang="en-US" sz="23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651857"/>
            <a:ext cx="8534400" cy="475792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428E-6 1.50821E-6 L -1.28428E-6 0.09531 " pathEditMode="relative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Dominant Resource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A user’s </a:t>
            </a:r>
            <a:r>
              <a:rPr lang="sv-SE" i="1" dirty="0" smtClean="0">
                <a:solidFill>
                  <a:srgbClr val="FF0000"/>
                </a:solidFill>
              </a:rPr>
              <a:t>dominant resource</a:t>
            </a:r>
            <a:r>
              <a:rPr lang="sv-SE" dirty="0" smtClean="0"/>
              <a:t> is the resource she has the biggest share of</a:t>
            </a:r>
          </a:p>
          <a:p>
            <a:pPr lvl="1"/>
            <a:r>
              <a:rPr lang="sv-SE" dirty="0" smtClean="0"/>
              <a:t>Example: </a:t>
            </a:r>
          </a:p>
          <a:p>
            <a:pPr lvl="1">
              <a:buNone/>
              <a:tabLst>
                <a:tab pos="3490913" algn="l"/>
                <a:tab pos="4806950" algn="l"/>
              </a:tabLst>
            </a:pPr>
            <a:r>
              <a:rPr lang="sv-SE" dirty="0" smtClean="0"/>
              <a:t>	Total resources:  	</a:t>
            </a:r>
            <a:r>
              <a:rPr lang="sv-SE" b="1" dirty="0" smtClean="0"/>
              <a:t>&lt;10 CPU, 4 GB&gt;</a:t>
            </a:r>
            <a:endParaRPr lang="sv-SE" dirty="0" smtClean="0"/>
          </a:p>
          <a:p>
            <a:pPr lvl="1">
              <a:buNone/>
              <a:tabLst>
                <a:tab pos="3490913" algn="l"/>
                <a:tab pos="4806950" algn="l"/>
              </a:tabLst>
            </a:pPr>
            <a:r>
              <a:rPr lang="sv-SE" dirty="0" smtClean="0"/>
              <a:t>	User 1’s allocation:	</a:t>
            </a:r>
            <a:r>
              <a:rPr lang="sv-SE" b="1" dirty="0" smtClean="0"/>
              <a:t>&lt;2 CPU, 	 1 GB&gt; </a:t>
            </a:r>
          </a:p>
          <a:p>
            <a:pPr lvl="1">
              <a:buNone/>
              <a:tabLst>
                <a:tab pos="3030538" algn="l"/>
              </a:tabLst>
            </a:pPr>
            <a:r>
              <a:rPr lang="sv-SE" dirty="0" smtClean="0"/>
              <a:t>	Dominant resource is memory as 1/4 &gt; 2/10 (1/5)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A user’s </a:t>
            </a:r>
            <a:r>
              <a:rPr lang="sv-SE" i="1" dirty="0" smtClean="0">
                <a:solidFill>
                  <a:srgbClr val="FF0000"/>
                </a:solidFill>
              </a:rPr>
              <a:t>dominant share </a:t>
            </a:r>
            <a:r>
              <a:rPr lang="sv-SE" dirty="0" smtClean="0"/>
              <a:t>is the fraction of the dominant resource she is allocated</a:t>
            </a:r>
            <a:endParaRPr lang="sv-SE" baseline="-25000" dirty="0" smtClean="0">
              <a:latin typeface="Palatino Linotype" pitchFamily="18" charset="0"/>
            </a:endParaRPr>
          </a:p>
          <a:p>
            <a:pPr lvl="1"/>
            <a:r>
              <a:rPr lang="sv-SE" dirty="0" smtClean="0"/>
              <a:t>User 1’s dominant share is </a:t>
            </a:r>
            <a:r>
              <a:rPr lang="sv-SE" b="1" dirty="0" smtClean="0"/>
              <a:t>25% </a:t>
            </a:r>
            <a:r>
              <a:rPr lang="sv-SE" dirty="0" smtClean="0"/>
              <a:t>(1/4)</a:t>
            </a:r>
            <a:endParaRPr lang="sv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v-SE" dirty="0" smtClean="0"/>
              <a:t>Dominant Resource Fairness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Apply max-min fairness to dominant shares</a:t>
            </a:r>
          </a:p>
          <a:p>
            <a:pPr lvl="1"/>
            <a:r>
              <a:rPr lang="sv-SE" dirty="0" smtClean="0"/>
              <a:t>Equalize the dominant share of the users</a:t>
            </a:r>
          </a:p>
          <a:p>
            <a:pPr lvl="1"/>
            <a:endParaRPr lang="sv-SE" sz="1400" dirty="0" smtClean="0"/>
          </a:p>
          <a:p>
            <a:pPr lvl="1"/>
            <a:r>
              <a:rPr lang="sv-SE" dirty="0" smtClean="0"/>
              <a:t>Example: </a:t>
            </a:r>
          </a:p>
          <a:p>
            <a:pPr lvl="1">
              <a:buNone/>
              <a:tabLst>
                <a:tab pos="3313113" algn="l"/>
              </a:tabLst>
            </a:pPr>
            <a:r>
              <a:rPr lang="sv-SE" dirty="0" smtClean="0"/>
              <a:t>	Total resources:  	</a:t>
            </a:r>
            <a:r>
              <a:rPr lang="sv-SE" b="1" dirty="0" smtClean="0"/>
              <a:t>&lt;9 CPU, 18 GB&gt;</a:t>
            </a:r>
            <a:endParaRPr lang="sv-SE" dirty="0" smtClean="0"/>
          </a:p>
          <a:p>
            <a:pPr lvl="1">
              <a:buNone/>
              <a:tabLst>
                <a:tab pos="3313113" algn="l"/>
              </a:tabLst>
            </a:pPr>
            <a:r>
              <a:rPr lang="sv-SE" dirty="0" smtClean="0"/>
              <a:t>	User 1 demand:	 </a:t>
            </a:r>
            <a:r>
              <a:rPr lang="sv-SE" b="1" dirty="0" smtClean="0"/>
              <a:t>&lt;1 CPU, 4 GB&gt; </a:t>
            </a:r>
            <a:r>
              <a:rPr lang="sv-SE" dirty="0" smtClean="0"/>
              <a:t>dom res: </a:t>
            </a:r>
            <a:r>
              <a:rPr lang="sv-SE" b="1" dirty="0" smtClean="0"/>
              <a:t>mem</a:t>
            </a:r>
          </a:p>
          <a:p>
            <a:pPr lvl="1">
              <a:buNone/>
              <a:tabLst>
                <a:tab pos="3313113" algn="l"/>
              </a:tabLst>
            </a:pPr>
            <a:r>
              <a:rPr lang="sv-SE" dirty="0" smtClean="0"/>
              <a:t>	User 2 demand:	 </a:t>
            </a:r>
            <a:r>
              <a:rPr lang="sv-SE" b="1" dirty="0" smtClean="0"/>
              <a:t>&lt;3 CPU, 1 GB&gt; </a:t>
            </a:r>
            <a:r>
              <a:rPr lang="sv-SE" dirty="0" smtClean="0"/>
              <a:t>dom res: </a:t>
            </a:r>
            <a:r>
              <a:rPr lang="sv-SE" b="1" dirty="0" smtClean="0"/>
              <a:t>CPU</a:t>
            </a:r>
            <a:endParaRPr lang="sv-SE" dirty="0" smtClean="0"/>
          </a:p>
          <a:p>
            <a:pPr lvl="1">
              <a:buNone/>
              <a:tabLst>
                <a:tab pos="3313113" algn="l"/>
              </a:tabLst>
            </a:pPr>
            <a:endParaRPr lang="sv-SE" b="1" dirty="0" smtClean="0"/>
          </a:p>
          <a:p>
            <a:pPr lvl="1"/>
            <a:endParaRPr lang="sv-SE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918512" y="3889853"/>
            <a:ext cx="4168088" cy="3032772"/>
            <a:chOff x="2918512" y="3825228"/>
            <a:chExt cx="4168088" cy="3032772"/>
          </a:xfrm>
        </p:grpSpPr>
        <p:grpSp>
          <p:nvGrpSpPr>
            <p:cNvPr id="4" name="Group 30"/>
            <p:cNvGrpSpPr/>
            <p:nvPr/>
          </p:nvGrpSpPr>
          <p:grpSpPr>
            <a:xfrm>
              <a:off x="2918512" y="3825228"/>
              <a:ext cx="4168088" cy="3032772"/>
              <a:chOff x="2918512" y="3749028"/>
              <a:chExt cx="4168088" cy="3032772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3650828" y="5024560"/>
                <a:ext cx="2193764" cy="3176"/>
              </a:xfrm>
              <a:prstGeom prst="straightConnector1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747312" y="3933456"/>
                <a:ext cx="1097280" cy="219138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0032" y="4661799"/>
                <a:ext cx="1097280" cy="1463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47312" y="5874772"/>
                <a:ext cx="1097280" cy="246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0032" y="3931868"/>
                <a:ext cx="1097280" cy="729932"/>
              </a:xfrm>
              <a:prstGeom prst="rect">
                <a:avLst/>
              </a:prstGeom>
              <a:solidFill>
                <a:srgbClr val="B9CDE5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47312" y="3931867"/>
                <a:ext cx="1097280" cy="1463040"/>
              </a:xfrm>
              <a:prstGeom prst="rect">
                <a:avLst/>
              </a:prstGeom>
              <a:solidFill>
                <a:srgbClr val="B9CDE5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7297" y="3987600"/>
                <a:ext cx="185767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7297" y="4450548"/>
                <a:ext cx="185767" cy="182880"/>
              </a:xfrm>
              <a:prstGeom prst="rect">
                <a:avLst/>
              </a:prstGeom>
              <a:solidFill>
                <a:srgbClr val="37609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71312" y="390084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Times New Roman"/>
                  </a:rPr>
                  <a:t>User 1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71312" y="435804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Times New Roman"/>
                  </a:rPr>
                  <a:t>User 2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2464112" y="4940508"/>
                <a:ext cx="2371843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>
                <a:off x="3594373" y="3931868"/>
                <a:ext cx="54864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3594372" y="6124840"/>
                <a:ext cx="54864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918512" y="374902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Times New Roman"/>
                  </a:rPr>
                  <a:t>100%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92735" y="4853111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Times New Roman"/>
                  </a:rPr>
                  <a:t>50%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85593" y="5946151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Times New Roman"/>
                  </a:rPr>
                  <a:t>0%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64820" y="6135469"/>
                <a:ext cx="1067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/>
                  </a:rPr>
                  <a:t>CPU</a:t>
                </a:r>
              </a:p>
              <a:p>
                <a:pPr algn="ctr"/>
                <a:r>
                  <a:rPr lang="en-US" b="1" dirty="0" smtClean="0">
                    <a:latin typeface="+mj-lt"/>
                    <a:cs typeface="Times New Roman"/>
                  </a:rPr>
                  <a:t>(9 total)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47311" y="6135469"/>
                <a:ext cx="10972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>
                    <a:latin typeface="+mj-lt"/>
                    <a:cs typeface="Times New Roman"/>
                  </a:rPr>
                  <a:t>mem</a:t>
                </a:r>
                <a:endParaRPr lang="en-US" b="1" dirty="0" smtClean="0">
                  <a:latin typeface="+mj-lt"/>
                  <a:cs typeface="Times New Roman"/>
                </a:endParaRPr>
              </a:p>
              <a:p>
                <a:pPr algn="ctr"/>
                <a:r>
                  <a:rPr lang="en-US" b="1" dirty="0" smtClean="0">
                    <a:latin typeface="+mj-lt"/>
                    <a:cs typeface="Times New Roman"/>
                  </a:rPr>
                  <a:t>(18 total)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3591317" y="5571830"/>
                <a:ext cx="54864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3591315" y="4478703"/>
                <a:ext cx="54864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3586159" y="5022972"/>
                <a:ext cx="54864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826934" y="3902318"/>
                <a:ext cx="1096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/>
                  </a:rPr>
                  <a:t>3 CPUs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81789" y="3889660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/>
                  </a:rPr>
                  <a:t>12 GB</a:t>
                </a:r>
                <a:endParaRPr lang="en-US" b="1" dirty="0">
                  <a:latin typeface="+mj-lt"/>
                  <a:cs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68175" y="5812304"/>
                <a:ext cx="1067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/>
                  </a:rPr>
                  <a:t>6 CPUs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29200" y="5812304"/>
                <a:ext cx="1111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/>
                  </a:rPr>
                  <a:t>2 GB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/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5400000">
              <a:off x="3158312" y="5455809"/>
              <a:ext cx="1434274" cy="89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63016" y="529767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>
                  <a:solidFill>
                    <a:schemeClr val="bg1"/>
                  </a:solidFill>
                </a:rPr>
                <a:t>66%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6200000" flipH="1">
              <a:off x="4236491" y="4735450"/>
              <a:ext cx="1433237" cy="21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53000" y="461444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/>
                <a:t>66%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35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sv-SE" dirty="0" smtClean="0"/>
              <a:t>Online DRF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7962"/>
            <a:ext cx="8686800" cy="5029200"/>
          </a:xfrm>
        </p:spPr>
        <p:txBody>
          <a:bodyPr>
            <a:normAutofit/>
          </a:bodyPr>
          <a:lstStyle/>
          <a:p>
            <a:pPr marL="971550" lvl="1" indent="-457200"/>
            <a:endParaRPr lang="sv-SE" dirty="0" smtClean="0"/>
          </a:p>
          <a:p>
            <a:pPr marL="571500" indent="-457200"/>
            <a:endParaRPr lang="sv-SE" dirty="0" smtClean="0"/>
          </a:p>
          <a:p>
            <a:pPr marL="571500" indent="-457200">
              <a:buNone/>
            </a:pPr>
            <a:endParaRPr lang="sv-SE" dirty="0" smtClean="0"/>
          </a:p>
          <a:p>
            <a:pPr marL="571500" indent="-457200"/>
            <a:endParaRPr lang="sv-SE" dirty="0" smtClean="0"/>
          </a:p>
          <a:p>
            <a:pPr marL="571500" indent="-457200"/>
            <a:r>
              <a:rPr lang="sv-SE" dirty="0" smtClean="0"/>
              <a:t>O(log </a:t>
            </a:r>
            <a:r>
              <a:rPr lang="sv-SE" i="1" dirty="0" smtClean="0"/>
              <a:t>n</a:t>
            </a:r>
            <a:r>
              <a:rPr lang="sv-SE" dirty="0" smtClean="0"/>
              <a:t>) time per decision using binary heaps</a:t>
            </a:r>
          </a:p>
          <a:p>
            <a:pPr marL="971550" lvl="1" indent="-457200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8839200" cy="1600200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365760" rIns="91440" bIns="91440" rtlCol="0" anchor="ctr" anchorCtr="1"/>
          <a:lstStyle/>
          <a:p>
            <a:pPr marL="0" lvl="1" algn="ctr"/>
            <a:r>
              <a:rPr lang="sv-SE" sz="2800" dirty="0" smtClean="0">
                <a:solidFill>
                  <a:schemeClr val="tx1"/>
                </a:solidFill>
              </a:rPr>
              <a:t>Whenever there are available resources and tasks to run:</a:t>
            </a:r>
          </a:p>
          <a:p>
            <a:pPr marL="0" lvl="1" algn="ctr"/>
            <a:endParaRPr lang="sv-SE" sz="1050" b="1" i="1" dirty="0" smtClean="0">
              <a:solidFill>
                <a:schemeClr val="tx1"/>
              </a:solidFill>
            </a:endParaRPr>
          </a:p>
          <a:p>
            <a:pPr marL="0" lvl="1" algn="ctr"/>
            <a:r>
              <a:rPr lang="sv-SE" sz="2800" b="1" i="1" dirty="0" smtClean="0">
                <a:solidFill>
                  <a:schemeClr val="tx1"/>
                </a:solidFill>
              </a:rPr>
              <a:t>Schedule a task to the user with smallest </a:t>
            </a:r>
            <a:r>
              <a:rPr lang="sv-SE" sz="2800" b="1" i="1" dirty="0" smtClean="0">
                <a:solidFill>
                  <a:srgbClr val="FF0000"/>
                </a:solidFill>
              </a:rPr>
              <a:t>dominant share</a:t>
            </a:r>
            <a:r>
              <a:rPr lang="sv-SE" sz="2800" b="1" i="1" dirty="0" smtClean="0"/>
              <a:t>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0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r>
              <a:rPr lang="en-US" sz="3600" dirty="0"/>
              <a:t>Multi-resource fairness </a:t>
            </a:r>
            <a:r>
              <a:rPr lang="en-US" sz="3600" dirty="0" smtClean="0"/>
              <a:t>– </a:t>
            </a:r>
            <a:r>
              <a:rPr lang="en-US" sz="3600" dirty="0"/>
              <a:t>DRF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properties do we want?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proposed solution (DRF)</a:t>
            </a:r>
            <a:endParaRPr lang="en-US" sz="1900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an economist solve this?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well does this work in practice</a:t>
            </a:r>
            <a:r>
              <a:rPr lang="en-US" dirty="0" smtClean="0"/>
              <a:t>?</a:t>
            </a:r>
            <a:endParaRPr lang="en-US" sz="23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3280413"/>
            <a:ext cx="8534400" cy="475792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428E-6 1.50821E-6 L -1.28428E-6 0.09531 " pathEditMode="relative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an </a:t>
            </a:r>
            <a:r>
              <a:rPr lang="sv-SE" dirty="0" err="1" smtClean="0"/>
              <a:t>economist</a:t>
            </a:r>
            <a:r>
              <a:rPr lang="sv-SE" dirty="0" smtClean="0"/>
              <a:t> </a:t>
            </a:r>
            <a:r>
              <a:rPr lang="sv-SE" dirty="0" err="1" smtClean="0"/>
              <a:t>solve</a:t>
            </a:r>
            <a:r>
              <a:rPr lang="sv-SE" dirty="0" smtClean="0"/>
              <a:t>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pricing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prices</a:t>
            </a:r>
            <a:r>
              <a:rPr lang="en-US" dirty="0" smtClean="0"/>
              <a:t> for each good</a:t>
            </a:r>
          </a:p>
          <a:p>
            <a:pPr lvl="1"/>
            <a:r>
              <a:rPr lang="en-US" dirty="0" smtClean="0"/>
              <a:t>Give each user the same budget</a:t>
            </a:r>
          </a:p>
          <a:p>
            <a:pPr lvl="1"/>
            <a:r>
              <a:rPr lang="en-US" dirty="0" smtClean="0"/>
              <a:t>Let users buy what they want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do we determine the right prices for different goods?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market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the market determine the prices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Competitive Equilibrium from Equal Incomes (CEEI)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Give each user 1/n of every resource </a:t>
            </a:r>
          </a:p>
          <a:p>
            <a:pPr lvl="1"/>
            <a:r>
              <a:rPr lang="en-US" dirty="0" smtClean="0"/>
              <a:t>Let users trade in a perfectly competitive market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Analytical solution</a:t>
            </a:r>
            <a:r>
              <a:rPr lang="en-US" dirty="0" smtClean="0"/>
              <a:t>: max of product of dominant shares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Violates strategy-</a:t>
            </a:r>
            <a:r>
              <a:rPr lang="en-US" b="1" dirty="0" err="1" smtClean="0"/>
              <a:t>proofness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143000"/>
          </a:xfrm>
        </p:spPr>
        <p:txBody>
          <a:bodyPr/>
          <a:lstStyle/>
          <a:p>
            <a:r>
              <a:rPr lang="sv-SE" dirty="0" smtClean="0"/>
              <a:t>DRF vs CEEI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sv-SE" sz="2400" dirty="0" smtClean="0">
                <a:latin typeface="+mj-lt"/>
              </a:rPr>
              <a:t>User 1: &lt;1 CPU, 4 GB&gt;  User 2: &lt;3 CPU, 1 GB&gt;</a:t>
            </a:r>
          </a:p>
          <a:p>
            <a:pPr lvl="1"/>
            <a:r>
              <a:rPr lang="sv-SE" sz="2000" dirty="0" smtClean="0">
                <a:latin typeface="+mj-lt"/>
              </a:rPr>
              <a:t>DRF more fair, CEEI better utilization</a:t>
            </a: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2400" dirty="0" smtClean="0">
              <a:latin typeface="Palatino Linotype" pitchFamily="18" charset="0"/>
            </a:endParaRPr>
          </a:p>
          <a:p>
            <a:endParaRPr lang="sv-SE" sz="1600" dirty="0" smtClean="0">
              <a:latin typeface="Palatino Linotype" pitchFamily="18" charset="0"/>
            </a:endParaRPr>
          </a:p>
          <a:p>
            <a:r>
              <a:rPr lang="sv-SE" sz="2400" dirty="0" smtClean="0">
                <a:latin typeface="+mj-lt"/>
              </a:rPr>
              <a:t>User 1: &lt;1 CPU, 4 GB&gt;  User 2: &lt;3 CPU, </a:t>
            </a:r>
            <a:r>
              <a:rPr lang="sv-SE" sz="2400" dirty="0" smtClean="0">
                <a:solidFill>
                  <a:srgbClr val="FF0000"/>
                </a:solidFill>
                <a:latin typeface="+mj-lt"/>
              </a:rPr>
              <a:t>2 GB</a:t>
            </a:r>
            <a:r>
              <a:rPr lang="sv-SE" sz="2400" dirty="0" smtClean="0">
                <a:latin typeface="+mj-lt"/>
              </a:rPr>
              <a:t>&gt;</a:t>
            </a:r>
          </a:p>
          <a:p>
            <a:pPr lvl="1"/>
            <a:r>
              <a:rPr lang="sv-SE" sz="2000" dirty="0" smtClean="0">
                <a:latin typeface="+mj-lt"/>
              </a:rPr>
              <a:t>User 2 increased her share of both CPU and memory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152400" y="2255978"/>
            <a:ext cx="4818942" cy="3153605"/>
            <a:chOff x="152400" y="2255978"/>
            <a:chExt cx="4818942" cy="315360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 flipV="1">
              <a:off x="594263" y="4016832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583411" y="4028264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2653294" y="3959806"/>
              <a:ext cx="658477" cy="1053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3374783" y="3046266"/>
              <a:ext cx="658477" cy="1807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2653294" y="3043978"/>
              <a:ext cx="658477" cy="9164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050"/>
            </a:p>
          </p:txBody>
        </p:sp>
        <p:sp>
          <p:nvSpPr>
            <p:cNvPr id="7" name="Rectangle 41"/>
            <p:cNvSpPr>
              <a:spLocks noChangeArrowheads="1"/>
            </p:cNvSpPr>
            <p:nvPr/>
          </p:nvSpPr>
          <p:spPr bwMode="auto">
            <a:xfrm>
              <a:off x="3374783" y="4852680"/>
              <a:ext cx="658477" cy="160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62854" y="3679826"/>
              <a:ext cx="658477" cy="13087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382590" y="4776319"/>
              <a:ext cx="664100" cy="215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382000" y="3037119"/>
              <a:ext cx="658477" cy="1288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62854" y="3035975"/>
              <a:ext cx="658477" cy="647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191000" y="3711784"/>
              <a:ext cx="144614" cy="1966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66283" y="5132584"/>
              <a:ext cx="1344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>
                  <a:latin typeface="Palatino" pitchFamily="18" charset="0"/>
                </a:rPr>
                <a:t> CPU        </a:t>
              </a:r>
              <a:r>
                <a:rPr lang="en-US" sz="1200" b="1" dirty="0" err="1" smtClean="0">
                  <a:latin typeface="Palatino" pitchFamily="18" charset="0"/>
                </a:rPr>
                <a:t>mem</a:t>
              </a:r>
              <a:endParaRPr lang="en-US" sz="1200" b="1" dirty="0">
                <a:latin typeface="Palatino" pitchFamily="18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191075" y="4019436"/>
              <a:ext cx="144614" cy="196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404280" y="3972564"/>
              <a:ext cx="56706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Palatino" pitchFamily="18" charset="0"/>
                </a:rPr>
                <a:t>user </a:t>
              </a:r>
              <a:r>
                <a:rPr lang="en-US" sz="1400" b="1" dirty="0" smtClean="0">
                  <a:latin typeface="Palatino" pitchFamily="18" charset="0"/>
                </a:rPr>
                <a:t>2</a:t>
              </a:r>
              <a:endParaRPr lang="en-US" sz="1400" b="1" dirty="0">
                <a:latin typeface="Palatino" pitchFamily="18" charset="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402913" y="3658055"/>
              <a:ext cx="49222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Palatino" pitchFamily="18" charset="0"/>
                </a:rPr>
                <a:t>user </a:t>
              </a:r>
              <a:r>
                <a:rPr lang="en-US" sz="1400" b="1" dirty="0" smtClean="0">
                  <a:latin typeface="Palatino" pitchFamily="18" charset="0"/>
                </a:rPr>
                <a:t>1</a:t>
              </a:r>
              <a:endParaRPr lang="en-US" sz="1400" b="1" dirty="0">
                <a:latin typeface="Palatino" pitchFamily="18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 flipV="1">
              <a:off x="594263" y="3035976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52400" y="2917085"/>
              <a:ext cx="41442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100%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 flipV="1">
              <a:off x="594263" y="4994259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52400" y="3904800"/>
              <a:ext cx="41442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50%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65024" y="4871937"/>
              <a:ext cx="3018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>
                  <a:solidFill>
                    <a:srgbClr val="292929"/>
                  </a:solidFill>
                  <a:latin typeface="Palatino" pitchFamily="18" charset="0"/>
                </a:rPr>
                <a:t>0%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662854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2040893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1352197" y="295138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655432" y="5132584"/>
              <a:ext cx="1344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>
                  <a:latin typeface="Palatino" pitchFamily="18" charset="0"/>
                </a:rPr>
                <a:t> CPU        </a:t>
              </a:r>
              <a:r>
                <a:rPr lang="en-US" sz="1200" b="1" dirty="0" err="1" smtClean="0">
                  <a:latin typeface="Palatino" pitchFamily="18" charset="0"/>
                </a:rPr>
                <a:t>mem</a:t>
              </a:r>
              <a:endParaRPr lang="en-US" sz="1200" b="1" dirty="0">
                <a:latin typeface="Palatino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 flipV="1">
              <a:off x="2583411" y="3040549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964859" y="2902795"/>
              <a:ext cx="59111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100%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33600" y="3904800"/>
              <a:ext cx="42237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50%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133600" y="4892515"/>
              <a:ext cx="42237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>
                  <a:solidFill>
                    <a:srgbClr val="292929"/>
                  </a:solidFill>
                  <a:latin typeface="Palatino" pitchFamily="18" charset="0"/>
                </a:rPr>
                <a:t>0%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V="1">
              <a:off x="2653294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4037535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3341345" y="295138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745163" y="2255978"/>
              <a:ext cx="1207207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292929"/>
                  </a:solidFill>
                  <a:latin typeface="Calibri" pitchFamily="34" charset="0"/>
                </a:rPr>
                <a:t>Dominant Resource Fairness</a:t>
              </a:r>
              <a:endParaRPr lang="en-US" sz="1600" b="1" dirty="0">
                <a:solidFill>
                  <a:srgbClr val="292929"/>
                </a:solidFill>
                <a:latin typeface="Calibri" pitchFamily="34" charset="0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2371306" y="2256564"/>
              <a:ext cx="19050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600" b="1" dirty="0" smtClean="0">
                  <a:solidFill>
                    <a:srgbClr val="292929"/>
                  </a:solidFill>
                  <a:latin typeface="Calibri" pitchFamily="34" charset="0"/>
                </a:rPr>
                <a:t>Competitive Equilibrium from Equal Incomes</a:t>
              </a:r>
              <a:endParaRPr lang="en-US" sz="1600" b="1" dirty="0">
                <a:solidFill>
                  <a:srgbClr val="292929"/>
                </a:solidFill>
                <a:latin typeface="Calibri" pitchFamily="34" charset="0"/>
              </a:endParaRPr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 flipV="1">
              <a:off x="2583411" y="5014836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>
              <a:off x="195842" y="4334144"/>
              <a:ext cx="1284718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07352" y="4144747"/>
              <a:ext cx="59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66</a:t>
              </a:r>
              <a:r>
                <a:rPr lang="sv-SE" b="1" dirty="0" smtClean="0"/>
                <a:t>%</a:t>
              </a:r>
              <a:endParaRPr lang="en-US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rot="16200000" flipH="1">
              <a:off x="942178" y="3676116"/>
              <a:ext cx="1253381" cy="8545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524000" y="3520055"/>
              <a:ext cx="633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66</a:t>
              </a:r>
              <a:r>
                <a:rPr lang="sv-SE" b="1" dirty="0" smtClean="0">
                  <a:solidFill>
                    <a:schemeClr val="bg1"/>
                  </a:solidFill>
                </a:rPr>
                <a:t>%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rot="16200000" flipH="1">
              <a:off x="2303803" y="4483693"/>
              <a:ext cx="1034041" cy="28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794686" y="4298357"/>
              <a:ext cx="80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55</a:t>
              </a:r>
              <a:r>
                <a:rPr lang="sv-SE" b="1" dirty="0" smtClean="0"/>
                <a:t>%</a:t>
              </a:r>
              <a:endParaRPr lang="en-US" b="1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rot="16200000" flipH="1">
              <a:off x="2662724" y="3945310"/>
              <a:ext cx="1771832" cy="11394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508211" y="3776246"/>
              <a:ext cx="69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91</a:t>
              </a:r>
              <a:r>
                <a:rPr lang="sv-SE" b="1" dirty="0" smtClean="0">
                  <a:solidFill>
                    <a:schemeClr val="bg1"/>
                  </a:solidFill>
                </a:rPr>
                <a:t>%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767382" y="2248355"/>
            <a:ext cx="4224218" cy="3161228"/>
            <a:chOff x="4767382" y="2248355"/>
            <a:chExt cx="4224218" cy="3161228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5291345" y="4016832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7" name="Line 30"/>
            <p:cNvSpPr>
              <a:spLocks noChangeShapeType="1"/>
            </p:cNvSpPr>
            <p:nvPr/>
          </p:nvSpPr>
          <p:spPr bwMode="auto">
            <a:xfrm flipH="1" flipV="1">
              <a:off x="7280493" y="4028264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7350376" y="3841411"/>
              <a:ext cx="658477" cy="11745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8071865" y="3052703"/>
              <a:ext cx="658477" cy="15815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7350376" y="3043978"/>
              <a:ext cx="658477" cy="7942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8071865" y="4634368"/>
              <a:ext cx="658477" cy="3762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7352514" y="5132584"/>
              <a:ext cx="1344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>
                  <a:latin typeface="Palatino" pitchFamily="18" charset="0"/>
                </a:rPr>
                <a:t> CPU        </a:t>
              </a:r>
              <a:r>
                <a:rPr lang="en-US" sz="1200" b="1" dirty="0" err="1" smtClean="0">
                  <a:latin typeface="Palatino" pitchFamily="18" charset="0"/>
                </a:rPr>
                <a:t>mem</a:t>
              </a:r>
              <a:endParaRPr lang="en-US" sz="1200" b="1" dirty="0">
                <a:latin typeface="Palatino" pitchFamily="18" charset="0"/>
              </a:endParaRP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flipH="1" flipV="1">
              <a:off x="7280493" y="3040549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6735931" y="2902795"/>
              <a:ext cx="5171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100%</a:t>
              </a: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6858000" y="3904800"/>
              <a:ext cx="39505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>
                  <a:solidFill>
                    <a:srgbClr val="292929"/>
                  </a:solidFill>
                  <a:latin typeface="Palatino" pitchFamily="18" charset="0"/>
                </a:rPr>
                <a:t>50%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6858000" y="4892515"/>
              <a:ext cx="39505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>
                  <a:solidFill>
                    <a:srgbClr val="292929"/>
                  </a:solidFill>
                  <a:latin typeface="Palatino" pitchFamily="18" charset="0"/>
                </a:rPr>
                <a:t>0%</a:t>
              </a:r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 flipV="1">
              <a:off x="7350376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V="1">
              <a:off x="8734617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8038427" y="295138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5359936" y="3679826"/>
              <a:ext cx="658477" cy="13087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6079672" y="4561568"/>
              <a:ext cx="664100" cy="430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6079082" y="3037119"/>
              <a:ext cx="658477" cy="1288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5359936" y="3035975"/>
              <a:ext cx="658477" cy="647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5363365" y="5132584"/>
              <a:ext cx="1344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>
                  <a:latin typeface="Palatino" pitchFamily="18" charset="0"/>
                </a:rPr>
                <a:t> CPU        </a:t>
              </a:r>
              <a:r>
                <a:rPr lang="en-US" sz="1200" b="1" dirty="0" err="1" smtClean="0">
                  <a:latin typeface="Palatino" pitchFamily="18" charset="0"/>
                </a:rPr>
                <a:t>mem</a:t>
              </a:r>
              <a:endParaRPr lang="en-US" sz="1200" b="1" dirty="0">
                <a:latin typeface="Palatino" pitchFamily="18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5291345" y="3035976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Text Box 12"/>
            <p:cNvSpPr txBox="1">
              <a:spLocks noChangeArrowheads="1"/>
            </p:cNvSpPr>
            <p:nvPr/>
          </p:nvSpPr>
          <p:spPr bwMode="auto">
            <a:xfrm>
              <a:off x="4767382" y="2917085"/>
              <a:ext cx="49652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100%</a:t>
              </a: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 flipH="1" flipV="1">
              <a:off x="5291345" y="4994259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4876800" y="3904800"/>
              <a:ext cx="38710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50%</a:t>
              </a:r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876800" y="4871937"/>
              <a:ext cx="38710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b="1" dirty="0">
                  <a:solidFill>
                    <a:srgbClr val="292929"/>
                  </a:solidFill>
                  <a:latin typeface="Palatino" pitchFamily="18" charset="0"/>
                </a:rPr>
                <a:t>0%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 flipV="1">
              <a:off x="5359936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 flipV="1">
              <a:off x="6737975" y="295824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6049279" y="2951380"/>
              <a:ext cx="0" cy="214004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1" name="Text Box 39"/>
            <p:cNvSpPr txBox="1">
              <a:spLocks noChangeArrowheads="1"/>
            </p:cNvSpPr>
            <p:nvPr/>
          </p:nvSpPr>
          <p:spPr bwMode="auto">
            <a:xfrm>
              <a:off x="5442245" y="2255978"/>
              <a:ext cx="1207207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292929"/>
                  </a:solidFill>
                  <a:latin typeface="Calibri" pitchFamily="34" charset="0"/>
                </a:rPr>
                <a:t>Dominant  Resource Fairness</a:t>
              </a:r>
              <a:endParaRPr lang="en-US" sz="1600" b="1" dirty="0">
                <a:solidFill>
                  <a:srgbClr val="292929"/>
                </a:solidFill>
                <a:latin typeface="Calibri" pitchFamily="34" charset="0"/>
              </a:endParaRPr>
            </a:p>
          </p:txBody>
        </p:sp>
        <p:sp>
          <p:nvSpPr>
            <p:cNvPr id="82" name="Text Box 40"/>
            <p:cNvSpPr txBox="1">
              <a:spLocks noChangeArrowheads="1"/>
            </p:cNvSpPr>
            <p:nvPr/>
          </p:nvSpPr>
          <p:spPr bwMode="auto">
            <a:xfrm>
              <a:off x="7229475" y="2248355"/>
              <a:ext cx="176212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v-SE" sz="1600" b="1" dirty="0" smtClean="0">
                  <a:solidFill>
                    <a:srgbClr val="292929"/>
                  </a:solidFill>
                  <a:latin typeface="Calibri" pitchFamily="34" charset="0"/>
                </a:rPr>
                <a:t>Competitive Equilibrium from Equal Incomes</a:t>
              </a:r>
              <a:endParaRPr lang="en-US" sz="1600" b="1" dirty="0">
                <a:solidFill>
                  <a:srgbClr val="292929"/>
                </a:solidFill>
                <a:latin typeface="Calibri" pitchFamily="34" charset="0"/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H="1" flipV="1">
              <a:off x="7280493" y="5014836"/>
              <a:ext cx="1509009" cy="0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rot="16200000" flipH="1">
              <a:off x="4844042" y="4328446"/>
              <a:ext cx="1284718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480898" y="4114335"/>
              <a:ext cx="64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66</a:t>
              </a:r>
              <a:r>
                <a:rPr lang="sv-SE" b="1" dirty="0" smtClean="0"/>
                <a:t>%</a:t>
              </a:r>
              <a:endParaRPr lang="en-US" b="1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rot="16200000" flipH="1">
              <a:off x="5590378" y="3670418"/>
              <a:ext cx="1253381" cy="8545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212512" y="3514357"/>
              <a:ext cx="64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66</a:t>
              </a:r>
              <a:r>
                <a:rPr lang="sv-SE" b="1" dirty="0" smtClean="0">
                  <a:solidFill>
                    <a:schemeClr val="bg1"/>
                  </a:solidFill>
                </a:rPr>
                <a:t>%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16200000" flipH="1">
              <a:off x="6912303" y="4425475"/>
              <a:ext cx="1139268" cy="265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487214" y="4255911"/>
              <a:ext cx="64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60</a:t>
              </a:r>
              <a:r>
                <a:rPr lang="sv-SE" b="1" dirty="0" smtClean="0"/>
                <a:t>%</a:t>
              </a:r>
              <a:endParaRPr lang="en-US" b="1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rot="16200000" flipH="1">
              <a:off x="7428882" y="3834473"/>
              <a:ext cx="1559778" cy="961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206471" y="3726542"/>
              <a:ext cx="64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80</a:t>
              </a:r>
              <a:r>
                <a:rPr lang="sv-SE" b="1" dirty="0" smtClean="0">
                  <a:solidFill>
                    <a:schemeClr val="bg1"/>
                  </a:solidFill>
                </a:rPr>
                <a:t>%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64972" y="4114800"/>
            <a:ext cx="5312228" cy="653142"/>
            <a:chOff x="2764972" y="4114800"/>
            <a:chExt cx="5312228" cy="653142"/>
          </a:xfrm>
        </p:grpSpPr>
        <p:sp>
          <p:nvSpPr>
            <p:cNvPr id="121" name="Oval 120"/>
            <p:cNvSpPr/>
            <p:nvPr/>
          </p:nvSpPr>
          <p:spPr>
            <a:xfrm>
              <a:off x="2764972" y="4158342"/>
              <a:ext cx="609600" cy="609600"/>
            </a:xfrm>
            <a:prstGeom prst="ellipse">
              <a:avLst/>
            </a:prstGeom>
            <a:noFill/>
            <a:ln w="508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67600" y="4114800"/>
              <a:ext cx="609600" cy="609600"/>
            </a:xfrm>
            <a:prstGeom prst="ellipse">
              <a:avLst/>
            </a:prstGeom>
            <a:noFill/>
            <a:ln w="508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10800000" flipV="1">
              <a:off x="3385458" y="4452256"/>
              <a:ext cx="4114800" cy="1"/>
            </a:xfrm>
            <a:prstGeom prst="line">
              <a:avLst/>
            </a:prstGeom>
            <a:ln w="508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783772" y="3962400"/>
            <a:ext cx="5312228" cy="653142"/>
            <a:chOff x="783772" y="3962400"/>
            <a:chExt cx="5312228" cy="653142"/>
          </a:xfrm>
        </p:grpSpPr>
        <p:sp>
          <p:nvSpPr>
            <p:cNvPr id="126" name="Oval 125"/>
            <p:cNvSpPr/>
            <p:nvPr/>
          </p:nvSpPr>
          <p:spPr>
            <a:xfrm>
              <a:off x="783772" y="4005942"/>
              <a:ext cx="609600" cy="609600"/>
            </a:xfrm>
            <a:prstGeom prst="ellipse">
              <a:avLst/>
            </a:prstGeom>
            <a:noFill/>
            <a:ln w="508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86400" y="3962400"/>
              <a:ext cx="609600" cy="609600"/>
            </a:xfrm>
            <a:prstGeom prst="ellipse">
              <a:avLst/>
            </a:prstGeom>
            <a:noFill/>
            <a:ln w="508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10800000" flipV="1">
              <a:off x="1404258" y="4299856"/>
              <a:ext cx="4114800" cy="1"/>
            </a:xfrm>
            <a:prstGeom prst="line">
              <a:avLst/>
            </a:prstGeom>
            <a:ln w="508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proved DRF is strategy-proof</a:t>
            </a:r>
          </a:p>
          <a:p>
            <a:pPr lvl="1"/>
            <a:r>
              <a:rPr lang="en-US" dirty="0" smtClean="0"/>
              <a:t>Assuming </a:t>
            </a:r>
            <a:r>
              <a:rPr lang="en-US" dirty="0" smtClean="0">
                <a:solidFill>
                  <a:srgbClr val="4F81BD"/>
                </a:solidFill>
              </a:rPr>
              <a:t>linear utilities</a:t>
            </a:r>
          </a:p>
          <a:p>
            <a:pPr lvl="1"/>
            <a:r>
              <a:rPr lang="en-US" dirty="0" smtClean="0"/>
              <a:t>Others proved it’s the only policy satisfying</a:t>
            </a:r>
            <a:br>
              <a:rPr lang="en-US" dirty="0" smtClean="0"/>
            </a:br>
            <a:r>
              <a:rPr lang="en-US" dirty="0" smtClean="0"/>
              <a:t>Strategy-</a:t>
            </a:r>
            <a:r>
              <a:rPr lang="en-US" dirty="0" err="1" smtClean="0"/>
              <a:t>proofness</a:t>
            </a:r>
            <a:r>
              <a:rPr lang="en-US" dirty="0" smtClean="0"/>
              <a:t>, sharing incentive, Pareto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Results carried over the economics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Properties of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49463"/>
              </p:ext>
            </p:extLst>
          </p:nvPr>
        </p:nvGraphicFramePr>
        <p:xfrm>
          <a:off x="304800" y="1600200"/>
          <a:ext cx="8534400" cy="4251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10000"/>
                <a:gridCol w="1828800"/>
                <a:gridCol w="1513840"/>
                <a:gridCol w="1381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Property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Asset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CEEI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DRF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2500" dirty="0" smtClean="0"/>
                        <a:t>Share</a:t>
                      </a:r>
                      <a:r>
                        <a:rPr lang="sv-SE" sz="2500" baseline="0" dirty="0" smtClean="0"/>
                        <a:t> guarantee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Strategy</a:t>
                      </a:r>
                      <a:r>
                        <a:rPr lang="en-US" sz="2500" baseline="0" dirty="0" smtClean="0"/>
                        <a:t>-</a:t>
                      </a:r>
                      <a:r>
                        <a:rPr lang="en-US" sz="2500" baseline="0" dirty="0" err="1" smtClean="0"/>
                        <a:t>proofness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Pareto efficiency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Envy-freeness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Single resource fairness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Bottleneck</a:t>
                      </a:r>
                      <a:r>
                        <a:rPr lang="en-US" sz="2500" baseline="0" dirty="0" smtClean="0"/>
                        <a:t> res. fairness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Population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monotonicity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8000"/>
                          </a:solidFill>
                        </a:rPr>
                        <a:t>✔</a:t>
                      </a:r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Resource </a:t>
                      </a:r>
                      <a:r>
                        <a:rPr lang="en-US" sz="2500" dirty="0" err="1" smtClean="0"/>
                        <a:t>monotonicity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tenet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Consolidate</a:t>
            </a:r>
            <a:r>
              <a:rPr lang="en-US" dirty="0" smtClean="0"/>
              <a:t> workloads into datacenters</a:t>
            </a:r>
          </a:p>
          <a:p>
            <a:pPr lvl="1"/>
            <a:r>
              <a:rPr lang="en-US" dirty="0" smtClean="0"/>
              <a:t>Better resource utilization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Goal: consolidate workloads onto one cluster</a:t>
            </a:r>
          </a:p>
          <a:p>
            <a:pPr lvl="1"/>
            <a:r>
              <a:rPr lang="en-US" dirty="0" smtClean="0"/>
              <a:t>Now powering most of Twitter, Netflix, eBay,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r>
              <a:rPr lang="en-US" sz="3600" dirty="0"/>
              <a:t>Multi-resource </a:t>
            </a:r>
            <a:r>
              <a:rPr lang="en-US" sz="3600" dirty="0" smtClean="0"/>
              <a:t>fairness – </a:t>
            </a:r>
            <a:r>
              <a:rPr lang="en-US" sz="3600" dirty="0"/>
              <a:t>DRF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properties do we want?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proposed solution (DRF)</a:t>
            </a:r>
            <a:endParaRPr lang="en-US" sz="1900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an economist solve this?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DRF variants?</a:t>
            </a:r>
            <a:endParaRPr lang="en-US" sz="23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3934625"/>
            <a:ext cx="8534400" cy="475792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428E-6 1.50821E-6 L -1.28428E-6 0.09531 " pathEditMode="relative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0602" y="2080518"/>
          <a:ext cx="563793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88"/>
                <a:gridCol w="1743679"/>
                <a:gridCol w="1654564"/>
              </a:tblGrid>
              <a:tr h="476343"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en-US" sz="2300" dirty="0" smtClean="0"/>
                        <a:t> in Space</a:t>
                      </a:r>
                      <a:endParaRPr lang="en-US" sz="2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Allocation in Time</a:t>
                      </a:r>
                      <a:endParaRPr lang="en-US" sz="2300" dirty="0"/>
                    </a:p>
                  </a:txBody>
                  <a:tcPr anchor="ctr" anchorCtr="1"/>
                </a:tc>
              </a:tr>
              <a:tr h="476343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Single-Resource Fairness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Max-Min</a:t>
                      </a:r>
                      <a:r>
                        <a:rPr lang="en-US" sz="2300" b="1" baseline="0" dirty="0" smtClean="0">
                          <a:solidFill>
                            <a:schemeClr val="tx1"/>
                          </a:solidFill>
                        </a:rPr>
                        <a:t> Fairness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CED6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Fair</a:t>
                      </a:r>
                      <a:r>
                        <a:rPr lang="en-US" sz="23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00" b="1" baseline="0" dirty="0" err="1" smtClean="0">
                          <a:solidFill>
                            <a:schemeClr val="tx1"/>
                          </a:solidFill>
                        </a:rPr>
                        <a:t>Queueing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40602" y="3671549"/>
          <a:ext cx="563793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88"/>
                <a:gridCol w="1743679"/>
                <a:gridCol w="1654564"/>
              </a:tblGrid>
              <a:tr h="476343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Multi-Resource</a:t>
                      </a:r>
                      <a:r>
                        <a:rPr lang="en-US" sz="2300" b="1" baseline="0" dirty="0" smtClean="0">
                          <a:solidFill>
                            <a:schemeClr val="bg1"/>
                          </a:solidFill>
                        </a:rPr>
                        <a:t> Fairness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DRF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CED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DRFQ</a:t>
                      </a:r>
                    </a:p>
                  </a:txBody>
                  <a:tcPr anchor="ctr" anchorCtr="1">
                    <a:solidFill>
                      <a:srgbClr val="CED6E8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342486" y="3240203"/>
            <a:ext cx="414146" cy="0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  <a:effectLst>
            <a:glow rad="508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2486" y="4082903"/>
            <a:ext cx="414691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>
            <a:glow rad="508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0789" y="3654372"/>
            <a:ext cx="0" cy="29047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>
            <a:glow rad="508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35752" y="3671549"/>
            <a:ext cx="1808438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94734" y="3654906"/>
            <a:ext cx="0" cy="290471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  <a:effectLst>
            <a:glow rad="508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02646" y="5381648"/>
            <a:ext cx="8184154" cy="64299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DRFQ broadly applicable: VMs, OS</a:t>
            </a:r>
            <a:r>
              <a:rPr lang="en-US" sz="30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178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DRF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DRF de-facto scheduler in </a:t>
            </a:r>
            <a:r>
              <a:rPr lang="en-US" dirty="0" err="1" smtClean="0"/>
              <a:t>Hadoop</a:t>
            </a:r>
            <a:r>
              <a:rPr lang="en-US" dirty="0" smtClean="0"/>
              <a:t> &amp;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1"/>
            <a:r>
              <a:rPr lang="en-US" dirty="0" smtClean="0"/>
              <a:t>DRF </a:t>
            </a:r>
            <a:r>
              <a:rPr lang="en-US" dirty="0"/>
              <a:t>capacity scheduler (</a:t>
            </a:r>
            <a:r>
              <a:rPr lang="en-US" dirty="0" err="1"/>
              <a:t>HortonWorks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DRF fair scheduler (</a:t>
            </a:r>
            <a:r>
              <a:rPr lang="en-US" dirty="0" err="1"/>
              <a:t>Cloudera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Mesos</a:t>
            </a:r>
            <a:r>
              <a:rPr lang="en-US" dirty="0"/>
              <a:t> cluster of </a:t>
            </a:r>
            <a:r>
              <a:rPr lang="en-US" dirty="0" smtClean="0"/>
              <a:t>O(10k) </a:t>
            </a:r>
            <a:r>
              <a:rPr lang="en-US" dirty="0"/>
              <a:t>nodes at Twitter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86" y="4723323"/>
            <a:ext cx="6189914" cy="2134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62441"/>
            <a:ext cx="2381141" cy="3149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0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15" y="36657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mbria"/>
                <a:cs typeface="Cambria"/>
              </a:rPr>
              <a:t>Challenging</a:t>
            </a:r>
            <a:endParaRPr lang="en-US" sz="26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1317"/>
            <a:ext cx="8229600" cy="14745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DRF schedulers can break down</a:t>
            </a:r>
          </a:p>
          <a:p>
            <a:pPr lvl="1"/>
            <a:r>
              <a:rPr lang="en-US" dirty="0" smtClean="0"/>
              <a:t>Leave resources unallocated (not Pareto) or</a:t>
            </a:r>
          </a:p>
          <a:p>
            <a:pPr lvl="1"/>
            <a:r>
              <a:rPr lang="en-US" dirty="0" smtClean="0"/>
              <a:t>Starve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33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3651" y="608562"/>
            <a:ext cx="4309459" cy="2744965"/>
            <a:chOff x="293651" y="608562"/>
            <a:chExt cx="4309459" cy="274496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592" y="1440809"/>
              <a:ext cx="2381998" cy="19127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293651" y="608562"/>
              <a:ext cx="43094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latin typeface="Cambria"/>
                  <a:cs typeface="Cambria"/>
                </a:rPr>
                <a:t>Multi-Resource Scheduling</a:t>
              </a:r>
              <a:endParaRPr lang="en-US" sz="2600" b="1" dirty="0">
                <a:latin typeface="Cambria"/>
                <a:cs typeface="Cambri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0600" y="615743"/>
            <a:ext cx="4309459" cy="2737784"/>
            <a:chOff x="4940600" y="615743"/>
            <a:chExt cx="4309459" cy="27377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1334" y="1440809"/>
              <a:ext cx="2905323" cy="1912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940600" y="615743"/>
              <a:ext cx="43094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latin typeface="Cambria"/>
                  <a:cs typeface="Cambria"/>
                </a:rPr>
                <a:t>Hierarchical Policies</a:t>
              </a:r>
              <a:endParaRPr lang="en-US" sz="2600" b="1" dirty="0">
                <a:latin typeface="Cambria"/>
                <a:cs typeface="Cambri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72195" y="1985992"/>
            <a:ext cx="525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ambria"/>
                <a:cs typeface="Cambria"/>
              </a:rPr>
              <a:t>+</a:t>
            </a:r>
            <a:endParaRPr lang="en-US" sz="2800" b="1" dirty="0" smtClean="0">
              <a:latin typeface="Cambria"/>
              <a:cs typeface="Cambria"/>
            </a:endParaRPr>
          </a:p>
          <a:p>
            <a:r>
              <a:rPr lang="en-US" sz="4800" b="1" dirty="0" smtClean="0">
                <a:latin typeface="Cambria"/>
                <a:cs typeface="Cambria"/>
              </a:rPr>
              <a:t>=</a:t>
            </a:r>
            <a:endParaRPr lang="en-US" sz="48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862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095" y="4704760"/>
            <a:ext cx="79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F497D"/>
                </a:solidFill>
                <a:latin typeface="Cambria"/>
                <a:cs typeface="Cambria"/>
              </a:rPr>
              <a:t>50 %</a:t>
            </a:r>
            <a:endParaRPr lang="en-US" sz="2000" dirty="0">
              <a:solidFill>
                <a:srgbClr val="1F497D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87624" y="1843513"/>
            <a:ext cx="454193" cy="46701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000" b="1" baseline="-25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7" name="Straight Connector 6"/>
          <p:cNvCxnSpPr>
            <a:stCxn id="26" idx="4"/>
            <a:endCxn id="30" idx="0"/>
          </p:cNvCxnSpPr>
          <p:nvPr/>
        </p:nvCxnSpPr>
        <p:spPr>
          <a:xfrm>
            <a:off x="501320" y="3326354"/>
            <a:ext cx="0" cy="9163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26" idx="7"/>
          </p:cNvCxnSpPr>
          <p:nvPr/>
        </p:nvCxnSpPr>
        <p:spPr>
          <a:xfrm flipH="1">
            <a:off x="661901" y="2242137"/>
            <a:ext cx="792238" cy="6855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6221" y="1331543"/>
            <a:ext cx="2339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ambria"/>
                <a:cs typeface="Cambria"/>
              </a:rPr>
              <a:t>Share Guarantees: </a:t>
            </a:r>
          </a:p>
        </p:txBody>
      </p:sp>
      <p:sp>
        <p:nvSpPr>
          <p:cNvPr id="26" name="Oval 25"/>
          <p:cNvSpPr/>
          <p:nvPr/>
        </p:nvSpPr>
        <p:spPr>
          <a:xfrm>
            <a:off x="274223" y="2859337"/>
            <a:ext cx="454193" cy="46701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ambria"/>
                <a:cs typeface="Cambria"/>
              </a:rPr>
              <a:t>Ads</a:t>
            </a:r>
            <a:endParaRPr lang="en-US" sz="14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4223" y="4242712"/>
            <a:ext cx="454193" cy="4670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Cambria"/>
                <a:cs typeface="Cambria"/>
              </a:rPr>
              <a:t>Anlt</a:t>
            </a:r>
            <a:endParaRPr lang="en-US" sz="12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33" name="Straight Connector 32"/>
          <p:cNvCxnSpPr>
            <a:stCxn id="6" idx="5"/>
            <a:endCxn id="36" idx="1"/>
          </p:cNvCxnSpPr>
          <p:nvPr/>
        </p:nvCxnSpPr>
        <p:spPr>
          <a:xfrm>
            <a:off x="1775302" y="2242137"/>
            <a:ext cx="844863" cy="6855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53650" y="2859334"/>
            <a:ext cx="454193" cy="46701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  <a:latin typeface="Cambria"/>
                <a:cs typeface="Cambria"/>
              </a:rPr>
              <a:t>Dev</a:t>
            </a:r>
            <a:endParaRPr lang="en-US" sz="14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39" name="Straight Connector 38"/>
          <p:cNvCxnSpPr>
            <a:stCxn id="36" idx="3"/>
            <a:endCxn id="40" idx="0"/>
          </p:cNvCxnSpPr>
          <p:nvPr/>
        </p:nvCxnSpPr>
        <p:spPr>
          <a:xfrm flipH="1">
            <a:off x="2097198" y="3257958"/>
            <a:ext cx="522967" cy="9917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70101" y="4249737"/>
            <a:ext cx="454193" cy="467017"/>
          </a:xfrm>
          <a:prstGeom prst="ellipse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mbria"/>
                <a:cs typeface="Cambria"/>
              </a:rPr>
              <a:t>Test</a:t>
            </a:r>
            <a:endParaRPr lang="en-US" sz="12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cxnSp>
        <p:nvCxnSpPr>
          <p:cNvPr id="41" name="Straight Connector 40"/>
          <p:cNvCxnSpPr>
            <a:stCxn id="36" idx="5"/>
            <a:endCxn id="42" idx="0"/>
          </p:cNvCxnSpPr>
          <p:nvPr/>
        </p:nvCxnSpPr>
        <p:spPr>
          <a:xfrm>
            <a:off x="2941328" y="3257958"/>
            <a:ext cx="408973" cy="9917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23204" y="4249737"/>
            <a:ext cx="454193" cy="46701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latin typeface="Cambria"/>
                <a:cs typeface="Cambria"/>
              </a:rPr>
              <a:t>QA</a:t>
            </a:r>
            <a:endParaRPr lang="en-US" sz="1200" b="1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5416" y="2859337"/>
            <a:ext cx="79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F497D"/>
                </a:solidFill>
                <a:latin typeface="Cambria"/>
                <a:cs typeface="Cambria"/>
              </a:rPr>
              <a:t>50 %</a:t>
            </a:r>
            <a:endParaRPr lang="en-US" sz="2000" dirty="0">
              <a:solidFill>
                <a:srgbClr val="1F497D"/>
              </a:solidFill>
              <a:latin typeface="Cambria"/>
              <a:cs typeface="Cambri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59942" y="2859337"/>
            <a:ext cx="79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F497D"/>
                </a:solidFill>
                <a:latin typeface="Cambria"/>
                <a:cs typeface="Cambria"/>
              </a:rPr>
              <a:t>50 %</a:t>
            </a:r>
            <a:endParaRPr lang="en-US" sz="2000" dirty="0">
              <a:solidFill>
                <a:srgbClr val="1F497D"/>
              </a:solidFill>
              <a:latin typeface="Cambria"/>
              <a:cs typeface="Cambri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9605" y="4706836"/>
            <a:ext cx="79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F497D"/>
                </a:solidFill>
                <a:latin typeface="Cambria"/>
                <a:cs typeface="Cambria"/>
              </a:rPr>
              <a:t>25 %</a:t>
            </a:r>
            <a:endParaRPr lang="en-US" sz="2000" dirty="0">
              <a:solidFill>
                <a:srgbClr val="1F497D"/>
              </a:solidFill>
              <a:latin typeface="Cambria"/>
              <a:cs typeface="Cambri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307" y="4682456"/>
            <a:ext cx="79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F497D"/>
                </a:solidFill>
                <a:latin typeface="Cambria"/>
                <a:cs typeface="Cambria"/>
              </a:rPr>
              <a:t>25 %</a:t>
            </a:r>
            <a:endParaRPr lang="en-US" sz="2000" dirty="0">
              <a:solidFill>
                <a:srgbClr val="1F497D"/>
              </a:solidFill>
              <a:latin typeface="Cambria"/>
              <a:cs typeface="Cambri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798022" y="3689127"/>
            <a:ext cx="1469602" cy="100631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>
              <a:latin typeface="Cambria"/>
              <a:cs typeface="Cambri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67625" y="3689127"/>
            <a:ext cx="1469602" cy="1002513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rot="5400000" flipH="1" flipV="1">
            <a:off x="3379487" y="3278689"/>
            <a:ext cx="2837079" cy="212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4723474" y="2072318"/>
            <a:ext cx="73481" cy="18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4723474" y="4695441"/>
            <a:ext cx="73481" cy="18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35760" y="1872263"/>
            <a:ext cx="838892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100%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80536" y="3178063"/>
            <a:ext cx="696875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50%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16030" y="4490275"/>
            <a:ext cx="554859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0%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17825" y="4708158"/>
            <a:ext cx="1430245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 smtClean="0">
                <a:latin typeface="Cambria"/>
                <a:cs typeface="Cambria"/>
              </a:rPr>
              <a:t>Resource 1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67625" y="4708158"/>
            <a:ext cx="146960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 smtClean="0">
                <a:latin typeface="Cambria"/>
                <a:cs typeface="Cambria"/>
              </a:rPr>
              <a:t>Resource 2</a:t>
            </a:r>
            <a:endParaRPr lang="en-US" sz="2000" dirty="0">
              <a:latin typeface="Cambria"/>
              <a:cs typeface="Cambria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4719384" y="4033959"/>
            <a:ext cx="73481" cy="18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4719380" y="2726415"/>
            <a:ext cx="73481" cy="18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>
            <a:off x="4712473" y="3377443"/>
            <a:ext cx="73481" cy="18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796963" y="2072318"/>
            <a:ext cx="2940264" cy="26250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cxnSp>
        <p:nvCxnSpPr>
          <p:cNvPr id="106" name="Straight Connector 105"/>
          <p:cNvCxnSpPr>
            <a:stCxn id="105" idx="0"/>
            <a:endCxn id="105" idx="2"/>
          </p:cNvCxnSpPr>
          <p:nvPr/>
        </p:nvCxnSpPr>
        <p:spPr>
          <a:xfrm>
            <a:off x="6267095" y="2072318"/>
            <a:ext cx="0" cy="26250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799850" y="2074219"/>
            <a:ext cx="1469602" cy="16149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>
              <a:latin typeface="Cambria"/>
              <a:cs typeface="Cambri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69452" y="2074219"/>
            <a:ext cx="1469602" cy="16149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>
              <a:latin typeface="Cambria"/>
              <a:cs typeface="Cambri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17826" y="3778426"/>
            <a:ext cx="1468534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ambria"/>
                <a:cs typeface="Cambria"/>
              </a:rPr>
              <a:t>Test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Cambria"/>
                <a:cs typeface="Cambria"/>
              </a:rPr>
              <a:t>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ambria"/>
                <a:cs typeface="Cambria"/>
              </a:rPr>
              <a:t>: 33%</a:t>
            </a:r>
            <a:endParaRPr lang="en-US" sz="2000" baseline="-25000" dirty="0">
              <a:solidFill>
                <a:schemeClr val="bg1">
                  <a:lumMod val="8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39726" y="3785549"/>
            <a:ext cx="1468534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 smtClean="0">
                <a:latin typeface="Cambria"/>
                <a:cs typeface="Cambria"/>
              </a:rPr>
              <a:t>QA</a:t>
            </a:r>
            <a:r>
              <a:rPr lang="en-US" sz="2000" baseline="-25000" dirty="0" smtClean="0">
                <a:latin typeface="Cambria"/>
                <a:cs typeface="Cambria"/>
              </a:rPr>
              <a:t>  </a:t>
            </a:r>
            <a:r>
              <a:rPr lang="en-US" sz="2000" dirty="0" smtClean="0">
                <a:latin typeface="Cambria"/>
                <a:cs typeface="Cambria"/>
              </a:rPr>
              <a:t>: 33%</a:t>
            </a:r>
            <a:endParaRPr lang="en-US" sz="2000" baseline="-25000" dirty="0">
              <a:latin typeface="Cambria"/>
              <a:cs typeface="Cambri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98022" y="2470882"/>
            <a:ext cx="1468534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 err="1" smtClean="0">
                <a:latin typeface="Cambria"/>
                <a:cs typeface="Cambria"/>
              </a:rPr>
              <a:t>Anlt</a:t>
            </a:r>
            <a:r>
              <a:rPr lang="en-US" sz="2000" baseline="-25000" dirty="0" smtClean="0">
                <a:latin typeface="Cambria"/>
                <a:cs typeface="Cambria"/>
              </a:rPr>
              <a:t>  </a:t>
            </a:r>
            <a:r>
              <a:rPr lang="en-US" sz="2000" dirty="0" smtClean="0">
                <a:latin typeface="Cambria"/>
                <a:cs typeface="Cambria"/>
              </a:rPr>
              <a:t>: 66%</a:t>
            </a:r>
            <a:endParaRPr lang="en-US" sz="2000" baseline="-25000" dirty="0">
              <a:latin typeface="Cambria"/>
              <a:cs typeface="Cambri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86360" y="2468982"/>
            <a:ext cx="1468534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 err="1" smtClean="0">
                <a:latin typeface="Cambria"/>
                <a:cs typeface="Cambria"/>
              </a:rPr>
              <a:t>Anlt</a:t>
            </a:r>
            <a:r>
              <a:rPr lang="en-US" sz="2000" baseline="-25000" dirty="0" smtClean="0">
                <a:latin typeface="Cambria"/>
                <a:cs typeface="Cambria"/>
              </a:rPr>
              <a:t>  </a:t>
            </a:r>
            <a:r>
              <a:rPr lang="en-US" sz="2000" dirty="0" smtClean="0">
                <a:latin typeface="Cambria"/>
                <a:cs typeface="Cambria"/>
              </a:rPr>
              <a:t>: 66%</a:t>
            </a:r>
            <a:endParaRPr lang="en-US" sz="2000" baseline="-25000" dirty="0">
              <a:latin typeface="Cambria"/>
              <a:cs typeface="Cambri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16030" y="3482878"/>
            <a:ext cx="4794698" cy="159968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77893" y="1453503"/>
            <a:ext cx="2038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ambria"/>
                <a:cs typeface="Cambria"/>
              </a:rPr>
              <a:t>Final Allocation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2026010" y="2693762"/>
            <a:ext cx="1781885" cy="84077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20" name="Straight Connector 119"/>
          <p:cNvCxnSpPr>
            <a:stCxn id="97" idx="1"/>
          </p:cNvCxnSpPr>
          <p:nvPr/>
        </p:nvCxnSpPr>
        <p:spPr>
          <a:xfrm>
            <a:off x="4035760" y="2072318"/>
            <a:ext cx="0" cy="241795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457200" y="77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Hierarchical Share Guarantee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iolated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6" name="Right Brace 125"/>
          <p:cNvSpPr/>
          <p:nvPr/>
        </p:nvSpPr>
        <p:spPr>
          <a:xfrm>
            <a:off x="7747128" y="3679249"/>
            <a:ext cx="274215" cy="10135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87836" y="395190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/>
                <a:cs typeface="Cambria"/>
              </a:rPr>
              <a:t>Dev</a:t>
            </a:r>
            <a:r>
              <a:rPr lang="en-US" dirty="0" smtClean="0">
                <a:latin typeface="Cambria"/>
                <a:cs typeface="Cambria"/>
              </a:rPr>
              <a:t> : 33%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3055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26" grpId="0" animBg="1"/>
      <p:bldP spid="1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413455" y="1370236"/>
            <a:ext cx="9981985" cy="2725822"/>
            <a:chOff x="-413455" y="3196241"/>
            <a:chExt cx="9981985" cy="2725822"/>
          </a:xfrm>
        </p:grpSpPr>
        <p:sp>
          <p:nvSpPr>
            <p:cNvPr id="12" name="Rectangle 11"/>
            <p:cNvSpPr/>
            <p:nvPr/>
          </p:nvSpPr>
          <p:spPr>
            <a:xfrm>
              <a:off x="-413455" y="3203422"/>
              <a:ext cx="9981985" cy="2718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5834" y="3196241"/>
              <a:ext cx="4640278" cy="2597285"/>
              <a:chOff x="185834" y="3196241"/>
              <a:chExt cx="4640278" cy="2597285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Marker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031" y="3880808"/>
                <a:ext cx="2381998" cy="19127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85834" y="3196241"/>
                <a:ext cx="46402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>
                    <a:latin typeface="Cambria"/>
                    <a:cs typeface="Cambria"/>
                  </a:rPr>
                  <a:t>Dominant Resource Fairness</a:t>
                </a:r>
                <a:endParaRPr lang="en-US" sz="2600" b="1" dirty="0">
                  <a:latin typeface="Cambria"/>
                  <a:cs typeface="Cambria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997684" y="3203422"/>
              <a:ext cx="4309459" cy="2590104"/>
              <a:chOff x="4997684" y="3203422"/>
              <a:chExt cx="4309459" cy="259010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halkSketch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19773" y="3880808"/>
                <a:ext cx="2905323" cy="19127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97684" y="3203422"/>
                <a:ext cx="430945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 smtClean="0">
                    <a:latin typeface="Cambria"/>
                    <a:cs typeface="Cambria"/>
                  </a:rPr>
                  <a:t>H-DRF</a:t>
                </a:r>
                <a:endParaRPr lang="en-US" sz="2600" b="1" dirty="0">
                  <a:latin typeface="Cambria"/>
                  <a:cs typeface="Cambri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300634" y="4311839"/>
              <a:ext cx="525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Cambria"/>
                  <a:cs typeface="Cambria"/>
                </a:rPr>
                <a:t>+</a:t>
              </a:r>
              <a:endParaRPr lang="en-US" sz="2800" b="1" dirty="0" smtClean="0">
                <a:latin typeface="Cambria"/>
                <a:cs typeface="Cambri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2263" y="4249290"/>
            <a:ext cx="437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Share guarantee</a:t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1/n share to leafs</a:t>
            </a:r>
          </a:p>
          <a:p>
            <a:pPr marL="342900" indent="-342900">
              <a:buFont typeface="Arial"/>
              <a:buChar char="•"/>
            </a:pPr>
            <a:endParaRPr lang="en-US" sz="1200" b="1" dirty="0" smtClean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Pareto efficiency</a:t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Work-conservation</a:t>
            </a:r>
          </a:p>
          <a:p>
            <a:pPr marL="342900" indent="-342900">
              <a:buFont typeface="Arial"/>
              <a:buChar char="•"/>
            </a:pPr>
            <a:endParaRPr lang="en-US" sz="1200" b="1" dirty="0">
              <a:latin typeface="Cambria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6249" y="4254010"/>
            <a:ext cx="5764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mbria"/>
                <a:cs typeface="Cambria"/>
              </a:rPr>
              <a:t>Hierarchical  share </a:t>
            </a:r>
            <a:br>
              <a:rPr lang="en-US" sz="2400" b="1" dirty="0" smtClean="0">
                <a:solidFill>
                  <a:srgbClr val="FF0000"/>
                </a:solidFill>
                <a:latin typeface="Cambria"/>
                <a:cs typeface="Cambria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ambria"/>
                <a:cs typeface="Cambria"/>
              </a:rPr>
              <a:t>guarantee</a:t>
            </a:r>
            <a:r>
              <a:rPr lang="en-US" sz="2400" b="1" dirty="0" smtClean="0">
                <a:latin typeface="Cambria"/>
                <a:cs typeface="Cambria"/>
              </a:rPr>
              <a:t/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1/n to every node </a:t>
            </a:r>
          </a:p>
          <a:p>
            <a:pPr marL="342900" indent="-342900">
              <a:buFont typeface="Arial"/>
              <a:buChar char="•"/>
            </a:pPr>
            <a:endParaRPr lang="en-US" sz="1200" b="1" dirty="0" smtClean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Pareto efficiency</a:t>
            </a:r>
            <a:br>
              <a:rPr lang="en-US" sz="2400" b="1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Work-conservation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5374" y="4789135"/>
            <a:ext cx="52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1400" b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735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r>
              <a:rPr lang="en-US" sz="3600" dirty="0"/>
              <a:t>Multi-resource </a:t>
            </a:r>
            <a:r>
              <a:rPr lang="en-US" sz="3600" dirty="0" smtClean="0"/>
              <a:t>fairness – </a:t>
            </a:r>
            <a:r>
              <a:rPr lang="en-US" sz="3600" dirty="0"/>
              <a:t>DRF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properties do we want?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proposed solution (DRF)</a:t>
            </a:r>
            <a:endParaRPr lang="en-US" sz="1900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an economist solve this?</a:t>
            </a:r>
            <a:endParaRPr lang="en-US" sz="1900" dirty="0"/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DRF variants?</a:t>
            </a:r>
          </a:p>
          <a:p>
            <a:pPr lvl="1"/>
            <a:r>
              <a:rPr lang="en-US" dirty="0" smtClean="0"/>
              <a:t>DRF evaluation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4536791"/>
            <a:ext cx="8534400" cy="475792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428E-6 1.50821E-6 L -1.28428E-6 0.09531 " pathEditMode="relative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sv-SE" sz="3800" dirty="0" err="1" smtClean="0"/>
              <a:t>Previous</a:t>
            </a:r>
            <a:r>
              <a:rPr lang="sv-SE" sz="3800" dirty="0" smtClean="0"/>
              <a:t> approach: </a:t>
            </a:r>
            <a:r>
              <a:rPr lang="sv-SE" sz="3800" dirty="0" err="1" smtClean="0"/>
              <a:t>slot-based</a:t>
            </a:r>
            <a:r>
              <a:rPr lang="sv-SE" sz="3800" dirty="0" smtClean="0"/>
              <a:t> </a:t>
            </a:r>
            <a:r>
              <a:rPr lang="sv-SE" sz="3800" dirty="0" err="1" smtClean="0"/>
              <a:t>scheduling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z="1600" dirty="0" smtClean="0"/>
          </a:p>
          <a:p>
            <a:r>
              <a:rPr lang="sv-SE" dirty="0" smtClean="0"/>
              <a:t>Hadoop Fair </a:t>
            </a:r>
            <a:r>
              <a:rPr lang="sv-SE" dirty="0" err="1" smtClean="0"/>
              <a:t>Scheduler</a:t>
            </a:r>
            <a:endParaRPr lang="sv-SE" dirty="0" smtClean="0"/>
          </a:p>
          <a:p>
            <a:pPr lvl="1"/>
            <a:r>
              <a:rPr lang="sv-SE" dirty="0" smtClean="0"/>
              <a:t>Each machine consists of k </a:t>
            </a:r>
            <a:r>
              <a:rPr lang="sv-SE" i="1" dirty="0" smtClean="0">
                <a:solidFill>
                  <a:srgbClr val="FF0000"/>
                </a:solidFill>
              </a:rPr>
              <a:t>slots</a:t>
            </a:r>
            <a:r>
              <a:rPr lang="sv-SE" dirty="0" smtClean="0"/>
              <a:t> (e.g. k=14)</a:t>
            </a:r>
          </a:p>
          <a:p>
            <a:pPr lvl="1"/>
            <a:r>
              <a:rPr lang="sv-SE" dirty="0" smtClean="0"/>
              <a:t>Run at most one task per slot</a:t>
            </a:r>
            <a:endParaRPr lang="sv-SE" sz="1800" dirty="0" smtClean="0"/>
          </a:p>
          <a:p>
            <a:pPr lvl="1"/>
            <a:r>
              <a:rPr lang="sv-SE" dirty="0" smtClean="0"/>
              <a:t>Give jobs ”equal” number of slots, </a:t>
            </a:r>
          </a:p>
          <a:p>
            <a:pPr lvl="1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This is what we compare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705" y="1143000"/>
            <a:ext cx="585889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962400"/>
            <a:ext cx="5943600" cy="227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/>
              <a:t>Experiment: DRF vs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306843" cy="4018482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622233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Number of Type 1 Jobs Finished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1" y="3480816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Number of Type 2 Jobs Finished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4191000"/>
            <a:ext cx="2133600" cy="1371600"/>
            <a:chOff x="2971800" y="4343401"/>
            <a:chExt cx="2133600" cy="1371600"/>
          </a:xfrm>
        </p:grpSpPr>
        <p:sp>
          <p:nvSpPr>
            <p:cNvPr id="11" name="Rounded Rectangle 10"/>
            <p:cNvSpPr/>
            <p:nvPr/>
          </p:nvSpPr>
          <p:spPr>
            <a:xfrm>
              <a:off x="2971800" y="4800601"/>
              <a:ext cx="2057400" cy="914400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4343401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/>
                <a:t>Low utilization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1796144"/>
            <a:ext cx="1905000" cy="1251856"/>
            <a:chOff x="4724400" y="1643744"/>
            <a:chExt cx="1905000" cy="1251856"/>
          </a:xfrm>
        </p:grpSpPr>
        <p:sp>
          <p:nvSpPr>
            <p:cNvPr id="17" name="Rounded Rectangle 16"/>
            <p:cNvSpPr/>
            <p:nvPr/>
          </p:nvSpPr>
          <p:spPr>
            <a:xfrm>
              <a:off x="5181600" y="2133600"/>
              <a:ext cx="990600" cy="762000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4400" y="1643744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/>
                <a:t>Thrashing</a:t>
              </a:r>
              <a:endParaRPr lang="en-US" sz="2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4534879"/>
            <a:ext cx="1523999" cy="1103921"/>
            <a:chOff x="3602407" y="1338945"/>
            <a:chExt cx="2743198" cy="1103921"/>
          </a:xfrm>
        </p:grpSpPr>
        <p:sp>
          <p:nvSpPr>
            <p:cNvPr id="21" name="Rounded Rectangle 20"/>
            <p:cNvSpPr/>
            <p:nvPr/>
          </p:nvSpPr>
          <p:spPr>
            <a:xfrm>
              <a:off x="4221479" y="1800610"/>
              <a:ext cx="1508760" cy="642256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2407" y="1338945"/>
              <a:ext cx="2743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/>
                <a:t>Thrashing</a:t>
              </a:r>
              <a:endParaRPr lang="en-US" sz="24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4400" y="6243934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 smtClean="0"/>
              <a:t>Type 1 jobs &lt;2 CPU, 2 GB&gt;    Type 2 jobs &lt;1 CPU, 0.5GB&gt;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16867" y="194086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Jobs finished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421333" y="476026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Jobs finished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6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7" y="34014"/>
            <a:ext cx="893010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State-of-the-art: </a:t>
            </a:r>
            <a:r>
              <a:rPr lang="en-US" sz="3600" dirty="0" smtClean="0">
                <a:solidFill>
                  <a:srgbClr val="FF0000"/>
                </a:solidFill>
              </a:rPr>
              <a:t>bottleneck fairness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575"/>
            <a:ext cx="8229600" cy="5361899"/>
          </a:xfrm>
        </p:spPr>
        <p:txBody>
          <a:bodyPr>
            <a:normAutofit/>
          </a:bodyPr>
          <a:lstStyle/>
          <a:p>
            <a:r>
              <a:rPr lang="en-US" dirty="0" smtClean="0"/>
              <a:t>2 flows and 2 res. &lt;</a:t>
            </a:r>
            <a:r>
              <a:rPr lang="en-US" dirty="0"/>
              <a:t>CPU </a:t>
            </a:r>
            <a:r>
              <a:rPr lang="en-US" dirty="0" err="1"/>
              <a:t>μs</a:t>
            </a:r>
            <a:r>
              <a:rPr lang="en-US" dirty="0"/>
              <a:t>, NIC </a:t>
            </a:r>
            <a:r>
              <a:rPr lang="en-US" dirty="0" err="1" smtClean="0"/>
              <a:t>μs</a:t>
            </a:r>
            <a:r>
              <a:rPr lang="en-US" dirty="0" smtClean="0"/>
              <a:t>&gt; </a:t>
            </a:r>
          </a:p>
          <a:p>
            <a:pPr lvl="1"/>
            <a:r>
              <a:rPr lang="en-US" dirty="0" smtClean="0"/>
              <a:t>Demands &lt;1,6&gt; and &lt;7,1&gt; 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bottleneck unclear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Especially bad for TCP and video/audio traffic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96" y="2714525"/>
            <a:ext cx="5668211" cy="2573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err="1" smtClean="0"/>
              <a:t>Workload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DDF1-2CD0-408F-863C-D88B986DE6C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44562"/>
            <a:ext cx="6099985" cy="489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1295400" y="3154362"/>
            <a:ext cx="4267200" cy="2514600"/>
            <a:chOff x="1219200" y="3581400"/>
            <a:chExt cx="4267200" cy="2514600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4465638"/>
              <a:ext cx="1828800" cy="1630362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3581400"/>
              <a:ext cx="2819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/>
                <a:t>Most task need ~</a:t>
              </a:r>
            </a:p>
            <a:p>
              <a:pPr algn="ctr"/>
              <a:r>
                <a:rPr lang="sv-SE" sz="2400" b="1" dirty="0" smtClean="0"/>
                <a:t> &lt;2 CPU, 2 GB RAM&gt;</a:t>
              </a:r>
              <a:endParaRPr lang="en-US" sz="2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3078162"/>
            <a:ext cx="2667000" cy="2590800"/>
            <a:chOff x="5105400" y="3505200"/>
            <a:chExt cx="2667000" cy="2590800"/>
          </a:xfrm>
        </p:grpSpPr>
        <p:sp>
          <p:nvSpPr>
            <p:cNvPr id="7" name="Rounded Rectangle 6"/>
            <p:cNvSpPr/>
            <p:nvPr/>
          </p:nvSpPr>
          <p:spPr>
            <a:xfrm>
              <a:off x="5486400" y="4419600"/>
              <a:ext cx="1828800" cy="1676400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5400" y="3505200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/>
                <a:t>Some tasks are memory-intensive</a:t>
              </a:r>
              <a:endParaRPr lang="en-US" sz="2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67384" y="868362"/>
            <a:ext cx="4206240" cy="1676400"/>
            <a:chOff x="1091184" y="1295400"/>
            <a:chExt cx="4206240" cy="1676400"/>
          </a:xfrm>
        </p:grpSpPr>
        <p:sp>
          <p:nvSpPr>
            <p:cNvPr id="8" name="Rounded Rectangle 7"/>
            <p:cNvSpPr/>
            <p:nvPr/>
          </p:nvSpPr>
          <p:spPr>
            <a:xfrm>
              <a:off x="1091184" y="1295400"/>
              <a:ext cx="1676400" cy="1676400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30424" y="1531203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/>
                <a:t>Some tasks are CPU-intensive</a:t>
              </a:r>
              <a:endParaRPr lang="en-US" sz="24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" y="60153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</a:t>
            </a:r>
            <a:r>
              <a:rPr lang="en-US" sz="2400" b="1" dirty="0" smtClean="0"/>
              <a:t>asks have heterogeneous resource demands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395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and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72126"/>
          </a:xfrm>
        </p:spPr>
        <p:txBody>
          <a:bodyPr>
            <a:normAutofit/>
          </a:bodyPr>
          <a:lstStyle/>
          <a:p>
            <a:r>
              <a:rPr lang="en-US" dirty="0" smtClean="0"/>
              <a:t>Implemented Bottleneck Fairness in Click</a:t>
            </a:r>
          </a:p>
          <a:p>
            <a:pPr lvl="1"/>
            <a:r>
              <a:rPr lang="en-US" dirty="0" smtClean="0"/>
              <a:t>Bottleneck determined every 300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1 BW-bound flow and 1 CPU-bound flow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4" y="3742159"/>
            <a:ext cx="8407165" cy="14597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3842" y="4779321"/>
            <a:ext cx="8565252" cy="38191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40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9872" y="5811420"/>
            <a:ext cx="8339222" cy="6283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Oscillations in Bottleneck degrade performance of TCP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67 " pathEditMode="relative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501360"/>
            <a:ext cx="6400800" cy="1752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8040" y="2130425"/>
            <a:ext cx="836792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allocate resources to jobs with </a:t>
            </a:r>
            <a:r>
              <a:rPr lang="en-US" dirty="0" smtClean="0">
                <a:solidFill>
                  <a:srgbClr val="FF0000"/>
                </a:solidFill>
              </a:rPr>
              <a:t>heterogeneous</a:t>
            </a:r>
            <a:r>
              <a:rPr lang="en-US" dirty="0" smtClean="0"/>
              <a:t> resource demands?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8040" y="2130425"/>
            <a:ext cx="836792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allocate resources to jobs with </a:t>
            </a:r>
            <a:r>
              <a:rPr lang="en-US" dirty="0" smtClean="0">
                <a:solidFill>
                  <a:srgbClr val="FF0000"/>
                </a:solidFill>
              </a:rPr>
              <a:t>heterogeneous</a:t>
            </a:r>
            <a:r>
              <a:rPr lang="en-US" dirty="0" smtClean="0"/>
              <a:t> resource demands?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Terminology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–   Synonymous: </a:t>
            </a:r>
            <a:r>
              <a:rPr lang="en-US" dirty="0" smtClean="0">
                <a:solidFill>
                  <a:srgbClr val="1F497D"/>
                </a:solidFill>
              </a:rPr>
              <a:t>jobs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1F497D"/>
                </a:solidFill>
              </a:rPr>
              <a:t>users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1F497D"/>
                </a:solidFill>
              </a:rPr>
              <a:t>applications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 A job can consist of many </a:t>
            </a:r>
            <a:r>
              <a:rPr lang="en-US" dirty="0" smtClean="0">
                <a:solidFill>
                  <a:schemeClr val="tx2"/>
                </a:solidFill>
              </a:rPr>
              <a:t>tasks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 A task is a program running on </a:t>
            </a:r>
            <a:r>
              <a:rPr lang="en-US" dirty="0" smtClean="0">
                <a:solidFill>
                  <a:srgbClr val="1F497D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 machine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–  Fine-grained scheduling (schedule one task at 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time)</a:t>
            </a:r>
          </a:p>
        </p:txBody>
      </p:sp>
    </p:spTree>
    <p:extLst>
      <p:ext uri="{BB962C8B-B14F-4D97-AF65-F5344CB8AC3E}">
        <p14:creationId xmlns:p14="http://schemas.microsoft.com/office/powerpoint/2010/main" val="42554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2857E-6 1.90608E-6 L -1.72857E-6 -0.29539 " pathEditMode="relative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Example</a:t>
            </a:r>
            <a:r>
              <a:rPr lang="sv-SE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481253"/>
            <a:ext cx="7626237" cy="50719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Assume two users with </a:t>
            </a:r>
            <a:r>
              <a:rPr lang="en-US" dirty="0" smtClean="0">
                <a:solidFill>
                  <a:schemeClr val="tx2"/>
                </a:solidFill>
              </a:rPr>
              <a:t>equal entitlement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Infinite</a:t>
            </a:r>
            <a:r>
              <a:rPr lang="en-US" dirty="0" smtClean="0"/>
              <a:t> request of </a:t>
            </a:r>
            <a:r>
              <a:rPr lang="en-US" dirty="0" smtClean="0">
                <a:solidFill>
                  <a:srgbClr val="1F497D"/>
                </a:solidFill>
              </a:rPr>
              <a:t>tasks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Single</a:t>
            </a:r>
            <a:r>
              <a:rPr lang="en-US" i="1" dirty="0" smtClean="0"/>
              <a:t> resource example</a:t>
            </a:r>
          </a:p>
          <a:p>
            <a:pPr lvl="1"/>
            <a:r>
              <a:rPr lang="en-US" dirty="0" smtClean="0"/>
              <a:t>1 resource: 1,000,000 CPU</a:t>
            </a:r>
            <a:endParaRPr lang="en-US" b="1" dirty="0" smtClean="0"/>
          </a:p>
          <a:p>
            <a:pPr lvl="1"/>
            <a:r>
              <a:rPr lang="en-US" dirty="0" smtClean="0"/>
              <a:t>User 1 wants </a:t>
            </a:r>
            <a:r>
              <a:rPr lang="en-US" b="1" dirty="0" smtClean="0"/>
              <a:t>&lt;1 CPU&gt; </a:t>
            </a:r>
            <a:r>
              <a:rPr lang="en-US" dirty="0" smtClean="0"/>
              <a:t>per task</a:t>
            </a:r>
            <a:endParaRPr lang="en-US" b="1" dirty="0" smtClean="0"/>
          </a:p>
          <a:p>
            <a:pPr lvl="1"/>
            <a:r>
              <a:rPr lang="en-US" dirty="0" smtClean="0"/>
              <a:t>User 2 wants </a:t>
            </a:r>
            <a:r>
              <a:rPr lang="en-US" b="1" dirty="0" smtClean="0"/>
              <a:t>&lt;3 CPU&gt; </a:t>
            </a:r>
            <a:r>
              <a:rPr lang="en-US" dirty="0" smtClean="0"/>
              <a:t>per task</a:t>
            </a:r>
          </a:p>
          <a:p>
            <a:pPr lvl="1"/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dirty="0" smtClean="0"/>
              <a:t>Multi-resource example</a:t>
            </a:r>
          </a:p>
          <a:p>
            <a:pPr lvl="1"/>
            <a:r>
              <a:rPr lang="en-US" dirty="0" smtClean="0"/>
              <a:t>2 resources: CPUs &amp; </a:t>
            </a:r>
            <a:r>
              <a:rPr lang="en-US" dirty="0" err="1" smtClean="0"/>
              <a:t>mem</a:t>
            </a:r>
            <a:endParaRPr lang="en-US" b="1" dirty="0" smtClean="0"/>
          </a:p>
          <a:p>
            <a:pPr lvl="1"/>
            <a:r>
              <a:rPr lang="en-US" dirty="0" smtClean="0"/>
              <a:t>User 1 wants </a:t>
            </a:r>
            <a:r>
              <a:rPr lang="en-US" b="1" dirty="0" smtClean="0"/>
              <a:t>&lt;1 CPU, 4 GB&gt; </a:t>
            </a:r>
            <a:r>
              <a:rPr lang="en-US" dirty="0" smtClean="0"/>
              <a:t>per task</a:t>
            </a:r>
            <a:endParaRPr lang="en-US" b="1" dirty="0" smtClean="0"/>
          </a:p>
          <a:p>
            <a:pPr lvl="1"/>
            <a:r>
              <a:rPr lang="en-US" dirty="0" smtClean="0"/>
              <a:t>User 2 wants </a:t>
            </a:r>
            <a:r>
              <a:rPr lang="en-US" b="1" dirty="0" smtClean="0"/>
              <a:t>&lt;3 CPU, 1 GB&gt; </a:t>
            </a:r>
            <a:r>
              <a:rPr lang="en-US" dirty="0" smtClean="0"/>
              <a:t>per task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What’s a fair allocation?</a:t>
            </a:r>
          </a:p>
          <a:p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605651"/>
            <a:ext cx="2455906" cy="328549"/>
          </a:xfrm>
        </p:spPr>
        <p:txBody>
          <a:bodyPr/>
          <a:lstStyle/>
          <a:p>
            <a:r>
              <a:rPr lang="en-US" smtClean="0"/>
              <a:t>alig@cs.berkeley.edu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92926"/>
            <a:ext cx="1809616" cy="328549"/>
          </a:xfrm>
        </p:spPr>
        <p:txBody>
          <a:bodyPr/>
          <a:lstStyle/>
          <a:p>
            <a:fld id="{42D3DDF1-2CD0-408F-863C-D88B986DE6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6" name="Line 21"/>
          <p:cNvSpPr>
            <a:spLocks noChangeShapeType="1"/>
          </p:cNvSpPr>
          <p:nvPr/>
        </p:nvSpPr>
        <p:spPr bwMode="auto">
          <a:xfrm flipV="1">
            <a:off x="11240220" y="1084501"/>
            <a:ext cx="0" cy="251204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00" b="1">
              <a:latin typeface="Verdana" pitchFamily="34" charset="0"/>
              <a:ea typeface="ＭＳ Ｐゴシック" charset="0"/>
              <a:cs typeface="Times New Roman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724267" y="4333635"/>
            <a:ext cx="1974861" cy="2345723"/>
            <a:chOff x="6716708" y="4075630"/>
            <a:chExt cx="2427292" cy="2836698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7293263" y="6543422"/>
              <a:ext cx="722417" cy="368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 smtClean="0">
                  <a:latin typeface="Verdana" pitchFamily="34" charset="0"/>
                  <a:ea typeface="ＭＳ Ｐゴシック" charset="0"/>
                  <a:cs typeface="Times New Roman"/>
                </a:rPr>
                <a:t>CPU</a:t>
              </a:r>
              <a:endParaRPr lang="en-US" sz="1400" b="1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6716708" y="4075630"/>
              <a:ext cx="52418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6826114" y="5226185"/>
              <a:ext cx="41477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6935518" y="6379691"/>
              <a:ext cx="30537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8153400" y="6543423"/>
              <a:ext cx="990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sv-SE" sz="1600" b="1" dirty="0" smtClean="0">
                  <a:latin typeface="Verdana" pitchFamily="34" charset="0"/>
                  <a:ea typeface="ＭＳ Ｐゴシック" charset="0"/>
                  <a:cs typeface="Times New Roman"/>
                </a:rPr>
                <a:t>mem</a:t>
              </a:r>
              <a:endParaRPr lang="en-US" sz="1600" b="1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0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91400" y="5029200"/>
              <a:ext cx="1600200" cy="70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b="1" dirty="0" smtClean="0"/>
                <a:t> ?       ?</a:t>
              </a:r>
              <a:endParaRPr lang="en-US" sz="3200" b="1" dirty="0"/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37743" y="4278454"/>
            <a:ext cx="8720107" cy="2378377"/>
          </a:xfrm>
          <a:prstGeom prst="roundRect">
            <a:avLst>
              <a:gd name="adj" fmla="val 562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803842" y="1640103"/>
            <a:ext cx="1969452" cy="2558868"/>
            <a:chOff x="6839082" y="1049998"/>
            <a:chExt cx="2322075" cy="2843737"/>
          </a:xfrm>
        </p:grpSpPr>
        <p:sp>
          <p:nvSpPr>
            <p:cNvPr id="210" name="Line 13"/>
            <p:cNvSpPr>
              <a:spLocks noChangeShapeType="1"/>
            </p:cNvSpPr>
            <p:nvPr/>
          </p:nvSpPr>
          <p:spPr bwMode="auto">
            <a:xfrm flipH="1">
              <a:off x="8151781" y="233472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07" name="Text Box 7"/>
            <p:cNvSpPr txBox="1">
              <a:spLocks noChangeArrowheads="1"/>
            </p:cNvSpPr>
            <p:nvPr/>
          </p:nvSpPr>
          <p:spPr bwMode="auto">
            <a:xfrm>
              <a:off x="8256881" y="3534593"/>
              <a:ext cx="722416" cy="359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500" b="1" dirty="0" smtClean="0">
                  <a:latin typeface="Verdana" pitchFamily="34" charset="0"/>
                  <a:ea typeface="ＭＳ Ｐゴシック" charset="0"/>
                  <a:cs typeface="Times New Roman"/>
                </a:rPr>
                <a:t>CPU</a:t>
              </a:r>
              <a:endParaRPr lang="en-US" sz="1500" b="1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05" name="Rectangle 2"/>
            <p:cNvSpPr>
              <a:spLocks noChangeArrowheads="1"/>
            </p:cNvSpPr>
            <p:nvPr/>
          </p:nvSpPr>
          <p:spPr bwMode="auto">
            <a:xfrm>
              <a:off x="8261363" y="2337272"/>
              <a:ext cx="722347" cy="1167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06" name="Rectangle 5"/>
            <p:cNvSpPr>
              <a:spLocks noChangeArrowheads="1"/>
            </p:cNvSpPr>
            <p:nvPr/>
          </p:nvSpPr>
          <p:spPr bwMode="auto">
            <a:xfrm>
              <a:off x="8260680" y="1183258"/>
              <a:ext cx="722231" cy="1154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b="1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08" name="Line 11"/>
            <p:cNvSpPr>
              <a:spLocks noChangeShapeType="1"/>
            </p:cNvSpPr>
            <p:nvPr/>
          </p:nvSpPr>
          <p:spPr bwMode="auto">
            <a:xfrm flipH="1" flipV="1">
              <a:off x="8151781" y="118332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09" name="Text Box 12"/>
            <p:cNvSpPr txBox="1">
              <a:spLocks noChangeArrowheads="1"/>
            </p:cNvSpPr>
            <p:nvPr/>
          </p:nvSpPr>
          <p:spPr bwMode="auto">
            <a:xfrm>
              <a:off x="6839082" y="1049998"/>
              <a:ext cx="1303009" cy="273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211" name="Line 14"/>
            <p:cNvSpPr>
              <a:spLocks noChangeShapeType="1"/>
            </p:cNvSpPr>
            <p:nvPr/>
          </p:nvSpPr>
          <p:spPr bwMode="auto">
            <a:xfrm flipH="1" flipV="1">
              <a:off x="8151781" y="349181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12" name="Text Box 15"/>
            <p:cNvSpPr txBox="1">
              <a:spLocks noChangeArrowheads="1"/>
            </p:cNvSpPr>
            <p:nvPr/>
          </p:nvSpPr>
          <p:spPr bwMode="auto">
            <a:xfrm>
              <a:off x="6969433" y="2200554"/>
              <a:ext cx="1172664" cy="273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213" name="Text Box 16"/>
            <p:cNvSpPr txBox="1">
              <a:spLocks noChangeArrowheads="1"/>
            </p:cNvSpPr>
            <p:nvPr/>
          </p:nvSpPr>
          <p:spPr bwMode="auto">
            <a:xfrm>
              <a:off x="7164389" y="3354059"/>
              <a:ext cx="977708" cy="273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214" name="Line 17"/>
            <p:cNvSpPr>
              <a:spLocks noChangeShapeType="1"/>
            </p:cNvSpPr>
            <p:nvPr/>
          </p:nvSpPr>
          <p:spPr bwMode="auto">
            <a:xfrm flipV="1">
              <a:off x="8260199" y="10918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16200000" flipH="1">
              <a:off x="7992862" y="1760738"/>
              <a:ext cx="1136345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482761" y="1697773"/>
              <a:ext cx="678396" cy="359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50</a:t>
              </a:r>
              <a:r>
                <a:rPr lang="sv-SE" sz="1500" b="1" dirty="0" smtClean="0"/>
                <a:t>%</a:t>
              </a:r>
              <a:endParaRPr lang="en-US" sz="1500" b="1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rot="16200000" flipH="1">
              <a:off x="7989904" y="2914834"/>
              <a:ext cx="1139303" cy="888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476333" y="2764574"/>
              <a:ext cx="684822" cy="359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1"/>
                  </a:solidFill>
                </a:rPr>
                <a:t>50</a:t>
              </a:r>
              <a:r>
                <a:rPr lang="sv-SE" sz="1500" b="1" dirty="0" smtClean="0">
                  <a:solidFill>
                    <a:schemeClr val="bg1"/>
                  </a:solidFill>
                </a:rPr>
                <a:t>%</a:t>
              </a:r>
              <a:endParaRPr lang="en-US" sz="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81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55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fairness? Equal entitlements?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54" y="1600200"/>
            <a:ext cx="7592586" cy="5121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Fairness policy equivalent to isolation policy</a:t>
            </a:r>
          </a:p>
          <a:p>
            <a:pPr marL="457200" lvl="1" indent="0">
              <a:buNone/>
            </a:pPr>
            <a:r>
              <a:rPr lang="en-US" dirty="0" smtClean="0"/>
              <a:t>Users cannot affect others beyond their fair share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Weighted fairness implements many policies</a:t>
            </a:r>
            <a:endParaRPr lang="en-US" sz="3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Not equal</a:t>
            </a:r>
            <a:r>
              <a:rPr lang="en-US" dirty="0" smtClean="0"/>
              <a:t>: user 1 weight 9, User 2 weight 1, …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Priority</a:t>
            </a:r>
            <a:r>
              <a:rPr lang="en-US" dirty="0" smtClean="0"/>
              <a:t>: User 1 weight 10</a:t>
            </a:r>
            <a:r>
              <a:rPr lang="en-US" baseline="30000" dirty="0" smtClean="0"/>
              <a:t>10</a:t>
            </a:r>
            <a:r>
              <a:rPr lang="en-US" dirty="0" smtClean="0"/>
              <a:t>, User 2 weight 10, … </a:t>
            </a:r>
            <a:endParaRPr lang="en-US" dirty="0"/>
          </a:p>
          <a:p>
            <a:pPr marL="0" indent="0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Fairness generalized by Max-Min </a:t>
            </a:r>
            <a:r>
              <a:rPr lang="en-US" sz="3000" dirty="0">
                <a:solidFill>
                  <a:srgbClr val="FF0000"/>
                </a:solidFill>
              </a:rPr>
              <a:t>F</a:t>
            </a:r>
            <a:r>
              <a:rPr lang="en-US" sz="3000" dirty="0" smtClean="0">
                <a:solidFill>
                  <a:srgbClr val="FF0000"/>
                </a:solidFill>
              </a:rPr>
              <a:t>airness</a:t>
            </a:r>
            <a:endParaRPr lang="en-US" sz="3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Handles if a user uses less than her fair share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e.g. user 1 only uses 20% of it’s 33% entitlement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CD202D-3323-434A-A064-BA98955F7F7C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39543" y="3108959"/>
            <a:ext cx="1431301" cy="1510145"/>
            <a:chOff x="7358063" y="3733800"/>
            <a:chExt cx="1779139" cy="2850478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8059849" y="3867129"/>
              <a:ext cx="958320" cy="2141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358063" y="3733800"/>
              <a:ext cx="612347" cy="327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486305" y="5025707"/>
              <a:ext cx="484107" cy="327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614545" y="6250620"/>
              <a:ext cx="355867" cy="327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8060216" y="6008837"/>
              <a:ext cx="958320" cy="45537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540207" y="3867131"/>
              <a:ext cx="0" cy="2141704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498472" y="4671670"/>
              <a:ext cx="632867" cy="522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1" dirty="0" smtClean="0">
                  <a:solidFill>
                    <a:schemeClr val="bg1"/>
                  </a:solidFill>
                </a:rPr>
                <a:t>90%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539377" y="6008835"/>
              <a:ext cx="830" cy="4495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492042" y="5905059"/>
              <a:ext cx="640101" cy="522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1" dirty="0" smtClean="0"/>
                <a:t>10%</a:t>
              </a:r>
              <a:endParaRPr lang="en-US" sz="12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53618" y="4975169"/>
            <a:ext cx="1436770" cy="1510145"/>
            <a:chOff x="7358063" y="3733800"/>
            <a:chExt cx="1785937" cy="2850478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8059848" y="4375370"/>
              <a:ext cx="958320" cy="1056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8061041" y="3864566"/>
              <a:ext cx="957248" cy="521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b="1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7358063" y="3733800"/>
              <a:ext cx="612347" cy="327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7486305" y="5025707"/>
              <a:ext cx="484107" cy="327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7614545" y="6250620"/>
              <a:ext cx="355867" cy="327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100" b="1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39" name="Rectangle 2"/>
            <p:cNvSpPr>
              <a:spLocks noChangeArrowheads="1"/>
            </p:cNvSpPr>
            <p:nvPr/>
          </p:nvSpPr>
          <p:spPr bwMode="auto">
            <a:xfrm>
              <a:off x="8060216" y="5408200"/>
              <a:ext cx="958320" cy="1056012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 b="1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8291810" y="4115453"/>
              <a:ext cx="507550" cy="495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519236" y="3874674"/>
              <a:ext cx="624764" cy="54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1" dirty="0" smtClean="0"/>
                <a:t>20%</a:t>
              </a:r>
              <a:endParaRPr lang="en-US" sz="1200" b="1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>
              <a:off x="8039825" y="4897813"/>
              <a:ext cx="1004785" cy="4022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498472" y="4671670"/>
              <a:ext cx="632867" cy="522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1" dirty="0" smtClean="0">
                  <a:solidFill>
                    <a:schemeClr val="bg1"/>
                  </a:solidFill>
                </a:rPr>
                <a:t>40%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16200000" flipH="1">
              <a:off x="8018954" y="5937983"/>
              <a:ext cx="1035869" cy="49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92042" y="5687138"/>
              <a:ext cx="640100" cy="522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b="1" dirty="0" smtClean="0"/>
                <a:t>40%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9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from Bird’s-eye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r>
              <a:rPr lang="en-US" dirty="0" smtClean="0"/>
              <a:t>Fair scheduling well studied in many contexts</a:t>
            </a:r>
          </a:p>
          <a:p>
            <a:pPr lvl="1"/>
            <a:r>
              <a:rPr lang="en-US" dirty="0" smtClean="0"/>
              <a:t>Surprisingly little work on multi-resource fairness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202D-3323-434A-A064-BA98955F7F7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55138"/>
              </p:ext>
            </p:extLst>
          </p:nvPr>
        </p:nvGraphicFramePr>
        <p:xfrm>
          <a:off x="2670068" y="1593054"/>
          <a:ext cx="39833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88"/>
                <a:gridCol w="1743679"/>
              </a:tblGrid>
              <a:tr h="476343"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Allocation Policy</a:t>
                      </a:r>
                      <a:endParaRPr lang="en-US" sz="2300" dirty="0"/>
                    </a:p>
                  </a:txBody>
                  <a:tcPr anchor="ctr" anchorCtr="1"/>
                </a:tc>
              </a:tr>
              <a:tr h="476343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Single-Resource Fairness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Max-Min</a:t>
                      </a:r>
                      <a:r>
                        <a:rPr lang="en-US" sz="2300" b="1" baseline="0" dirty="0" smtClean="0">
                          <a:solidFill>
                            <a:schemeClr val="tx1"/>
                          </a:solidFill>
                        </a:rPr>
                        <a:t> Fairness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CED6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154"/>
              </p:ext>
            </p:extLst>
          </p:nvPr>
        </p:nvGraphicFramePr>
        <p:xfrm>
          <a:off x="2670068" y="3184085"/>
          <a:ext cx="398336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88"/>
                <a:gridCol w="1743679"/>
              </a:tblGrid>
              <a:tr h="476343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Multi-Resource</a:t>
                      </a:r>
                      <a:r>
                        <a:rPr lang="en-US" sz="2300" b="1" baseline="0" dirty="0" smtClean="0">
                          <a:solidFill>
                            <a:schemeClr val="bg1"/>
                          </a:solidFill>
                        </a:rPr>
                        <a:t> Fairness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CED6E8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778358" y="3136848"/>
            <a:ext cx="0" cy="283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>
            <a:glow rad="508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78366" y="5644182"/>
            <a:ext cx="8534400" cy="99093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Multi-resource scenario </a:t>
            </a:r>
            <a:r>
              <a:rPr lang="en-US" sz="3200" dirty="0" smtClean="0">
                <a:solidFill>
                  <a:schemeClr val="tx1"/>
                </a:solidFill>
              </a:rPr>
              <a:t>opens </a:t>
            </a:r>
            <a:r>
              <a:rPr lang="en-US" sz="3200" dirty="0">
                <a:solidFill>
                  <a:schemeClr val="tx1"/>
                </a:solidFill>
              </a:rPr>
              <a:t>many new fundamental </a:t>
            </a:r>
            <a:r>
              <a:rPr lang="en-US" sz="3200" dirty="0" smtClean="0">
                <a:solidFill>
                  <a:schemeClr val="tx1"/>
                </a:solidFill>
              </a:rPr>
              <a:t>challenges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20410</TotalTime>
  <Words>1882</Words>
  <Application>Microsoft Macintosh PowerPoint</Application>
  <PresentationFormat>On-screen Show (4:3)</PresentationFormat>
  <Paragraphs>598</Paragraphs>
  <Slides>41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Calibri</vt:lpstr>
      <vt:lpstr>Cambria</vt:lpstr>
      <vt:lpstr>Corbel</vt:lpstr>
      <vt:lpstr>ＭＳ Ｐゴシック</vt:lpstr>
      <vt:lpstr>Palatino</vt:lpstr>
      <vt:lpstr>Palatino Linotype</vt:lpstr>
      <vt:lpstr>Times New Roman</vt:lpstr>
      <vt:lpstr>Verdana</vt:lpstr>
      <vt:lpstr>Wingdings</vt:lpstr>
      <vt:lpstr>Arial</vt:lpstr>
      <vt:lpstr>Office Theme</vt:lpstr>
      <vt:lpstr>Multi-tenancy in Datacenters:  to each according to his …</vt:lpstr>
      <vt:lpstr>Cloud Computing</vt:lpstr>
      <vt:lpstr>Basic tenet of cloud computing</vt:lpstr>
      <vt:lpstr>Workload Study</vt:lpstr>
      <vt:lpstr>How to allocate resources to jobs with heterogeneous resource demands?</vt:lpstr>
      <vt:lpstr>How to allocate resources to jobs with heterogeneous resource demands?</vt:lpstr>
      <vt:lpstr>Example Problem</vt:lpstr>
      <vt:lpstr>Why fairness? Equal entitlements?</vt:lpstr>
      <vt:lpstr>Talk from Bird’s-eye View</vt:lpstr>
      <vt:lpstr>Talk Outline</vt:lpstr>
      <vt:lpstr>Talk Outline</vt:lpstr>
      <vt:lpstr>PowerPoint Presentation</vt:lpstr>
      <vt:lpstr>PowerPoint Presentation</vt:lpstr>
      <vt:lpstr>A Natural Policy</vt:lpstr>
      <vt:lpstr>Share Guarantee</vt:lpstr>
      <vt:lpstr>Cheating the Scheduler</vt:lpstr>
      <vt:lpstr>Strategy-proofness</vt:lpstr>
      <vt:lpstr>Pareto efficiency</vt:lpstr>
      <vt:lpstr>Challenge</vt:lpstr>
      <vt:lpstr>Talk Outline</vt:lpstr>
      <vt:lpstr>Dominant Resource Fairness</vt:lpstr>
      <vt:lpstr>Dominant Resource Fairness (2)</vt:lpstr>
      <vt:lpstr>Online DRF Scheduler</vt:lpstr>
      <vt:lpstr>Talk Outline</vt:lpstr>
      <vt:lpstr>How would an economist solve it?</vt:lpstr>
      <vt:lpstr>The market approach</vt:lpstr>
      <vt:lpstr>DRF vs CEEI</vt:lpstr>
      <vt:lpstr>Properties of DRF</vt:lpstr>
      <vt:lpstr>Properties of Policies</vt:lpstr>
      <vt:lpstr>Talk Outline</vt:lpstr>
      <vt:lpstr>Follow-up papers</vt:lpstr>
      <vt:lpstr>DRF in the wild</vt:lpstr>
      <vt:lpstr>Challenging</vt:lpstr>
      <vt:lpstr>Hierarchical Share Guarantee Violated</vt:lpstr>
      <vt:lpstr>Follow-up papers</vt:lpstr>
      <vt:lpstr>Talk Outline</vt:lpstr>
      <vt:lpstr>Previous approach: slot-based scheduling</vt:lpstr>
      <vt:lpstr>Experiment: DRF vs Slots</vt:lpstr>
      <vt:lpstr>State-of-the-art: bottleneck fairness</vt:lpstr>
      <vt:lpstr>TCP and oscillations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Multi-Resource Fair Queueing for Packet Processing</dc:title>
  <dc:creator>Ali</dc:creator>
  <cp:lastModifiedBy>Ali Ghodsi</cp:lastModifiedBy>
  <cp:revision>1287</cp:revision>
  <dcterms:created xsi:type="dcterms:W3CDTF">2012-08-03T02:18:30Z</dcterms:created>
  <dcterms:modified xsi:type="dcterms:W3CDTF">2018-03-13T06:11:02Z</dcterms:modified>
</cp:coreProperties>
</file>