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777" r:id="rId2"/>
    <p:sldId id="971" r:id="rId3"/>
    <p:sldId id="910" r:id="rId4"/>
    <p:sldId id="908" r:id="rId5"/>
    <p:sldId id="909" r:id="rId6"/>
    <p:sldId id="927" r:id="rId7"/>
    <p:sldId id="890" r:id="rId8"/>
    <p:sldId id="891" r:id="rId9"/>
    <p:sldId id="892" r:id="rId10"/>
    <p:sldId id="956" r:id="rId11"/>
    <p:sldId id="967" r:id="rId12"/>
    <p:sldId id="968" r:id="rId13"/>
    <p:sldId id="969" r:id="rId14"/>
    <p:sldId id="957" r:id="rId15"/>
    <p:sldId id="958" r:id="rId16"/>
    <p:sldId id="959" r:id="rId17"/>
    <p:sldId id="960" r:id="rId18"/>
    <p:sldId id="961" r:id="rId19"/>
    <p:sldId id="962" r:id="rId20"/>
    <p:sldId id="911" r:id="rId21"/>
    <p:sldId id="912" r:id="rId22"/>
    <p:sldId id="914" r:id="rId23"/>
    <p:sldId id="889" r:id="rId24"/>
    <p:sldId id="915" r:id="rId25"/>
    <p:sldId id="916" r:id="rId26"/>
    <p:sldId id="917" r:id="rId27"/>
    <p:sldId id="918" r:id="rId28"/>
    <p:sldId id="919" r:id="rId29"/>
    <p:sldId id="920" r:id="rId30"/>
    <p:sldId id="922" r:id="rId31"/>
    <p:sldId id="923" r:id="rId32"/>
    <p:sldId id="924" r:id="rId33"/>
    <p:sldId id="925" r:id="rId34"/>
    <p:sldId id="926" r:id="rId35"/>
    <p:sldId id="929" r:id="rId36"/>
    <p:sldId id="970" r:id="rId3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0" autoAdjust="0"/>
    <p:restoredTop sz="93962" autoAdjust="0"/>
  </p:normalViewPr>
  <p:slideViewPr>
    <p:cSldViewPr snapToGrid="0">
      <p:cViewPr>
        <p:scale>
          <a:sx n="100" d="100"/>
          <a:sy n="100" d="100"/>
        </p:scale>
        <p:origin x="2296" y="10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24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image" Target="../media/image27.emf"/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3/12/18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3/12/18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>
                <a:ea typeface="ＭＳ Ｐゴシック" charset="0"/>
                <a:cs typeface="ＭＳ Ｐゴシック" charset="0"/>
              </a:rPr>
              <a:t>Less than its fair share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DE712B-4CDB-5144-AB5D-2E79D1C65C77}" type="slidenum">
              <a:rPr lang="en-US" sz="1200" b="0">
                <a:latin typeface="Times New Roman" charset="0"/>
              </a:rPr>
              <a:pPr eaLnBrk="1" hangingPunct="1"/>
              <a:t>4</a:t>
            </a:fld>
            <a:endParaRPr lang="en-US" sz="1200" b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162800" cy="628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257300"/>
            <a:ext cx="35052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5052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485775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F24809-45C0-4B45-8295-E6949CA133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enix.org/publications/library/proceedings/osdi/full_papers/waldspurger.pdf" TargetMode="External"/><Relationship Id="rId3" Type="http://schemas.openxmlformats.org/officeDocument/2006/relationships/hyperlink" Target="https://www.cs.berkeley.edu/~alig/papers/drf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000" smtClean="0"/>
              <a:t>Fair Scheduling and </a:t>
            </a:r>
            <a:br>
              <a:rPr lang="en-US" sz="4000" smtClean="0"/>
            </a:br>
            <a:r>
              <a:rPr lang="en-US" sz="4000" smtClean="0"/>
              <a:t>Lottery </a:t>
            </a:r>
            <a:r>
              <a:rPr lang="en-US" sz="4000" smtClean="0"/>
              <a:t>Scheduling 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>
                <a:ea typeface="ＭＳ Ｐゴシック" charset="0"/>
              </a:rPr>
              <a:t>Lecture </a:t>
            </a:r>
            <a:r>
              <a:rPr lang="en-US" sz="4000" dirty="0" smtClean="0">
                <a:ea typeface="ＭＳ Ｐゴシック" charset="0"/>
              </a:rPr>
              <a:t>15, cs262a</a:t>
            </a:r>
            <a:endParaRPr lang="en-US"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Stoica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&amp; Ali Ghodsi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March 10, 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399" y="206375"/>
            <a:ext cx="8435975" cy="857250"/>
          </a:xfrm>
        </p:spPr>
        <p:txBody>
          <a:bodyPr/>
          <a:lstStyle/>
          <a:p>
            <a:r>
              <a:rPr lang="en-US" dirty="0"/>
              <a:t>Fluid Flow System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219200"/>
            <a:ext cx="8712200" cy="3200400"/>
          </a:xfrm>
        </p:spPr>
        <p:txBody>
          <a:bodyPr/>
          <a:lstStyle/>
          <a:p>
            <a:r>
              <a:rPr lang="en-US" dirty="0"/>
              <a:t>Flows can be served one bit at 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Fluid flow system, also known as</a:t>
            </a:r>
            <a:r>
              <a:rPr lang="en-US" dirty="0" smtClean="0">
                <a:sym typeface="Wingdings"/>
              </a:rPr>
              <a:t> Generalized Processor Sharing (GPS) </a:t>
            </a:r>
            <a:r>
              <a:rPr lang="en-US" dirty="0"/>
              <a:t>[Parekh and </a:t>
            </a:r>
            <a:r>
              <a:rPr lang="en-US" dirty="0" err="1"/>
              <a:t>Gallager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93]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/>
              <a:t>WFQ can be implemented using </a:t>
            </a:r>
            <a:r>
              <a:rPr lang="en-US" dirty="0">
                <a:solidFill>
                  <a:srgbClr val="FF6600"/>
                </a:solidFill>
              </a:rPr>
              <a:t>bit-by-bit weighted round </a:t>
            </a:r>
            <a:r>
              <a:rPr lang="en-US" dirty="0" smtClean="0">
                <a:solidFill>
                  <a:srgbClr val="FF6600"/>
                </a:solidFill>
              </a:rPr>
              <a:t>robin </a:t>
            </a:r>
            <a:r>
              <a:rPr lang="en-US" dirty="0" smtClean="0">
                <a:solidFill>
                  <a:schemeClr val="tx1"/>
                </a:solidFill>
              </a:rPr>
              <a:t>in GPS model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During each round from each flow that has data to send, send a number of bits equal to the flow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weight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89400" y="-25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Processor </a:t>
            </a:r>
            <a:r>
              <a:rPr lang="en-US" dirty="0" smtClean="0"/>
              <a:t>Sharing Example</a:t>
            </a:r>
            <a:endParaRPr lang="en-US" dirty="0"/>
          </a:p>
        </p:txBody>
      </p:sp>
      <p:sp>
        <p:nvSpPr>
          <p:cNvPr id="972803" name="Rectangle 3"/>
          <p:cNvSpPr>
            <a:spLocks noChangeArrowheads="1"/>
          </p:cNvSpPr>
          <p:nvPr/>
        </p:nvSpPr>
        <p:spPr bwMode="auto">
          <a:xfrm>
            <a:off x="915989" y="3295650"/>
            <a:ext cx="942975" cy="446485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1858963" y="3295650"/>
            <a:ext cx="942975" cy="446485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5" name="Rectangle 5"/>
          <p:cNvSpPr>
            <a:spLocks noChangeArrowheads="1"/>
          </p:cNvSpPr>
          <p:nvPr/>
        </p:nvSpPr>
        <p:spPr bwMode="auto">
          <a:xfrm>
            <a:off x="2803526" y="3295650"/>
            <a:ext cx="942975" cy="446485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6" name="Rectangle 6"/>
          <p:cNvSpPr>
            <a:spLocks noChangeArrowheads="1"/>
          </p:cNvSpPr>
          <p:nvPr/>
        </p:nvSpPr>
        <p:spPr bwMode="auto">
          <a:xfrm>
            <a:off x="4689476" y="3295650"/>
            <a:ext cx="944563" cy="446485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7" name="Rectangle 7"/>
          <p:cNvSpPr>
            <a:spLocks noChangeArrowheads="1"/>
          </p:cNvSpPr>
          <p:nvPr/>
        </p:nvSpPr>
        <p:spPr bwMode="auto">
          <a:xfrm>
            <a:off x="3746501" y="3295650"/>
            <a:ext cx="942975" cy="446485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>
            <a:off x="915988" y="3742135"/>
            <a:ext cx="4718050" cy="98822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09" name="Rectangle 9"/>
          <p:cNvSpPr>
            <a:spLocks noChangeArrowheads="1"/>
          </p:cNvSpPr>
          <p:nvPr/>
        </p:nvSpPr>
        <p:spPr bwMode="auto">
          <a:xfrm>
            <a:off x="915988" y="3840957"/>
            <a:ext cx="4718050" cy="97631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>
            <a:off x="915988" y="4135042"/>
            <a:ext cx="4718050" cy="107156"/>
          </a:xfrm>
          <a:prstGeom prst="rect">
            <a:avLst/>
          </a:prstGeom>
          <a:solidFill>
            <a:srgbClr val="0000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11" name="Rectangle 11"/>
          <p:cNvSpPr>
            <a:spLocks noChangeArrowheads="1"/>
          </p:cNvSpPr>
          <p:nvPr/>
        </p:nvSpPr>
        <p:spPr bwMode="auto">
          <a:xfrm>
            <a:off x="915988" y="4037410"/>
            <a:ext cx="4718050" cy="97631"/>
          </a:xfrm>
          <a:prstGeom prst="rect">
            <a:avLst/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12" name="Rectangle 12"/>
          <p:cNvSpPr>
            <a:spLocks noChangeArrowheads="1"/>
          </p:cNvSpPr>
          <p:nvPr/>
        </p:nvSpPr>
        <p:spPr bwMode="auto">
          <a:xfrm>
            <a:off x="915988" y="3938588"/>
            <a:ext cx="4718050" cy="98822"/>
          </a:xfrm>
          <a:prstGeom prst="rect">
            <a:avLst/>
          </a:prstGeom>
          <a:solidFill>
            <a:srgbClr val="65D6E5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972813" name="Group 13"/>
          <p:cNvGrpSpPr>
            <a:grpSpLocks/>
          </p:cNvGrpSpPr>
          <p:nvPr/>
        </p:nvGrpSpPr>
        <p:grpSpPr bwMode="auto">
          <a:xfrm>
            <a:off x="5630864" y="3292078"/>
            <a:ext cx="2371725" cy="947738"/>
            <a:chOff x="573" y="2298"/>
            <a:chExt cx="3600" cy="413"/>
          </a:xfrm>
        </p:grpSpPr>
        <p:sp>
          <p:nvSpPr>
            <p:cNvPr id="972814" name="Rectangle 14"/>
            <p:cNvSpPr>
              <a:spLocks noChangeArrowheads="1"/>
            </p:cNvSpPr>
            <p:nvPr/>
          </p:nvSpPr>
          <p:spPr bwMode="auto">
            <a:xfrm>
              <a:off x="573" y="2298"/>
              <a:ext cx="3600" cy="8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2815" name="Rectangle 15"/>
            <p:cNvSpPr>
              <a:spLocks noChangeArrowheads="1"/>
            </p:cNvSpPr>
            <p:nvPr/>
          </p:nvSpPr>
          <p:spPr bwMode="auto">
            <a:xfrm>
              <a:off x="573" y="2381"/>
              <a:ext cx="3600" cy="8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2816" name="Rectangle 16"/>
            <p:cNvSpPr>
              <a:spLocks noChangeArrowheads="1"/>
            </p:cNvSpPr>
            <p:nvPr/>
          </p:nvSpPr>
          <p:spPr bwMode="auto">
            <a:xfrm>
              <a:off x="573" y="2628"/>
              <a:ext cx="3600" cy="83"/>
            </a:xfrm>
            <a:prstGeom prst="rect">
              <a:avLst/>
            </a:prstGeom>
            <a:solidFill>
              <a:srgbClr val="00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2817" name="Rectangle 17"/>
            <p:cNvSpPr>
              <a:spLocks noChangeArrowheads="1"/>
            </p:cNvSpPr>
            <p:nvPr/>
          </p:nvSpPr>
          <p:spPr bwMode="auto">
            <a:xfrm>
              <a:off x="573" y="2546"/>
              <a:ext cx="3600" cy="82"/>
            </a:xfrm>
            <a:prstGeom prst="rect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2818" name="Rectangle 18"/>
            <p:cNvSpPr>
              <a:spLocks noChangeArrowheads="1"/>
            </p:cNvSpPr>
            <p:nvPr/>
          </p:nvSpPr>
          <p:spPr bwMode="auto">
            <a:xfrm>
              <a:off x="573" y="2463"/>
              <a:ext cx="3600" cy="83"/>
            </a:xfrm>
            <a:prstGeom prst="rect">
              <a:avLst/>
            </a:prstGeom>
            <a:solidFill>
              <a:srgbClr val="65D6E5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72819" name="Line 19"/>
          <p:cNvSpPr>
            <a:spLocks noChangeShapeType="1"/>
          </p:cNvSpPr>
          <p:nvPr/>
        </p:nvSpPr>
        <p:spPr bwMode="auto">
          <a:xfrm>
            <a:off x="914400" y="4356497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2820" name="Text Box 20"/>
          <p:cNvSpPr txBox="1">
            <a:spLocks noChangeArrowheads="1"/>
          </p:cNvSpPr>
          <p:nvPr/>
        </p:nvSpPr>
        <p:spPr bwMode="auto">
          <a:xfrm>
            <a:off x="812885" y="4306876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0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1" name="Text Box 21"/>
          <p:cNvSpPr txBox="1">
            <a:spLocks noChangeArrowheads="1"/>
          </p:cNvSpPr>
          <p:nvPr/>
        </p:nvSpPr>
        <p:spPr bwMode="auto">
          <a:xfrm>
            <a:off x="7695665" y="4306876"/>
            <a:ext cx="43922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15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2" name="Text Box 22"/>
          <p:cNvSpPr txBox="1">
            <a:spLocks noChangeArrowheads="1"/>
          </p:cNvSpPr>
          <p:nvPr/>
        </p:nvSpPr>
        <p:spPr bwMode="auto">
          <a:xfrm>
            <a:off x="1716172" y="4306876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2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3" name="Text Box 23"/>
          <p:cNvSpPr txBox="1">
            <a:spLocks noChangeArrowheads="1"/>
          </p:cNvSpPr>
          <p:nvPr/>
        </p:nvSpPr>
        <p:spPr bwMode="auto">
          <a:xfrm>
            <a:off x="5494338" y="4306876"/>
            <a:ext cx="533400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10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4" name="Text Box 24"/>
          <p:cNvSpPr txBox="1">
            <a:spLocks noChangeArrowheads="1"/>
          </p:cNvSpPr>
          <p:nvPr/>
        </p:nvSpPr>
        <p:spPr bwMode="auto">
          <a:xfrm>
            <a:off x="2698773" y="4306876"/>
            <a:ext cx="323808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4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5" name="Text Box 25"/>
          <p:cNvSpPr txBox="1">
            <a:spLocks noChangeArrowheads="1"/>
          </p:cNvSpPr>
          <p:nvPr/>
        </p:nvSpPr>
        <p:spPr bwMode="auto">
          <a:xfrm>
            <a:off x="3695785" y="4306876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6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26" name="Text Box 26"/>
          <p:cNvSpPr txBox="1">
            <a:spLocks noChangeArrowheads="1"/>
          </p:cNvSpPr>
          <p:nvPr/>
        </p:nvSpPr>
        <p:spPr bwMode="auto">
          <a:xfrm>
            <a:off x="4611772" y="4306876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8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284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786188" cy="211455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Red session </a:t>
            </a:r>
            <a:r>
              <a:rPr lang="en-US" dirty="0"/>
              <a:t>has packets backlogged between time 0 and 10</a:t>
            </a:r>
          </a:p>
          <a:p>
            <a:r>
              <a:rPr lang="en-US" dirty="0"/>
              <a:t>Other sessions have packets continuously backlogged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08323" y="1085850"/>
            <a:ext cx="4656183" cy="1758950"/>
            <a:chOff x="4108323" y="1085850"/>
            <a:chExt cx="4656183" cy="1465276"/>
          </a:xfrm>
        </p:grpSpPr>
        <p:sp>
          <p:nvSpPr>
            <p:cNvPr id="972828" name="Oval 28"/>
            <p:cNvSpPr>
              <a:spLocks noChangeArrowheads="1"/>
            </p:cNvSpPr>
            <p:nvPr/>
          </p:nvSpPr>
          <p:spPr bwMode="auto">
            <a:xfrm>
              <a:off x="4779963" y="1910954"/>
              <a:ext cx="381000" cy="28575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29" name="Oval 29"/>
            <p:cNvSpPr>
              <a:spLocks noChangeArrowheads="1"/>
            </p:cNvSpPr>
            <p:nvPr/>
          </p:nvSpPr>
          <p:spPr bwMode="auto">
            <a:xfrm>
              <a:off x="5392738" y="1910954"/>
              <a:ext cx="381000" cy="28575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30" name="Oval 30"/>
            <p:cNvSpPr>
              <a:spLocks noChangeArrowheads="1"/>
            </p:cNvSpPr>
            <p:nvPr/>
          </p:nvSpPr>
          <p:spPr bwMode="auto">
            <a:xfrm>
              <a:off x="6008688" y="1912144"/>
              <a:ext cx="381000" cy="28575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31" name="Oval 31"/>
            <p:cNvSpPr>
              <a:spLocks noChangeArrowheads="1"/>
            </p:cNvSpPr>
            <p:nvPr/>
          </p:nvSpPr>
          <p:spPr bwMode="auto">
            <a:xfrm>
              <a:off x="6651625" y="1912144"/>
              <a:ext cx="381000" cy="2857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32" name="Oval 32"/>
            <p:cNvSpPr>
              <a:spLocks noChangeArrowheads="1"/>
            </p:cNvSpPr>
            <p:nvPr/>
          </p:nvSpPr>
          <p:spPr bwMode="auto">
            <a:xfrm>
              <a:off x="7280275" y="1910954"/>
              <a:ext cx="381000" cy="28575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33" name="Oval 33"/>
            <p:cNvSpPr>
              <a:spLocks noChangeArrowheads="1"/>
            </p:cNvSpPr>
            <p:nvPr/>
          </p:nvSpPr>
          <p:spPr bwMode="auto">
            <a:xfrm>
              <a:off x="8039100" y="1912144"/>
              <a:ext cx="381000" cy="285750"/>
            </a:xfrm>
            <a:prstGeom prst="ellipse">
              <a:avLst/>
            </a:prstGeom>
            <a:solidFill>
              <a:srgbClr val="0000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34" name="Oval 34"/>
            <p:cNvSpPr>
              <a:spLocks noChangeArrowheads="1"/>
            </p:cNvSpPr>
            <p:nvPr/>
          </p:nvSpPr>
          <p:spPr bwMode="auto">
            <a:xfrm>
              <a:off x="6338888" y="1189435"/>
              <a:ext cx="381000" cy="28575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40" name="Text Box 40"/>
            <p:cNvSpPr txBox="1">
              <a:spLocks noChangeArrowheads="1"/>
            </p:cNvSpPr>
            <p:nvPr/>
          </p:nvSpPr>
          <p:spPr bwMode="auto">
            <a:xfrm>
              <a:off x="4689560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5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41" name="Text Box 41"/>
            <p:cNvSpPr txBox="1">
              <a:spLocks noChangeArrowheads="1"/>
            </p:cNvSpPr>
            <p:nvPr/>
          </p:nvSpPr>
          <p:spPr bwMode="auto">
            <a:xfrm>
              <a:off x="5419810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1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42" name="Text Box 42"/>
            <p:cNvSpPr txBox="1">
              <a:spLocks noChangeArrowheads="1"/>
            </p:cNvSpPr>
            <p:nvPr/>
          </p:nvSpPr>
          <p:spPr bwMode="auto">
            <a:xfrm>
              <a:off x="6134185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1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43" name="Text Box 43"/>
            <p:cNvSpPr txBox="1">
              <a:spLocks noChangeArrowheads="1"/>
            </p:cNvSpPr>
            <p:nvPr/>
          </p:nvSpPr>
          <p:spPr bwMode="auto">
            <a:xfrm>
              <a:off x="7613735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1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44" name="Text Box 44"/>
            <p:cNvSpPr txBox="1">
              <a:spLocks noChangeArrowheads="1"/>
            </p:cNvSpPr>
            <p:nvPr/>
          </p:nvSpPr>
          <p:spPr bwMode="auto">
            <a:xfrm>
              <a:off x="6886660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1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sp>
          <p:nvSpPr>
            <p:cNvPr id="972845" name="Text Box 45"/>
            <p:cNvSpPr txBox="1">
              <a:spLocks noChangeArrowheads="1"/>
            </p:cNvSpPr>
            <p:nvPr/>
          </p:nvSpPr>
          <p:spPr bwMode="auto">
            <a:xfrm>
              <a:off x="8453522" y="2179229"/>
              <a:ext cx="310984" cy="371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b="1">
                  <a:latin typeface="Book Antiqua" charset="0"/>
                </a:rPr>
                <a:t>1</a:t>
              </a:r>
              <a:endParaRPr lang="en-US" sz="1400" b="1">
                <a:solidFill>
                  <a:schemeClr val="tx2"/>
                </a:solidFill>
                <a:latin typeface="Book Antiqua" charset="0"/>
              </a:endParaRPr>
            </a:p>
          </p:txBody>
        </p:sp>
        <p:cxnSp>
          <p:nvCxnSpPr>
            <p:cNvPr id="972847" name="AutoShape 47"/>
            <p:cNvCxnSpPr>
              <a:cxnSpLocks noChangeShapeType="1"/>
              <a:stCxn id="972828" idx="7"/>
              <a:endCxn id="972834" idx="2"/>
            </p:cNvCxnSpPr>
            <p:nvPr/>
          </p:nvCxnSpPr>
          <p:spPr bwMode="auto">
            <a:xfrm flipV="1">
              <a:off x="5105400" y="1332310"/>
              <a:ext cx="1233488" cy="6203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2848" name="AutoShape 48"/>
            <p:cNvCxnSpPr>
              <a:cxnSpLocks noChangeShapeType="1"/>
              <a:stCxn id="972829" idx="0"/>
              <a:endCxn id="972834" idx="3"/>
            </p:cNvCxnSpPr>
            <p:nvPr/>
          </p:nvCxnSpPr>
          <p:spPr bwMode="auto">
            <a:xfrm flipV="1">
              <a:off x="5583238" y="1433513"/>
              <a:ext cx="811212" cy="4774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2849" name="AutoShape 49"/>
            <p:cNvCxnSpPr>
              <a:cxnSpLocks noChangeShapeType="1"/>
              <a:stCxn id="972830" idx="0"/>
              <a:endCxn id="972834" idx="4"/>
            </p:cNvCxnSpPr>
            <p:nvPr/>
          </p:nvCxnSpPr>
          <p:spPr bwMode="auto">
            <a:xfrm flipV="1">
              <a:off x="6199188" y="1475185"/>
              <a:ext cx="330200" cy="436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2850" name="AutoShape 50"/>
            <p:cNvCxnSpPr>
              <a:cxnSpLocks noChangeShapeType="1"/>
              <a:stCxn id="972831" idx="0"/>
              <a:endCxn id="972834" idx="4"/>
            </p:cNvCxnSpPr>
            <p:nvPr/>
          </p:nvCxnSpPr>
          <p:spPr bwMode="auto">
            <a:xfrm flipH="1" flipV="1">
              <a:off x="6529389" y="1475185"/>
              <a:ext cx="312737" cy="436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2851" name="AutoShape 51"/>
            <p:cNvCxnSpPr>
              <a:cxnSpLocks noChangeShapeType="1"/>
              <a:stCxn id="972832" idx="0"/>
              <a:endCxn id="972834" idx="5"/>
            </p:cNvCxnSpPr>
            <p:nvPr/>
          </p:nvCxnSpPr>
          <p:spPr bwMode="auto">
            <a:xfrm flipH="1" flipV="1">
              <a:off x="6664325" y="1433513"/>
              <a:ext cx="806450" cy="47744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2852" name="AutoShape 52"/>
            <p:cNvCxnSpPr>
              <a:cxnSpLocks noChangeShapeType="1"/>
              <a:stCxn id="972833" idx="0"/>
              <a:endCxn id="972834" idx="6"/>
            </p:cNvCxnSpPr>
            <p:nvPr/>
          </p:nvCxnSpPr>
          <p:spPr bwMode="auto">
            <a:xfrm flipH="1" flipV="1">
              <a:off x="6719888" y="1332310"/>
              <a:ext cx="1509712" cy="5798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72853" name="Text Box 53"/>
            <p:cNvSpPr txBox="1">
              <a:spLocks noChangeArrowheads="1"/>
            </p:cNvSpPr>
            <p:nvPr/>
          </p:nvSpPr>
          <p:spPr bwMode="auto">
            <a:xfrm>
              <a:off x="4108323" y="1899048"/>
              <a:ext cx="68288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/>
                <a:t>flows</a:t>
              </a:r>
            </a:p>
          </p:txBody>
        </p:sp>
        <p:sp>
          <p:nvSpPr>
            <p:cNvPr id="972854" name="Text Box 54"/>
            <p:cNvSpPr txBox="1">
              <a:spLocks noChangeArrowheads="1"/>
            </p:cNvSpPr>
            <p:nvPr/>
          </p:nvSpPr>
          <p:spPr bwMode="auto">
            <a:xfrm>
              <a:off x="5728378" y="1085850"/>
              <a:ext cx="51616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/>
                <a:t>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92200"/>
            <a:ext cx="7391400" cy="3086100"/>
          </a:xfrm>
        </p:spPr>
        <p:txBody>
          <a:bodyPr/>
          <a:lstStyle/>
          <a:p>
            <a:r>
              <a:rPr lang="en-US" dirty="0"/>
              <a:t>Standard techniques of approximating fluid GPS</a:t>
            </a:r>
          </a:p>
          <a:p>
            <a:pPr lvl="1"/>
            <a:r>
              <a:rPr lang="en-US" dirty="0"/>
              <a:t>Select packet that finishes first in GPS </a:t>
            </a:r>
            <a:r>
              <a:rPr lang="en-US" dirty="0">
                <a:solidFill>
                  <a:srgbClr val="FF6600"/>
                </a:solidFill>
              </a:rPr>
              <a:t>assuming that there are no future </a:t>
            </a:r>
            <a:r>
              <a:rPr lang="en-US" dirty="0" smtClean="0">
                <a:solidFill>
                  <a:srgbClr val="FF6600"/>
                </a:solidFill>
              </a:rPr>
              <a:t>arrivals</a:t>
            </a:r>
          </a:p>
          <a:p>
            <a:pPr lvl="1"/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/>
              <a:t>Implementation </a:t>
            </a:r>
            <a:r>
              <a:rPr lang="en-US" dirty="0"/>
              <a:t>based on virtual time</a:t>
            </a:r>
          </a:p>
          <a:p>
            <a:pPr lvl="1"/>
            <a:r>
              <a:rPr lang="en-US" dirty="0"/>
              <a:t>Assign virtual finish time to each packet upon arrival</a:t>
            </a:r>
          </a:p>
          <a:p>
            <a:pPr lvl="1"/>
            <a:r>
              <a:rPr lang="en-US" dirty="0"/>
              <a:t>Packets served in increasing order of virtual times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Approximation of Fluid System</a:t>
            </a:r>
          </a:p>
        </p:txBody>
      </p:sp>
    </p:spTree>
    <p:extLst>
      <p:ext uri="{BB962C8B-B14F-4D97-AF65-F5344CB8AC3E}">
        <p14:creationId xmlns:p14="http://schemas.microsoft.com/office/powerpoint/2010/main" val="7111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Approximating GPS with WFQ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9164" y="1139428"/>
            <a:ext cx="7140575" cy="347663"/>
          </a:xfrm>
        </p:spPr>
        <p:txBody>
          <a:bodyPr>
            <a:normAutofit fontScale="92500" lnSpcReduction="20000"/>
          </a:bodyPr>
          <a:lstStyle/>
          <a:p>
            <a:r>
              <a:rPr lang="en-US" sz="2000"/>
              <a:t>Fluid GPS system service order</a:t>
            </a:r>
          </a:p>
        </p:txBody>
      </p:sp>
      <p:grpSp>
        <p:nvGrpSpPr>
          <p:cNvPr id="976901" name="Group 5"/>
          <p:cNvGrpSpPr>
            <a:grpSpLocks/>
          </p:cNvGrpSpPr>
          <p:nvPr/>
        </p:nvGrpSpPr>
        <p:grpSpPr bwMode="auto">
          <a:xfrm>
            <a:off x="1060451" y="1504950"/>
            <a:ext cx="6767513" cy="742950"/>
            <a:chOff x="677" y="1472"/>
            <a:chExt cx="2972" cy="788"/>
          </a:xfrm>
        </p:grpSpPr>
        <p:sp>
          <p:nvSpPr>
            <p:cNvPr id="976902" name="Rectangle 6"/>
            <p:cNvSpPr>
              <a:spLocks noChangeArrowheads="1"/>
            </p:cNvSpPr>
            <p:nvPr/>
          </p:nvSpPr>
          <p:spPr bwMode="auto">
            <a:xfrm>
              <a:off x="677" y="1472"/>
              <a:ext cx="594" cy="37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3" name="Rectangle 7"/>
            <p:cNvSpPr>
              <a:spLocks noChangeArrowheads="1"/>
            </p:cNvSpPr>
            <p:nvPr/>
          </p:nvSpPr>
          <p:spPr bwMode="auto">
            <a:xfrm>
              <a:off x="1271" y="1472"/>
              <a:ext cx="594" cy="37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4" name="Rectangle 8"/>
            <p:cNvSpPr>
              <a:spLocks noChangeArrowheads="1"/>
            </p:cNvSpPr>
            <p:nvPr/>
          </p:nvSpPr>
          <p:spPr bwMode="auto">
            <a:xfrm>
              <a:off x="1866" y="1472"/>
              <a:ext cx="594" cy="37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5" name="Rectangle 9"/>
            <p:cNvSpPr>
              <a:spLocks noChangeArrowheads="1"/>
            </p:cNvSpPr>
            <p:nvPr/>
          </p:nvSpPr>
          <p:spPr bwMode="auto">
            <a:xfrm>
              <a:off x="3054" y="1472"/>
              <a:ext cx="595" cy="37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6" name="Rectangle 10"/>
            <p:cNvSpPr>
              <a:spLocks noChangeArrowheads="1"/>
            </p:cNvSpPr>
            <p:nvPr/>
          </p:nvSpPr>
          <p:spPr bwMode="auto">
            <a:xfrm>
              <a:off x="2460" y="1472"/>
              <a:ext cx="594" cy="37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7" name="Rectangle 11"/>
            <p:cNvSpPr>
              <a:spLocks noChangeArrowheads="1"/>
            </p:cNvSpPr>
            <p:nvPr/>
          </p:nvSpPr>
          <p:spPr bwMode="auto">
            <a:xfrm>
              <a:off x="677" y="1847"/>
              <a:ext cx="2972" cy="83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8" name="Rectangle 12"/>
            <p:cNvSpPr>
              <a:spLocks noChangeArrowheads="1"/>
            </p:cNvSpPr>
            <p:nvPr/>
          </p:nvSpPr>
          <p:spPr bwMode="auto">
            <a:xfrm>
              <a:off x="677" y="1930"/>
              <a:ext cx="2972" cy="82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09" name="Rectangle 13"/>
            <p:cNvSpPr>
              <a:spLocks noChangeArrowheads="1"/>
            </p:cNvSpPr>
            <p:nvPr/>
          </p:nvSpPr>
          <p:spPr bwMode="auto">
            <a:xfrm>
              <a:off x="677" y="2177"/>
              <a:ext cx="2972" cy="83"/>
            </a:xfrm>
            <a:prstGeom prst="rect">
              <a:avLst/>
            </a:prstGeom>
            <a:solidFill>
              <a:srgbClr val="00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10" name="Rectangle 14"/>
            <p:cNvSpPr>
              <a:spLocks noChangeArrowheads="1"/>
            </p:cNvSpPr>
            <p:nvPr/>
          </p:nvSpPr>
          <p:spPr bwMode="auto">
            <a:xfrm>
              <a:off x="677" y="2095"/>
              <a:ext cx="2972" cy="82"/>
            </a:xfrm>
            <a:prstGeom prst="rect">
              <a:avLst/>
            </a:prstGeom>
            <a:solidFill>
              <a:srgbClr val="0DF118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6911" name="Rectangle 15"/>
            <p:cNvSpPr>
              <a:spLocks noChangeArrowheads="1"/>
            </p:cNvSpPr>
            <p:nvPr/>
          </p:nvSpPr>
          <p:spPr bwMode="auto">
            <a:xfrm>
              <a:off x="677" y="2012"/>
              <a:ext cx="2972" cy="83"/>
            </a:xfrm>
            <a:prstGeom prst="rect">
              <a:avLst/>
            </a:prstGeom>
            <a:solidFill>
              <a:srgbClr val="65D6E5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76912" name="Line 16"/>
          <p:cNvSpPr>
            <a:spLocks noChangeShapeType="1"/>
          </p:cNvSpPr>
          <p:nvPr/>
        </p:nvSpPr>
        <p:spPr bwMode="auto">
          <a:xfrm flipV="1">
            <a:off x="914400" y="2362200"/>
            <a:ext cx="708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13" name="Text Box 17"/>
          <p:cNvSpPr txBox="1">
            <a:spLocks noChangeArrowheads="1"/>
          </p:cNvSpPr>
          <p:nvPr/>
        </p:nvSpPr>
        <p:spPr bwMode="auto">
          <a:xfrm>
            <a:off x="979572" y="2361394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0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4" name="Text Box 18"/>
          <p:cNvSpPr txBox="1">
            <a:spLocks noChangeArrowheads="1"/>
          </p:cNvSpPr>
          <p:nvPr/>
        </p:nvSpPr>
        <p:spPr bwMode="auto">
          <a:xfrm>
            <a:off x="2274972" y="2361394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2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5" name="Text Box 19"/>
          <p:cNvSpPr txBox="1">
            <a:spLocks noChangeArrowheads="1"/>
          </p:cNvSpPr>
          <p:nvPr/>
        </p:nvSpPr>
        <p:spPr bwMode="auto">
          <a:xfrm>
            <a:off x="7467601" y="2361394"/>
            <a:ext cx="765175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10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6" name="Text Box 20"/>
          <p:cNvSpPr txBox="1">
            <a:spLocks noChangeArrowheads="1"/>
          </p:cNvSpPr>
          <p:nvPr/>
        </p:nvSpPr>
        <p:spPr bwMode="auto">
          <a:xfrm>
            <a:off x="3686990" y="2361394"/>
            <a:ext cx="323808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4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7" name="Text Box 21"/>
          <p:cNvSpPr txBox="1">
            <a:spLocks noChangeArrowheads="1"/>
          </p:cNvSpPr>
          <p:nvPr/>
        </p:nvSpPr>
        <p:spPr bwMode="auto">
          <a:xfrm>
            <a:off x="5114215" y="2361394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6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8" name="Text Box 22"/>
          <p:cNvSpPr txBox="1">
            <a:spLocks noChangeArrowheads="1"/>
          </p:cNvSpPr>
          <p:nvPr/>
        </p:nvSpPr>
        <p:spPr bwMode="auto">
          <a:xfrm>
            <a:off x="6430252" y="2361394"/>
            <a:ext cx="310984" cy="37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>
                <a:latin typeface="Book Antiqua" charset="0"/>
              </a:rPr>
              <a:t>8</a:t>
            </a:r>
            <a:endParaRPr lang="en-US" sz="1400" b="1">
              <a:solidFill>
                <a:schemeClr val="tx2"/>
              </a:solidFill>
              <a:latin typeface="Book Antiqua" charset="0"/>
            </a:endParaRPr>
          </a:p>
        </p:txBody>
      </p:sp>
      <p:sp>
        <p:nvSpPr>
          <p:cNvPr id="976919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1008064" y="2640807"/>
            <a:ext cx="6981825" cy="1988344"/>
          </a:xfrm>
        </p:spPr>
        <p:txBody>
          <a:bodyPr/>
          <a:lstStyle/>
          <a:p>
            <a:r>
              <a:rPr lang="en-US" sz="2000"/>
              <a:t>Weighted Fair Queueing</a:t>
            </a:r>
          </a:p>
          <a:p>
            <a:pPr lvl="1"/>
            <a:r>
              <a:rPr lang="en-US" sz="1800"/>
              <a:t>select the first packet that finishes in GPS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</p:txBody>
      </p:sp>
      <p:sp>
        <p:nvSpPr>
          <p:cNvPr id="976920" name="Rectangle 24"/>
          <p:cNvSpPr>
            <a:spLocks noChangeArrowheads="1"/>
          </p:cNvSpPr>
          <p:nvPr/>
        </p:nvSpPr>
        <p:spPr bwMode="auto">
          <a:xfrm>
            <a:off x="1143001" y="3575050"/>
            <a:ext cx="676275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1" name="Rectangle 25"/>
          <p:cNvSpPr>
            <a:spLocks noChangeArrowheads="1"/>
          </p:cNvSpPr>
          <p:nvPr/>
        </p:nvSpPr>
        <p:spPr bwMode="auto">
          <a:xfrm>
            <a:off x="1828800" y="3575050"/>
            <a:ext cx="674688" cy="685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2" name="Rectangle 26"/>
          <p:cNvSpPr>
            <a:spLocks noChangeArrowheads="1"/>
          </p:cNvSpPr>
          <p:nvPr/>
        </p:nvSpPr>
        <p:spPr bwMode="auto">
          <a:xfrm>
            <a:off x="2503489" y="3575050"/>
            <a:ext cx="676275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3" name="Rectangle 27"/>
          <p:cNvSpPr>
            <a:spLocks noChangeArrowheads="1"/>
          </p:cNvSpPr>
          <p:nvPr/>
        </p:nvSpPr>
        <p:spPr bwMode="auto">
          <a:xfrm>
            <a:off x="3189289" y="3575050"/>
            <a:ext cx="674687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4" name="Rectangle 28"/>
          <p:cNvSpPr>
            <a:spLocks noChangeArrowheads="1"/>
          </p:cNvSpPr>
          <p:nvPr/>
        </p:nvSpPr>
        <p:spPr bwMode="auto">
          <a:xfrm>
            <a:off x="3836989" y="3575050"/>
            <a:ext cx="676275" cy="68222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5" name="Rectangle 29"/>
          <p:cNvSpPr>
            <a:spLocks noChangeArrowheads="1"/>
          </p:cNvSpPr>
          <p:nvPr/>
        </p:nvSpPr>
        <p:spPr bwMode="auto">
          <a:xfrm>
            <a:off x="4519614" y="3575050"/>
            <a:ext cx="676275" cy="685800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6" name="Rectangle 30"/>
          <p:cNvSpPr>
            <a:spLocks noChangeArrowheads="1"/>
          </p:cNvSpPr>
          <p:nvPr/>
        </p:nvSpPr>
        <p:spPr bwMode="auto">
          <a:xfrm>
            <a:off x="5192714" y="3575050"/>
            <a:ext cx="676275" cy="68580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7" name="Rectangle 31"/>
          <p:cNvSpPr>
            <a:spLocks noChangeArrowheads="1"/>
          </p:cNvSpPr>
          <p:nvPr/>
        </p:nvSpPr>
        <p:spPr bwMode="auto">
          <a:xfrm>
            <a:off x="5867400" y="3575050"/>
            <a:ext cx="674688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8" name="Rectangle 32"/>
          <p:cNvSpPr>
            <a:spLocks noChangeArrowheads="1"/>
          </p:cNvSpPr>
          <p:nvPr/>
        </p:nvSpPr>
        <p:spPr bwMode="auto">
          <a:xfrm>
            <a:off x="6551614" y="3575050"/>
            <a:ext cx="676275" cy="685800"/>
          </a:xfrm>
          <a:prstGeom prst="rect">
            <a:avLst/>
          </a:prstGeom>
          <a:solidFill>
            <a:srgbClr val="0DF11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976929" name="Rectangle 33"/>
          <p:cNvSpPr>
            <a:spLocks noChangeArrowheads="1"/>
          </p:cNvSpPr>
          <p:nvPr/>
        </p:nvSpPr>
        <p:spPr bwMode="auto">
          <a:xfrm>
            <a:off x="7239000" y="3575050"/>
            <a:ext cx="636588" cy="685800"/>
          </a:xfrm>
          <a:prstGeom prst="rect">
            <a:avLst/>
          </a:prstGeom>
          <a:solidFill>
            <a:srgbClr val="0000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Challenge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compute the finish time of a packet in the fluid flow system…</a:t>
            </a:r>
          </a:p>
          <a:p>
            <a:r>
              <a:rPr lang="en-US" dirty="0"/>
              <a:t>… but the finish time may change as new packets arrive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Need to </a:t>
            </a:r>
            <a:r>
              <a:rPr lang="en-US" dirty="0" smtClean="0"/>
              <a:t>update </a:t>
            </a:r>
            <a:r>
              <a:rPr lang="en-US" dirty="0"/>
              <a:t>the finish times of all packets that are in service in the fluid flow system when a new packet arrives</a:t>
            </a:r>
          </a:p>
          <a:p>
            <a:pPr lvl="1"/>
            <a:r>
              <a:rPr lang="en-US" dirty="0"/>
              <a:t>But this is very expensive; a high speed router may need to handle hundred of thousands of flows!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62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Each flow has weight 1</a:t>
            </a:r>
            <a:endParaRPr lang="en-US" dirty="0"/>
          </a:p>
        </p:txBody>
      </p:sp>
      <p:sp>
        <p:nvSpPr>
          <p:cNvPr id="243" name="Line 4"/>
          <p:cNvSpPr>
            <a:spLocks noChangeShapeType="1"/>
          </p:cNvSpPr>
          <p:nvPr/>
        </p:nvSpPr>
        <p:spPr bwMode="auto">
          <a:xfrm>
            <a:off x="1524000" y="23368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4" name="Line 5"/>
          <p:cNvSpPr>
            <a:spLocks noChangeShapeType="1"/>
          </p:cNvSpPr>
          <p:nvPr/>
        </p:nvSpPr>
        <p:spPr bwMode="auto">
          <a:xfrm>
            <a:off x="1524000" y="9636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5" name="Text Box 6"/>
          <p:cNvSpPr txBox="1">
            <a:spLocks noChangeArrowheads="1"/>
          </p:cNvSpPr>
          <p:nvPr/>
        </p:nvSpPr>
        <p:spPr bwMode="auto">
          <a:xfrm>
            <a:off x="685800" y="660400"/>
            <a:ext cx="77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Flow 1</a:t>
            </a:r>
          </a:p>
        </p:txBody>
      </p:sp>
      <p:sp>
        <p:nvSpPr>
          <p:cNvPr id="246" name="Text Box 7"/>
          <p:cNvSpPr txBox="1">
            <a:spLocks noChangeArrowheads="1"/>
          </p:cNvSpPr>
          <p:nvPr/>
        </p:nvSpPr>
        <p:spPr bwMode="auto">
          <a:xfrm>
            <a:off x="7512050" y="2184400"/>
            <a:ext cx="565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47" name="Text Box 8"/>
          <p:cNvSpPr txBox="1">
            <a:spLocks noChangeArrowheads="1"/>
          </p:cNvSpPr>
          <p:nvPr/>
        </p:nvSpPr>
        <p:spPr bwMode="auto">
          <a:xfrm>
            <a:off x="7543800" y="812800"/>
            <a:ext cx="565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48" name="Line 9"/>
          <p:cNvSpPr>
            <a:spLocks noChangeShapeType="1"/>
          </p:cNvSpPr>
          <p:nvPr/>
        </p:nvSpPr>
        <p:spPr bwMode="auto">
          <a:xfrm flipV="1">
            <a:off x="1524000" y="584200"/>
            <a:ext cx="0" cy="381000"/>
          </a:xfrm>
          <a:prstGeom prst="line">
            <a:avLst/>
          </a:prstGeom>
          <a:noFill/>
          <a:ln w="50800">
            <a:solidFill>
              <a:srgbClr val="99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9" name="Line 10"/>
          <p:cNvSpPr>
            <a:spLocks noChangeShapeType="1"/>
          </p:cNvSpPr>
          <p:nvPr/>
        </p:nvSpPr>
        <p:spPr bwMode="auto">
          <a:xfrm flipV="1">
            <a:off x="1598613" y="1941513"/>
            <a:ext cx="1587" cy="3810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0" name="Line 11"/>
          <p:cNvSpPr>
            <a:spLocks noChangeShapeType="1"/>
          </p:cNvSpPr>
          <p:nvPr/>
        </p:nvSpPr>
        <p:spPr bwMode="auto">
          <a:xfrm>
            <a:off x="1524000" y="1574800"/>
            <a:ext cx="0" cy="9001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1" name="Line 12"/>
          <p:cNvSpPr>
            <a:spLocks noChangeShapeType="1"/>
          </p:cNvSpPr>
          <p:nvPr/>
        </p:nvSpPr>
        <p:spPr bwMode="auto">
          <a:xfrm>
            <a:off x="1600200" y="232251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2" name="Line 13"/>
          <p:cNvSpPr>
            <a:spLocks noChangeShapeType="1"/>
          </p:cNvSpPr>
          <p:nvPr/>
        </p:nvSpPr>
        <p:spPr bwMode="auto">
          <a:xfrm>
            <a:off x="1295400" y="24749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3" name="Line 14"/>
          <p:cNvSpPr>
            <a:spLocks noChangeShapeType="1"/>
          </p:cNvSpPr>
          <p:nvPr/>
        </p:nvSpPr>
        <p:spPr bwMode="auto">
          <a:xfrm flipH="1">
            <a:off x="1600200" y="24749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4" name="Text Box 15"/>
          <p:cNvSpPr txBox="1">
            <a:spLocks noChangeArrowheads="1"/>
          </p:cNvSpPr>
          <p:nvPr/>
        </p:nvSpPr>
        <p:spPr bwMode="auto">
          <a:xfrm>
            <a:off x="1770063" y="2308225"/>
            <a:ext cx="271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l-GR">
                <a:cs typeface="Arial" charset="0"/>
              </a:rPr>
              <a:t>ε</a:t>
            </a:r>
          </a:p>
        </p:txBody>
      </p:sp>
      <p:sp>
        <p:nvSpPr>
          <p:cNvPr id="255" name="Line 16"/>
          <p:cNvSpPr>
            <a:spLocks noChangeShapeType="1"/>
          </p:cNvSpPr>
          <p:nvPr/>
        </p:nvSpPr>
        <p:spPr bwMode="auto">
          <a:xfrm>
            <a:off x="1524000" y="14208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6" name="Text Box 17"/>
          <p:cNvSpPr txBox="1">
            <a:spLocks noChangeArrowheads="1"/>
          </p:cNvSpPr>
          <p:nvPr/>
        </p:nvSpPr>
        <p:spPr bwMode="auto">
          <a:xfrm>
            <a:off x="7543800" y="1268413"/>
            <a:ext cx="565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57" name="Line 18"/>
          <p:cNvSpPr>
            <a:spLocks noChangeShapeType="1"/>
          </p:cNvSpPr>
          <p:nvPr/>
        </p:nvSpPr>
        <p:spPr bwMode="auto">
          <a:xfrm flipV="1">
            <a:off x="1524000" y="1039813"/>
            <a:ext cx="0" cy="3810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8" name="Line 19"/>
          <p:cNvSpPr>
            <a:spLocks noChangeShapeType="1"/>
          </p:cNvSpPr>
          <p:nvPr/>
        </p:nvSpPr>
        <p:spPr bwMode="auto">
          <a:xfrm>
            <a:off x="1524000" y="18796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9" name="Text Box 20"/>
          <p:cNvSpPr txBox="1">
            <a:spLocks noChangeArrowheads="1"/>
          </p:cNvSpPr>
          <p:nvPr/>
        </p:nvSpPr>
        <p:spPr bwMode="auto">
          <a:xfrm>
            <a:off x="7543800" y="1727200"/>
            <a:ext cx="565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260" name="Line 21"/>
          <p:cNvSpPr>
            <a:spLocks noChangeShapeType="1"/>
          </p:cNvSpPr>
          <p:nvPr/>
        </p:nvSpPr>
        <p:spPr bwMode="auto">
          <a:xfrm flipV="1">
            <a:off x="1524000" y="1497013"/>
            <a:ext cx="0" cy="381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1" name="Text Box 22"/>
          <p:cNvSpPr txBox="1">
            <a:spLocks noChangeArrowheads="1"/>
          </p:cNvSpPr>
          <p:nvPr/>
        </p:nvSpPr>
        <p:spPr bwMode="auto">
          <a:xfrm>
            <a:off x="685800" y="1089025"/>
            <a:ext cx="77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Flow 2</a:t>
            </a:r>
          </a:p>
        </p:txBody>
      </p:sp>
      <p:sp>
        <p:nvSpPr>
          <p:cNvPr id="262" name="Text Box 23"/>
          <p:cNvSpPr txBox="1">
            <a:spLocks noChangeArrowheads="1"/>
          </p:cNvSpPr>
          <p:nvPr/>
        </p:nvSpPr>
        <p:spPr bwMode="auto">
          <a:xfrm>
            <a:off x="685800" y="1546225"/>
            <a:ext cx="77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Flow 3</a:t>
            </a:r>
          </a:p>
        </p:txBody>
      </p:sp>
      <p:sp>
        <p:nvSpPr>
          <p:cNvPr id="263" name="Text Box 24"/>
          <p:cNvSpPr txBox="1">
            <a:spLocks noChangeArrowheads="1"/>
          </p:cNvSpPr>
          <p:nvPr/>
        </p:nvSpPr>
        <p:spPr bwMode="auto">
          <a:xfrm>
            <a:off x="685800" y="2003425"/>
            <a:ext cx="7778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Flow 4</a:t>
            </a:r>
          </a:p>
        </p:txBody>
      </p:sp>
      <p:grpSp>
        <p:nvGrpSpPr>
          <p:cNvPr id="264" name="Group 25"/>
          <p:cNvGrpSpPr>
            <a:grpSpLocks/>
          </p:cNvGrpSpPr>
          <p:nvPr/>
        </p:nvGrpSpPr>
        <p:grpSpPr bwMode="auto">
          <a:xfrm>
            <a:off x="1371600" y="2400300"/>
            <a:ext cx="6777038" cy="1447800"/>
            <a:chOff x="864" y="2448"/>
            <a:chExt cx="4269" cy="912"/>
          </a:xfrm>
        </p:grpSpPr>
        <p:sp>
          <p:nvSpPr>
            <p:cNvPr id="265" name="Text Box 26"/>
            <p:cNvSpPr txBox="1">
              <a:spLocks noChangeArrowheads="1"/>
            </p:cNvSpPr>
            <p:nvPr/>
          </p:nvSpPr>
          <p:spPr bwMode="auto">
            <a:xfrm>
              <a:off x="864" y="315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66" name="Text Box 27"/>
            <p:cNvSpPr txBox="1">
              <a:spLocks noChangeArrowheads="1"/>
            </p:cNvSpPr>
            <p:nvPr/>
          </p:nvSpPr>
          <p:spPr bwMode="auto">
            <a:xfrm>
              <a:off x="1251" y="315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67" name="Text Box 28"/>
            <p:cNvSpPr txBox="1">
              <a:spLocks noChangeArrowheads="1"/>
            </p:cNvSpPr>
            <p:nvPr/>
          </p:nvSpPr>
          <p:spPr bwMode="auto">
            <a:xfrm>
              <a:off x="1615" y="315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68" name="Text Box 29"/>
            <p:cNvSpPr txBox="1">
              <a:spLocks noChangeArrowheads="1"/>
            </p:cNvSpPr>
            <p:nvPr/>
          </p:nvSpPr>
          <p:spPr bwMode="auto">
            <a:xfrm>
              <a:off x="2016" y="315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69" name="Text Box 30"/>
            <p:cNvSpPr txBox="1">
              <a:spLocks noChangeArrowheads="1"/>
            </p:cNvSpPr>
            <p:nvPr/>
          </p:nvSpPr>
          <p:spPr bwMode="auto">
            <a:xfrm>
              <a:off x="2448" y="2448"/>
              <a:ext cx="192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dirty="0"/>
                <a:t>Finish times computed at time 0</a:t>
              </a:r>
            </a:p>
          </p:txBody>
        </p:sp>
        <p:sp>
          <p:nvSpPr>
            <p:cNvPr id="270" name="Text Box 31"/>
            <p:cNvSpPr txBox="1">
              <a:spLocks noChangeArrowheads="1"/>
            </p:cNvSpPr>
            <p:nvPr/>
          </p:nvSpPr>
          <p:spPr bwMode="auto">
            <a:xfrm>
              <a:off x="4777" y="2994"/>
              <a:ext cx="3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time</a:t>
              </a:r>
            </a:p>
          </p:txBody>
        </p:sp>
        <p:sp>
          <p:nvSpPr>
            <p:cNvPr id="271" name="Rectangle 32"/>
            <p:cNvSpPr>
              <a:spLocks noChangeArrowheads="1"/>
            </p:cNvSpPr>
            <p:nvPr/>
          </p:nvSpPr>
          <p:spPr bwMode="auto">
            <a:xfrm>
              <a:off x="960" y="2658"/>
              <a:ext cx="1152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72" name="Rectangle 33"/>
            <p:cNvSpPr>
              <a:spLocks noChangeArrowheads="1"/>
            </p:cNvSpPr>
            <p:nvPr/>
          </p:nvSpPr>
          <p:spPr bwMode="auto">
            <a:xfrm>
              <a:off x="960" y="2802"/>
              <a:ext cx="1152" cy="14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73" name="Rectangle 34"/>
            <p:cNvSpPr>
              <a:spLocks noChangeArrowheads="1"/>
            </p:cNvSpPr>
            <p:nvPr/>
          </p:nvSpPr>
          <p:spPr bwMode="auto">
            <a:xfrm>
              <a:off x="960" y="2946"/>
              <a:ext cx="1152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74" name="Line 35"/>
            <p:cNvSpPr>
              <a:spLocks noChangeShapeType="1"/>
            </p:cNvSpPr>
            <p:nvPr/>
          </p:nvSpPr>
          <p:spPr bwMode="auto">
            <a:xfrm>
              <a:off x="960" y="3089"/>
              <a:ext cx="37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75" name="Line 36"/>
            <p:cNvSpPr>
              <a:spLocks noChangeShapeType="1"/>
            </p:cNvSpPr>
            <p:nvPr/>
          </p:nvSpPr>
          <p:spPr bwMode="auto">
            <a:xfrm flipH="1">
              <a:off x="2112" y="2562"/>
              <a:ext cx="24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76" name="Line 37"/>
            <p:cNvSpPr>
              <a:spLocks noChangeShapeType="1"/>
            </p:cNvSpPr>
            <p:nvPr/>
          </p:nvSpPr>
          <p:spPr bwMode="auto">
            <a:xfrm>
              <a:off x="960" y="309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77" name="Line 38"/>
            <p:cNvSpPr>
              <a:spLocks noChangeShapeType="1"/>
            </p:cNvSpPr>
            <p:nvPr/>
          </p:nvSpPr>
          <p:spPr bwMode="auto">
            <a:xfrm>
              <a:off x="1344" y="309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78" name="Line 39"/>
            <p:cNvSpPr>
              <a:spLocks noChangeShapeType="1"/>
            </p:cNvSpPr>
            <p:nvPr/>
          </p:nvSpPr>
          <p:spPr bwMode="auto">
            <a:xfrm>
              <a:off x="1728" y="309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79" name="Line 40"/>
            <p:cNvSpPr>
              <a:spLocks noChangeShapeType="1"/>
            </p:cNvSpPr>
            <p:nvPr/>
          </p:nvSpPr>
          <p:spPr bwMode="auto">
            <a:xfrm>
              <a:off x="2112" y="309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280" name="Group 41"/>
          <p:cNvGrpSpPr>
            <a:grpSpLocks/>
          </p:cNvGrpSpPr>
          <p:nvPr/>
        </p:nvGrpSpPr>
        <p:grpSpPr bwMode="auto">
          <a:xfrm>
            <a:off x="1371600" y="3578225"/>
            <a:ext cx="6781800" cy="1400175"/>
            <a:chOff x="864" y="3438"/>
            <a:chExt cx="4272" cy="882"/>
          </a:xfrm>
        </p:grpSpPr>
        <p:sp>
          <p:nvSpPr>
            <p:cNvPr id="281" name="Text Box 42"/>
            <p:cNvSpPr txBox="1">
              <a:spLocks noChangeArrowheads="1"/>
            </p:cNvSpPr>
            <p:nvPr/>
          </p:nvSpPr>
          <p:spPr bwMode="auto">
            <a:xfrm>
              <a:off x="4780" y="3966"/>
              <a:ext cx="3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time</a:t>
              </a:r>
            </a:p>
          </p:txBody>
        </p:sp>
        <p:sp>
          <p:nvSpPr>
            <p:cNvPr id="282" name="Rectangle 43"/>
            <p:cNvSpPr>
              <a:spLocks noChangeArrowheads="1"/>
            </p:cNvSpPr>
            <p:nvPr/>
          </p:nvSpPr>
          <p:spPr bwMode="auto">
            <a:xfrm>
              <a:off x="960" y="3648"/>
              <a:ext cx="1584" cy="10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3" name="Rectangle 44"/>
            <p:cNvSpPr>
              <a:spLocks noChangeArrowheads="1"/>
            </p:cNvSpPr>
            <p:nvPr/>
          </p:nvSpPr>
          <p:spPr bwMode="auto">
            <a:xfrm>
              <a:off x="960" y="3744"/>
              <a:ext cx="1584" cy="10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4" name="Rectangle 45"/>
            <p:cNvSpPr>
              <a:spLocks noChangeArrowheads="1"/>
            </p:cNvSpPr>
            <p:nvPr/>
          </p:nvSpPr>
          <p:spPr bwMode="auto">
            <a:xfrm>
              <a:off x="960" y="3848"/>
              <a:ext cx="1584" cy="112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5" name="Line 46"/>
            <p:cNvSpPr>
              <a:spLocks noChangeShapeType="1"/>
            </p:cNvSpPr>
            <p:nvPr/>
          </p:nvSpPr>
          <p:spPr bwMode="auto">
            <a:xfrm>
              <a:off x="960" y="4079"/>
              <a:ext cx="37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6" name="Rectangle 47"/>
            <p:cNvSpPr>
              <a:spLocks noChangeArrowheads="1"/>
            </p:cNvSpPr>
            <p:nvPr/>
          </p:nvSpPr>
          <p:spPr bwMode="auto">
            <a:xfrm>
              <a:off x="1008" y="3960"/>
              <a:ext cx="1592" cy="11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7" name="Rectangle 48"/>
            <p:cNvSpPr>
              <a:spLocks noChangeArrowheads="1"/>
            </p:cNvSpPr>
            <p:nvPr/>
          </p:nvSpPr>
          <p:spPr bwMode="auto">
            <a:xfrm>
              <a:off x="960" y="3648"/>
              <a:ext cx="48" cy="14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8" name="Rectangle 49"/>
            <p:cNvSpPr>
              <a:spLocks noChangeArrowheads="1"/>
            </p:cNvSpPr>
            <p:nvPr/>
          </p:nvSpPr>
          <p:spPr bwMode="auto">
            <a:xfrm>
              <a:off x="960" y="3792"/>
              <a:ext cx="48" cy="144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89" name="Rectangle 50"/>
            <p:cNvSpPr>
              <a:spLocks noChangeArrowheads="1"/>
            </p:cNvSpPr>
            <p:nvPr/>
          </p:nvSpPr>
          <p:spPr bwMode="auto">
            <a:xfrm>
              <a:off x="960" y="3936"/>
              <a:ext cx="48" cy="144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90" name="Rectangle 51"/>
            <p:cNvSpPr>
              <a:spLocks noChangeArrowheads="1"/>
            </p:cNvSpPr>
            <p:nvPr/>
          </p:nvSpPr>
          <p:spPr bwMode="auto">
            <a:xfrm>
              <a:off x="960" y="3648"/>
              <a:ext cx="144" cy="9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91" name="Rectangle 52"/>
            <p:cNvSpPr>
              <a:spLocks noChangeArrowheads="1"/>
            </p:cNvSpPr>
            <p:nvPr/>
          </p:nvSpPr>
          <p:spPr bwMode="auto">
            <a:xfrm>
              <a:off x="960" y="3792"/>
              <a:ext cx="96" cy="4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92" name="Text Box 53"/>
            <p:cNvSpPr txBox="1">
              <a:spLocks noChangeArrowheads="1"/>
            </p:cNvSpPr>
            <p:nvPr/>
          </p:nvSpPr>
          <p:spPr bwMode="auto">
            <a:xfrm>
              <a:off x="2824" y="3438"/>
              <a:ext cx="206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dirty="0"/>
                <a:t>Finish times re-computed at time </a:t>
              </a:r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293" name="Line 54"/>
            <p:cNvSpPr>
              <a:spLocks noChangeShapeType="1"/>
            </p:cNvSpPr>
            <p:nvPr/>
          </p:nvSpPr>
          <p:spPr bwMode="auto">
            <a:xfrm flipH="1">
              <a:off x="2544" y="3552"/>
              <a:ext cx="24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94" name="Text Box 55"/>
            <p:cNvSpPr txBox="1">
              <a:spLocks noChangeArrowheads="1"/>
            </p:cNvSpPr>
            <p:nvPr/>
          </p:nvSpPr>
          <p:spPr bwMode="auto">
            <a:xfrm>
              <a:off x="864" y="411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5" name="Text Box 56"/>
            <p:cNvSpPr txBox="1">
              <a:spLocks noChangeArrowheads="1"/>
            </p:cNvSpPr>
            <p:nvPr/>
          </p:nvSpPr>
          <p:spPr bwMode="auto">
            <a:xfrm>
              <a:off x="1251" y="411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96" name="Text Box 57"/>
            <p:cNvSpPr txBox="1">
              <a:spLocks noChangeArrowheads="1"/>
            </p:cNvSpPr>
            <p:nvPr/>
          </p:nvSpPr>
          <p:spPr bwMode="auto">
            <a:xfrm>
              <a:off x="1615" y="411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97" name="Text Box 58"/>
            <p:cNvSpPr txBox="1">
              <a:spLocks noChangeArrowheads="1"/>
            </p:cNvSpPr>
            <p:nvPr/>
          </p:nvSpPr>
          <p:spPr bwMode="auto">
            <a:xfrm>
              <a:off x="2016" y="411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98" name="Line 59"/>
            <p:cNvSpPr>
              <a:spLocks noChangeShapeType="1"/>
            </p:cNvSpPr>
            <p:nvPr/>
          </p:nvSpPr>
          <p:spPr bwMode="auto">
            <a:xfrm>
              <a:off x="960" y="40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99" name="Line 60"/>
            <p:cNvSpPr>
              <a:spLocks noChangeShapeType="1"/>
            </p:cNvSpPr>
            <p:nvPr/>
          </p:nvSpPr>
          <p:spPr bwMode="auto">
            <a:xfrm>
              <a:off x="1344" y="40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00" name="Line 61"/>
            <p:cNvSpPr>
              <a:spLocks noChangeShapeType="1"/>
            </p:cNvSpPr>
            <p:nvPr/>
          </p:nvSpPr>
          <p:spPr bwMode="auto">
            <a:xfrm>
              <a:off x="1728" y="40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01" name="Line 62"/>
            <p:cNvSpPr>
              <a:spLocks noChangeShapeType="1"/>
            </p:cNvSpPr>
            <p:nvPr/>
          </p:nvSpPr>
          <p:spPr bwMode="auto">
            <a:xfrm>
              <a:off x="2112" y="40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02" name="Text Box 63"/>
            <p:cNvSpPr txBox="1">
              <a:spLocks noChangeArrowheads="1"/>
            </p:cNvSpPr>
            <p:nvPr/>
          </p:nvSpPr>
          <p:spPr bwMode="auto">
            <a:xfrm>
              <a:off x="2455" y="4110"/>
              <a:ext cx="18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3" name="Line 64"/>
            <p:cNvSpPr>
              <a:spLocks noChangeShapeType="1"/>
            </p:cNvSpPr>
            <p:nvPr/>
          </p:nvSpPr>
          <p:spPr bwMode="auto">
            <a:xfrm>
              <a:off x="2551" y="40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Virtual Time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16000"/>
            <a:ext cx="8001000" cy="3937000"/>
          </a:xfr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Key Observation</a:t>
            </a:r>
            <a:r>
              <a:rPr lang="en-US" dirty="0"/>
              <a:t>: while the finish times of packets may change when a new packet arrives, the order in which packets finish </a:t>
            </a:r>
            <a:r>
              <a:rPr lang="en-US" dirty="0" err="1"/>
              <a:t>doesn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t!</a:t>
            </a:r>
          </a:p>
          <a:p>
            <a:pPr lvl="1"/>
            <a:r>
              <a:rPr lang="en-US" dirty="0"/>
              <a:t>Only the order is important for scheduling</a:t>
            </a:r>
          </a:p>
          <a:p>
            <a:r>
              <a:rPr lang="en-US" dirty="0">
                <a:latin typeface="Helvetica Neue"/>
                <a:cs typeface="Helvetica Neue"/>
              </a:rPr>
              <a:t>Solution</a:t>
            </a:r>
            <a:r>
              <a:rPr lang="en-US" dirty="0"/>
              <a:t>: instead of the packet finish time maintain</a:t>
            </a:r>
            <a:r>
              <a:rPr lang="en-US" dirty="0">
                <a:sym typeface="Wingdings" charset="0"/>
              </a:rPr>
              <a:t> the number of rounds needed to send the remaining bits of the packet (</a:t>
            </a:r>
            <a:r>
              <a:rPr lang="en-US" dirty="0">
                <a:solidFill>
                  <a:srgbClr val="FF6600"/>
                </a:solidFill>
                <a:sym typeface="Wingdings" charset="0"/>
              </a:rPr>
              <a:t>virtual finishing time</a:t>
            </a:r>
            <a:r>
              <a:rPr lang="en-US" dirty="0">
                <a:sym typeface="Wingdings" charset="0"/>
              </a:rPr>
              <a:t>)</a:t>
            </a:r>
          </a:p>
          <a:p>
            <a:pPr lvl="1"/>
            <a:r>
              <a:rPr lang="en-US" dirty="0">
                <a:sym typeface="Wingdings" charset="0"/>
              </a:rPr>
              <a:t>Virtual finishing time </a:t>
            </a:r>
            <a:r>
              <a:rPr lang="en-US" dirty="0" err="1">
                <a:sym typeface="Wingdings" charset="0"/>
              </a:rPr>
              <a:t>doesn</a:t>
            </a:r>
            <a:r>
              <a:rPr lang="ja-JP" altLang="en-US" dirty="0">
                <a:latin typeface="Arial"/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t change when the packet arrives</a:t>
            </a:r>
          </a:p>
          <a:p>
            <a:r>
              <a:rPr lang="en-US" dirty="0">
                <a:latin typeface="Helvetica Neue"/>
                <a:cs typeface="Helvetica Neue"/>
                <a:sym typeface="Wingdings" charset="0"/>
              </a:rPr>
              <a:t>System virtual time </a:t>
            </a:r>
            <a:r>
              <a:rPr lang="en-US" dirty="0">
                <a:sym typeface="Wingdings" charset="0"/>
              </a:rPr>
              <a:t>– </a:t>
            </a:r>
            <a:r>
              <a:rPr lang="en-US" dirty="0">
                <a:solidFill>
                  <a:srgbClr val="FF6600"/>
                </a:solidFill>
                <a:sym typeface="Wingdings" charset="0"/>
              </a:rPr>
              <a:t>index of the round in the bit-by-bit round robin scheme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Virtual Time: </a:t>
            </a:r>
            <a:r>
              <a:rPr lang="en-US" i="1"/>
              <a:t>V</a:t>
            </a:r>
            <a:r>
              <a:rPr lang="en-US"/>
              <a:t>(t)</a:t>
            </a:r>
          </a:p>
        </p:txBody>
      </p:sp>
      <p:sp>
        <p:nvSpPr>
          <p:cNvPr id="1127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458200" cy="1612900"/>
          </a:xfrm>
        </p:spPr>
        <p:txBody>
          <a:bodyPr/>
          <a:lstStyle/>
          <a:p>
            <a:r>
              <a:rPr lang="en-US" sz="2000" dirty="0"/>
              <a:t>Measure service, instead of time</a:t>
            </a:r>
          </a:p>
          <a:p>
            <a:r>
              <a:rPr lang="en-US" sz="2000" dirty="0"/>
              <a:t>V(t) slope – </a:t>
            </a:r>
            <a:r>
              <a:rPr lang="en-US" sz="2000" dirty="0">
                <a:solidFill>
                  <a:srgbClr val="FF6600"/>
                </a:solidFill>
              </a:rPr>
              <a:t>normalized rate at which every backlogged flow receives service in the fluid flow system</a:t>
            </a:r>
          </a:p>
          <a:p>
            <a:pPr lvl="1"/>
            <a:r>
              <a:rPr lang="en-US" sz="1800" i="1" dirty="0"/>
              <a:t>C</a:t>
            </a:r>
            <a:r>
              <a:rPr lang="en-US" sz="1800" dirty="0"/>
              <a:t> – link capacity</a:t>
            </a:r>
          </a:p>
          <a:p>
            <a:pPr lvl="1"/>
            <a:r>
              <a:rPr lang="en-US" sz="1800" i="1" dirty="0"/>
              <a:t>N</a:t>
            </a:r>
            <a:r>
              <a:rPr lang="en-US" sz="1800" dirty="0"/>
              <a:t>(t) – total weight of backlogged flows in fluid flow system at time t </a:t>
            </a:r>
          </a:p>
        </p:txBody>
      </p:sp>
      <p:sp>
        <p:nvSpPr>
          <p:cNvPr id="1127454" name="Line 30"/>
          <p:cNvSpPr>
            <a:spLocks noChangeShapeType="1"/>
          </p:cNvSpPr>
          <p:nvPr/>
        </p:nvSpPr>
        <p:spPr bwMode="auto">
          <a:xfrm>
            <a:off x="1371600" y="4794250"/>
            <a:ext cx="601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455" name="Line 31"/>
          <p:cNvSpPr>
            <a:spLocks noChangeShapeType="1"/>
          </p:cNvSpPr>
          <p:nvPr/>
        </p:nvSpPr>
        <p:spPr bwMode="auto">
          <a:xfrm flipV="1">
            <a:off x="1371600" y="2794000"/>
            <a:ext cx="0" cy="200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456" name="Line 32"/>
          <p:cNvSpPr>
            <a:spLocks noChangeShapeType="1"/>
          </p:cNvSpPr>
          <p:nvPr/>
        </p:nvSpPr>
        <p:spPr bwMode="auto">
          <a:xfrm flipV="1">
            <a:off x="2667000" y="3365500"/>
            <a:ext cx="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457" name="Freeform 33"/>
          <p:cNvSpPr>
            <a:spLocks/>
          </p:cNvSpPr>
          <p:nvPr/>
        </p:nvSpPr>
        <p:spPr bwMode="auto">
          <a:xfrm>
            <a:off x="1371600" y="2965450"/>
            <a:ext cx="4648200" cy="1828800"/>
          </a:xfrm>
          <a:custGeom>
            <a:avLst/>
            <a:gdLst>
              <a:gd name="T0" fmla="*/ 0 w 2928"/>
              <a:gd name="T1" fmla="*/ 1536 h 1536"/>
              <a:gd name="T2" fmla="*/ 816 w 2928"/>
              <a:gd name="T3" fmla="*/ 528 h 1536"/>
              <a:gd name="T4" fmla="*/ 2928 w 2928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8" h="1536">
                <a:moveTo>
                  <a:pt x="0" y="1536"/>
                </a:moveTo>
                <a:lnTo>
                  <a:pt x="816" y="528"/>
                </a:lnTo>
                <a:lnTo>
                  <a:pt x="2928" y="0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27458" name="Text Box 34"/>
          <p:cNvSpPr txBox="1">
            <a:spLocks noChangeArrowheads="1"/>
          </p:cNvSpPr>
          <p:nvPr/>
        </p:nvSpPr>
        <p:spPr bwMode="auto">
          <a:xfrm>
            <a:off x="7336928" y="4658519"/>
            <a:ext cx="61059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time</a:t>
            </a:r>
          </a:p>
        </p:txBody>
      </p:sp>
      <p:sp>
        <p:nvSpPr>
          <p:cNvPr id="1127459" name="Text Box 35"/>
          <p:cNvSpPr txBox="1">
            <a:spLocks noChangeArrowheads="1"/>
          </p:cNvSpPr>
          <p:nvPr/>
        </p:nvSpPr>
        <p:spPr bwMode="auto">
          <a:xfrm>
            <a:off x="779859" y="2794001"/>
            <a:ext cx="53102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/>
              <a:t>V(t)</a:t>
            </a:r>
          </a:p>
        </p:txBody>
      </p:sp>
      <p:graphicFrame>
        <p:nvGraphicFramePr>
          <p:cNvPr id="112746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008244"/>
              </p:ext>
            </p:extLst>
          </p:nvPr>
        </p:nvGraphicFramePr>
        <p:xfrm>
          <a:off x="5761038" y="3276600"/>
          <a:ext cx="1566862" cy="71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Equation" r:id="rId3" imgW="876240" imgH="419040" progId="Equation.3">
                  <p:embed/>
                </p:oleObj>
              </mc:Choice>
              <mc:Fallback>
                <p:oleObj name="Equation" r:id="rId3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3276600"/>
                        <a:ext cx="1566862" cy="719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8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70100" y="1854200"/>
            <a:ext cx="292100" cy="863600"/>
          </a:xfrm>
          <a:prstGeom prst="ellipse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System Virtual Time (V(t)): </a:t>
            </a:r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1128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2100" y="984250"/>
            <a:ext cx="7772400" cy="882650"/>
          </a:xfrm>
        </p:spPr>
        <p:txBody>
          <a:bodyPr>
            <a:normAutofit/>
          </a:bodyPr>
          <a:lstStyle/>
          <a:p>
            <a:r>
              <a:rPr lang="en-US" dirty="0"/>
              <a:t>V(t) increases inversely proportionally to the sum of the weights of the backlogged flows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4730" y="1993900"/>
            <a:ext cx="6813529" cy="2743200"/>
            <a:chOff x="282376" y="1181100"/>
            <a:chExt cx="8321585" cy="3581400"/>
          </a:xfrm>
        </p:grpSpPr>
        <p:sp>
          <p:nvSpPr>
            <p:cNvPr id="52" name="Line 2"/>
            <p:cNvSpPr>
              <a:spLocks noChangeShapeType="1"/>
            </p:cNvSpPr>
            <p:nvPr/>
          </p:nvSpPr>
          <p:spPr bwMode="auto">
            <a:xfrm flipV="1">
              <a:off x="3200400" y="1181100"/>
              <a:ext cx="0" cy="3581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>
              <a:off x="1981200" y="2474913"/>
              <a:ext cx="6019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1981200" y="1941513"/>
              <a:ext cx="60198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auto">
            <a:xfrm>
              <a:off x="1981200" y="3279775"/>
              <a:ext cx="60198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1981200" y="2806700"/>
              <a:ext cx="609600" cy="45720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2590800" y="2806700"/>
              <a:ext cx="609600" cy="45720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31877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3187700" y="2809875"/>
              <a:ext cx="1219200" cy="22860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37973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4406900" y="2809875"/>
              <a:ext cx="1219200" cy="22860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62" name="Rectangle 14"/>
            <p:cNvSpPr>
              <a:spLocks noChangeArrowheads="1"/>
            </p:cNvSpPr>
            <p:nvPr/>
          </p:nvSpPr>
          <p:spPr bwMode="auto">
            <a:xfrm>
              <a:off x="44069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50165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113448" y="2844799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1</a:t>
              </a:r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2723047" y="2844799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2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616018" y="2698397"/>
              <a:ext cx="364153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 dirty="0">
                  <a:latin typeface="Helvetica Neue Light"/>
                  <a:cs typeface="Helvetica Neue Light"/>
                </a:rPr>
                <a:t>3</a:t>
              </a:r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3325503" y="2960158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1</a:t>
              </a: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3935103" y="2960158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2</a:t>
              </a:r>
            </a:p>
          </p:txBody>
        </p:sp>
        <p:sp>
          <p:nvSpPr>
            <p:cNvPr id="69" name="Text Box 21"/>
            <p:cNvSpPr txBox="1">
              <a:spLocks noChangeArrowheads="1"/>
            </p:cNvSpPr>
            <p:nvPr/>
          </p:nvSpPr>
          <p:spPr bwMode="auto">
            <a:xfrm>
              <a:off x="4843049" y="2714978"/>
              <a:ext cx="348490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4</a:t>
              </a:r>
            </a:p>
          </p:txBody>
        </p:sp>
        <p:sp>
          <p:nvSpPr>
            <p:cNvPr id="70" name="Text Box 22"/>
            <p:cNvSpPr txBox="1">
              <a:spLocks noChangeArrowheads="1"/>
            </p:cNvSpPr>
            <p:nvPr/>
          </p:nvSpPr>
          <p:spPr bwMode="auto">
            <a:xfrm>
              <a:off x="4535181" y="2960158"/>
              <a:ext cx="364153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3</a:t>
              </a:r>
            </a:p>
          </p:txBody>
        </p:sp>
        <p:sp>
          <p:nvSpPr>
            <p:cNvPr id="71" name="Text Box 23"/>
            <p:cNvSpPr txBox="1">
              <a:spLocks noChangeArrowheads="1"/>
            </p:cNvSpPr>
            <p:nvPr/>
          </p:nvSpPr>
          <p:spPr bwMode="auto">
            <a:xfrm>
              <a:off x="5141499" y="2960158"/>
              <a:ext cx="348490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 dirty="0">
                  <a:latin typeface="Helvetica Neue Light"/>
                  <a:cs typeface="Helvetica Neue Light"/>
                </a:rPr>
                <a:t>4</a:t>
              </a: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5626100" y="2809875"/>
              <a:ext cx="1219200" cy="22860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56261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6235700" y="3038475"/>
              <a:ext cx="609600" cy="22860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6063941" y="2714978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5</a:t>
              </a:r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5763902" y="2960158"/>
              <a:ext cx="34510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5</a:t>
              </a: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6360698" y="2943578"/>
              <a:ext cx="348490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6</a:t>
              </a:r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282376" y="2218267"/>
              <a:ext cx="1675212" cy="679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 dirty="0">
                  <a:latin typeface="Helvetica Neue Light"/>
                  <a:cs typeface="Helvetica Neue Light"/>
                </a:rPr>
                <a:t>Flow 2 (w2 = 1)</a:t>
              </a:r>
            </a:p>
            <a:p>
              <a:pPr algn="ctr"/>
              <a:endParaRPr lang="en-US" sz="1400" dirty="0">
                <a:latin typeface="Helvetica Neue Light"/>
                <a:cs typeface="Helvetica Neue Light"/>
              </a:endParaRP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282376" y="1691570"/>
              <a:ext cx="1675212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Flow 1 (w1 = 1)</a:t>
              </a: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7931437" y="2309813"/>
              <a:ext cx="64077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time</a:t>
              </a:r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7963185" y="1762124"/>
              <a:ext cx="640776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time</a:t>
              </a:r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 flipV="1">
              <a:off x="1981200" y="1181100"/>
              <a:ext cx="0" cy="76200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 flipV="1">
              <a:off x="2590800" y="1181100"/>
              <a:ext cx="0" cy="76200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V="1">
              <a:off x="3200400" y="1181100"/>
              <a:ext cx="0" cy="76200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V="1">
              <a:off x="3810000" y="1181100"/>
              <a:ext cx="0" cy="76200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 flipV="1">
              <a:off x="4419600" y="1181100"/>
              <a:ext cx="0" cy="76200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V="1">
              <a:off x="32004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V="1">
              <a:off x="38100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 flipV="1">
              <a:off x="44196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0" name="Line 42"/>
            <p:cNvSpPr>
              <a:spLocks noChangeShapeType="1"/>
            </p:cNvSpPr>
            <p:nvPr/>
          </p:nvSpPr>
          <p:spPr bwMode="auto">
            <a:xfrm flipV="1">
              <a:off x="50292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1" name="Line 43"/>
            <p:cNvSpPr>
              <a:spLocks noChangeShapeType="1"/>
            </p:cNvSpPr>
            <p:nvPr/>
          </p:nvSpPr>
          <p:spPr bwMode="auto">
            <a:xfrm flipV="1">
              <a:off x="56388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 flipV="1">
              <a:off x="6248400" y="2019300"/>
              <a:ext cx="0" cy="45720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3" name="Line 45"/>
            <p:cNvSpPr>
              <a:spLocks noChangeShapeType="1"/>
            </p:cNvSpPr>
            <p:nvPr/>
          </p:nvSpPr>
          <p:spPr bwMode="auto">
            <a:xfrm>
              <a:off x="1981200" y="4762500"/>
              <a:ext cx="594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4" name="Line 46"/>
            <p:cNvSpPr>
              <a:spLocks noChangeShapeType="1"/>
            </p:cNvSpPr>
            <p:nvPr/>
          </p:nvSpPr>
          <p:spPr bwMode="auto">
            <a:xfrm flipV="1">
              <a:off x="1981200" y="3543300"/>
              <a:ext cx="0" cy="121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5" name="Freeform 47"/>
            <p:cNvSpPr>
              <a:spLocks/>
            </p:cNvSpPr>
            <p:nvPr/>
          </p:nvSpPr>
          <p:spPr bwMode="auto">
            <a:xfrm>
              <a:off x="1981200" y="3619500"/>
              <a:ext cx="4343400" cy="1143000"/>
            </a:xfrm>
            <a:custGeom>
              <a:avLst/>
              <a:gdLst>
                <a:gd name="T0" fmla="*/ 0 w 2928"/>
                <a:gd name="T1" fmla="*/ 1536 h 1536"/>
                <a:gd name="T2" fmla="*/ 816 w 2928"/>
                <a:gd name="T3" fmla="*/ 528 h 1536"/>
                <a:gd name="T4" fmla="*/ 2928 w 2928"/>
                <a:gd name="T5" fmla="*/ 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8" h="1536">
                  <a:moveTo>
                    <a:pt x="0" y="1536"/>
                  </a:moveTo>
                  <a:lnTo>
                    <a:pt x="816" y="528"/>
                  </a:lnTo>
                  <a:lnTo>
                    <a:pt x="2928" y="0"/>
                  </a:ln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1400">
                <a:latin typeface="Helvetica Neue Light"/>
                <a:cs typeface="Helvetica Neue Light"/>
              </a:endParaRPr>
            </a:p>
          </p:txBody>
        </p:sp>
        <p:sp>
          <p:nvSpPr>
            <p:cNvPr id="96" name="Text Box 48"/>
            <p:cNvSpPr txBox="1">
              <a:spLocks noChangeArrowheads="1"/>
            </p:cNvSpPr>
            <p:nvPr/>
          </p:nvSpPr>
          <p:spPr bwMode="auto">
            <a:xfrm>
              <a:off x="2285004" y="3941763"/>
              <a:ext cx="379815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C</a:t>
              </a:r>
            </a:p>
          </p:txBody>
        </p:sp>
        <p:sp>
          <p:nvSpPr>
            <p:cNvPr id="97" name="Text Box 49"/>
            <p:cNvSpPr txBox="1">
              <a:spLocks noChangeArrowheads="1"/>
            </p:cNvSpPr>
            <p:nvPr/>
          </p:nvSpPr>
          <p:spPr bwMode="auto">
            <a:xfrm>
              <a:off x="4077792" y="3484563"/>
              <a:ext cx="572490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C/2</a:t>
              </a:r>
            </a:p>
          </p:txBody>
        </p:sp>
        <p:sp>
          <p:nvSpPr>
            <p:cNvPr id="98" name="Text Box 50"/>
            <p:cNvSpPr txBox="1">
              <a:spLocks noChangeArrowheads="1"/>
            </p:cNvSpPr>
            <p:nvPr/>
          </p:nvSpPr>
          <p:spPr bwMode="auto">
            <a:xfrm>
              <a:off x="1444658" y="3484563"/>
              <a:ext cx="523809" cy="398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400">
                  <a:latin typeface="Helvetica Neue Light"/>
                  <a:cs typeface="Helvetica Neue Light"/>
                </a:rPr>
                <a:t>V(t)</a:t>
              </a:r>
            </a:p>
          </p:txBody>
        </p:sp>
      </p:grpSp>
      <p:sp>
        <p:nvSpPr>
          <p:cNvPr id="99" name="Rectangular Callout 98"/>
          <p:cNvSpPr/>
          <p:nvPr/>
        </p:nvSpPr>
        <p:spPr>
          <a:xfrm>
            <a:off x="4610100" y="1371600"/>
            <a:ext cx="1866900" cy="863600"/>
          </a:xfrm>
          <a:prstGeom prst="wedgeRectCallout">
            <a:avLst>
              <a:gd name="adj1" fmla="val -172326"/>
              <a:gd name="adj2" fmla="val 27685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Packet arrival: height proportional to packet size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13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Queueing Implementation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399" y="1071563"/>
            <a:ext cx="6604001" cy="2497137"/>
          </a:xfrm>
        </p:spPr>
        <p:txBody>
          <a:bodyPr/>
          <a:lstStyle/>
          <a:p>
            <a:r>
              <a:rPr lang="en-US" dirty="0"/>
              <a:t>Define</a:t>
            </a:r>
          </a:p>
          <a:p>
            <a:pPr lvl="1"/>
            <a:r>
              <a:rPr lang="en-US" dirty="0" smtClean="0"/>
              <a:t>   </a:t>
            </a:r>
            <a:r>
              <a:rPr lang="en-US" dirty="0"/>
              <a:t>- arrival time of packet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 of flow </a:t>
            </a:r>
            <a:r>
              <a:rPr lang="en-US" i="1" dirty="0" err="1" smtClean="0">
                <a:latin typeface="Times New Roman" charset="0"/>
              </a:rPr>
              <a:t>i</a:t>
            </a:r>
            <a:endParaRPr lang="en-US" dirty="0"/>
          </a:p>
          <a:p>
            <a:pPr lvl="1"/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length of packet</a:t>
            </a:r>
            <a:r>
              <a:rPr lang="en-US" i="1" dirty="0">
                <a:latin typeface="Times New Roman" charset="0"/>
              </a:rPr>
              <a:t> k </a:t>
            </a:r>
            <a:r>
              <a:rPr lang="en-US" dirty="0"/>
              <a:t>of flow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</a:rPr>
              <a:t>i</a:t>
            </a:r>
            <a:endParaRPr lang="en-US" i="1" dirty="0" smtClean="0">
              <a:latin typeface="Times New Roman" charset="0"/>
            </a:endParaRPr>
          </a:p>
          <a:p>
            <a:pPr lvl="1"/>
            <a:r>
              <a:rPr lang="en-US" i="1" dirty="0" err="1" smtClean="0">
                <a:latin typeface="Times New Roman" charset="0"/>
              </a:rPr>
              <a:t>w</a:t>
            </a:r>
            <a:r>
              <a:rPr lang="en-US" i="1" baseline="-25000" dirty="0" err="1" smtClean="0">
                <a:latin typeface="Times New Roman" charset="0"/>
              </a:rPr>
              <a:t>i</a:t>
            </a:r>
            <a:r>
              <a:rPr lang="en-US" i="1" dirty="0" smtClean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-</a:t>
            </a:r>
            <a:r>
              <a:rPr lang="en-US" dirty="0" smtClean="0"/>
              <a:t>weight </a:t>
            </a:r>
            <a:r>
              <a:rPr lang="en-US" dirty="0"/>
              <a:t>of flow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 smtClean="0">
                <a:latin typeface="Times New Roman" charset="0"/>
              </a:rPr>
              <a:t>i</a:t>
            </a:r>
            <a:endParaRPr lang="en-US" i="1" dirty="0" smtClean="0">
              <a:latin typeface="Times New Roman" charset="0"/>
            </a:endParaRPr>
          </a:p>
          <a:p>
            <a:pPr lvl="1"/>
            <a:r>
              <a:rPr lang="en-US" i="1" dirty="0">
                <a:latin typeface="Times New Roman" charset="0"/>
              </a:rPr>
              <a:t>   </a:t>
            </a:r>
            <a:r>
              <a:rPr lang="en-US" i="1" dirty="0" smtClean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- </a:t>
            </a:r>
            <a:r>
              <a:rPr lang="en-US" dirty="0"/>
              <a:t>virtual finishing time of packet </a:t>
            </a:r>
            <a:r>
              <a:rPr lang="en-US" i="1" dirty="0">
                <a:latin typeface="Times New Roman" charset="0"/>
              </a:rPr>
              <a:t>k</a:t>
            </a:r>
            <a:r>
              <a:rPr lang="en-US" dirty="0"/>
              <a:t> of flow </a:t>
            </a:r>
            <a:r>
              <a:rPr lang="en-US" i="1" dirty="0" err="1">
                <a:latin typeface="Times New Roman" charset="0"/>
              </a:rPr>
              <a:t>i</a:t>
            </a:r>
            <a:endParaRPr lang="en-US" i="1" dirty="0">
              <a:latin typeface="Times New Roman" charset="0"/>
            </a:endParaRPr>
          </a:p>
          <a:p>
            <a:r>
              <a:rPr lang="en-US" dirty="0"/>
              <a:t>The finishing time of packet </a:t>
            </a:r>
            <a:r>
              <a:rPr lang="en-US" i="1" dirty="0">
                <a:latin typeface="Times New Roman" charset="0"/>
              </a:rPr>
              <a:t>k+1</a:t>
            </a:r>
            <a:r>
              <a:rPr lang="en-US" dirty="0"/>
              <a:t> of flow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is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graphicFrame>
        <p:nvGraphicFramePr>
          <p:cNvPr id="1130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63800"/>
              </p:ext>
            </p:extLst>
          </p:nvPr>
        </p:nvGraphicFramePr>
        <p:xfrm>
          <a:off x="876300" y="1905000"/>
          <a:ext cx="3698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8" name="Equation" r:id="rId3" imgW="177480" imgH="241200" progId="Equation.3">
                  <p:embed/>
                </p:oleObj>
              </mc:Choice>
              <mc:Fallback>
                <p:oleObj name="Equation" r:id="rId3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905000"/>
                        <a:ext cx="3698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820942"/>
              </p:ext>
            </p:extLst>
          </p:nvPr>
        </p:nvGraphicFramePr>
        <p:xfrm>
          <a:off x="898526" y="1466850"/>
          <a:ext cx="3968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9"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6" y="1466850"/>
                        <a:ext cx="3968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529427"/>
              </p:ext>
            </p:extLst>
          </p:nvPr>
        </p:nvGraphicFramePr>
        <p:xfrm>
          <a:off x="885826" y="2609850"/>
          <a:ext cx="4492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0" name="Equation" r:id="rId7" imgW="215640" imgH="241200" progId="Equation.3">
                  <p:embed/>
                </p:oleObj>
              </mc:Choice>
              <mc:Fallback>
                <p:oleObj name="Equation" r:id="rId7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6" y="2609850"/>
                        <a:ext cx="44926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2227"/>
              </p:ext>
            </p:extLst>
          </p:nvPr>
        </p:nvGraphicFramePr>
        <p:xfrm>
          <a:off x="1879600" y="3670300"/>
          <a:ext cx="4889500" cy="578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1" name="Equation" r:id="rId9" imgW="2019300" imgH="241300" progId="Equation.3">
                  <p:embed/>
                </p:oleObj>
              </mc:Choice>
              <mc:Fallback>
                <p:oleObj name="Equation" r:id="rId9" imgW="2019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670300"/>
                        <a:ext cx="4889500" cy="578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657600" y="2273300"/>
            <a:ext cx="1714500" cy="2019300"/>
            <a:chOff x="3657600" y="2273300"/>
            <a:chExt cx="1714500" cy="2019300"/>
          </a:xfrm>
        </p:grpSpPr>
        <p:sp>
          <p:nvSpPr>
            <p:cNvPr id="2" name="Rectangle 1"/>
            <p:cNvSpPr/>
            <p:nvPr/>
          </p:nvSpPr>
          <p:spPr>
            <a:xfrm>
              <a:off x="3657600" y="3657600"/>
              <a:ext cx="10287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ular Callout 2"/>
            <p:cNvSpPr/>
            <p:nvPr/>
          </p:nvSpPr>
          <p:spPr>
            <a:xfrm>
              <a:off x="4508500" y="2273300"/>
              <a:ext cx="863600" cy="622300"/>
            </a:xfrm>
            <a:prstGeom prst="wedgeRectCallout">
              <a:avLst>
                <a:gd name="adj1" fmla="val -86612"/>
                <a:gd name="adj2" fmla="val 174745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/>
                  <a:cs typeface="Helvetica Neue Light"/>
                </a:rPr>
                <a:t>Current round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62500" y="2032000"/>
            <a:ext cx="2603500" cy="2260600"/>
            <a:chOff x="4762500" y="2032000"/>
            <a:chExt cx="2603500" cy="2260600"/>
          </a:xfrm>
        </p:grpSpPr>
        <p:sp>
          <p:nvSpPr>
            <p:cNvPr id="11" name="Rectangle 10"/>
            <p:cNvSpPr/>
            <p:nvPr/>
          </p:nvSpPr>
          <p:spPr>
            <a:xfrm>
              <a:off x="4762500" y="3657600"/>
              <a:ext cx="4445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ular Callout 14"/>
            <p:cNvSpPr/>
            <p:nvPr/>
          </p:nvSpPr>
          <p:spPr>
            <a:xfrm>
              <a:off x="5499100" y="2032000"/>
              <a:ext cx="1866900" cy="863600"/>
            </a:xfrm>
            <a:prstGeom prst="wedgeRectCallout">
              <a:avLst>
                <a:gd name="adj1" fmla="val -67564"/>
                <a:gd name="adj2" fmla="val 140921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/>
                  <a:cs typeface="Helvetica Neue Light"/>
                </a:rPr>
                <a:t>Round when last packet of flow </a:t>
              </a:r>
              <a:r>
                <a:rPr lang="en-US" sz="1600" i="1" dirty="0" err="1" smtClean="0">
                  <a:latin typeface="Helvetica Neue Light"/>
                  <a:cs typeface="Helvetica Neue Light"/>
                </a:rPr>
                <a:t>i</a:t>
              </a:r>
              <a:r>
                <a:rPr lang="en-US" sz="1600" dirty="0" smtClean="0">
                  <a:latin typeface="Helvetica Neue Light"/>
                  <a:cs typeface="Helvetica Neue Light"/>
                </a:rPr>
                <a:t> finishes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88000" y="3022600"/>
            <a:ext cx="3403600" cy="1244600"/>
            <a:chOff x="5588000" y="3022600"/>
            <a:chExt cx="3403600" cy="1244600"/>
          </a:xfrm>
        </p:grpSpPr>
        <p:sp>
          <p:nvSpPr>
            <p:cNvPr id="12" name="Rectangle 11"/>
            <p:cNvSpPr/>
            <p:nvPr/>
          </p:nvSpPr>
          <p:spPr>
            <a:xfrm>
              <a:off x="5588000" y="3632200"/>
              <a:ext cx="11684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ular Callout 15"/>
            <p:cNvSpPr/>
            <p:nvPr/>
          </p:nvSpPr>
          <p:spPr>
            <a:xfrm>
              <a:off x="7124700" y="3022600"/>
              <a:ext cx="1866900" cy="863600"/>
            </a:xfrm>
            <a:prstGeom prst="wedgeRectCallout">
              <a:avLst>
                <a:gd name="adj1" fmla="val -70285"/>
                <a:gd name="adj2" fmla="val 60039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/>
                  <a:cs typeface="Helvetica Neue Light"/>
                </a:rPr>
                <a:t># of rounds it takes to serve new packet 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200" y="3644900"/>
            <a:ext cx="2527300" cy="1485900"/>
            <a:chOff x="76200" y="3644900"/>
            <a:chExt cx="2527300" cy="1485900"/>
          </a:xfrm>
        </p:grpSpPr>
        <p:sp>
          <p:nvSpPr>
            <p:cNvPr id="13" name="Rectangle 12"/>
            <p:cNvSpPr/>
            <p:nvPr/>
          </p:nvSpPr>
          <p:spPr>
            <a:xfrm>
              <a:off x="1905000" y="3644900"/>
              <a:ext cx="698500" cy="635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1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ular Callout 16"/>
            <p:cNvSpPr/>
            <p:nvPr/>
          </p:nvSpPr>
          <p:spPr>
            <a:xfrm>
              <a:off x="76200" y="4267200"/>
              <a:ext cx="1866900" cy="863600"/>
            </a:xfrm>
            <a:prstGeom prst="wedgeRectCallout">
              <a:avLst>
                <a:gd name="adj1" fmla="val 61007"/>
                <a:gd name="adj2" fmla="val -5025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Helvetica Neue Light"/>
                  <a:cs typeface="Helvetica Neue Light"/>
                </a:rPr>
                <a:t>Round by which each packet is served</a:t>
              </a:r>
              <a:endParaRPr lang="en-US" sz="16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8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30300"/>
            <a:ext cx="8850312" cy="3581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Lottery Scheduling: Flexible Proportional-Share Resource </a:t>
            </a:r>
            <a:r>
              <a:rPr lang="en-US" dirty="0" smtClean="0"/>
              <a:t>Management, </a:t>
            </a:r>
          </a:p>
          <a:p>
            <a:r>
              <a:rPr lang="en-US" sz="2000" dirty="0" smtClean="0"/>
              <a:t>Carl </a:t>
            </a:r>
            <a:r>
              <a:rPr lang="en-US" sz="2000" dirty="0" err="1" smtClean="0"/>
              <a:t>Waldspurger</a:t>
            </a:r>
            <a:r>
              <a:rPr lang="en-US" sz="2000" dirty="0" smtClean="0"/>
              <a:t> and William </a:t>
            </a:r>
            <a:r>
              <a:rPr lang="en-US" sz="2000" dirty="0" err="1" smtClean="0"/>
              <a:t>Weihl</a:t>
            </a:r>
            <a:r>
              <a:rPr lang="en-US" sz="2000" dirty="0" smtClean="0"/>
              <a:t>, </a:t>
            </a:r>
            <a:r>
              <a:rPr lang="en-US" sz="2000" dirty="0"/>
              <a:t>OSDI</a:t>
            </a:r>
            <a:r>
              <a:rPr lang="en-US" sz="2000" dirty="0" smtClean="0"/>
              <a:t>’94</a:t>
            </a:r>
            <a:endParaRPr lang="en-US" sz="2000" dirty="0"/>
          </a:p>
          <a:p>
            <a:r>
              <a:rPr lang="en-US" sz="1800" dirty="0">
                <a:ea typeface="ＭＳ Ｐゴシック" charset="0"/>
              </a:rPr>
              <a:t>(</a:t>
            </a:r>
            <a:r>
              <a:rPr lang="en-US" sz="1800" dirty="0">
                <a:ea typeface="ＭＳ Ｐゴシック" charset="0"/>
                <a:hlinkClick r:id="rId2"/>
              </a:rPr>
              <a:t>www.usenix.org/publications/library/proceedings/osdi/full_papers/</a:t>
            </a:r>
            <a:r>
              <a:rPr lang="en-US" sz="1800" dirty="0" smtClean="0">
                <a:ea typeface="ＭＳ Ｐゴシック" charset="0"/>
                <a:hlinkClick r:id="rId2"/>
              </a:rPr>
              <a:t>waldspurger.pdf</a:t>
            </a:r>
            <a:r>
              <a:rPr lang="en-US" sz="1800" dirty="0" smtClean="0">
                <a:ea typeface="ＭＳ Ｐゴシック" charset="0"/>
              </a:rPr>
              <a:t>)</a:t>
            </a:r>
          </a:p>
          <a:p>
            <a:endParaRPr lang="en-US" sz="1800" dirty="0">
              <a:ea typeface="ＭＳ Ｐゴシック" charset="0"/>
            </a:endParaRPr>
          </a:p>
          <a:p>
            <a:r>
              <a:rPr lang="en-US" dirty="0"/>
              <a:t>Dominant Resource Fairness: Fair Allocation of Multiple Resource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sz="2000" dirty="0"/>
              <a:t>Ali </a:t>
            </a:r>
            <a:r>
              <a:rPr lang="en-US" sz="2000" dirty="0" err="1"/>
              <a:t>Ghodsi</a:t>
            </a:r>
            <a:r>
              <a:rPr lang="en-US" sz="2000" dirty="0"/>
              <a:t>, </a:t>
            </a:r>
            <a:r>
              <a:rPr lang="en-US" sz="2000" dirty="0" err="1"/>
              <a:t>Matei</a:t>
            </a:r>
            <a:r>
              <a:rPr lang="en-US" sz="2000" dirty="0"/>
              <a:t> </a:t>
            </a:r>
            <a:r>
              <a:rPr lang="en-US" sz="2000" dirty="0" err="1"/>
              <a:t>Zaharia</a:t>
            </a:r>
            <a:r>
              <a:rPr lang="en-US" sz="2000" dirty="0"/>
              <a:t>, Benjamin </a:t>
            </a:r>
            <a:r>
              <a:rPr lang="en-US" sz="2000" dirty="0" err="1"/>
              <a:t>Hindman</a:t>
            </a:r>
            <a:r>
              <a:rPr lang="en-US" sz="2000" dirty="0"/>
              <a:t>, Andy </a:t>
            </a:r>
            <a:r>
              <a:rPr lang="en-US" sz="2000" dirty="0" err="1"/>
              <a:t>Konwinski</a:t>
            </a:r>
            <a:r>
              <a:rPr lang="en-US" sz="2000" dirty="0"/>
              <a:t>, Scott </a:t>
            </a:r>
            <a:r>
              <a:rPr lang="en-US" sz="2000" dirty="0" err="1"/>
              <a:t>Shenker</a:t>
            </a:r>
            <a:r>
              <a:rPr lang="en-US" sz="2000" dirty="0"/>
              <a:t>, Ion Stoica</a:t>
            </a:r>
            <a:r>
              <a:rPr lang="en-US" sz="2000" dirty="0" smtClean="0"/>
              <a:t>, NSDI’11</a:t>
            </a:r>
            <a:endParaRPr lang="en-US" sz="2000" dirty="0"/>
          </a:p>
          <a:p>
            <a:r>
              <a:rPr lang="en-US" sz="1800" dirty="0" smtClean="0">
                <a:ea typeface="ＭＳ Ｐゴシック" charset="0"/>
              </a:rPr>
              <a:t>(</a:t>
            </a:r>
            <a:r>
              <a:rPr lang="en-US" sz="1800" dirty="0">
                <a:ea typeface="ＭＳ Ｐゴシック" charset="0"/>
                <a:hlinkClick r:id="rId3"/>
              </a:rPr>
              <a:t>https://www.cs.berkeley.edu/~alig/papers/</a:t>
            </a:r>
            <a:r>
              <a:rPr lang="en-US" sz="1800" dirty="0" smtClean="0">
                <a:ea typeface="ＭＳ Ｐゴシック" charset="0"/>
                <a:hlinkClick r:id="rId3"/>
              </a:rPr>
              <a:t>drf.pdf</a:t>
            </a:r>
            <a:r>
              <a:rPr lang="en-US" sz="1800" dirty="0" smtClean="0">
                <a:ea typeface="ＭＳ Ｐゴシック" charset="0"/>
              </a:rPr>
              <a:t>)</a:t>
            </a:r>
          </a:p>
          <a:p>
            <a:pPr lvl="2"/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Processors: Lottery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approximation of weighted fair sharing</a:t>
            </a:r>
          </a:p>
          <a:p>
            <a:pPr lvl="1"/>
            <a:r>
              <a:rPr lang="en-US" dirty="0" smtClean="0"/>
              <a:t>Weight </a:t>
            </a:r>
            <a:r>
              <a:rPr lang="en-US" dirty="0" smtClean="0">
                <a:sym typeface="Wingdings"/>
              </a:rPr>
              <a:t> number of tickets</a:t>
            </a:r>
          </a:p>
          <a:p>
            <a:pPr lvl="1"/>
            <a:r>
              <a:rPr lang="en-US" dirty="0" smtClean="0">
                <a:sym typeface="Wingdings"/>
              </a:rPr>
              <a:t>Scheduling decision  probabilistic: give a slot to a process proportionally to its weight 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How?</a:t>
            </a:r>
          </a:p>
          <a:p>
            <a:pPr lvl="1"/>
            <a:r>
              <a:rPr lang="en-US" dirty="0" smtClean="0">
                <a:sym typeface="Wingdings"/>
              </a:rPr>
              <a:t>Randomly generate an integer and see which process has the winning ticket!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Fairness analysis (I)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Lottery scheduling is </a:t>
            </a:r>
            <a:r>
              <a:rPr lang="en-US" b="1" i="1" dirty="0">
                <a:latin typeface="Helvetica Neue Light"/>
                <a:cs typeface="Helvetica Neue Light"/>
              </a:rPr>
              <a:t>probabilistically fair</a:t>
            </a:r>
          </a:p>
          <a:p>
            <a:r>
              <a:rPr lang="en-US" dirty="0">
                <a:latin typeface="Helvetica Neue Light"/>
                <a:cs typeface="Helvetica Neue Light"/>
              </a:rPr>
              <a:t>If a thread has a </a:t>
            </a:r>
            <a:r>
              <a:rPr lang="en-US" b="1" i="1" dirty="0">
                <a:latin typeface="Helvetica Neue Light"/>
                <a:cs typeface="Helvetica Neue Light"/>
              </a:rPr>
              <a:t>t</a:t>
            </a:r>
            <a:r>
              <a:rPr lang="en-US" dirty="0">
                <a:latin typeface="Helvetica Neue Light"/>
                <a:cs typeface="Helvetica Neue Light"/>
              </a:rPr>
              <a:t> tickets out of </a:t>
            </a:r>
            <a:r>
              <a:rPr lang="en-US" b="1" i="1" dirty="0">
                <a:latin typeface="Helvetica Neue Light"/>
                <a:cs typeface="Helvetica Neue Light"/>
              </a:rPr>
              <a:t>T 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Its probability of winning a lottery is  </a:t>
            </a:r>
            <a:r>
              <a:rPr lang="en-US" i="1" dirty="0">
                <a:latin typeface="Helvetica Neue"/>
                <a:cs typeface="Helvetica Neue"/>
              </a:rPr>
              <a:t>p = t/T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Its expected number of wins </a:t>
            </a:r>
            <a:r>
              <a:rPr lang="en-US" dirty="0" smtClean="0">
                <a:latin typeface="Helvetica Neue Light"/>
                <a:cs typeface="Helvetica Neue Light"/>
              </a:rPr>
              <a:t>over </a:t>
            </a:r>
            <a:r>
              <a:rPr lang="en-US" i="1" dirty="0">
                <a:latin typeface="Helvetica Neue"/>
                <a:cs typeface="Helvetica Neue"/>
              </a:rPr>
              <a:t>n</a:t>
            </a:r>
            <a:r>
              <a:rPr lang="en-US" dirty="0">
                <a:latin typeface="Helvetica Neue Light"/>
                <a:cs typeface="Helvetica Neue Light"/>
              </a:rPr>
              <a:t> drawings is </a:t>
            </a:r>
            <a:r>
              <a:rPr lang="en-US" i="1" dirty="0" err="1">
                <a:latin typeface="Helvetica Neue"/>
                <a:cs typeface="Helvetica Neue"/>
              </a:rPr>
              <a:t>np</a:t>
            </a:r>
            <a:endParaRPr lang="en-US" dirty="0">
              <a:latin typeface="Helvetica Neue"/>
              <a:cs typeface="Helvetica Neue"/>
            </a:endParaRPr>
          </a:p>
          <a:p>
            <a:pPr lvl="2"/>
            <a:r>
              <a:rPr lang="en-US" dirty="0" smtClean="0">
                <a:latin typeface="Helvetica Neue Light"/>
                <a:cs typeface="Helvetica Neue Light"/>
              </a:rPr>
              <a:t>What’s the distribution?</a:t>
            </a:r>
          </a:p>
          <a:p>
            <a:pPr lvl="3"/>
            <a:r>
              <a:rPr lang="en-US" dirty="0" smtClean="0">
                <a:latin typeface="Helvetica Neue Light"/>
                <a:cs typeface="Helvetica Neue Light"/>
              </a:rPr>
              <a:t>Binomial </a:t>
            </a:r>
            <a:r>
              <a:rPr lang="en-US" dirty="0">
                <a:latin typeface="Helvetica Neue Light"/>
                <a:cs typeface="Helvetica Neue Light"/>
              </a:rPr>
              <a:t>distribution</a:t>
            </a:r>
          </a:p>
          <a:p>
            <a:pPr lvl="3"/>
            <a:r>
              <a:rPr lang="en-US" dirty="0">
                <a:latin typeface="Helvetica Neue Light"/>
                <a:cs typeface="Helvetica Neue Light"/>
              </a:rPr>
              <a:t>Variance </a:t>
            </a:r>
            <a:r>
              <a:rPr lang="el-GR" i="1" dirty="0">
                <a:latin typeface="Helvetica Neue"/>
                <a:cs typeface="Helvetica Neue"/>
              </a:rPr>
              <a:t>σ</a:t>
            </a:r>
            <a:r>
              <a:rPr lang="en-US" i="1" baseline="30000" dirty="0">
                <a:latin typeface="Helvetica Neue"/>
                <a:cs typeface="Helvetica Neue"/>
              </a:rPr>
              <a:t>2</a:t>
            </a:r>
            <a:r>
              <a:rPr lang="en-US" i="1" dirty="0">
                <a:latin typeface="Helvetica Neue"/>
                <a:cs typeface="Helvetica Neue"/>
              </a:rPr>
              <a:t> = </a:t>
            </a:r>
            <a:r>
              <a:rPr lang="en-US" i="1" dirty="0" err="1">
                <a:latin typeface="Helvetica Neue"/>
                <a:cs typeface="Helvetica Neue"/>
              </a:rPr>
              <a:t>np</a:t>
            </a:r>
            <a:r>
              <a:rPr lang="en-US" dirty="0">
                <a:latin typeface="Helvetica Neue"/>
                <a:cs typeface="Helvetica Neue"/>
              </a:rPr>
              <a:t>(1 – </a:t>
            </a:r>
            <a:r>
              <a:rPr lang="en-US" i="1" dirty="0">
                <a:latin typeface="Helvetica Neue"/>
                <a:cs typeface="Helvetica Neue"/>
              </a:rPr>
              <a:t>p</a:t>
            </a:r>
            <a:r>
              <a:rPr lang="en-US" dirty="0">
                <a:latin typeface="Helvetica Neue"/>
                <a:cs typeface="Helvetica Neue"/>
              </a:rPr>
              <a:t>)</a:t>
            </a:r>
            <a:endParaRPr lang="el-GR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12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Fairness analysis (II)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Helvetica Neue Light"/>
                <a:cs typeface="Helvetica Neue Light"/>
              </a:rPr>
              <a:t>Coefficient of variation of number of wins </a:t>
            </a:r>
            <a:r>
              <a:rPr lang="el-GR" i="1" dirty="0">
                <a:latin typeface="Helvetica Neue"/>
                <a:cs typeface="Helvetica Neue"/>
              </a:rPr>
              <a:t>σ</a:t>
            </a:r>
            <a:r>
              <a:rPr lang="en-US" i="1" dirty="0">
                <a:latin typeface="Helvetica Neue"/>
                <a:cs typeface="Helvetica Neue"/>
              </a:rPr>
              <a:t>/</a:t>
            </a:r>
            <a:r>
              <a:rPr lang="en-US" i="1" dirty="0" err="1">
                <a:latin typeface="Helvetica Neue"/>
                <a:cs typeface="Helvetica Neue"/>
              </a:rPr>
              <a:t>np</a:t>
            </a:r>
            <a:r>
              <a:rPr lang="en-US" i="1" dirty="0">
                <a:latin typeface="Helvetica Neue"/>
                <a:cs typeface="Helvetica Neue"/>
              </a:rPr>
              <a:t> = </a:t>
            </a:r>
            <a:r>
              <a:rPr lang="en-US" dirty="0">
                <a:latin typeface="Helvetica Neue"/>
                <a:cs typeface="Helvetica Neue"/>
              </a:rPr>
              <a:t>√((1</a:t>
            </a:r>
            <a:r>
              <a:rPr lang="en-US" i="1" dirty="0">
                <a:latin typeface="Helvetica Neue"/>
                <a:cs typeface="Helvetica Neue"/>
              </a:rPr>
              <a:t>-p</a:t>
            </a:r>
            <a:r>
              <a:rPr lang="en-US" dirty="0">
                <a:latin typeface="Helvetica Neue"/>
                <a:cs typeface="Helvetica Neue"/>
              </a:rPr>
              <a:t>)/</a:t>
            </a:r>
            <a:r>
              <a:rPr lang="en-US" i="1" dirty="0" err="1">
                <a:latin typeface="Helvetica Neue"/>
                <a:cs typeface="Helvetica Neue"/>
              </a:rPr>
              <a:t>np</a:t>
            </a:r>
            <a:r>
              <a:rPr lang="en-US" dirty="0">
                <a:latin typeface="Helvetica Neue"/>
                <a:cs typeface="Helvetica Neue"/>
              </a:rPr>
              <a:t>)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Decreases with </a:t>
            </a:r>
            <a:r>
              <a:rPr lang="en-US" dirty="0">
                <a:latin typeface="Helvetica Neue"/>
                <a:cs typeface="Helvetica Neue"/>
              </a:rPr>
              <a:t>√</a:t>
            </a:r>
            <a:r>
              <a:rPr lang="en-US" i="1" dirty="0">
                <a:latin typeface="Helvetica Neue"/>
                <a:cs typeface="Helvetica Neue"/>
              </a:rPr>
              <a:t>n</a:t>
            </a:r>
          </a:p>
          <a:p>
            <a:pPr>
              <a:spcBef>
                <a:spcPct val="60000"/>
              </a:spcBef>
            </a:pPr>
            <a:r>
              <a:rPr lang="en-US" dirty="0" smtClean="0">
                <a:latin typeface="Helvetica Neue Light"/>
                <a:cs typeface="Helvetica Neue Light"/>
              </a:rPr>
              <a:t>As </a:t>
            </a:r>
            <a:r>
              <a:rPr lang="en-US" dirty="0">
                <a:latin typeface="Helvetica Neue Light"/>
                <a:cs typeface="Helvetica Neue Light"/>
              </a:rPr>
              <a:t>time passes, each thread ends receiving its share of the resource</a:t>
            </a:r>
          </a:p>
        </p:txBody>
      </p:sp>
    </p:spTree>
    <p:extLst>
      <p:ext uri="{BB962C8B-B14F-4D97-AF65-F5344CB8AC3E}">
        <p14:creationId xmlns:p14="http://schemas.microsoft.com/office/powerpoint/2010/main" val="24141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Introduces a bunch of abstractions and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Ticket transfers</a:t>
            </a:r>
          </a:p>
          <a:p>
            <a:endParaRPr lang="en-US" dirty="0" smtClean="0"/>
          </a:p>
          <a:p>
            <a:r>
              <a:rPr lang="en-US" dirty="0" smtClean="0"/>
              <a:t>Ticket currencies</a:t>
            </a:r>
          </a:p>
          <a:p>
            <a:endParaRPr lang="en-US" dirty="0" smtClean="0"/>
          </a:p>
          <a:p>
            <a:r>
              <a:rPr lang="en-US" dirty="0" smtClean="0"/>
              <a:t>Compensation tickets</a:t>
            </a:r>
          </a:p>
          <a:p>
            <a:endParaRPr lang="en-US" dirty="0"/>
          </a:p>
          <a:p>
            <a:r>
              <a:rPr lang="en-US" dirty="0" smtClean="0"/>
              <a:t>Applied to other resources, e.g.,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Ticket transfers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Explicit transfers of tickets from one client to another</a:t>
            </a:r>
          </a:p>
          <a:p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They </a:t>
            </a:r>
            <a:r>
              <a:rPr lang="en-US" dirty="0">
                <a:latin typeface="Helvetica Neue Light"/>
                <a:cs typeface="Helvetica Neue Light"/>
              </a:rPr>
              <a:t>an be used whenever a client blocks due to some dependency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When a client waits for a reply from a server, it can temporarily transfer its tickets to the server</a:t>
            </a:r>
          </a:p>
          <a:p>
            <a:endParaRPr lang="en-US" dirty="0" smtClean="0">
              <a:latin typeface="Helvetica Neue Light"/>
              <a:cs typeface="Helvetica Neue Light"/>
            </a:endParaRPr>
          </a:p>
          <a:p>
            <a:r>
              <a:rPr lang="en-US" dirty="0" smtClean="0">
                <a:latin typeface="Helvetica Neue Light"/>
                <a:cs typeface="Helvetica Neue Light"/>
              </a:rPr>
              <a:t>They </a:t>
            </a:r>
            <a:r>
              <a:rPr lang="en-US" dirty="0">
                <a:latin typeface="Helvetica Neue Light"/>
                <a:cs typeface="Helvetica Neue Light"/>
              </a:rPr>
              <a:t>eliminate </a:t>
            </a:r>
            <a:r>
              <a:rPr lang="en-US" b="1" i="1" dirty="0">
                <a:latin typeface="Helvetica Neue Light"/>
                <a:cs typeface="Helvetica Neue Light"/>
              </a:rPr>
              <a:t>priority inversions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08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Ticket inflation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Lets </a:t>
            </a:r>
            <a:r>
              <a:rPr lang="en-US" dirty="0" smtClean="0">
                <a:latin typeface="Helvetica Neue Light"/>
                <a:cs typeface="Helvetica Neue Light"/>
              </a:rPr>
              <a:t>clients create </a:t>
            </a:r>
            <a:r>
              <a:rPr lang="en-US" dirty="0">
                <a:latin typeface="Helvetica Neue Light"/>
                <a:cs typeface="Helvetica Neue Light"/>
              </a:rPr>
              <a:t>new tickets 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Like printing their own money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Counterpart is </a:t>
            </a:r>
            <a:r>
              <a:rPr lang="en-US" b="1" i="1" dirty="0">
                <a:latin typeface="Helvetica Neue Light"/>
                <a:cs typeface="Helvetica Neue Light"/>
              </a:rPr>
              <a:t>ticket deflation</a:t>
            </a:r>
          </a:p>
          <a:p>
            <a:pPr>
              <a:spcBef>
                <a:spcPct val="60000"/>
              </a:spcBef>
            </a:pPr>
            <a:r>
              <a:rPr lang="en-US" b="1" dirty="0">
                <a:latin typeface="Helvetica Neue Light"/>
                <a:cs typeface="Helvetica Neue Light"/>
              </a:rPr>
              <a:t>Normally disallowed </a:t>
            </a:r>
            <a:r>
              <a:rPr lang="en-US" dirty="0">
                <a:latin typeface="Helvetica Neue Light"/>
                <a:cs typeface="Helvetica Neue Light"/>
              </a:rPr>
              <a:t>except among mutually trusting clients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Lets them to adjust their priorities dynamically without explicit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6506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Ticket currencies (I)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 Consider the case of a user managing multiple threads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Want to let her favor some threads over others 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Without impacting the threads of other users</a:t>
            </a:r>
          </a:p>
        </p:txBody>
      </p:sp>
    </p:spTree>
    <p:extLst>
      <p:ext uri="{BB962C8B-B14F-4D97-AF65-F5344CB8AC3E}">
        <p14:creationId xmlns:p14="http://schemas.microsoft.com/office/powerpoint/2010/main" val="32660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Ticket currencies (II)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>
                <a:latin typeface="Helvetica Neue Light"/>
                <a:cs typeface="Helvetica Neue Light"/>
              </a:rPr>
              <a:t>Will let her create new tickets but will debase the individual values of all the tickets she owns</a:t>
            </a:r>
          </a:p>
          <a:p>
            <a:pPr lvl="1">
              <a:lnSpc>
                <a:spcPct val="110000"/>
              </a:lnSpc>
            </a:pPr>
            <a:r>
              <a:rPr lang="en-US">
                <a:latin typeface="Helvetica Neue Light"/>
                <a:cs typeface="Helvetica Neue Light"/>
              </a:rPr>
              <a:t>Her tickets will be expressed in a new </a:t>
            </a:r>
            <a:r>
              <a:rPr lang="en-US" b="1" i="1">
                <a:latin typeface="Helvetica Neue Light"/>
                <a:cs typeface="Helvetica Neue Light"/>
              </a:rPr>
              <a:t>currency</a:t>
            </a:r>
            <a:r>
              <a:rPr lang="en-US">
                <a:latin typeface="Helvetica Neue Light"/>
                <a:cs typeface="Helvetica Neue Light"/>
              </a:rPr>
              <a:t> that will have a variable </a:t>
            </a:r>
            <a:r>
              <a:rPr lang="en-US" b="1" i="1">
                <a:latin typeface="Helvetica Neue Light"/>
                <a:cs typeface="Helvetica Neue Light"/>
              </a:rPr>
              <a:t>exchange rate</a:t>
            </a:r>
            <a:r>
              <a:rPr lang="en-US">
                <a:latin typeface="Helvetica Neue Light"/>
                <a:cs typeface="Helvetica Neue Light"/>
              </a:rPr>
              <a:t> with the </a:t>
            </a:r>
            <a:r>
              <a:rPr lang="en-US" b="1" i="1">
                <a:latin typeface="Helvetica Neue Light"/>
                <a:cs typeface="Helvetica Neue Light"/>
              </a:rPr>
              <a:t>base currency</a:t>
            </a:r>
            <a:r>
              <a:rPr lang="en-US" b="1">
                <a:latin typeface="Helvetica Neue Light"/>
                <a:cs typeface="Helvetica Neue Light"/>
              </a:rPr>
              <a:t> </a:t>
            </a:r>
            <a:endParaRPr lang="en-US" b="1" i="1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endParaRPr lang="en-US">
              <a:latin typeface="Helvetica Neue Light"/>
              <a:cs typeface="Helvetica Neue Light"/>
            </a:endParaRPr>
          </a:p>
          <a:p>
            <a:pPr>
              <a:lnSpc>
                <a:spcPct val="110000"/>
              </a:lnSpc>
            </a:pPr>
            <a:endParaRPr lang="en-US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43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Example (I)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Ann manages three threads 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A has 5 tickets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B has 3 tickets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C has 2 tickets</a:t>
            </a:r>
          </a:p>
          <a:p>
            <a:pPr lvl="1"/>
            <a:endParaRPr lang="en-US">
              <a:latin typeface="Helvetica Neue Light"/>
              <a:cs typeface="Helvetica Neue Light"/>
            </a:endParaRPr>
          </a:p>
          <a:p>
            <a:r>
              <a:rPr lang="en-US">
                <a:latin typeface="Helvetica Neue Light"/>
                <a:cs typeface="Helvetica Neue Light"/>
              </a:rPr>
              <a:t>Ann creates 5 extra tickets and assigns them to process C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Ann now has 15 tickets</a:t>
            </a:r>
          </a:p>
        </p:txBody>
      </p:sp>
    </p:spTree>
    <p:extLst>
      <p:ext uri="{BB962C8B-B14F-4D97-AF65-F5344CB8AC3E}">
        <p14:creationId xmlns:p14="http://schemas.microsoft.com/office/powerpoint/2010/main" val="20603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Example (II)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These 15 tickets represent 15 units of a new currency whose exchange rate with the base currency is 10/15</a:t>
            </a:r>
          </a:p>
          <a:p>
            <a:endParaRPr lang="en-US">
              <a:latin typeface="Helvetica Neue Light"/>
              <a:cs typeface="Helvetica Neue Light"/>
            </a:endParaRPr>
          </a:p>
          <a:p>
            <a:r>
              <a:rPr lang="en-US">
                <a:latin typeface="Helvetica Neue Light"/>
                <a:cs typeface="Helvetica Neue Light"/>
              </a:rPr>
              <a:t>The total value of Ann tickets expressed in the base currency is still equal to 10</a:t>
            </a:r>
          </a:p>
        </p:txBody>
      </p:sp>
    </p:spTree>
    <p:extLst>
      <p:ext uri="{BB962C8B-B14F-4D97-AF65-F5344CB8AC3E}">
        <p14:creationId xmlns:p14="http://schemas.microsoft.com/office/powerpoint/2010/main" val="6771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 from a scheduler?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Helvetica Neue"/>
                <a:cs typeface="Helvetica Neue"/>
              </a:rPr>
              <a:t>Isolation</a:t>
            </a:r>
            <a:r>
              <a:rPr lang="en-US" dirty="0" smtClean="0"/>
              <a:t>: have some sort of guarantee that misbehaved processes cannot affect me “too much”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>
                <a:latin typeface="Helvetica Neue"/>
                <a:cs typeface="Helvetica Neue"/>
              </a:rPr>
              <a:t>Efficient resource usage</a:t>
            </a:r>
            <a:r>
              <a:rPr lang="en-US" dirty="0" smtClean="0"/>
              <a:t>: resource is not idle while there is a process whose demand is not fully satisfied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>
                <a:latin typeface="Helvetica Neue"/>
                <a:cs typeface="Helvetica Neue"/>
              </a:rPr>
              <a:t>Flexibility</a:t>
            </a:r>
            <a:r>
              <a:rPr lang="en-US" dirty="0" smtClean="0"/>
              <a:t>: can express some sort of priorities, e.g., strict or time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5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Compensation tickets (I)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I/O-bound threads are likely get less than their fair share of the CPU because they often block before their CPU quantum expires</a:t>
            </a:r>
          </a:p>
          <a:p>
            <a:endParaRPr lang="en-US">
              <a:latin typeface="Helvetica Neue Light"/>
              <a:cs typeface="Helvetica Neue Light"/>
            </a:endParaRPr>
          </a:p>
          <a:p>
            <a:r>
              <a:rPr lang="en-US">
                <a:latin typeface="Helvetica Neue Light"/>
                <a:cs typeface="Helvetica Neue Light"/>
              </a:rPr>
              <a:t>Compensation tickets address this imbalance</a:t>
            </a:r>
          </a:p>
        </p:txBody>
      </p:sp>
    </p:spTree>
    <p:extLst>
      <p:ext uri="{BB962C8B-B14F-4D97-AF65-F5344CB8AC3E}">
        <p14:creationId xmlns:p14="http://schemas.microsoft.com/office/powerpoint/2010/main" val="39178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Compensation tickets (II)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 A client that consumes only a fraction </a:t>
            </a:r>
            <a:r>
              <a:rPr lang="en-US" i="1" dirty="0">
                <a:latin typeface="Helvetica Neue Light"/>
                <a:cs typeface="Helvetica Neue Light"/>
              </a:rPr>
              <a:t>f</a:t>
            </a:r>
            <a:r>
              <a:rPr lang="en-US" dirty="0">
                <a:latin typeface="Helvetica Neue Light"/>
                <a:cs typeface="Helvetica Neue Light"/>
              </a:rPr>
              <a:t> of its CPU quantum </a:t>
            </a:r>
            <a:r>
              <a:rPr lang="en-US" b="1" i="1" dirty="0">
                <a:latin typeface="Helvetica Neue Light"/>
                <a:cs typeface="Helvetica Neue Light"/>
              </a:rPr>
              <a:t>can</a:t>
            </a:r>
            <a:r>
              <a:rPr lang="en-US" dirty="0">
                <a:latin typeface="Helvetica Neue Light"/>
                <a:cs typeface="Helvetica Neue Light"/>
              </a:rPr>
              <a:t> be granted a </a:t>
            </a:r>
            <a:r>
              <a:rPr lang="en-US" b="1" i="1" dirty="0">
                <a:latin typeface="Helvetica Neue Light"/>
                <a:cs typeface="Helvetica Neue Light"/>
              </a:rPr>
              <a:t>compensation ticket</a:t>
            </a:r>
          </a:p>
          <a:p>
            <a:pPr lvl="1"/>
            <a:r>
              <a:rPr lang="en-US" dirty="0">
                <a:latin typeface="Helvetica Neue Light"/>
                <a:cs typeface="Helvetica Neue Light"/>
              </a:rPr>
              <a:t>Ticket inflates the value  of all client tickets by 1/f until the client starts gets the CPU</a:t>
            </a:r>
          </a:p>
          <a:p>
            <a:pPr lvl="2"/>
            <a:r>
              <a:rPr lang="en-US" i="1" dirty="0" smtClean="0">
                <a:latin typeface="Helvetica Neue Light"/>
                <a:cs typeface="Helvetica Neue Light"/>
              </a:rPr>
              <a:t>Wording </a:t>
            </a:r>
            <a:r>
              <a:rPr lang="en-US" i="1" dirty="0">
                <a:latin typeface="Helvetica Neue Light"/>
                <a:cs typeface="Helvetica Neue Light"/>
              </a:rPr>
              <a:t>in the paper is much more </a:t>
            </a:r>
            <a:r>
              <a:rPr lang="en-US" i="1" dirty="0" smtClean="0">
                <a:latin typeface="Helvetica Neue Light"/>
                <a:cs typeface="Helvetica Neue Light"/>
              </a:rPr>
              <a:t>abstract</a:t>
            </a:r>
            <a:endParaRPr lang="en-US" i="1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2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CPU quantum is 100 ms</a:t>
            </a:r>
          </a:p>
          <a:p>
            <a:r>
              <a:rPr lang="en-US">
                <a:latin typeface="Helvetica Neue Light"/>
                <a:cs typeface="Helvetica Neue Light"/>
              </a:rPr>
              <a:t>Client A releases the CPU after 20ms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 </a:t>
            </a:r>
            <a:r>
              <a:rPr lang="en-US" b="1" i="1">
                <a:latin typeface="Helvetica Neue Light"/>
                <a:cs typeface="Helvetica Neue Light"/>
              </a:rPr>
              <a:t>f</a:t>
            </a:r>
            <a:r>
              <a:rPr lang="en-US">
                <a:latin typeface="Helvetica Neue Light"/>
                <a:cs typeface="Helvetica Neue Light"/>
              </a:rPr>
              <a:t> </a:t>
            </a:r>
            <a:r>
              <a:rPr lang="en-US" b="1">
                <a:latin typeface="Helvetica Neue Light"/>
                <a:cs typeface="Helvetica Neue Light"/>
              </a:rPr>
              <a:t>= 0.2 or 1/5</a:t>
            </a:r>
          </a:p>
          <a:p>
            <a:r>
              <a:rPr lang="en-US">
                <a:latin typeface="Helvetica Neue Light"/>
                <a:cs typeface="Helvetica Neue Light"/>
              </a:rPr>
              <a:t>Value of </a:t>
            </a:r>
            <a:r>
              <a:rPr lang="en-US" b="1" i="1">
                <a:latin typeface="Helvetica Neue Light"/>
                <a:cs typeface="Helvetica Neue Light"/>
              </a:rPr>
              <a:t>all </a:t>
            </a:r>
            <a:r>
              <a:rPr lang="en-US">
                <a:latin typeface="Helvetica Neue Light"/>
                <a:cs typeface="Helvetica Neue Light"/>
              </a:rPr>
              <a:t>tickets owned by A will be multiplied by 5 until A gets the CPU</a:t>
            </a:r>
          </a:p>
        </p:txBody>
      </p:sp>
    </p:spTree>
    <p:extLst>
      <p:ext uri="{BB962C8B-B14F-4D97-AF65-F5344CB8AC3E}">
        <p14:creationId xmlns:p14="http://schemas.microsoft.com/office/powerpoint/2010/main" val="42695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457200"/>
            <a:ext cx="8059738" cy="857250"/>
          </a:xfrm>
        </p:spPr>
        <p:txBody>
          <a:bodyPr/>
          <a:lstStyle/>
          <a:p>
            <a:r>
              <a:rPr lang="en-US" dirty="0">
                <a:latin typeface="Helvetica Neue Light"/>
                <a:cs typeface="Helvetica Neue Light"/>
              </a:rPr>
              <a:t>Compensation tickets (III)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 Neue Light"/>
                <a:cs typeface="Helvetica Neue Light"/>
              </a:rPr>
              <a:t>Compensation tickets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Favor I/O-bound—and interactive—threads </a:t>
            </a:r>
          </a:p>
          <a:p>
            <a:pPr lvl="1"/>
            <a:r>
              <a:rPr lang="en-US">
                <a:latin typeface="Helvetica Neue Light"/>
                <a:cs typeface="Helvetica Neue Light"/>
              </a:rPr>
              <a:t>Helps them getting their fair share of the CPU</a:t>
            </a:r>
          </a:p>
        </p:txBody>
      </p:sp>
    </p:spTree>
    <p:extLst>
      <p:ext uri="{BB962C8B-B14F-4D97-AF65-F5344CB8AC3E}">
        <p14:creationId xmlns:p14="http://schemas.microsoft.com/office/powerpoint/2010/main" val="14414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max-min fairness a very useful abstraction with strong properties</a:t>
            </a:r>
          </a:p>
          <a:p>
            <a:pPr lvl="1"/>
            <a:r>
              <a:rPr lang="en-US" dirty="0" smtClean="0"/>
              <a:t>Provides isolation (sharing guarantee)</a:t>
            </a:r>
          </a:p>
          <a:p>
            <a:pPr lvl="1"/>
            <a:r>
              <a:rPr lang="en-US" dirty="0" smtClean="0"/>
              <a:t>Efficient resource usage (if someone doesn’t use resource someone else can use it)</a:t>
            </a:r>
          </a:p>
          <a:p>
            <a:pPr lvl="1"/>
            <a:r>
              <a:rPr lang="en-US" dirty="0" smtClean="0"/>
              <a:t>Can emulate lots of scheduling policies</a:t>
            </a:r>
          </a:p>
          <a:p>
            <a:pPr lvl="1"/>
            <a:r>
              <a:rPr lang="en-US" dirty="0"/>
              <a:t>Strategy proof (cannot be gamed)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(I|)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Lottery scheduling</a:t>
            </a:r>
          </a:p>
          <a:p>
            <a:pPr lvl="1"/>
            <a:r>
              <a:rPr lang="en-US" dirty="0" smtClean="0"/>
              <a:t>An approximation of Weighted Fair </a:t>
            </a:r>
            <a:r>
              <a:rPr lang="en-US" dirty="0" err="1" smtClean="0"/>
              <a:t>Queueing</a:t>
            </a:r>
            <a:r>
              <a:rPr lang="en-US" dirty="0" smtClean="0"/>
              <a:t> in processor domain</a:t>
            </a:r>
          </a:p>
          <a:p>
            <a:pPr lvl="1"/>
            <a:r>
              <a:rPr lang="en-US" dirty="0" smtClean="0"/>
              <a:t>Introduces a bunch of useful abstractions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066801"/>
            <a:ext cx="8850312" cy="3640138"/>
          </a:xfrm>
        </p:spPr>
        <p:txBody>
          <a:bodyPr/>
          <a:lstStyle/>
          <a:p>
            <a:r>
              <a:rPr lang="en-US" dirty="0" smtClean="0"/>
              <a:t>Scheduling necessary to deal with oversubscribed resources</a:t>
            </a:r>
          </a:p>
          <a:p>
            <a:pPr lvl="1"/>
            <a:r>
              <a:rPr lang="en-US" dirty="0" smtClean="0"/>
              <a:t>Need to provide isolation</a:t>
            </a:r>
          </a:p>
          <a:p>
            <a:pPr lvl="1"/>
            <a:r>
              <a:rPr lang="en-US" dirty="0" smtClean="0"/>
              <a:t>Need high resource efficiency</a:t>
            </a:r>
          </a:p>
          <a:p>
            <a:r>
              <a:rPr lang="en-US" dirty="0" smtClean="0"/>
              <a:t>Weighted fair queuing achieves many desirable properties</a:t>
            </a:r>
          </a:p>
          <a:p>
            <a:pPr lvl="1"/>
            <a:r>
              <a:rPr lang="en-US" dirty="0" smtClean="0"/>
              <a:t>Many mechanisms to implement it (e.g., Lottery scheduling)</a:t>
            </a:r>
          </a:p>
          <a:p>
            <a:pPr lvl="1"/>
            <a:r>
              <a:rPr lang="en-US" dirty="0" smtClean="0"/>
              <a:t>But limited to a single resource</a:t>
            </a:r>
            <a:r>
              <a:rPr lang="en-US" dirty="0" smtClean="0"/>
              <a:t>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3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686800" cy="857250"/>
          </a:xfrm>
        </p:spPr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Single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Fair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Sharing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88" y="788194"/>
            <a:ext cx="7250112" cy="4241006"/>
          </a:xfrm>
        </p:spPr>
        <p:txBody>
          <a:bodyPr/>
          <a:lstStyle/>
          <a:p>
            <a:r>
              <a:rPr lang="sv-SE" i="1" dirty="0">
                <a:latin typeface="Helvetica Neue Light"/>
                <a:ea typeface="ＭＳ Ｐゴシック" charset="0"/>
                <a:cs typeface="Helvetica Neue Light"/>
              </a:rPr>
              <a:t>n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want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to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a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(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e.g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. CPU)</a:t>
            </a:r>
          </a:p>
          <a:p>
            <a:pPr lvl="1"/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Solution: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give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each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i="1" dirty="0">
                <a:latin typeface="Helvetica Neue Light"/>
                <a:ea typeface="ＭＳ Ｐゴシック" charset="0"/>
                <a:cs typeface="Helvetica Neue Light"/>
              </a:rPr>
              <a:t>1/n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of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the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shared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sv-SE" i="1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Generalized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by</a:t>
            </a:r>
            <a:r>
              <a:rPr lang="sv-SE" i="1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i="1" dirty="0">
                <a:latin typeface="Helvetica Neue Light"/>
                <a:ea typeface="ＭＳ Ｐゴシック" charset="0"/>
                <a:cs typeface="Helvetica Neue Light"/>
              </a:rPr>
              <a:t>max-min </a:t>
            </a:r>
            <a:r>
              <a:rPr lang="sv-SE" b="1" i="1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endParaRPr lang="sv-SE" b="1" i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Handles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if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a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wants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less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than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its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fair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share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E.g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.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wants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no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more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than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20%</a:t>
            </a:r>
          </a:p>
          <a:p>
            <a:pPr lvl="1"/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Generalized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by </a:t>
            </a:r>
            <a:r>
              <a:rPr lang="sv-SE" b="1" i="1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weighted</a:t>
            </a:r>
            <a:r>
              <a:rPr lang="sv-SE" b="1" i="1" dirty="0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 max-min </a:t>
            </a:r>
            <a:r>
              <a:rPr lang="sv-SE" b="1" i="1" dirty="0" err="1">
                <a:solidFill>
                  <a:srgbClr val="000000"/>
                </a:solidFill>
                <a:latin typeface="Helvetica Neue Light"/>
                <a:ea typeface="ＭＳ Ｐゴシック" charset="0"/>
                <a:cs typeface="Helvetica Neue Light"/>
              </a:rPr>
              <a:t>fairness</a:t>
            </a:r>
            <a:endParaRPr lang="sv-SE" b="1" i="1" dirty="0">
              <a:solidFill>
                <a:srgbClr val="000000"/>
              </a:solidFill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Give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to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according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to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importance</a:t>
            </a: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 gets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1,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2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2</a:t>
            </a:r>
          </a:p>
          <a:p>
            <a:pPr lvl="1"/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/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buFont typeface="Wingdings" charset="0"/>
              <a:buNone/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52400" y="2777728"/>
            <a:ext cx="6400800" cy="15085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sv-SE" sz="2800" b="0" dirty="0">
              <a:latin typeface="+mn-lt"/>
              <a:ea typeface="+mn-ea"/>
              <a:cs typeface="+mn-cs"/>
            </a:endParaRPr>
          </a:p>
        </p:txBody>
      </p:sp>
      <p:grpSp>
        <p:nvGrpSpPr>
          <p:cNvPr id="62469" name="Group 46"/>
          <p:cNvGrpSpPr>
            <a:grpSpLocks/>
          </p:cNvGrpSpPr>
          <p:nvPr/>
        </p:nvGrpSpPr>
        <p:grpSpPr bwMode="auto">
          <a:xfrm>
            <a:off x="7223126" y="299641"/>
            <a:ext cx="1597025" cy="1705251"/>
            <a:chOff x="7547621" y="730796"/>
            <a:chExt cx="1596379" cy="3073233"/>
          </a:xfrm>
        </p:grpSpPr>
        <p:sp>
          <p:nvSpPr>
            <p:cNvPr id="62503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504" name="Text Box 7"/>
            <p:cNvSpPr txBox="1">
              <a:spLocks noChangeArrowheads="1"/>
            </p:cNvSpPr>
            <p:nvPr/>
          </p:nvSpPr>
          <p:spPr bwMode="auto">
            <a:xfrm>
              <a:off x="8062773" y="730796"/>
              <a:ext cx="963221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 Neue"/>
                  <a:cs typeface="Helvetica Neue"/>
                </a:rPr>
                <a:t>CPU</a:t>
              </a:r>
            </a:p>
          </p:txBody>
        </p:sp>
        <p:sp>
          <p:nvSpPr>
            <p:cNvPr id="62505" name="Rectangle 2"/>
            <p:cNvSpPr>
              <a:spLocks noChangeArrowheads="1"/>
            </p:cNvSpPr>
            <p:nvPr/>
          </p:nvSpPr>
          <p:spPr bwMode="auto">
            <a:xfrm>
              <a:off x="8068750" y="2020375"/>
              <a:ext cx="963129" cy="759366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2506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758498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2507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508" name="Text Box 12"/>
            <p:cNvSpPr txBox="1">
              <a:spLocks noChangeArrowheads="1"/>
            </p:cNvSpPr>
            <p:nvPr/>
          </p:nvSpPr>
          <p:spPr bwMode="auto">
            <a:xfrm>
              <a:off x="7547621" y="1142997"/>
              <a:ext cx="478809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100%</a:t>
              </a:r>
            </a:p>
          </p:txBody>
        </p:sp>
        <p:sp>
          <p:nvSpPr>
            <p:cNvPr id="62509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510" name="Text Box 15"/>
            <p:cNvSpPr txBox="1">
              <a:spLocks noChangeArrowheads="1"/>
            </p:cNvSpPr>
            <p:nvPr/>
          </p:nvSpPr>
          <p:spPr bwMode="auto">
            <a:xfrm>
              <a:off x="7638612" y="2293555"/>
              <a:ext cx="379028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50%</a:t>
              </a:r>
            </a:p>
          </p:txBody>
        </p:sp>
        <p:sp>
          <p:nvSpPr>
            <p:cNvPr id="62511" name="Text Box 16"/>
            <p:cNvSpPr txBox="1">
              <a:spLocks noChangeArrowheads="1"/>
            </p:cNvSpPr>
            <p:nvPr/>
          </p:nvSpPr>
          <p:spPr bwMode="auto">
            <a:xfrm>
              <a:off x="7729603" y="3415752"/>
              <a:ext cx="279245" cy="388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0%</a:t>
              </a:r>
            </a:p>
          </p:txBody>
        </p:sp>
        <p:sp>
          <p:nvSpPr>
            <p:cNvPr id="62512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513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514" name="Rectangle 2"/>
            <p:cNvSpPr>
              <a:spLocks noChangeArrowheads="1"/>
            </p:cNvSpPr>
            <p:nvPr/>
          </p:nvSpPr>
          <p:spPr bwMode="auto">
            <a:xfrm>
              <a:off x="8068272" y="2782649"/>
              <a:ext cx="963129" cy="777779"/>
            </a:xfrm>
            <a:prstGeom prst="rect">
              <a:avLst/>
            </a:prstGeom>
            <a:solidFill>
              <a:srgbClr val="AAE68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38" name="Straight Arrow Connector 37"/>
            <p:cNvCxnSpPr>
              <a:stCxn id="62506" idx="0"/>
              <a:endCxn id="62506" idx="2"/>
            </p:cNvCxnSpPr>
            <p:nvPr/>
          </p:nvCxnSpPr>
          <p:spPr>
            <a:xfrm rot="16200000" flipH="1">
              <a:off x="8170995" y="1638733"/>
              <a:ext cx="757456" cy="15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16" name="TextBox 38"/>
            <p:cNvSpPr txBox="1">
              <a:spLocks noChangeArrowheads="1"/>
            </p:cNvSpPr>
            <p:nvPr/>
          </p:nvSpPr>
          <p:spPr bwMode="auto">
            <a:xfrm>
              <a:off x="8502710" y="1333358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33%</a:t>
              </a:r>
              <a:endParaRPr lang="en-US" sz="1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16200000" flipH="1">
              <a:off x="8169407" y="2404773"/>
              <a:ext cx="757455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18" name="TextBox 42"/>
            <p:cNvSpPr txBox="1">
              <a:spLocks noChangeArrowheads="1"/>
            </p:cNvSpPr>
            <p:nvPr/>
          </p:nvSpPr>
          <p:spPr bwMode="auto">
            <a:xfrm>
              <a:off x="8501980" y="2122445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chemeClr val="bg1"/>
                  </a:solidFill>
                  <a:latin typeface="Helvetica Neue"/>
                  <a:cs typeface="Helvetica Neue"/>
                </a:rPr>
                <a:t>33%</a:t>
              </a:r>
              <a:endParaRPr lang="en-US" sz="1600" dirty="0">
                <a:solidFill>
                  <a:schemeClr val="bg1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16200000" flipH="1">
              <a:off x="8174168" y="3179393"/>
              <a:ext cx="757456" cy="1586"/>
            </a:xfrm>
            <a:prstGeom prst="straightConnector1">
              <a:avLst/>
            </a:prstGeom>
            <a:ln w="25400">
              <a:solidFill>
                <a:srgbClr val="000000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20" name="TextBox 45"/>
            <p:cNvSpPr txBox="1">
              <a:spLocks noChangeArrowheads="1"/>
            </p:cNvSpPr>
            <p:nvPr/>
          </p:nvSpPr>
          <p:spPr bwMode="auto">
            <a:xfrm>
              <a:off x="8494290" y="2873715"/>
              <a:ext cx="617765" cy="61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33%</a:t>
              </a:r>
              <a:endParaRPr lang="en-US" sz="1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7248525" y="2071291"/>
            <a:ext cx="1679576" cy="1459082"/>
            <a:chOff x="7566642" y="3733800"/>
            <a:chExt cx="1678438" cy="2952825"/>
          </a:xfrm>
        </p:grpSpPr>
        <p:sp>
          <p:nvSpPr>
            <p:cNvPr id="62486" name="Line 13"/>
            <p:cNvSpPr>
              <a:spLocks noChangeShapeType="1"/>
            </p:cNvSpPr>
            <p:nvPr/>
          </p:nvSpPr>
          <p:spPr bwMode="auto">
            <a:xfrm flipH="1">
              <a:off x="7915843" y="5157500"/>
              <a:ext cx="1216301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87" name="Rectangle 2"/>
            <p:cNvSpPr>
              <a:spLocks noChangeArrowheads="1"/>
            </p:cNvSpPr>
            <p:nvPr/>
          </p:nvSpPr>
          <p:spPr bwMode="auto">
            <a:xfrm>
              <a:off x="8059848" y="4375370"/>
              <a:ext cx="958320" cy="1056012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2488" name="Rectangle 5"/>
            <p:cNvSpPr>
              <a:spLocks noChangeArrowheads="1"/>
            </p:cNvSpPr>
            <p:nvPr/>
          </p:nvSpPr>
          <p:spPr bwMode="auto">
            <a:xfrm>
              <a:off x="8061041" y="3864566"/>
              <a:ext cx="957248" cy="521440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2489" name="Line 11"/>
            <p:cNvSpPr>
              <a:spLocks noChangeShapeType="1"/>
            </p:cNvSpPr>
            <p:nvPr/>
          </p:nvSpPr>
          <p:spPr bwMode="auto">
            <a:xfrm flipH="1" flipV="1">
              <a:off x="7915843" y="3864645"/>
              <a:ext cx="1221359" cy="2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90" name="Line 14"/>
            <p:cNvSpPr>
              <a:spLocks noChangeShapeType="1"/>
            </p:cNvSpPr>
            <p:nvPr/>
          </p:nvSpPr>
          <p:spPr bwMode="auto">
            <a:xfrm flipH="1" flipV="1">
              <a:off x="7915843" y="6456742"/>
              <a:ext cx="1216301" cy="1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91" name="Line 17"/>
            <p:cNvSpPr>
              <a:spLocks noChangeShapeType="1"/>
            </p:cNvSpPr>
            <p:nvPr/>
          </p:nvSpPr>
          <p:spPr bwMode="auto">
            <a:xfrm flipV="1">
              <a:off x="8060400" y="3761957"/>
              <a:ext cx="0" cy="2822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92" name="Line 21"/>
            <p:cNvSpPr>
              <a:spLocks noChangeShapeType="1"/>
            </p:cNvSpPr>
            <p:nvPr/>
          </p:nvSpPr>
          <p:spPr bwMode="auto">
            <a:xfrm flipV="1">
              <a:off x="9023622" y="3753676"/>
              <a:ext cx="0" cy="2820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93" name="Text Box 12"/>
            <p:cNvSpPr txBox="1">
              <a:spLocks noChangeArrowheads="1"/>
            </p:cNvSpPr>
            <p:nvPr/>
          </p:nvSpPr>
          <p:spPr bwMode="auto">
            <a:xfrm>
              <a:off x="7566642" y="3733800"/>
              <a:ext cx="478678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100%</a:t>
              </a:r>
            </a:p>
          </p:txBody>
        </p:sp>
        <p:sp>
          <p:nvSpPr>
            <p:cNvPr id="62494" name="Text Box 15"/>
            <p:cNvSpPr txBox="1">
              <a:spLocks noChangeArrowheads="1"/>
            </p:cNvSpPr>
            <p:nvPr/>
          </p:nvSpPr>
          <p:spPr bwMode="auto">
            <a:xfrm>
              <a:off x="7657617" y="5025707"/>
              <a:ext cx="378924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50%</a:t>
              </a:r>
            </a:p>
          </p:txBody>
        </p:sp>
        <p:sp>
          <p:nvSpPr>
            <p:cNvPr id="62495" name="Text Box 16"/>
            <p:cNvSpPr txBox="1">
              <a:spLocks noChangeArrowheads="1"/>
            </p:cNvSpPr>
            <p:nvPr/>
          </p:nvSpPr>
          <p:spPr bwMode="auto">
            <a:xfrm>
              <a:off x="7748590" y="6250619"/>
              <a:ext cx="279169" cy="436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000000"/>
                  </a:solidFill>
                  <a:latin typeface="Helvetica Neue"/>
                  <a:cs typeface="Helvetica Neue"/>
                </a:rPr>
                <a:t>0%</a:t>
              </a:r>
            </a:p>
          </p:txBody>
        </p:sp>
        <p:sp>
          <p:nvSpPr>
            <p:cNvPr id="62496" name="Rectangle 2"/>
            <p:cNvSpPr>
              <a:spLocks noChangeArrowheads="1"/>
            </p:cNvSpPr>
            <p:nvPr/>
          </p:nvSpPr>
          <p:spPr bwMode="auto">
            <a:xfrm>
              <a:off x="8060216" y="5408200"/>
              <a:ext cx="958320" cy="1056012"/>
            </a:xfrm>
            <a:prstGeom prst="rect">
              <a:avLst/>
            </a:prstGeom>
            <a:solidFill>
              <a:srgbClr val="AAE68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>
              <a:off x="8292054" y="4115740"/>
              <a:ext cx="508411" cy="47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98" name="TextBox 48"/>
            <p:cNvSpPr txBox="1">
              <a:spLocks noChangeArrowheads="1"/>
            </p:cNvSpPr>
            <p:nvPr/>
          </p:nvSpPr>
          <p:spPr bwMode="auto">
            <a:xfrm>
              <a:off x="8483583" y="3797571"/>
              <a:ext cx="659965" cy="685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20%</a:t>
              </a:r>
              <a:endParaRPr lang="en-US" sz="1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5400000">
              <a:off x="8039905" y="4897222"/>
              <a:ext cx="1004776" cy="3173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0" name="TextBox 56"/>
            <p:cNvSpPr txBox="1">
              <a:spLocks noChangeArrowheads="1"/>
            </p:cNvSpPr>
            <p:nvPr/>
          </p:nvSpPr>
          <p:spPr bwMode="auto">
            <a:xfrm>
              <a:off x="8473089" y="4543160"/>
              <a:ext cx="683149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40%</a:t>
              </a:r>
              <a:endParaRPr lang="en-US" sz="1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16200000" flipH="1">
              <a:off x="8018691" y="5938553"/>
              <a:ext cx="1036100" cy="476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2" name="TextBox 60"/>
            <p:cNvSpPr txBox="1">
              <a:spLocks noChangeArrowheads="1"/>
            </p:cNvSpPr>
            <p:nvPr/>
          </p:nvSpPr>
          <p:spPr bwMode="auto">
            <a:xfrm>
              <a:off x="8479353" y="5610034"/>
              <a:ext cx="765727" cy="685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solidFill>
                    <a:srgbClr val="000000"/>
                  </a:solidFill>
                  <a:latin typeface="Helvetica Neue"/>
                  <a:cs typeface="Helvetica Neue"/>
                </a:rPr>
                <a:t>40%</a:t>
              </a:r>
              <a:endParaRPr lang="en-US" sz="1600" dirty="0">
                <a:solidFill>
                  <a:srgbClr val="000000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7229476" y="3575050"/>
            <a:ext cx="1597025" cy="1493326"/>
            <a:chOff x="7547621" y="1143000"/>
            <a:chExt cx="1596379" cy="2692513"/>
          </a:xfrm>
        </p:grpSpPr>
        <p:sp>
          <p:nvSpPr>
            <p:cNvPr id="62472" name="Line 13"/>
            <p:cNvSpPr>
              <a:spLocks noChangeShapeType="1"/>
            </p:cNvSpPr>
            <p:nvPr/>
          </p:nvSpPr>
          <p:spPr bwMode="auto">
            <a:xfrm flipH="1">
              <a:off x="7922641" y="2410928"/>
              <a:ext cx="1216301" cy="6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73" name="Rectangle 2"/>
            <p:cNvSpPr>
              <a:spLocks noChangeArrowheads="1"/>
            </p:cNvSpPr>
            <p:nvPr/>
          </p:nvSpPr>
          <p:spPr bwMode="auto">
            <a:xfrm>
              <a:off x="8068750" y="2020376"/>
              <a:ext cx="963129" cy="1544317"/>
            </a:xfrm>
            <a:prstGeom prst="rect">
              <a:avLst/>
            </a:prstGeom>
            <a:solidFill>
              <a:srgbClr val="FF37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62474" name="Rectangle 5"/>
            <p:cNvSpPr>
              <a:spLocks noChangeArrowheads="1"/>
            </p:cNvSpPr>
            <p:nvPr/>
          </p:nvSpPr>
          <p:spPr bwMode="auto">
            <a:xfrm>
              <a:off x="8067840" y="1259458"/>
              <a:ext cx="962974" cy="758498"/>
            </a:xfrm>
            <a:prstGeom prst="rect">
              <a:avLst/>
            </a:prstGeom>
            <a:solidFill>
              <a:srgbClr val="51A2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Helvetica Neue"/>
                <a:cs typeface="Helvetica Neue"/>
              </a:endParaRPr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 flipV="1">
              <a:off x="7922641" y="1259529"/>
              <a:ext cx="1221359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76" name="Text Box 12"/>
            <p:cNvSpPr txBox="1">
              <a:spLocks noChangeArrowheads="1"/>
            </p:cNvSpPr>
            <p:nvPr/>
          </p:nvSpPr>
          <p:spPr bwMode="auto">
            <a:xfrm>
              <a:off x="7547621" y="1143000"/>
              <a:ext cx="478809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Helvetica Neue"/>
                  <a:cs typeface="Helvetica Neue"/>
                </a:rPr>
                <a:t>100%</a:t>
              </a:r>
            </a:p>
          </p:txBody>
        </p:sp>
        <p:sp>
          <p:nvSpPr>
            <p:cNvPr id="62477" name="Line 14"/>
            <p:cNvSpPr>
              <a:spLocks noChangeShapeType="1"/>
            </p:cNvSpPr>
            <p:nvPr/>
          </p:nvSpPr>
          <p:spPr bwMode="auto">
            <a:xfrm flipH="1" flipV="1">
              <a:off x="7922641" y="3568015"/>
              <a:ext cx="1216301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78" name="Text Box 15"/>
            <p:cNvSpPr txBox="1">
              <a:spLocks noChangeArrowheads="1"/>
            </p:cNvSpPr>
            <p:nvPr/>
          </p:nvSpPr>
          <p:spPr bwMode="auto">
            <a:xfrm>
              <a:off x="7638612" y="2293556"/>
              <a:ext cx="379028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Helvetica Neue"/>
                  <a:cs typeface="Helvetica Neue"/>
                </a:rPr>
                <a:t>50%</a:t>
              </a:r>
            </a:p>
          </p:txBody>
        </p:sp>
        <p:sp>
          <p:nvSpPr>
            <p:cNvPr id="62479" name="Text Box 16"/>
            <p:cNvSpPr txBox="1">
              <a:spLocks noChangeArrowheads="1"/>
            </p:cNvSpPr>
            <p:nvPr/>
          </p:nvSpPr>
          <p:spPr bwMode="auto">
            <a:xfrm>
              <a:off x="7729603" y="3447061"/>
              <a:ext cx="279245" cy="388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>
                  <a:solidFill>
                    <a:srgbClr val="292929"/>
                  </a:solidFill>
                  <a:latin typeface="Helvetica Neue"/>
                  <a:cs typeface="Helvetica Neue"/>
                </a:rPr>
                <a:t>0%</a:t>
              </a:r>
            </a:p>
          </p:txBody>
        </p:sp>
        <p:sp>
          <p:nvSpPr>
            <p:cNvPr id="62480" name="Line 17"/>
            <p:cNvSpPr>
              <a:spLocks noChangeShapeType="1"/>
            </p:cNvSpPr>
            <p:nvPr/>
          </p:nvSpPr>
          <p:spPr bwMode="auto">
            <a:xfrm flipV="1">
              <a:off x="8067198" y="1168076"/>
              <a:ext cx="0" cy="2513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62481" name="Line 21"/>
            <p:cNvSpPr>
              <a:spLocks noChangeShapeType="1"/>
            </p:cNvSpPr>
            <p:nvPr/>
          </p:nvSpPr>
          <p:spPr bwMode="auto">
            <a:xfrm flipV="1">
              <a:off x="9030420" y="1160701"/>
              <a:ext cx="0" cy="25120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cxnSp>
          <p:nvCxnSpPr>
            <p:cNvPr id="102" name="Straight Arrow Connector 101"/>
            <p:cNvCxnSpPr>
              <a:stCxn id="62474" idx="0"/>
              <a:endCxn id="62474" idx="2"/>
            </p:cNvCxnSpPr>
            <p:nvPr/>
          </p:nvCxnSpPr>
          <p:spPr>
            <a:xfrm rot="16200000" flipH="1">
              <a:off x="8170824" y="1639176"/>
              <a:ext cx="757796" cy="15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3" name="TextBox 102"/>
            <p:cNvSpPr txBox="1">
              <a:spLocks noChangeArrowheads="1"/>
            </p:cNvSpPr>
            <p:nvPr/>
          </p:nvSpPr>
          <p:spPr bwMode="auto">
            <a:xfrm>
              <a:off x="8502710" y="1333308"/>
              <a:ext cx="617765" cy="61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 dirty="0">
                  <a:latin typeface="Helvetica Neue"/>
                  <a:cs typeface="Helvetica Neue"/>
                </a:rPr>
                <a:t>33%</a:t>
              </a:r>
              <a:endParaRPr lang="en-US" sz="1600" dirty="0">
                <a:latin typeface="Helvetica Neue"/>
                <a:cs typeface="Helvetica Neue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rot="16200000" flipH="1">
              <a:off x="7790338" y="2784458"/>
              <a:ext cx="1515594" cy="1587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5" name="TextBox 104"/>
            <p:cNvSpPr txBox="1">
              <a:spLocks noChangeArrowheads="1"/>
            </p:cNvSpPr>
            <p:nvPr/>
          </p:nvSpPr>
          <p:spPr bwMode="auto">
            <a:xfrm>
              <a:off x="8502048" y="2540062"/>
              <a:ext cx="617765" cy="610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sv-SE" sz="1600">
                  <a:solidFill>
                    <a:schemeClr val="bg1"/>
                  </a:solidFill>
                  <a:latin typeface="Helvetica Neue"/>
                  <a:cs typeface="Helvetica Neue"/>
                </a:rPr>
                <a:t>66%</a:t>
              </a:r>
              <a:endParaRPr lang="en-US" sz="1600">
                <a:solidFill>
                  <a:schemeClr val="bg1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3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-22622"/>
            <a:ext cx="8229600" cy="651272"/>
          </a:xfrm>
        </p:spPr>
        <p:txBody>
          <a:bodyPr/>
          <a:lstStyle/>
          <a:p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Why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Max-Min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Fairness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?</a:t>
            </a:r>
            <a:endParaRPr lang="en-US" dirty="0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10600" cy="42862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b="1" dirty="0" err="1">
                <a:latin typeface="Helvetica Neue Light"/>
                <a:ea typeface="ＭＳ Ｐゴシック" charset="0"/>
                <a:cs typeface="Helvetica Neue Light"/>
              </a:rPr>
              <a:t>Weighted</a:t>
            </a:r>
            <a:r>
              <a:rPr lang="sv-SE" b="1" dirty="0">
                <a:latin typeface="Helvetica Neue Light"/>
                <a:ea typeface="ＭＳ Ｐゴシック" charset="0"/>
                <a:cs typeface="Helvetica Neue Light"/>
              </a:rPr>
              <a:t> Fair </a:t>
            </a:r>
            <a:r>
              <a:rPr lang="sv-SE" b="1" dirty="0" err="1">
                <a:latin typeface="Helvetica Neue Light"/>
                <a:ea typeface="ＭＳ Ｐゴシック" charset="0"/>
                <a:cs typeface="Helvetica Neue Light"/>
              </a:rPr>
              <a:t>Sharing</a:t>
            </a:r>
            <a:r>
              <a:rPr lang="sv-SE" b="1" dirty="0">
                <a:latin typeface="Helvetica Neue Light"/>
                <a:ea typeface="ＭＳ Ｐゴシック" charset="0"/>
                <a:cs typeface="Helvetica Neue Light"/>
              </a:rPr>
              <a:t> / Proportional </a:t>
            </a:r>
            <a:r>
              <a:rPr lang="sv-SE" b="1" dirty="0" err="1">
                <a:latin typeface="Helvetica Neue Light"/>
                <a:ea typeface="ＭＳ Ｐゴシック" charset="0"/>
                <a:cs typeface="Helvetica Neue Light"/>
              </a:rPr>
              <a:t>Shares</a:t>
            </a:r>
            <a:endParaRPr lang="sv-SE" b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1 gets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2,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2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1</a:t>
            </a:r>
          </a:p>
          <a:p>
            <a:pPr>
              <a:lnSpc>
                <a:spcPct val="90000"/>
              </a:lnSpc>
            </a:pPr>
            <a:endParaRPr lang="sv-SE" sz="800" b="1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r>
              <a:rPr lang="sv-SE" b="1" dirty="0" err="1" smtClean="0">
                <a:latin typeface="Helvetica Neue Light"/>
                <a:ea typeface="ＭＳ Ｐゴシック" charset="0"/>
                <a:cs typeface="Helvetica Neue Light"/>
              </a:rPr>
              <a:t>Priorities</a:t>
            </a:r>
            <a:endParaRPr lang="sv-SE" b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Give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1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1000,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2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1</a:t>
            </a:r>
          </a:p>
          <a:p>
            <a:pPr>
              <a:lnSpc>
                <a:spcPct val="90000"/>
              </a:lnSpc>
            </a:pPr>
            <a:endParaRPr lang="sv-SE" sz="800" b="1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r>
              <a:rPr lang="sv-SE" b="1" dirty="0" err="1" smtClean="0">
                <a:latin typeface="Helvetica Neue Light"/>
                <a:ea typeface="ＭＳ Ｐゴシック" charset="0"/>
                <a:cs typeface="Helvetica Neue Light"/>
              </a:rPr>
              <a:t>Revervations</a:t>
            </a:r>
            <a:r>
              <a:rPr lang="sv-SE" b="1" dirty="0" smtClean="0">
                <a:latin typeface="Helvetica Neue Light"/>
                <a:ea typeface="ＭＳ Ｐゴシック" charset="0"/>
                <a:cs typeface="Helvetica Neue Light"/>
              </a:rPr>
              <a:t> </a:t>
            </a:r>
            <a:endParaRPr lang="sv-SE" b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Ensure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1 gets 10%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of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a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resource</a:t>
            </a:r>
            <a:endParaRPr lang="sv-SE" sz="1800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Give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1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10,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sum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weights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≤ 100</a:t>
            </a:r>
          </a:p>
          <a:p>
            <a:pPr>
              <a:lnSpc>
                <a:spcPct val="90000"/>
              </a:lnSpc>
            </a:pPr>
            <a:endParaRPr lang="sv-SE" sz="800" b="1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r>
              <a:rPr lang="sv-SE" b="1" dirty="0" smtClean="0">
                <a:latin typeface="Helvetica Neue Light"/>
                <a:ea typeface="ＭＳ Ｐゴシック" charset="0"/>
                <a:cs typeface="Helvetica Neue Light"/>
              </a:rPr>
              <a:t>Deadline</a:t>
            </a:r>
            <a:r>
              <a:rPr lang="sv-SE" b="1" dirty="0">
                <a:latin typeface="Helvetica Neue Light"/>
                <a:ea typeface="ＭＳ Ｐゴシック" charset="0"/>
                <a:cs typeface="Helvetica Neue Light"/>
              </a:rPr>
              <a:t>-</a:t>
            </a:r>
            <a:r>
              <a:rPr lang="sv-SE" b="1" dirty="0" err="1">
                <a:latin typeface="Helvetica Neue Light"/>
                <a:ea typeface="ＭＳ Ｐゴシック" charset="0"/>
                <a:cs typeface="Helvetica Neue Light"/>
              </a:rPr>
              <a:t>based</a:t>
            </a:r>
            <a:r>
              <a:rPr lang="sv-SE" b="1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b="1" dirty="0" err="1">
                <a:latin typeface="Helvetica Neue Light"/>
                <a:ea typeface="ＭＳ Ｐゴシック" charset="0"/>
                <a:cs typeface="Helvetica Neue Light"/>
              </a:rPr>
              <a:t>scheduling</a:t>
            </a:r>
            <a:endParaRPr lang="sv-SE" b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Given a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user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job’s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demand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and deadline,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compute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user’s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reservation/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weight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</a:p>
          <a:p>
            <a:pPr>
              <a:lnSpc>
                <a:spcPct val="90000"/>
              </a:lnSpc>
            </a:pPr>
            <a:endParaRPr lang="sv-SE" sz="800" b="1" dirty="0" smtClean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r>
              <a:rPr lang="sv-SE" b="1" dirty="0" smtClean="0">
                <a:latin typeface="Helvetica Neue Light"/>
                <a:ea typeface="ＭＳ Ｐゴシック" charset="0"/>
                <a:cs typeface="Helvetica Neue Light"/>
              </a:rPr>
              <a:t>Isolation</a:t>
            </a:r>
            <a:endParaRPr lang="sv-SE" b="1" dirty="0">
              <a:latin typeface="Helvetica Neue Light"/>
              <a:ea typeface="ＭＳ Ｐゴシック" charset="0"/>
              <a:cs typeface="Helvetica Neue Light"/>
            </a:endParaRPr>
          </a:p>
          <a:p>
            <a:pPr lvl="1">
              <a:lnSpc>
                <a:spcPct val="90000"/>
              </a:lnSpc>
            </a:pP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Users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cannot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affect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others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beyond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their</a:t>
            </a:r>
            <a:r>
              <a:rPr lang="sv-SE" sz="1800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sz="1800" dirty="0" err="1">
                <a:latin typeface="Helvetica Neue Light"/>
                <a:ea typeface="ＭＳ Ｐゴシック" charset="0"/>
                <a:cs typeface="Helvetica Neue Light"/>
              </a:rPr>
              <a:t>share</a:t>
            </a:r>
            <a:endParaRPr lang="sv-SE" sz="1800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7875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457200" y="78978"/>
            <a:ext cx="8229600" cy="651272"/>
          </a:xfrm>
        </p:spPr>
        <p:txBody>
          <a:bodyPr/>
          <a:lstStyle/>
          <a:p>
            <a:r>
              <a:rPr lang="sv-SE">
                <a:latin typeface="Helvetica Neue Light"/>
                <a:ea typeface="ＭＳ Ｐゴシック" charset="0"/>
                <a:cs typeface="Helvetica Neue Light"/>
              </a:rPr>
              <a:t>Widely Used</a:t>
            </a:r>
            <a:endParaRPr lang="en-US"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458200" cy="337185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b="1" dirty="0">
                <a:latin typeface="Helvetica Neue Light"/>
                <a:ea typeface="ＭＳ Ｐゴシック" charset="0"/>
                <a:cs typeface="Helvetica Neue Light"/>
              </a:rPr>
              <a:t>OS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proportional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sharing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lottery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Linux’s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cfs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, …</a:t>
            </a:r>
          </a:p>
          <a:p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b="1" dirty="0" err="1">
                <a:latin typeface="Helvetica Neue Light"/>
                <a:ea typeface="ＭＳ Ｐゴシック" charset="0"/>
                <a:cs typeface="Helvetica Neue Light"/>
              </a:rPr>
              <a:t>Networking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wfq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, wf2q,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sfq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drr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csfq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, ...</a:t>
            </a:r>
          </a:p>
          <a:p>
            <a:endParaRPr lang="sv-SE" dirty="0">
              <a:latin typeface="Helvetica Neue Light"/>
              <a:ea typeface="ＭＳ Ｐゴシック" charset="0"/>
              <a:cs typeface="Helvetica Neue Light"/>
            </a:endParaRPr>
          </a:p>
          <a:p>
            <a:r>
              <a:rPr lang="sv-SE" b="1" dirty="0">
                <a:latin typeface="Helvetica Neue Light"/>
                <a:ea typeface="ＭＳ Ｐゴシック" charset="0"/>
                <a:cs typeface="Helvetica Neue Light"/>
              </a:rPr>
              <a:t>Datacenters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: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Hadoop’s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fair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sched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,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capacity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 </a:t>
            </a:r>
            <a:r>
              <a:rPr lang="sv-SE" dirty="0" err="1">
                <a:latin typeface="Helvetica Neue Light"/>
                <a:ea typeface="ＭＳ Ｐゴシック" charset="0"/>
                <a:cs typeface="Helvetica Neue Light"/>
              </a:rPr>
              <a:t>sched</a:t>
            </a:r>
            <a:r>
              <a:rPr lang="sv-SE" dirty="0">
                <a:latin typeface="Helvetica Neue Light"/>
                <a:ea typeface="ＭＳ Ｐゴシック" charset="0"/>
                <a:cs typeface="Helvetica Neue Light"/>
              </a:rPr>
              <a:t>, Quincy	</a:t>
            </a:r>
          </a:p>
        </p:txBody>
      </p:sp>
    </p:spTree>
    <p:extLst>
      <p:ext uri="{BB962C8B-B14F-4D97-AF65-F5344CB8AC3E}">
        <p14:creationId xmlns:p14="http://schemas.microsoft.com/office/powerpoint/2010/main" val="230889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92075"/>
            <a:ext cx="8555037" cy="857250"/>
          </a:xfrm>
        </p:spPr>
        <p:txBody>
          <a:bodyPr/>
          <a:lstStyle/>
          <a:p>
            <a:r>
              <a:rPr lang="en-US" dirty="0"/>
              <a:t>Fair </a:t>
            </a:r>
            <a:r>
              <a:rPr lang="en-US" dirty="0" err="1" smtClean="0"/>
              <a:t>Queueing</a:t>
            </a:r>
            <a:r>
              <a:rPr lang="en-US" dirty="0" smtClean="0"/>
              <a:t>: Max-min Fairness implementation originated in 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47750"/>
            <a:ext cx="8153400" cy="4159250"/>
          </a:xfrm>
        </p:spPr>
        <p:txBody>
          <a:bodyPr/>
          <a:lstStyle/>
          <a:p>
            <a:r>
              <a:rPr lang="en-US" dirty="0" smtClean="0"/>
              <a:t>Fair </a:t>
            </a:r>
            <a:r>
              <a:rPr lang="en-US" dirty="0" err="1" smtClean="0"/>
              <a:t>queueing</a:t>
            </a:r>
            <a:r>
              <a:rPr lang="en-US" dirty="0"/>
              <a:t> </a:t>
            </a:r>
            <a:r>
              <a:rPr lang="en-US" dirty="0" smtClean="0"/>
              <a:t>explained in a </a:t>
            </a:r>
            <a:r>
              <a:rPr lang="en-US" dirty="0" smtClean="0">
                <a:solidFill>
                  <a:srgbClr val="FF6600"/>
                </a:solidFill>
              </a:rPr>
              <a:t>fluid flow system: </a:t>
            </a:r>
            <a:r>
              <a:rPr lang="en-US" dirty="0" smtClean="0"/>
              <a:t>reduces </a:t>
            </a:r>
            <a:r>
              <a:rPr lang="en-US" dirty="0"/>
              <a:t>to bit-by-bit round robin among flows</a:t>
            </a:r>
          </a:p>
          <a:p>
            <a:pPr lvl="1"/>
            <a:r>
              <a:rPr lang="en-US" dirty="0"/>
              <a:t>Each flow receives </a:t>
            </a:r>
            <a:r>
              <a:rPr lang="en-US" i="1" dirty="0">
                <a:latin typeface="Times New Roman" charset="0"/>
              </a:rPr>
              <a:t>min</a:t>
            </a:r>
            <a:r>
              <a:rPr lang="en-US" dirty="0"/>
              <a:t>(</a:t>
            </a:r>
            <a:r>
              <a:rPr lang="en-US" i="1" dirty="0" err="1">
                <a:latin typeface="Times New Roman" charset="0"/>
              </a:rPr>
              <a:t>r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i="1" dirty="0">
                <a:latin typeface="Times New Roman" charset="0"/>
              </a:rPr>
              <a:t>, f</a:t>
            </a:r>
            <a:r>
              <a:rPr lang="en-US" dirty="0"/>
              <a:t>) , where</a:t>
            </a:r>
          </a:p>
          <a:p>
            <a:pPr lvl="2"/>
            <a:r>
              <a:rPr lang="en-US" i="1" dirty="0" err="1">
                <a:latin typeface="Times New Roman" charset="0"/>
              </a:rPr>
              <a:t>r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/>
              <a:t>– flow arrival rate</a:t>
            </a:r>
          </a:p>
          <a:p>
            <a:pPr lvl="2"/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– link fair rate (see next slide)</a:t>
            </a:r>
          </a:p>
          <a:p>
            <a:r>
              <a:rPr lang="en-US" dirty="0"/>
              <a:t>Weighted Fair </a:t>
            </a:r>
            <a:r>
              <a:rPr lang="en-US" dirty="0" err="1"/>
              <a:t>Queueing</a:t>
            </a:r>
            <a:r>
              <a:rPr lang="en-US" dirty="0"/>
              <a:t> (WFQ) – associate a weight with each flow [Demers, </a:t>
            </a:r>
            <a:r>
              <a:rPr lang="en-US" dirty="0" err="1"/>
              <a:t>Keshav</a:t>
            </a:r>
            <a:r>
              <a:rPr lang="en-US" dirty="0"/>
              <a:t> &amp; </a:t>
            </a:r>
            <a:r>
              <a:rPr lang="en-US" dirty="0" err="1"/>
              <a:t>Shenker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89]</a:t>
            </a:r>
          </a:p>
          <a:p>
            <a:pPr lvl="1"/>
            <a:r>
              <a:rPr lang="en-US" dirty="0"/>
              <a:t>In a fluid flow system it reduces to bit-by-bit round robin</a:t>
            </a:r>
          </a:p>
          <a:p>
            <a:r>
              <a:rPr lang="en-US" dirty="0"/>
              <a:t>WFQ in a fluid flow system </a:t>
            </a:r>
            <a:r>
              <a:rPr lang="en-US" dirty="0">
                <a:sym typeface="Wingdings" charset="0"/>
              </a:rPr>
              <a:t> Generalized Processor Sharing (GPS) [Parekh &amp; </a:t>
            </a:r>
            <a:r>
              <a:rPr lang="en-US" dirty="0" err="1">
                <a:sym typeface="Wingdings" charset="0"/>
              </a:rPr>
              <a:t>Gallager</a:t>
            </a:r>
            <a:r>
              <a:rPr lang="en-US" dirty="0">
                <a:sym typeface="Wingdings" charset="0"/>
              </a:rPr>
              <a:t> </a:t>
            </a:r>
            <a:r>
              <a:rPr lang="ja-JP" altLang="en-US" dirty="0">
                <a:latin typeface="Arial"/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92]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249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Routers: Fair </a:t>
            </a:r>
            <a:r>
              <a:rPr lang="en-US" dirty="0"/>
              <a:t>Rate Computation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link congested, compute </a:t>
            </a:r>
            <a:r>
              <a:rPr lang="en-US" i="1" dirty="0">
                <a:latin typeface="Times New Roman" charset="0"/>
              </a:rPr>
              <a:t>f</a:t>
            </a:r>
            <a:r>
              <a:rPr lang="en-US" dirty="0"/>
              <a:t> such that </a:t>
            </a:r>
          </a:p>
        </p:txBody>
      </p:sp>
      <p:graphicFrame>
        <p:nvGraphicFramePr>
          <p:cNvPr id="1013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0733"/>
              </p:ext>
            </p:extLst>
          </p:nvPr>
        </p:nvGraphicFramePr>
        <p:xfrm>
          <a:off x="2795588" y="1825625"/>
          <a:ext cx="1955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3" imgW="1028700" imgH="368300" progId="Equation.3">
                  <p:embed/>
                </p:oleObj>
              </mc:Choice>
              <mc:Fallback>
                <p:oleObj name="Equation" r:id="rId3" imgW="1028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1825625"/>
                        <a:ext cx="1955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65" name="Text Box 5"/>
          <p:cNvSpPr txBox="1">
            <a:spLocks noChangeArrowheads="1"/>
          </p:cNvSpPr>
          <p:nvPr/>
        </p:nvSpPr>
        <p:spPr bwMode="auto">
          <a:xfrm>
            <a:off x="2133600" y="258445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8</a:t>
            </a:r>
            <a:endParaRPr lang="en-US" sz="1800">
              <a:latin typeface="Comic Sans MS" charset="0"/>
            </a:endParaRPr>
          </a:p>
        </p:txBody>
      </p:sp>
      <p:sp>
        <p:nvSpPr>
          <p:cNvPr id="1013766" name="Text Box 6"/>
          <p:cNvSpPr txBox="1">
            <a:spLocks noChangeArrowheads="1"/>
          </p:cNvSpPr>
          <p:nvPr/>
        </p:nvSpPr>
        <p:spPr bwMode="auto">
          <a:xfrm>
            <a:off x="2133600" y="2880916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CCFF"/>
                </a:solidFill>
                <a:latin typeface="Comic Sans MS" charset="0"/>
              </a:rPr>
              <a:t>6</a:t>
            </a:r>
          </a:p>
        </p:txBody>
      </p:sp>
      <p:sp>
        <p:nvSpPr>
          <p:cNvPr id="1013767" name="Text Box 7"/>
          <p:cNvSpPr txBox="1">
            <a:spLocks noChangeArrowheads="1"/>
          </p:cNvSpPr>
          <p:nvPr/>
        </p:nvSpPr>
        <p:spPr bwMode="auto">
          <a:xfrm>
            <a:off x="2133600" y="3166666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mic Sans MS" charset="0"/>
              </a:rPr>
              <a:t>2</a:t>
            </a:r>
            <a:endParaRPr lang="en-US" sz="1800">
              <a:latin typeface="Comic Sans MS" charset="0"/>
            </a:endParaRPr>
          </a:p>
        </p:txBody>
      </p:sp>
      <p:sp>
        <p:nvSpPr>
          <p:cNvPr id="1013768" name="Line 8"/>
          <p:cNvSpPr>
            <a:spLocks noChangeShapeType="1"/>
          </p:cNvSpPr>
          <p:nvPr/>
        </p:nvSpPr>
        <p:spPr bwMode="auto">
          <a:xfrm>
            <a:off x="4114800" y="3141663"/>
            <a:ext cx="533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69" name="Line 9"/>
          <p:cNvSpPr>
            <a:spLocks noChangeShapeType="1"/>
          </p:cNvSpPr>
          <p:nvPr/>
        </p:nvSpPr>
        <p:spPr bwMode="auto">
          <a:xfrm>
            <a:off x="4114800" y="3041650"/>
            <a:ext cx="533400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0" name="Line 10"/>
          <p:cNvSpPr>
            <a:spLocks noChangeShapeType="1"/>
          </p:cNvSpPr>
          <p:nvPr/>
        </p:nvSpPr>
        <p:spPr bwMode="auto">
          <a:xfrm>
            <a:off x="4114800" y="2932113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1" name="Text Box 11"/>
          <p:cNvSpPr txBox="1">
            <a:spLocks noChangeArrowheads="1"/>
          </p:cNvSpPr>
          <p:nvPr/>
        </p:nvSpPr>
        <p:spPr bwMode="auto">
          <a:xfrm>
            <a:off x="4614863" y="292735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CCFF"/>
                </a:solidFill>
                <a:latin typeface="Comic Sans MS" charset="0"/>
              </a:rPr>
              <a:t>4</a:t>
            </a:r>
          </a:p>
        </p:txBody>
      </p:sp>
      <p:sp>
        <p:nvSpPr>
          <p:cNvPr id="1013772" name="Text Box 12"/>
          <p:cNvSpPr txBox="1">
            <a:spLocks noChangeArrowheads="1"/>
          </p:cNvSpPr>
          <p:nvPr/>
        </p:nvSpPr>
        <p:spPr bwMode="auto">
          <a:xfrm>
            <a:off x="4629150" y="275590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4</a:t>
            </a:r>
            <a:endParaRPr lang="en-US" sz="1800">
              <a:latin typeface="Comic Sans MS" charset="0"/>
            </a:endParaRPr>
          </a:p>
        </p:txBody>
      </p:sp>
      <p:sp>
        <p:nvSpPr>
          <p:cNvPr id="1013773" name="Text Box 13"/>
          <p:cNvSpPr txBox="1">
            <a:spLocks noChangeArrowheads="1"/>
          </p:cNvSpPr>
          <p:nvPr/>
        </p:nvSpPr>
        <p:spPr bwMode="auto">
          <a:xfrm>
            <a:off x="4629150" y="3073797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mic Sans MS" charset="0"/>
              </a:rPr>
              <a:t>2</a:t>
            </a:r>
            <a:endParaRPr lang="en-US" sz="1800">
              <a:latin typeface="Comic Sans MS" charset="0"/>
            </a:endParaRPr>
          </a:p>
        </p:txBody>
      </p:sp>
      <p:sp>
        <p:nvSpPr>
          <p:cNvPr id="1013774" name="Text Box 14"/>
          <p:cNvSpPr txBox="1">
            <a:spLocks noChangeArrowheads="1"/>
          </p:cNvSpPr>
          <p:nvPr/>
        </p:nvSpPr>
        <p:spPr bwMode="auto">
          <a:xfrm>
            <a:off x="5473700" y="2364582"/>
            <a:ext cx="13901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" charset="0"/>
              </a:rPr>
              <a:t>f </a:t>
            </a:r>
            <a:r>
              <a:rPr lang="en-US" sz="1800"/>
              <a:t>= 4</a:t>
            </a:r>
            <a:r>
              <a:rPr lang="en-US" sz="1800">
                <a:latin typeface="Comic Sans MS" charset="0"/>
              </a:rPr>
              <a:t>: 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chemeClr val="accent1"/>
                </a:solidFill>
              </a:rPr>
              <a:t>8</a:t>
            </a:r>
            <a:r>
              <a:rPr lang="en-US" sz="1800"/>
              <a:t>, 4) = </a:t>
            </a:r>
            <a:r>
              <a:rPr lang="en-US" sz="1800">
                <a:solidFill>
                  <a:schemeClr val="accent1"/>
                </a:solidFill>
              </a:rPr>
              <a:t>4</a:t>
            </a:r>
            <a:r>
              <a:rPr lang="en-US" sz="1800"/>
              <a:t>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rgbClr val="66CCFF"/>
                </a:solidFill>
              </a:rPr>
              <a:t>6</a:t>
            </a:r>
            <a:r>
              <a:rPr lang="en-US" sz="1800"/>
              <a:t>, 4) = </a:t>
            </a:r>
            <a:r>
              <a:rPr lang="en-US" sz="1800">
                <a:solidFill>
                  <a:srgbClr val="66CCFF"/>
                </a:solidFill>
              </a:rPr>
              <a:t>4</a:t>
            </a:r>
            <a:r>
              <a:rPr lang="en-US" sz="1800">
                <a:solidFill>
                  <a:srgbClr val="FF0000"/>
                </a:solidFill>
              </a:rPr>
              <a:t>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chemeClr val="accent2"/>
                </a:solidFill>
              </a:rPr>
              <a:t>2</a:t>
            </a:r>
            <a:r>
              <a:rPr lang="en-US" sz="1800"/>
              <a:t>, 4) = </a:t>
            </a:r>
            <a:r>
              <a:rPr lang="en-US" sz="1800">
                <a:solidFill>
                  <a:schemeClr val="accent2"/>
                </a:solidFill>
              </a:rPr>
              <a:t>2</a:t>
            </a:r>
            <a:r>
              <a:rPr lang="en-US">
                <a:latin typeface="Comic Sans MS" charset="0"/>
              </a:rPr>
              <a:t> </a:t>
            </a:r>
          </a:p>
        </p:txBody>
      </p:sp>
      <p:sp>
        <p:nvSpPr>
          <p:cNvPr id="1013775" name="Oval 15"/>
          <p:cNvSpPr>
            <a:spLocks noChangeArrowheads="1"/>
          </p:cNvSpPr>
          <p:nvPr/>
        </p:nvSpPr>
        <p:spPr bwMode="auto">
          <a:xfrm>
            <a:off x="4038600" y="2870200"/>
            <a:ext cx="152400" cy="342900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6" name="Rectangle 16"/>
          <p:cNvSpPr>
            <a:spLocks noChangeArrowheads="1"/>
          </p:cNvSpPr>
          <p:nvPr/>
        </p:nvSpPr>
        <p:spPr bwMode="auto">
          <a:xfrm>
            <a:off x="3048000" y="2870200"/>
            <a:ext cx="1066800" cy="3429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7" name="Line 17"/>
          <p:cNvSpPr>
            <a:spLocks noChangeShapeType="1"/>
          </p:cNvSpPr>
          <p:nvPr/>
        </p:nvSpPr>
        <p:spPr bwMode="auto">
          <a:xfrm>
            <a:off x="3048000" y="287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8" name="Line 18"/>
          <p:cNvSpPr>
            <a:spLocks noChangeShapeType="1"/>
          </p:cNvSpPr>
          <p:nvPr/>
        </p:nvSpPr>
        <p:spPr bwMode="auto">
          <a:xfrm>
            <a:off x="3048000" y="32131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79" name="Oval 19"/>
          <p:cNvSpPr>
            <a:spLocks noChangeArrowheads="1"/>
          </p:cNvSpPr>
          <p:nvPr/>
        </p:nvSpPr>
        <p:spPr bwMode="auto">
          <a:xfrm>
            <a:off x="2971800" y="2870200"/>
            <a:ext cx="1524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80" name="Line 20"/>
          <p:cNvSpPr>
            <a:spLocks noChangeShapeType="1"/>
          </p:cNvSpPr>
          <p:nvPr/>
        </p:nvSpPr>
        <p:spPr bwMode="auto">
          <a:xfrm>
            <a:off x="2457450" y="2755900"/>
            <a:ext cx="609600" cy="228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81" name="Line 21"/>
          <p:cNvSpPr>
            <a:spLocks noChangeShapeType="1"/>
          </p:cNvSpPr>
          <p:nvPr/>
        </p:nvSpPr>
        <p:spPr bwMode="auto">
          <a:xfrm>
            <a:off x="2457450" y="3041650"/>
            <a:ext cx="609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82" name="Line 22"/>
          <p:cNvSpPr>
            <a:spLocks noChangeShapeType="1"/>
          </p:cNvSpPr>
          <p:nvPr/>
        </p:nvSpPr>
        <p:spPr bwMode="auto">
          <a:xfrm flipV="1">
            <a:off x="2438400" y="3098800"/>
            <a:ext cx="609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83" name="Text Box 23"/>
          <p:cNvSpPr txBox="1">
            <a:spLocks noChangeArrowheads="1"/>
          </p:cNvSpPr>
          <p:nvPr/>
        </p:nvSpPr>
        <p:spPr bwMode="auto">
          <a:xfrm>
            <a:off x="3381745" y="2518252"/>
            <a:ext cx="429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omic Sans MS" charset="0"/>
              </a:rPr>
              <a:t>10</a:t>
            </a:r>
            <a:endParaRPr lang="en-US" sz="2000" dirty="0">
              <a:latin typeface="Comic Sans MS" charset="0"/>
            </a:endParaRPr>
          </a:p>
        </p:txBody>
      </p:sp>
      <p:sp>
        <p:nvSpPr>
          <p:cNvPr id="1013784" name="Rectangle 24"/>
          <p:cNvSpPr>
            <a:spLocks noChangeArrowheads="1"/>
          </p:cNvSpPr>
          <p:nvPr/>
        </p:nvSpPr>
        <p:spPr bwMode="auto">
          <a:xfrm>
            <a:off x="5410200" y="2343150"/>
            <a:ext cx="1600200" cy="1352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</a:t>
            </a:r>
            <a:r>
              <a:rPr lang="en-US" dirty="0" smtClean="0"/>
              <a:t>: Fair </a:t>
            </a:r>
            <a:r>
              <a:rPr lang="en-US" dirty="0"/>
              <a:t>Rate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57300"/>
            <a:ext cx="7162800" cy="1085850"/>
          </a:xfrm>
        </p:spPr>
        <p:txBody>
          <a:bodyPr/>
          <a:lstStyle/>
          <a:p>
            <a:r>
              <a:rPr lang="en-US"/>
              <a:t>Associate a weight </a:t>
            </a:r>
            <a:r>
              <a:rPr lang="en-US" i="1">
                <a:latin typeface="Times New Roman" charset="0"/>
              </a:rPr>
              <a:t>w</a:t>
            </a:r>
            <a:r>
              <a:rPr lang="en-US" i="1" baseline="-25000">
                <a:latin typeface="Times New Roman" charset="0"/>
              </a:rPr>
              <a:t>i</a:t>
            </a:r>
            <a:r>
              <a:rPr lang="en-US" i="1">
                <a:latin typeface="Times New Roman" charset="0"/>
              </a:rPr>
              <a:t> </a:t>
            </a:r>
            <a:r>
              <a:rPr lang="en-US"/>
              <a:t>with each flow </a:t>
            </a:r>
            <a:r>
              <a:rPr lang="en-US" i="1">
                <a:latin typeface="Times New Roman" charset="0"/>
              </a:rPr>
              <a:t>i</a:t>
            </a:r>
          </a:p>
          <a:p>
            <a:r>
              <a:rPr lang="en-US"/>
              <a:t>If link congested, compute </a:t>
            </a:r>
            <a:r>
              <a:rPr lang="en-US" i="1">
                <a:latin typeface="Times New Roman" charset="0"/>
              </a:rPr>
              <a:t>f</a:t>
            </a:r>
            <a:r>
              <a:rPr lang="en-US"/>
              <a:t> such that </a:t>
            </a:r>
          </a:p>
        </p:txBody>
      </p:sp>
      <p:graphicFrame>
        <p:nvGraphicFramePr>
          <p:cNvPr id="1018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778377"/>
              </p:ext>
            </p:extLst>
          </p:nvPr>
        </p:nvGraphicFramePr>
        <p:xfrm>
          <a:off x="2755901" y="2195512"/>
          <a:ext cx="21272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3" imgW="1295400" imgH="368300" progId="Equation.3">
                  <p:embed/>
                </p:oleObj>
              </mc:Choice>
              <mc:Fallback>
                <p:oleObj name="Equation" r:id="rId3" imgW="1295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1" y="2195512"/>
                        <a:ext cx="21272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885" name="Text Box 5"/>
          <p:cNvSpPr txBox="1">
            <a:spLocks noChangeArrowheads="1"/>
          </p:cNvSpPr>
          <p:nvPr/>
        </p:nvSpPr>
        <p:spPr bwMode="auto">
          <a:xfrm>
            <a:off x="2133600" y="295910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8</a:t>
            </a:r>
            <a:endParaRPr lang="en-US" sz="1800">
              <a:latin typeface="Comic Sans MS" charset="0"/>
            </a:endParaRPr>
          </a:p>
        </p:txBody>
      </p:sp>
      <p:sp>
        <p:nvSpPr>
          <p:cNvPr id="1018886" name="Text Box 6"/>
          <p:cNvSpPr txBox="1">
            <a:spLocks noChangeArrowheads="1"/>
          </p:cNvSpPr>
          <p:nvPr/>
        </p:nvSpPr>
        <p:spPr bwMode="auto">
          <a:xfrm>
            <a:off x="2133600" y="3255566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CCFF"/>
                </a:solidFill>
                <a:latin typeface="Comic Sans MS" charset="0"/>
              </a:rPr>
              <a:t>6</a:t>
            </a:r>
          </a:p>
        </p:txBody>
      </p:sp>
      <p:sp>
        <p:nvSpPr>
          <p:cNvPr id="1018887" name="Text Box 7"/>
          <p:cNvSpPr txBox="1">
            <a:spLocks noChangeArrowheads="1"/>
          </p:cNvSpPr>
          <p:nvPr/>
        </p:nvSpPr>
        <p:spPr bwMode="auto">
          <a:xfrm>
            <a:off x="2133600" y="3541316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mic Sans MS" charset="0"/>
              </a:rPr>
              <a:t>2</a:t>
            </a:r>
            <a:endParaRPr lang="en-US" sz="1800">
              <a:latin typeface="Comic Sans MS" charset="0"/>
            </a:endParaRPr>
          </a:p>
        </p:txBody>
      </p:sp>
      <p:sp>
        <p:nvSpPr>
          <p:cNvPr id="1018888" name="Line 8"/>
          <p:cNvSpPr>
            <a:spLocks noChangeShapeType="1"/>
          </p:cNvSpPr>
          <p:nvPr/>
        </p:nvSpPr>
        <p:spPr bwMode="auto">
          <a:xfrm>
            <a:off x="4114800" y="3516313"/>
            <a:ext cx="533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89" name="Line 9"/>
          <p:cNvSpPr>
            <a:spLocks noChangeShapeType="1"/>
          </p:cNvSpPr>
          <p:nvPr/>
        </p:nvSpPr>
        <p:spPr bwMode="auto">
          <a:xfrm>
            <a:off x="4114800" y="3416300"/>
            <a:ext cx="533400" cy="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0" name="Line 10"/>
          <p:cNvSpPr>
            <a:spLocks noChangeShapeType="1"/>
          </p:cNvSpPr>
          <p:nvPr/>
        </p:nvSpPr>
        <p:spPr bwMode="auto">
          <a:xfrm>
            <a:off x="4114800" y="3306763"/>
            <a:ext cx="533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1" name="Text Box 11"/>
          <p:cNvSpPr txBox="1">
            <a:spLocks noChangeArrowheads="1"/>
          </p:cNvSpPr>
          <p:nvPr/>
        </p:nvSpPr>
        <p:spPr bwMode="auto">
          <a:xfrm>
            <a:off x="4614863" y="330200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CCFF"/>
                </a:solidFill>
                <a:latin typeface="Comic Sans MS" charset="0"/>
              </a:rPr>
              <a:t>4</a:t>
            </a:r>
          </a:p>
        </p:txBody>
      </p:sp>
      <p:sp>
        <p:nvSpPr>
          <p:cNvPr id="1018892" name="Text Box 12"/>
          <p:cNvSpPr txBox="1">
            <a:spLocks noChangeArrowheads="1"/>
          </p:cNvSpPr>
          <p:nvPr/>
        </p:nvSpPr>
        <p:spPr bwMode="auto">
          <a:xfrm>
            <a:off x="4629150" y="3130550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omic Sans MS" charset="0"/>
              </a:rPr>
              <a:t>4</a:t>
            </a:r>
            <a:endParaRPr lang="en-US" sz="1800">
              <a:latin typeface="Comic Sans MS" charset="0"/>
            </a:endParaRPr>
          </a:p>
        </p:txBody>
      </p:sp>
      <p:sp>
        <p:nvSpPr>
          <p:cNvPr id="1018893" name="Text Box 13"/>
          <p:cNvSpPr txBox="1">
            <a:spLocks noChangeArrowheads="1"/>
          </p:cNvSpPr>
          <p:nvPr/>
        </p:nvSpPr>
        <p:spPr bwMode="auto">
          <a:xfrm>
            <a:off x="4629150" y="3448447"/>
            <a:ext cx="32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Comic Sans MS" charset="0"/>
              </a:rPr>
              <a:t>2</a:t>
            </a:r>
            <a:endParaRPr lang="en-US" sz="1800">
              <a:latin typeface="Comic Sans MS" charset="0"/>
            </a:endParaRPr>
          </a:p>
        </p:txBody>
      </p:sp>
      <p:sp>
        <p:nvSpPr>
          <p:cNvPr id="1018894" name="Text Box 14"/>
          <p:cNvSpPr txBox="1">
            <a:spLocks noChangeArrowheads="1"/>
          </p:cNvSpPr>
          <p:nvPr/>
        </p:nvSpPr>
        <p:spPr bwMode="auto">
          <a:xfrm>
            <a:off x="5473700" y="2866232"/>
            <a:ext cx="16210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latin typeface="Times" charset="0"/>
              </a:rPr>
              <a:t>f </a:t>
            </a:r>
            <a:r>
              <a:rPr lang="en-US" sz="1800"/>
              <a:t>= 2</a:t>
            </a:r>
            <a:r>
              <a:rPr lang="en-US" sz="1800">
                <a:latin typeface="Comic Sans MS" charset="0"/>
              </a:rPr>
              <a:t>: 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chemeClr val="accent1"/>
                </a:solidFill>
              </a:rPr>
              <a:t>8</a:t>
            </a:r>
            <a:r>
              <a:rPr lang="en-US" sz="1800"/>
              <a:t>, 2*3) = </a:t>
            </a:r>
            <a:r>
              <a:rPr lang="en-US" sz="1800">
                <a:solidFill>
                  <a:schemeClr val="accent1"/>
                </a:solidFill>
              </a:rPr>
              <a:t>6</a:t>
            </a:r>
            <a:r>
              <a:rPr lang="en-US" sz="1800"/>
              <a:t>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rgbClr val="66CCFF"/>
                </a:solidFill>
              </a:rPr>
              <a:t>6</a:t>
            </a:r>
            <a:r>
              <a:rPr lang="en-US" sz="1800"/>
              <a:t>, 2*1) = </a:t>
            </a:r>
            <a:r>
              <a:rPr lang="en-US" sz="1800">
                <a:solidFill>
                  <a:srgbClr val="66CCFF"/>
                </a:solidFill>
              </a:rPr>
              <a:t>2</a:t>
            </a:r>
            <a:r>
              <a:rPr lang="en-US" sz="1800">
                <a:solidFill>
                  <a:srgbClr val="FF0000"/>
                </a:solidFill>
              </a:rPr>
              <a:t> </a:t>
            </a:r>
          </a:p>
          <a:p>
            <a:r>
              <a:rPr lang="en-US" sz="1800"/>
              <a:t>min(</a:t>
            </a:r>
            <a:r>
              <a:rPr lang="en-US" sz="1800">
                <a:solidFill>
                  <a:schemeClr val="accent2"/>
                </a:solidFill>
              </a:rPr>
              <a:t>2</a:t>
            </a:r>
            <a:r>
              <a:rPr lang="en-US" sz="1800"/>
              <a:t>, 2*1) = </a:t>
            </a:r>
            <a:r>
              <a:rPr lang="en-US" sz="1800">
                <a:solidFill>
                  <a:schemeClr val="accent2"/>
                </a:solidFill>
              </a:rPr>
              <a:t>2</a:t>
            </a:r>
            <a:r>
              <a:rPr lang="en-US">
                <a:latin typeface="Comic Sans MS" charset="0"/>
              </a:rPr>
              <a:t> </a:t>
            </a:r>
          </a:p>
        </p:txBody>
      </p:sp>
      <p:sp>
        <p:nvSpPr>
          <p:cNvPr id="1018895" name="Oval 15"/>
          <p:cNvSpPr>
            <a:spLocks noChangeArrowheads="1"/>
          </p:cNvSpPr>
          <p:nvPr/>
        </p:nvSpPr>
        <p:spPr bwMode="auto">
          <a:xfrm>
            <a:off x="4038600" y="3244850"/>
            <a:ext cx="152400" cy="342900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6" name="Rectangle 16"/>
          <p:cNvSpPr>
            <a:spLocks noChangeArrowheads="1"/>
          </p:cNvSpPr>
          <p:nvPr/>
        </p:nvSpPr>
        <p:spPr bwMode="auto">
          <a:xfrm>
            <a:off x="3048000" y="3244850"/>
            <a:ext cx="1066800" cy="342900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7" name="Line 17"/>
          <p:cNvSpPr>
            <a:spLocks noChangeShapeType="1"/>
          </p:cNvSpPr>
          <p:nvPr/>
        </p:nvSpPr>
        <p:spPr bwMode="auto">
          <a:xfrm>
            <a:off x="3048000" y="32448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8" name="Line 18"/>
          <p:cNvSpPr>
            <a:spLocks noChangeShapeType="1"/>
          </p:cNvSpPr>
          <p:nvPr/>
        </p:nvSpPr>
        <p:spPr bwMode="auto">
          <a:xfrm>
            <a:off x="3048000" y="358775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99" name="Oval 19"/>
          <p:cNvSpPr>
            <a:spLocks noChangeArrowheads="1"/>
          </p:cNvSpPr>
          <p:nvPr/>
        </p:nvSpPr>
        <p:spPr bwMode="auto">
          <a:xfrm>
            <a:off x="2971800" y="3244850"/>
            <a:ext cx="1524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900" name="Line 20"/>
          <p:cNvSpPr>
            <a:spLocks noChangeShapeType="1"/>
          </p:cNvSpPr>
          <p:nvPr/>
        </p:nvSpPr>
        <p:spPr bwMode="auto">
          <a:xfrm>
            <a:off x="2457450" y="3130550"/>
            <a:ext cx="609600" cy="228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901" name="Line 21"/>
          <p:cNvSpPr>
            <a:spLocks noChangeShapeType="1"/>
          </p:cNvSpPr>
          <p:nvPr/>
        </p:nvSpPr>
        <p:spPr bwMode="auto">
          <a:xfrm>
            <a:off x="2457450" y="3416300"/>
            <a:ext cx="609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902" name="Line 22"/>
          <p:cNvSpPr>
            <a:spLocks noChangeShapeType="1"/>
          </p:cNvSpPr>
          <p:nvPr/>
        </p:nvSpPr>
        <p:spPr bwMode="auto">
          <a:xfrm flipV="1">
            <a:off x="2438400" y="3473450"/>
            <a:ext cx="609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903" name="Text Box 23"/>
          <p:cNvSpPr txBox="1">
            <a:spLocks noChangeArrowheads="1"/>
          </p:cNvSpPr>
          <p:nvPr/>
        </p:nvSpPr>
        <p:spPr bwMode="auto">
          <a:xfrm>
            <a:off x="3381745" y="2892902"/>
            <a:ext cx="429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Comic Sans MS" charset="0"/>
              </a:rPr>
              <a:t>10</a:t>
            </a:r>
            <a:endParaRPr lang="en-US" sz="2000">
              <a:latin typeface="Comic Sans MS" charset="0"/>
            </a:endParaRPr>
          </a:p>
        </p:txBody>
      </p:sp>
      <p:sp>
        <p:nvSpPr>
          <p:cNvPr id="1018904" name="Rectangle 24"/>
          <p:cNvSpPr>
            <a:spLocks noChangeArrowheads="1"/>
          </p:cNvSpPr>
          <p:nvPr/>
        </p:nvSpPr>
        <p:spPr bwMode="auto">
          <a:xfrm>
            <a:off x="5410200" y="2844800"/>
            <a:ext cx="1752600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905" name="Text Box 25"/>
          <p:cNvSpPr txBox="1">
            <a:spLocks noChangeArrowheads="1"/>
          </p:cNvSpPr>
          <p:nvPr/>
        </p:nvSpPr>
        <p:spPr bwMode="auto">
          <a:xfrm>
            <a:off x="1280629" y="2972198"/>
            <a:ext cx="8899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(</a:t>
            </a:r>
            <a:r>
              <a:rPr lang="en-US" sz="1800" i="1">
                <a:solidFill>
                  <a:schemeClr val="accent1"/>
                </a:solidFill>
                <a:latin typeface="Times New Roman" charset="0"/>
              </a:rPr>
              <a:t>w</a:t>
            </a:r>
            <a:r>
              <a:rPr lang="en-US" sz="1800" i="1" baseline="-25000">
                <a:solidFill>
                  <a:schemeClr val="accent1"/>
                </a:solidFill>
                <a:latin typeface="Times New Roman" charset="0"/>
              </a:rPr>
              <a:t>1</a:t>
            </a:r>
            <a:r>
              <a:rPr lang="en-US" sz="1800">
                <a:solidFill>
                  <a:schemeClr val="accent1"/>
                </a:solidFill>
              </a:rPr>
              <a:t> = 3)</a:t>
            </a:r>
          </a:p>
        </p:txBody>
      </p:sp>
      <p:sp>
        <p:nvSpPr>
          <p:cNvPr id="1018906" name="Text Box 26"/>
          <p:cNvSpPr txBox="1">
            <a:spLocks noChangeArrowheads="1"/>
          </p:cNvSpPr>
          <p:nvPr/>
        </p:nvSpPr>
        <p:spPr bwMode="auto">
          <a:xfrm>
            <a:off x="1290154" y="3257948"/>
            <a:ext cx="8899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solidFill>
                  <a:srgbClr val="66CCFF"/>
                </a:solidFill>
              </a:rPr>
              <a:t>(</a:t>
            </a:r>
            <a:r>
              <a:rPr lang="en-US" sz="1800" i="1">
                <a:solidFill>
                  <a:srgbClr val="66CCFF"/>
                </a:solidFill>
                <a:latin typeface="Times New Roman" charset="0"/>
              </a:rPr>
              <a:t>w</a:t>
            </a:r>
            <a:r>
              <a:rPr lang="en-US" sz="1800" i="1" baseline="-25000">
                <a:solidFill>
                  <a:srgbClr val="66CCFF"/>
                </a:solidFill>
                <a:latin typeface="Times New Roman" charset="0"/>
              </a:rPr>
              <a:t>2</a:t>
            </a:r>
            <a:r>
              <a:rPr lang="en-US" sz="1800">
                <a:solidFill>
                  <a:srgbClr val="66CCFF"/>
                </a:solidFill>
              </a:rPr>
              <a:t> = 1)</a:t>
            </a:r>
          </a:p>
        </p:txBody>
      </p:sp>
      <p:sp>
        <p:nvSpPr>
          <p:cNvPr id="1018907" name="Text Box 27"/>
          <p:cNvSpPr txBox="1">
            <a:spLocks noChangeArrowheads="1"/>
          </p:cNvSpPr>
          <p:nvPr/>
        </p:nvSpPr>
        <p:spPr bwMode="auto">
          <a:xfrm>
            <a:off x="1325079" y="3543698"/>
            <a:ext cx="8899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</a:rPr>
              <a:t>(</a:t>
            </a:r>
            <a:r>
              <a:rPr lang="en-US" sz="1800" i="1">
                <a:solidFill>
                  <a:schemeClr val="tx2"/>
                </a:solidFill>
                <a:latin typeface="Times New Roman" charset="0"/>
              </a:rPr>
              <a:t>w</a:t>
            </a:r>
            <a:r>
              <a:rPr lang="en-US" sz="1800" i="1" baseline="-25000">
                <a:solidFill>
                  <a:schemeClr val="tx2"/>
                </a:solidFill>
                <a:latin typeface="Times New Roman" charset="0"/>
              </a:rPr>
              <a:t>3</a:t>
            </a:r>
            <a:r>
              <a:rPr lang="en-US" sz="1800">
                <a:solidFill>
                  <a:schemeClr val="tx2"/>
                </a:solidFill>
              </a:rPr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30219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50693</TotalTime>
  <Words>1777</Words>
  <Application>Microsoft Macintosh PowerPoint</Application>
  <PresentationFormat>On-screen Show (16:9)</PresentationFormat>
  <Paragraphs>327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3" baseType="lpstr">
      <vt:lpstr>Book Antiqua</vt:lpstr>
      <vt:lpstr>Calibri</vt:lpstr>
      <vt:lpstr>Comic Sans MS</vt:lpstr>
      <vt:lpstr>Helvetica Neue</vt:lpstr>
      <vt:lpstr>Helvetica Neue Light</vt:lpstr>
      <vt:lpstr>Lucida Grande</vt:lpstr>
      <vt:lpstr>MS PGothic</vt:lpstr>
      <vt:lpstr>ＭＳ Ｐゴシック</vt:lpstr>
      <vt:lpstr>Newslab Thin</vt:lpstr>
      <vt:lpstr>Tahoma</vt:lpstr>
      <vt:lpstr>Times</vt:lpstr>
      <vt:lpstr>Times New Roman</vt:lpstr>
      <vt:lpstr>Wingdings</vt:lpstr>
      <vt:lpstr>Arial</vt:lpstr>
      <vt:lpstr>DB_deck_16x9_example</vt:lpstr>
      <vt:lpstr>Excel.Chart.8</vt:lpstr>
      <vt:lpstr>Equation</vt:lpstr>
      <vt:lpstr>Fair Scheduling and  Lottery Scheduling  Lecture 15, cs262a</vt:lpstr>
      <vt:lpstr>Today’s Papers</vt:lpstr>
      <vt:lpstr>What do we want from a scheduler?</vt:lpstr>
      <vt:lpstr>Single Resource: Fair Sharing</vt:lpstr>
      <vt:lpstr>Why Max-Min Fairness?</vt:lpstr>
      <vt:lpstr>Widely Used</vt:lpstr>
      <vt:lpstr>Fair Queueing: Max-min Fairness implementation originated in </vt:lpstr>
      <vt:lpstr>Routers: Fair Rate Computation</vt:lpstr>
      <vt:lpstr>Routers: Fair Rate Computation</vt:lpstr>
      <vt:lpstr>Fluid Flow System</vt:lpstr>
      <vt:lpstr>Generalized Processor Sharing Example</vt:lpstr>
      <vt:lpstr>Packet Approximation of Fluid System</vt:lpstr>
      <vt:lpstr>Approximating GPS with WFQ</vt:lpstr>
      <vt:lpstr>Implementation Challenge</vt:lpstr>
      <vt:lpstr>Example: Each flow has weight 1</vt:lpstr>
      <vt:lpstr>Solution: Virtual Time</vt:lpstr>
      <vt:lpstr>System Virtual Time: V(t)</vt:lpstr>
      <vt:lpstr>System Virtual Time (V(t)): Example</vt:lpstr>
      <vt:lpstr>Fair Queueing Implementation</vt:lpstr>
      <vt:lpstr>Processors: Lottery Scheduling</vt:lpstr>
      <vt:lpstr>Fairness analysis (I)</vt:lpstr>
      <vt:lpstr>Fairness analysis (II)</vt:lpstr>
      <vt:lpstr>Introduces a bunch of abstractions and mechanisms</vt:lpstr>
      <vt:lpstr>Ticket transfers </vt:lpstr>
      <vt:lpstr>Ticket inflation</vt:lpstr>
      <vt:lpstr>Ticket currencies (I)</vt:lpstr>
      <vt:lpstr>Ticket currencies (II)</vt:lpstr>
      <vt:lpstr>Example (I)</vt:lpstr>
      <vt:lpstr>Example (II)</vt:lpstr>
      <vt:lpstr>Compensation tickets (I) </vt:lpstr>
      <vt:lpstr>Compensation tickets (II) </vt:lpstr>
      <vt:lpstr>Example</vt:lpstr>
      <vt:lpstr>Compensation tickets (III) </vt:lpstr>
      <vt:lpstr>Summary (I)</vt:lpstr>
      <vt:lpstr>Summary (I|)</vt:lpstr>
      <vt:lpstr>Summary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Ali Ghodsi</cp:lastModifiedBy>
  <cp:revision>2233</cp:revision>
  <cp:lastPrinted>2016-09-26T22:07:19Z</cp:lastPrinted>
  <dcterms:created xsi:type="dcterms:W3CDTF">2015-02-13T19:56:21Z</dcterms:created>
  <dcterms:modified xsi:type="dcterms:W3CDTF">2018-03-13T06:09:42Z</dcterms:modified>
</cp:coreProperties>
</file>