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256" r:id="rId2"/>
    <p:sldId id="1106" r:id="rId3"/>
    <p:sldId id="1119" r:id="rId4"/>
    <p:sldId id="1120" r:id="rId5"/>
    <p:sldId id="1121" r:id="rId6"/>
    <p:sldId id="1122" r:id="rId7"/>
    <p:sldId id="1123" r:id="rId8"/>
    <p:sldId id="1124" r:id="rId9"/>
    <p:sldId id="1125" r:id="rId10"/>
    <p:sldId id="1126" r:id="rId11"/>
    <p:sldId id="1127" r:id="rId12"/>
    <p:sldId id="1128" r:id="rId13"/>
    <p:sldId id="1129" r:id="rId14"/>
    <p:sldId id="1130" r:id="rId15"/>
    <p:sldId id="1131" r:id="rId16"/>
    <p:sldId id="1132" r:id="rId17"/>
    <p:sldId id="1133" r:id="rId18"/>
    <p:sldId id="1134" r:id="rId19"/>
    <p:sldId id="1135" r:id="rId20"/>
    <p:sldId id="1136" r:id="rId21"/>
    <p:sldId id="1137" r:id="rId22"/>
    <p:sldId id="1138" r:id="rId23"/>
    <p:sldId id="1139" r:id="rId24"/>
    <p:sldId id="1140" r:id="rId25"/>
    <p:sldId id="1141" r:id="rId26"/>
    <p:sldId id="1142" r:id="rId27"/>
    <p:sldId id="1143" r:id="rId28"/>
    <p:sldId id="1146" r:id="rId29"/>
    <p:sldId id="1043" r:id="rId30"/>
    <p:sldId id="1044" r:id="rId31"/>
    <p:sldId id="1045" r:id="rId32"/>
    <p:sldId id="1086" r:id="rId33"/>
    <p:sldId id="1046" r:id="rId34"/>
    <p:sldId id="1047" r:id="rId35"/>
    <p:sldId id="1048" r:id="rId36"/>
    <p:sldId id="1049" r:id="rId37"/>
    <p:sldId id="1050" r:id="rId38"/>
    <p:sldId id="1051" r:id="rId39"/>
    <p:sldId id="1052" r:id="rId40"/>
    <p:sldId id="1053" r:id="rId41"/>
    <p:sldId id="1054" r:id="rId42"/>
    <p:sldId id="1055" r:id="rId43"/>
    <p:sldId id="1056" r:id="rId44"/>
    <p:sldId id="1057" r:id="rId45"/>
    <p:sldId id="1058" r:id="rId46"/>
    <p:sldId id="1059" r:id="rId47"/>
    <p:sldId id="1060" r:id="rId48"/>
    <p:sldId id="1061" r:id="rId49"/>
    <p:sldId id="1062" r:id="rId50"/>
    <p:sldId id="1063" r:id="rId51"/>
    <p:sldId id="1064" r:id="rId52"/>
    <p:sldId id="1065" r:id="rId53"/>
    <p:sldId id="1066" r:id="rId54"/>
    <p:sldId id="1067" r:id="rId55"/>
    <p:sldId id="1087" r:id="rId56"/>
    <p:sldId id="1088" r:id="rId57"/>
    <p:sldId id="1089" r:id="rId58"/>
    <p:sldId id="1145" r:id="rId59"/>
    <p:sldId id="1091" r:id="rId60"/>
    <p:sldId id="1092" r:id="rId61"/>
    <p:sldId id="1108" r:id="rId62"/>
    <p:sldId id="1109" r:id="rId63"/>
    <p:sldId id="1110" r:id="rId64"/>
    <p:sldId id="1112" r:id="rId65"/>
    <p:sldId id="1114" r:id="rId66"/>
    <p:sldId id="1115" r:id="rId67"/>
    <p:sldId id="1116" r:id="rId68"/>
    <p:sldId id="1144" r:id="rId69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AC784A"/>
    <a:srgbClr val="996633"/>
    <a:srgbClr val="FFFFAA"/>
    <a:srgbClr val="2A40E2"/>
    <a:srgbClr val="233AE1"/>
    <a:srgbClr val="FECF59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>
      <p:cViewPr>
        <p:scale>
          <a:sx n="75" d="100"/>
          <a:sy n="75" d="100"/>
        </p:scale>
        <p:origin x="2680" y="1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handoutMaster" Target="handoutMasters/handoutMaster1.xml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2.xml"/><Relationship Id="rId4" Type="http://schemas.openxmlformats.org/officeDocument/2006/relationships/slide" Target="slides/slide53.xml"/><Relationship Id="rId1" Type="http://schemas.openxmlformats.org/officeDocument/2006/relationships/slide" Target="slides/slide30.xml"/><Relationship Id="rId2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315" tIns="46997" rIns="92315" bIns="46997">
            <a:spAutoFit/>
          </a:bodyPr>
          <a:lstStyle/>
          <a:p>
            <a:pPr algn="ctr" defTabSz="917575" eaLnBrk="0" hangingPunct="0">
              <a:lnSpc>
                <a:spcPct val="90000"/>
              </a:lnSpc>
            </a:pPr>
            <a:r>
              <a:rPr lang="en-US" sz="1300" b="0"/>
              <a:t>Page </a:t>
            </a:r>
            <a:fld id="{EAFA170B-EF62-3546-ACA9-C4B855E0C6D9}" type="slidenum">
              <a:rPr lang="en-US" sz="1300" b="0"/>
              <a:pPr algn="ctr" defTabSz="917575" eaLnBrk="0" hangingPunct="0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</p:spTree>
    <p:extLst>
      <p:ext uri="{BB962C8B-B14F-4D97-AF65-F5344CB8AC3E}">
        <p14:creationId xmlns:p14="http://schemas.microsoft.com/office/powerpoint/2010/main" val="1341304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315" tIns="46997" rIns="92315" bIns="46997">
            <a:spAutoFit/>
          </a:bodyPr>
          <a:lstStyle/>
          <a:p>
            <a:pPr algn="ctr" defTabSz="917575" eaLnBrk="0" hangingPunct="0">
              <a:lnSpc>
                <a:spcPct val="90000"/>
              </a:lnSpc>
            </a:pPr>
            <a:r>
              <a:rPr lang="en-US" sz="1300" b="0"/>
              <a:t>Page </a:t>
            </a:r>
            <a:fld id="{FC4BEC95-52E5-5D4D-8C70-3CDC77A5C401}" type="slidenum">
              <a:rPr lang="en-US" sz="1300" b="0"/>
              <a:pPr algn="ctr" defTabSz="917575" eaLnBrk="0" hangingPunct="0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409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82921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17A753CA-B6B8-8843-A720-D2BA926F8041}" type="slidenum">
              <a:rPr lang="en-US"/>
              <a:pPr eaLnBrk="1" hangingPunct="1"/>
              <a:t>39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FFBB1ED9-DD3A-9741-9865-3532D640CC1F}" type="slidenum">
              <a:rPr lang="en-US"/>
              <a:pPr eaLnBrk="1" hangingPunct="1"/>
              <a:t>40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C1867427-3245-DE46-A8C2-E6A20D936799}" type="slidenum">
              <a:rPr lang="en-US"/>
              <a:pPr eaLnBrk="1" hangingPunct="1"/>
              <a:t>41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83CDE11C-41B4-1C4C-B03D-CE13D9FF751A}" type="slidenum">
              <a:rPr lang="en-US"/>
              <a:pPr eaLnBrk="1" hangingPunct="1"/>
              <a:t>42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1D7BE420-C9F1-3D4B-B4B0-1555542C1BAC}" type="slidenum">
              <a:rPr lang="en-US"/>
              <a:pPr eaLnBrk="1" hangingPunct="1"/>
              <a:t>43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77C37931-E420-E546-9C46-53227BCCF2E0}" type="slidenum">
              <a:rPr lang="en-US"/>
              <a:pPr eaLnBrk="1" hangingPunct="1"/>
              <a:t>44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BA8CE48A-B174-1A43-A686-E993A40FDB8B}" type="slidenum">
              <a:rPr lang="en-US"/>
              <a:pPr eaLnBrk="1" hangingPunct="1"/>
              <a:t>45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8D1747B1-4962-9F45-8E2C-7E07DAB80805}" type="slidenum">
              <a:rPr lang="en-US"/>
              <a:pPr eaLnBrk="1" hangingPunct="1"/>
              <a:t>46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6F6CFD1A-8870-CB4F-9B95-9F0E0EA56F91}" type="slidenum">
              <a:rPr lang="en-US"/>
              <a:pPr eaLnBrk="1" hangingPunct="1"/>
              <a:t>47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A432204D-27A8-9E44-964D-97BEF333D2E2}" type="slidenum">
              <a:rPr lang="en-US"/>
              <a:pPr eaLnBrk="1" hangingPunct="1"/>
              <a:t>48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0CAAE4CB-5323-DA4B-96C0-C306EEAB7B71}" type="slidenum">
              <a:rPr lang="en-US"/>
              <a:pPr eaLnBrk="1" hangingPunct="1"/>
              <a:t>30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A9DE31B8-BEBD-4C4D-98E9-B6E2D9A5D788}" type="slidenum">
              <a:rPr lang="en-US"/>
              <a:pPr eaLnBrk="1" hangingPunct="1"/>
              <a:t>49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D6C21D6D-E1F8-1D48-AD49-53117E91EBF1}" type="slidenum">
              <a:rPr lang="en-US"/>
              <a:pPr eaLnBrk="1" hangingPunct="1"/>
              <a:t>50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1CD71B95-453C-DF4D-B784-DDC48423527C}" type="slidenum">
              <a:rPr lang="en-US"/>
              <a:pPr eaLnBrk="1" hangingPunct="1"/>
              <a:t>51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05A95DB0-34F9-1949-B10D-6F67AF563A28}" type="slidenum">
              <a:rPr lang="en-US"/>
              <a:pPr eaLnBrk="1" hangingPunct="1"/>
              <a:t>52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73A49B55-7CB6-BB41-B8A3-625DB70EF656}" type="slidenum">
              <a:rPr lang="en-US"/>
              <a:pPr eaLnBrk="1" hangingPunct="1"/>
              <a:t>53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1EC8D5C1-2D81-CD4E-8F32-378DD239EB89}" type="slidenum">
              <a:rPr lang="en-US"/>
              <a:pPr eaLnBrk="1" hangingPunct="1"/>
              <a:t>54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9188" cy="274320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7938" y="3473450"/>
            <a:ext cx="7045325" cy="3292475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422A4CF7-4852-4D4B-AD0B-075FC8531E84}" type="slidenum">
              <a:rPr lang="en-US"/>
              <a:pPr eaLnBrk="1" hangingPunct="1"/>
              <a:t>56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0F125373-ED13-6846-B1EC-E48E88197105}" type="slidenum">
              <a:rPr lang="en-US"/>
              <a:pPr eaLnBrk="1" hangingPunct="1"/>
              <a:t>57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DE56CE09-BC82-6D46-8A38-2DC1A24BD062}" type="slidenum">
              <a:rPr lang="en-US"/>
              <a:pPr eaLnBrk="1" hangingPunct="1"/>
              <a:t>59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1F773C4F-8724-8143-AFF7-83A81DC4B7FA}" type="slidenum">
              <a:rPr lang="en-US"/>
              <a:pPr eaLnBrk="1" hangingPunct="1"/>
              <a:t>60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84F23D1F-BE2A-2D46-B6FD-7260FD284410}" type="slidenum">
              <a:rPr lang="en-US"/>
              <a:pPr eaLnBrk="1" hangingPunct="1"/>
              <a:t>31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A9FC3D8F-1A93-D84C-B272-370CF86A38E1}" type="slidenum">
              <a:rPr lang="en-US"/>
              <a:pPr eaLnBrk="1" hangingPunct="1"/>
              <a:t>61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FBE3D389-B61C-1A4C-B5EE-A201D36917D4}" type="slidenum">
              <a:rPr lang="en-US"/>
              <a:pPr eaLnBrk="1" hangingPunct="1"/>
              <a:t>62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073840FF-1904-7A4D-A633-B5DE863012D2}" type="slidenum">
              <a:rPr lang="en-US"/>
              <a:pPr eaLnBrk="1" hangingPunct="1"/>
              <a:t>63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0E9BBD90-A650-754F-BEA0-476BE1DBBF79}" type="slidenum">
              <a:rPr lang="en-US"/>
              <a:pPr eaLnBrk="1" hangingPunct="1"/>
              <a:t>64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5CF8F7ED-C05C-7248-BDE9-32BAA6A66C8A}" type="slidenum">
              <a:rPr lang="en-US"/>
              <a:pPr eaLnBrk="1" hangingPunct="1"/>
              <a:t>65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7CBBF16E-26EA-6A46-AE50-D2746708ECB5}" type="slidenum">
              <a:rPr lang="en-US"/>
              <a:pPr eaLnBrk="1" hangingPunct="1"/>
              <a:t>66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EEC42CFE-265B-8145-9BFC-FFEE3503BBAE}" type="slidenum">
              <a:rPr lang="en-US"/>
              <a:pPr eaLnBrk="1" hangingPunct="1"/>
              <a:t>67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32783FB5-AE40-704E-882D-5A79AD55C107}" type="slidenum">
              <a:rPr lang="en-US"/>
              <a:pPr eaLnBrk="1" hangingPunct="1"/>
              <a:t>68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9188" cy="27432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7938" y="3473450"/>
            <a:ext cx="7045325" cy="3292475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2FA24C59-4031-264A-9C70-560F0B5EB63F}" type="slidenum">
              <a:rPr lang="en-US"/>
              <a:pPr eaLnBrk="1" hangingPunct="1"/>
              <a:t>32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54A1F171-A5DB-9240-98D0-02EF2D74DA67}" type="slidenum">
              <a:rPr lang="en-US"/>
              <a:pPr eaLnBrk="1" hangingPunct="1"/>
              <a:t>33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8BDAF799-563C-9043-ACD0-3DD87E21F687}" type="slidenum">
              <a:rPr lang="en-US"/>
              <a:pPr eaLnBrk="1" hangingPunct="1"/>
              <a:t>34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BD8C9BF4-FF7F-3F40-AF94-7388CC9CBB68}" type="slidenum">
              <a:rPr lang="en-US"/>
              <a:pPr eaLnBrk="1" hangingPunct="1"/>
              <a:t>36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A16D7AE6-3D97-8449-857A-DBD7C1E29F18}" type="slidenum">
              <a:rPr lang="en-US"/>
              <a:pPr eaLnBrk="1" hangingPunct="1"/>
              <a:t>37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BBF12904-937D-5F4A-B024-FF53EC742C89}" type="slidenum">
              <a:rPr lang="en-US"/>
              <a:pPr eaLnBrk="1" hangingPunct="1"/>
              <a:t>38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7784064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4727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6065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6465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8CB3A-8A72-9F44-A451-20C7CA6CEB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3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073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09536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1475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6789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7263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68361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893233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474658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7" r:id="rId1"/>
    <p:sldLayoutId id="2147484206" r:id="rId2"/>
    <p:sldLayoutId id="2147484207" r:id="rId3"/>
    <p:sldLayoutId id="2147484208" r:id="rId4"/>
    <p:sldLayoutId id="2147484209" r:id="rId5"/>
    <p:sldLayoutId id="2147484210" r:id="rId6"/>
    <p:sldLayoutId id="2147484211" r:id="rId7"/>
    <p:sldLayoutId id="2147484212" r:id="rId8"/>
    <p:sldLayoutId id="2147484213" r:id="rId9"/>
    <p:sldLayoutId id="2147484214" r:id="rId10"/>
    <p:sldLayoutId id="2147484215" r:id="rId11"/>
    <p:sldLayoutId id="2147484216" r:id="rId12"/>
    <p:sldLayoutId id="2147484218" r:id="rId13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Neue"/>
          <a:ea typeface="ＭＳ Ｐゴシック" charset="-128"/>
          <a:cs typeface="Helvetica Neue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Neue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Neue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Neue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Neue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defRPr sz="24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dos.csail.mit.edu/papers/chord:sigcomm01/chord_sigcomm.pdf" TargetMode="External"/><Relationship Id="rId3" Type="http://schemas.openxmlformats.org/officeDocument/2006/relationships/hyperlink" Target="http://www.allthingsdistributed.com/files/amazon-dynamo-sosp2007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1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8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image" Target="../media/image8.w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9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8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20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8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21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22.wmf"/><Relationship Id="rId6" Type="http://schemas.openxmlformats.org/officeDocument/2006/relationships/image" Target="../media/image8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990600"/>
            <a:ext cx="7848600" cy="2895600"/>
          </a:xfrm>
        </p:spPr>
        <p:txBody>
          <a:bodyPr/>
          <a:lstStyle/>
          <a:p>
            <a:r>
              <a:rPr lang="en-US" sz="5200" dirty="0" smtClean="0">
                <a:latin typeface="Helvetica Neue" charset="0"/>
                <a:ea typeface="ＭＳ Ｐゴシック" charset="0"/>
              </a:rPr>
              <a:t>Key-Value Tables: </a:t>
            </a:r>
            <a:br>
              <a:rPr lang="en-US" sz="5200" dirty="0" smtClean="0">
                <a:latin typeface="Helvetica Neue" charset="0"/>
                <a:ea typeface="ＭＳ Ｐゴシック" charset="0"/>
              </a:rPr>
            </a:br>
            <a:r>
              <a:rPr lang="en-US" sz="5200" dirty="0" smtClean="0">
                <a:latin typeface="Helvetica Neue" charset="0"/>
                <a:ea typeface="ＭＳ Ｐゴシック" charset="0"/>
              </a:rPr>
              <a:t>Chord and </a:t>
            </a:r>
            <a:r>
              <a:rPr lang="en-US" sz="5200" dirty="0" err="1" smtClean="0">
                <a:latin typeface="Helvetica Neue" charset="0"/>
                <a:ea typeface="ＭＳ Ｐゴシック" charset="0"/>
              </a:rPr>
              <a:t>DynamoDB</a:t>
            </a:r>
            <a:r>
              <a:rPr lang="en-US" sz="4000" dirty="0">
                <a:latin typeface="Helvetica Neue" charset="0"/>
                <a:ea typeface="ＭＳ Ｐゴシック" charset="0"/>
              </a:rPr>
              <a:t/>
            </a:r>
            <a:br>
              <a:rPr lang="en-US" sz="4000" dirty="0">
                <a:latin typeface="Helvetica Neue" charset="0"/>
                <a:ea typeface="ＭＳ Ｐゴシック" charset="0"/>
              </a:rPr>
            </a:br>
            <a:r>
              <a:rPr lang="en-US" sz="4000" dirty="0">
                <a:latin typeface="Helvetica Neue" charset="0"/>
                <a:ea typeface="ＭＳ Ｐゴシック" charset="0"/>
              </a:rPr>
              <a:t>(Lecture </a:t>
            </a:r>
            <a:r>
              <a:rPr lang="en-US" sz="4000" dirty="0" smtClean="0">
                <a:latin typeface="Helvetica Neue" charset="0"/>
                <a:ea typeface="ＭＳ Ｐゴシック" charset="0"/>
              </a:rPr>
              <a:t>16, </a:t>
            </a:r>
            <a:r>
              <a:rPr lang="en-US" sz="4000" dirty="0">
                <a:latin typeface="Helvetica Neue" charset="0"/>
                <a:ea typeface="ＭＳ Ｐゴシック" charset="0"/>
              </a:rPr>
              <a:t>cs262a) </a:t>
            </a:r>
            <a:endParaRPr lang="en-US" sz="40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smtClean="0">
                <a:latin typeface="Helvetica Neue" charset="0"/>
                <a:ea typeface="ＭＳ Ｐゴシック" charset="0"/>
                <a:cs typeface="Helvetica Neue" charset="0"/>
              </a:rPr>
              <a:t>Ali </a:t>
            </a:r>
            <a:r>
              <a:rPr lang="en-US" dirty="0" err="1" smtClean="0">
                <a:latin typeface="Helvetica Neue" charset="0"/>
                <a:ea typeface="ＭＳ Ｐゴシック" charset="0"/>
                <a:cs typeface="Helvetica Neue" charset="0"/>
              </a:rPr>
              <a:t>Ghodsi</a:t>
            </a:r>
            <a:r>
              <a:rPr lang="en-US" dirty="0" smtClean="0">
                <a:latin typeface="Helvetica Neue" charset="0"/>
                <a:ea typeface="ＭＳ Ｐゴシック" charset="0"/>
                <a:cs typeface="Helvetica Neue" charset="0"/>
              </a:rPr>
              <a:t> and Ion </a:t>
            </a:r>
            <a:r>
              <a:rPr lang="en-US" dirty="0">
                <a:latin typeface="Helvetica Neue" charset="0"/>
                <a:ea typeface="ＭＳ Ｐゴシック" charset="0"/>
                <a:cs typeface="Helvetica Neue" charset="0"/>
              </a:rPr>
              <a:t>Stoica,</a:t>
            </a:r>
          </a:p>
          <a:p>
            <a:pPr>
              <a:spcBef>
                <a:spcPct val="0"/>
              </a:spcBef>
            </a:pPr>
            <a:r>
              <a:rPr lang="en-US" dirty="0">
                <a:latin typeface="Helvetica Neue" charset="0"/>
                <a:ea typeface="ＭＳ Ｐゴシック" charset="0"/>
                <a:cs typeface="Helvetica Neue" charset="0"/>
              </a:rPr>
              <a:t>UC Berkeley</a:t>
            </a:r>
          </a:p>
          <a:p>
            <a:pPr>
              <a:spcBef>
                <a:spcPct val="0"/>
              </a:spcBef>
            </a:pPr>
            <a:r>
              <a:rPr lang="en-US" dirty="0" smtClean="0">
                <a:latin typeface="Helvetica Neue" charset="0"/>
                <a:ea typeface="ＭＳ Ｐゴシック" charset="0"/>
                <a:cs typeface="Helvetica Neue" charset="0"/>
              </a:rPr>
              <a:t>March 14, 2018</a:t>
            </a:r>
            <a:endParaRPr lang="en-US" dirty="0">
              <a:latin typeface="Helvetica Neue" charset="0"/>
              <a:ea typeface="ＭＳ Ｐゴシック" charset="0"/>
              <a:cs typeface="Helvetica Neue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Directory-Based Architecture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106680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Have a node maintain the mapping between </a:t>
            </a:r>
            <a:r>
              <a:rPr lang="en-US" b="1">
                <a:latin typeface="Helvetica Neue Light" charset="0"/>
                <a:ea typeface="ＭＳ Ｐゴシック" charset="0"/>
              </a:rPr>
              <a:t>keys</a:t>
            </a:r>
            <a:r>
              <a:rPr lang="en-US">
                <a:latin typeface="Helvetica Neue Light" charset="0"/>
                <a:ea typeface="ＭＳ Ｐゴシック" charset="0"/>
              </a:rPr>
              <a:t> and the </a:t>
            </a:r>
            <a:r>
              <a:rPr lang="en-US" b="1">
                <a:latin typeface="Helvetica Neue Light" charset="0"/>
                <a:ea typeface="ＭＳ Ｐゴシック" charset="0"/>
              </a:rPr>
              <a:t>machines (nodes) </a:t>
            </a:r>
            <a:r>
              <a:rPr lang="en-US">
                <a:latin typeface="Helvetica Neue Light" charset="0"/>
                <a:ea typeface="ＭＳ Ｐゴシック" charset="0"/>
              </a:rPr>
              <a:t>that store the </a:t>
            </a:r>
            <a:r>
              <a:rPr lang="en-US" b="1">
                <a:latin typeface="Helvetica Neue Light" charset="0"/>
                <a:ea typeface="ＭＳ Ｐゴシック" charset="0"/>
              </a:rPr>
              <a:t>values</a:t>
            </a:r>
            <a:r>
              <a:rPr lang="en-US">
                <a:latin typeface="Helvetica Neue Light" charset="0"/>
                <a:ea typeface="ＭＳ Ｐゴシック" charset="0"/>
              </a:rPr>
              <a:t> associated with the</a:t>
            </a:r>
            <a:r>
              <a:rPr lang="en-US" b="1">
                <a:latin typeface="Helvetica Neue Light" charset="0"/>
                <a:ea typeface="ＭＳ Ｐゴシック" charset="0"/>
              </a:rPr>
              <a:t> keys</a:t>
            </a:r>
          </a:p>
        </p:txBody>
      </p:sp>
      <p:pic>
        <p:nvPicPr>
          <p:cNvPr id="1536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3241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5368" name="TextBox 38"/>
          <p:cNvSpPr txBox="1">
            <a:spLocks noChangeArrowheads="1"/>
          </p:cNvSpPr>
          <p:nvPr/>
        </p:nvSpPr>
        <p:spPr bwMode="auto">
          <a:xfrm>
            <a:off x="5715000" y="52562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…</a:t>
            </a:r>
          </a:p>
        </p:txBody>
      </p:sp>
      <p:pic>
        <p:nvPicPr>
          <p:cNvPr id="15369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743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5373" name="TextBox 68"/>
          <p:cNvSpPr txBox="1">
            <a:spLocks noChangeArrowheads="1"/>
          </p:cNvSpPr>
          <p:nvPr/>
        </p:nvSpPr>
        <p:spPr bwMode="auto">
          <a:xfrm>
            <a:off x="2162175" y="5954713"/>
            <a:ext cx="436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15374" name="TextBox 69"/>
          <p:cNvSpPr txBox="1">
            <a:spLocks noChangeArrowheads="1"/>
          </p:cNvSpPr>
          <p:nvPr/>
        </p:nvSpPr>
        <p:spPr bwMode="auto">
          <a:xfrm>
            <a:off x="3581400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15375" name="TextBox 70"/>
          <p:cNvSpPr txBox="1">
            <a:spLocks noChangeArrowheads="1"/>
          </p:cNvSpPr>
          <p:nvPr/>
        </p:nvSpPr>
        <p:spPr bwMode="auto">
          <a:xfrm>
            <a:off x="4905375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15376" name="TextBox 71"/>
          <p:cNvSpPr txBox="1">
            <a:spLocks noChangeArrowheads="1"/>
          </p:cNvSpPr>
          <p:nvPr/>
        </p:nvSpPr>
        <p:spPr bwMode="auto">
          <a:xfrm>
            <a:off x="6810375" y="5943600"/>
            <a:ext cx="522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15377" name="TextBox 72"/>
          <p:cNvSpPr txBox="1">
            <a:spLocks noChangeArrowheads="1"/>
          </p:cNvSpPr>
          <p:nvPr/>
        </p:nvSpPr>
        <p:spPr bwMode="auto">
          <a:xfrm>
            <a:off x="2667000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15378" name="TextBox 73"/>
          <p:cNvSpPr txBox="1">
            <a:spLocks noChangeArrowheads="1"/>
          </p:cNvSpPr>
          <p:nvPr/>
        </p:nvSpPr>
        <p:spPr bwMode="auto">
          <a:xfrm>
            <a:off x="3216275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V5</a:t>
            </a:r>
          </a:p>
        </p:txBody>
      </p:sp>
      <p:grpSp>
        <p:nvGrpSpPr>
          <p:cNvPr id="15379" name="Group 113"/>
          <p:cNvGrpSpPr>
            <a:grpSpLocks/>
          </p:cNvGrpSpPr>
          <p:nvPr/>
        </p:nvGrpSpPr>
        <p:grpSpPr bwMode="auto">
          <a:xfrm>
            <a:off x="4114800" y="4767263"/>
            <a:ext cx="1098550" cy="338137"/>
            <a:chOff x="4114800" y="4766846"/>
            <a:chExt cx="1099204" cy="338554"/>
          </a:xfrm>
        </p:grpSpPr>
        <p:sp>
          <p:nvSpPr>
            <p:cNvPr id="15403" name="TextBox 74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15404" name="TextBox 75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sp>
        <p:nvSpPr>
          <p:cNvPr id="15380" name="TextBox 76"/>
          <p:cNvSpPr txBox="1">
            <a:spLocks noChangeArrowheads="1"/>
          </p:cNvSpPr>
          <p:nvPr/>
        </p:nvSpPr>
        <p:spPr bwMode="auto">
          <a:xfrm>
            <a:off x="6019800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15381" name="TextBox 77"/>
          <p:cNvSpPr txBox="1">
            <a:spLocks noChangeArrowheads="1"/>
          </p:cNvSpPr>
          <p:nvPr/>
        </p:nvSpPr>
        <p:spPr bwMode="auto">
          <a:xfrm>
            <a:off x="6575425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V105</a:t>
            </a:r>
          </a:p>
        </p:txBody>
      </p:sp>
      <p:grpSp>
        <p:nvGrpSpPr>
          <p:cNvPr id="7" name="Group 78"/>
          <p:cNvGrpSpPr/>
          <p:nvPr/>
        </p:nvGrpSpPr>
        <p:grpSpPr>
          <a:xfrm>
            <a:off x="5486400" y="2590800"/>
            <a:ext cx="10668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>
              <a:stCxn id="80" idx="0"/>
              <a:endCxn id="80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5383" name="TextBox 86"/>
          <p:cNvSpPr txBox="1">
            <a:spLocks noChangeArrowheads="1"/>
          </p:cNvSpPr>
          <p:nvPr/>
        </p:nvSpPr>
        <p:spPr bwMode="auto">
          <a:xfrm>
            <a:off x="5486400" y="27098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15384" name="TextBox 87"/>
          <p:cNvSpPr txBox="1">
            <a:spLocks noChangeArrowheads="1"/>
          </p:cNvSpPr>
          <p:nvPr/>
        </p:nvSpPr>
        <p:spPr bwMode="auto">
          <a:xfrm>
            <a:off x="6035675" y="2709863"/>
            <a:ext cx="454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N2</a:t>
            </a:r>
          </a:p>
        </p:txBody>
      </p:sp>
      <p:grpSp>
        <p:nvGrpSpPr>
          <p:cNvPr id="15385" name="Group 111"/>
          <p:cNvGrpSpPr>
            <a:grpSpLocks/>
          </p:cNvGrpSpPr>
          <p:nvPr/>
        </p:nvGrpSpPr>
        <p:grpSpPr bwMode="auto">
          <a:xfrm>
            <a:off x="5486400" y="2895600"/>
            <a:ext cx="981075" cy="338138"/>
            <a:chOff x="5486400" y="3048000"/>
            <a:chExt cx="980357" cy="338554"/>
          </a:xfrm>
        </p:grpSpPr>
        <p:sp>
          <p:nvSpPr>
            <p:cNvPr id="15401" name="TextBox 88"/>
            <p:cNvSpPr txBox="1">
              <a:spLocks noChangeArrowheads="1"/>
            </p:cNvSpPr>
            <p:nvPr/>
          </p:nvSpPr>
          <p:spPr bwMode="auto">
            <a:xfrm>
              <a:off x="5486400" y="3048000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15402" name="TextBox 89"/>
            <p:cNvSpPr txBox="1">
              <a:spLocks noChangeArrowheads="1"/>
            </p:cNvSpPr>
            <p:nvPr/>
          </p:nvSpPr>
          <p:spPr bwMode="auto">
            <a:xfrm>
              <a:off x="6019800" y="3048000"/>
              <a:ext cx="4469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latin typeface="Helvetica" charset="0"/>
                  <a:cs typeface="Helvetica" charset="0"/>
                </a:rPr>
                <a:t>N3</a:t>
              </a:r>
            </a:p>
          </p:txBody>
        </p:sp>
      </p:grpSp>
      <p:sp>
        <p:nvSpPr>
          <p:cNvPr id="15386" name="TextBox 90"/>
          <p:cNvSpPr txBox="1">
            <a:spLocks noChangeArrowheads="1"/>
          </p:cNvSpPr>
          <p:nvPr/>
        </p:nvSpPr>
        <p:spPr bwMode="auto">
          <a:xfrm>
            <a:off x="5432425" y="3243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15387" name="TextBox 91"/>
          <p:cNvSpPr txBox="1">
            <a:spLocks noChangeArrowheads="1"/>
          </p:cNvSpPr>
          <p:nvPr/>
        </p:nvSpPr>
        <p:spPr bwMode="auto">
          <a:xfrm>
            <a:off x="5992813" y="3243263"/>
            <a:ext cx="5603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N50</a:t>
            </a:r>
          </a:p>
        </p:txBody>
      </p:sp>
      <p:sp>
        <p:nvSpPr>
          <p:cNvPr id="15388" name="TextBox 92"/>
          <p:cNvSpPr txBox="1">
            <a:spLocks noChangeArrowheads="1"/>
          </p:cNvSpPr>
          <p:nvPr/>
        </p:nvSpPr>
        <p:spPr bwMode="auto">
          <a:xfrm>
            <a:off x="4672013" y="2209800"/>
            <a:ext cx="187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Master/Directory</a:t>
            </a:r>
          </a:p>
        </p:txBody>
      </p:sp>
      <p:grpSp>
        <p:nvGrpSpPr>
          <p:cNvPr id="9" name="Group 114"/>
          <p:cNvGrpSpPr>
            <a:grpSpLocks/>
          </p:cNvGrpSpPr>
          <p:nvPr/>
        </p:nvGrpSpPr>
        <p:grpSpPr bwMode="auto">
          <a:xfrm>
            <a:off x="1847850" y="2667000"/>
            <a:ext cx="3028950" cy="338138"/>
            <a:chOff x="1847760" y="2667000"/>
            <a:chExt cx="3029040" cy="338554"/>
          </a:xfrm>
        </p:grpSpPr>
        <p:sp>
          <p:nvSpPr>
            <p:cNvPr id="15399" name="TextBox 93"/>
            <p:cNvSpPr txBox="1">
              <a:spLocks noChangeArrowheads="1"/>
            </p:cNvSpPr>
            <p:nvPr/>
          </p:nvSpPr>
          <p:spPr bwMode="auto">
            <a:xfrm>
              <a:off x="1847760" y="2667000"/>
              <a:ext cx="9716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FF"/>
                  </a:solidFill>
                  <a:latin typeface="Helvetica" charset="0"/>
                  <a:cs typeface="Helvetica" charset="0"/>
                </a:rPr>
                <a:t>get(K14)</a:t>
              </a:r>
            </a:p>
          </p:txBody>
        </p:sp>
        <p:cxnSp>
          <p:nvCxnSpPr>
            <p:cNvPr id="15400" name="Straight Arrow Connector 94"/>
            <p:cNvCxnSpPr>
              <a:cxnSpLocks noChangeShapeType="1"/>
            </p:cNvCxnSpPr>
            <p:nvPr/>
          </p:nvCxnSpPr>
          <p:spPr bwMode="auto">
            <a:xfrm>
              <a:off x="2800440" y="2836277"/>
              <a:ext cx="2076360" cy="59323"/>
            </a:xfrm>
            <a:prstGeom prst="straightConnector1">
              <a:avLst/>
            </a:prstGeom>
            <a:noFill/>
            <a:ln w="12700">
              <a:solidFill>
                <a:srgbClr val="2A40E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115"/>
          <p:cNvGrpSpPr>
            <a:grpSpLocks/>
          </p:cNvGrpSpPr>
          <p:nvPr/>
        </p:nvGrpSpPr>
        <p:grpSpPr bwMode="auto">
          <a:xfrm>
            <a:off x="4343400" y="3265488"/>
            <a:ext cx="574675" cy="1077912"/>
            <a:chOff x="4568739" y="3264857"/>
            <a:chExt cx="574761" cy="1078543"/>
          </a:xfrm>
        </p:grpSpPr>
        <p:cxnSp>
          <p:nvCxnSpPr>
            <p:cNvPr id="15397" name="Straight Arrow Connector 98"/>
            <p:cNvCxnSpPr>
              <a:cxnSpLocks noChangeShapeType="1"/>
            </p:cNvCxnSpPr>
            <p:nvPr/>
          </p:nvCxnSpPr>
          <p:spPr bwMode="auto">
            <a:xfrm flipH="1">
              <a:off x="4724400" y="3429000"/>
              <a:ext cx="419100" cy="914400"/>
            </a:xfrm>
            <a:prstGeom prst="straightConnector1">
              <a:avLst/>
            </a:prstGeom>
            <a:noFill/>
            <a:ln w="12700">
              <a:solidFill>
                <a:srgbClr val="2A40E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98" name="TextBox 110"/>
            <p:cNvSpPr txBox="1">
              <a:spLocks noChangeArrowheads="1"/>
            </p:cNvSpPr>
            <p:nvPr/>
          </p:nvSpPr>
          <p:spPr bwMode="auto">
            <a:xfrm rot="-3818413">
              <a:off x="4252196" y="3581400"/>
              <a:ext cx="9716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FF"/>
                  </a:solidFill>
                  <a:latin typeface="Helvetica" charset="0"/>
                  <a:cs typeface="Helvetica" charset="0"/>
                </a:rPr>
                <a:t>get(K14)</a:t>
              </a:r>
            </a:p>
          </p:txBody>
        </p:sp>
      </p:grpSp>
      <p:grpSp>
        <p:nvGrpSpPr>
          <p:cNvPr id="11" name="Group 116"/>
          <p:cNvGrpSpPr>
            <a:grpSpLocks/>
          </p:cNvGrpSpPr>
          <p:nvPr/>
        </p:nvGrpSpPr>
        <p:grpSpPr bwMode="auto">
          <a:xfrm>
            <a:off x="4814888" y="3440113"/>
            <a:ext cx="519112" cy="914400"/>
            <a:chOff x="4624300" y="3429000"/>
            <a:chExt cx="519200" cy="914400"/>
          </a:xfrm>
        </p:grpSpPr>
        <p:cxnSp>
          <p:nvCxnSpPr>
            <p:cNvPr id="15395" name="Straight Arrow Connector 117"/>
            <p:cNvCxnSpPr>
              <a:cxnSpLocks noChangeShapeType="1"/>
            </p:cNvCxnSpPr>
            <p:nvPr/>
          </p:nvCxnSpPr>
          <p:spPr bwMode="auto">
            <a:xfrm flipH="1">
              <a:off x="4724400" y="3429000"/>
              <a:ext cx="419100" cy="914400"/>
            </a:xfrm>
            <a:prstGeom prst="straightConnector1">
              <a:avLst/>
            </a:prstGeom>
            <a:noFill/>
            <a:ln w="12700">
              <a:solidFill>
                <a:srgbClr val="2A40E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96" name="TextBox 118"/>
            <p:cNvSpPr txBox="1">
              <a:spLocks noChangeArrowheads="1"/>
            </p:cNvSpPr>
            <p:nvPr/>
          </p:nvSpPr>
          <p:spPr bwMode="auto">
            <a:xfrm rot="-3818413">
              <a:off x="4518702" y="3688525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FF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grpSp>
        <p:nvGrpSpPr>
          <p:cNvPr id="12" name="Group 121"/>
          <p:cNvGrpSpPr>
            <a:grpSpLocks/>
          </p:cNvGrpSpPr>
          <p:nvPr/>
        </p:nvGrpSpPr>
        <p:grpSpPr bwMode="auto">
          <a:xfrm>
            <a:off x="2193925" y="2938463"/>
            <a:ext cx="2663825" cy="338137"/>
            <a:chOff x="2212410" y="2667000"/>
            <a:chExt cx="2664390" cy="338554"/>
          </a:xfrm>
        </p:grpSpPr>
        <p:sp>
          <p:nvSpPr>
            <p:cNvPr id="15393" name="TextBox 122"/>
            <p:cNvSpPr txBox="1">
              <a:spLocks noChangeArrowheads="1"/>
            </p:cNvSpPr>
            <p:nvPr/>
          </p:nvSpPr>
          <p:spPr bwMode="auto">
            <a:xfrm>
              <a:off x="2212410" y="2667000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FF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  <p:cxnSp>
          <p:nvCxnSpPr>
            <p:cNvPr id="15394" name="Straight Arrow Connector 123"/>
            <p:cNvCxnSpPr>
              <a:cxnSpLocks noChangeShapeType="1"/>
            </p:cNvCxnSpPr>
            <p:nvPr/>
          </p:nvCxnSpPr>
          <p:spPr bwMode="auto">
            <a:xfrm>
              <a:off x="2800440" y="2836277"/>
              <a:ext cx="2076360" cy="59323"/>
            </a:xfrm>
            <a:prstGeom prst="straightConnector1">
              <a:avLst/>
            </a:prstGeom>
            <a:noFill/>
            <a:ln w="12700">
              <a:solidFill>
                <a:srgbClr val="2A40E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Directory-Based Architecture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05800" cy="1371600"/>
          </a:xfrm>
        </p:spPr>
        <p:txBody>
          <a:bodyPr/>
          <a:lstStyle/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Having the master relay the requests </a:t>
            </a:r>
            <a:r>
              <a:rPr lang="en-US">
                <a:latin typeface="Helvetica Neue Light" charset="0"/>
                <a:ea typeface="ＭＳ Ｐゴシック" charset="0"/>
                <a:sym typeface="Wingdings" charset="0"/>
              </a:rPr>
              <a:t> </a:t>
            </a:r>
            <a:r>
              <a:rPr lang="en-US" b="1">
                <a:latin typeface="Helvetica Neue Light" charset="0"/>
                <a:ea typeface="ＭＳ Ｐゴシック" charset="0"/>
                <a:sym typeface="Wingdings" charset="0"/>
              </a:rPr>
              <a:t>recursive query</a:t>
            </a:r>
          </a:p>
          <a:p>
            <a:pPr marL="0" indent="0"/>
            <a:r>
              <a:rPr lang="en-US">
                <a:latin typeface="Helvetica Neue Light" charset="0"/>
                <a:ea typeface="ＭＳ Ｐゴシック" charset="0"/>
                <a:sym typeface="Wingdings" charset="0"/>
              </a:rPr>
              <a:t>Another method: </a:t>
            </a:r>
            <a:r>
              <a:rPr lang="en-US" b="1">
                <a:latin typeface="Helvetica Neue Light" charset="0"/>
                <a:ea typeface="ＭＳ Ｐゴシック" charset="0"/>
                <a:sym typeface="Wingdings" charset="0"/>
              </a:rPr>
              <a:t>iterative query </a:t>
            </a:r>
            <a:r>
              <a:rPr lang="en-US">
                <a:latin typeface="Helvetica Neue Light" charset="0"/>
                <a:ea typeface="ＭＳ Ｐゴシック" charset="0"/>
                <a:sym typeface="Wingdings" charset="0"/>
              </a:rPr>
              <a:t>(this slide)</a:t>
            </a:r>
          </a:p>
          <a:p>
            <a:pPr lvl="1"/>
            <a:r>
              <a:rPr lang="en-US">
                <a:latin typeface="Helvetica Neue Light" charset="0"/>
                <a:ea typeface="ＭＳ Ｐゴシック" charset="0"/>
                <a:sym typeface="Wingdings" charset="0"/>
              </a:rPr>
              <a:t>Return node to requester and let requester contact node</a:t>
            </a:r>
            <a:endParaRPr lang="en-US">
              <a:latin typeface="Helvetica Neue Light" charset="0"/>
              <a:ea typeface="ＭＳ Ｐゴシック" charset="0"/>
            </a:endParaRPr>
          </a:p>
        </p:txBody>
      </p:sp>
      <p:pic>
        <p:nvPicPr>
          <p:cNvPr id="1638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3241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6392" name="TextBox 38"/>
          <p:cNvSpPr txBox="1">
            <a:spLocks noChangeArrowheads="1"/>
          </p:cNvSpPr>
          <p:nvPr/>
        </p:nvSpPr>
        <p:spPr bwMode="auto">
          <a:xfrm>
            <a:off x="5715000" y="52562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…</a:t>
            </a:r>
          </a:p>
        </p:txBody>
      </p:sp>
      <p:pic>
        <p:nvPicPr>
          <p:cNvPr id="16393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743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6397" name="TextBox 68"/>
          <p:cNvSpPr txBox="1">
            <a:spLocks noChangeArrowheads="1"/>
          </p:cNvSpPr>
          <p:nvPr/>
        </p:nvSpPr>
        <p:spPr bwMode="auto">
          <a:xfrm>
            <a:off x="2162175" y="5954713"/>
            <a:ext cx="436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16398" name="TextBox 69"/>
          <p:cNvSpPr txBox="1">
            <a:spLocks noChangeArrowheads="1"/>
          </p:cNvSpPr>
          <p:nvPr/>
        </p:nvSpPr>
        <p:spPr bwMode="auto">
          <a:xfrm>
            <a:off x="3581400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16399" name="TextBox 70"/>
          <p:cNvSpPr txBox="1">
            <a:spLocks noChangeArrowheads="1"/>
          </p:cNvSpPr>
          <p:nvPr/>
        </p:nvSpPr>
        <p:spPr bwMode="auto">
          <a:xfrm>
            <a:off x="4905375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16400" name="TextBox 71"/>
          <p:cNvSpPr txBox="1">
            <a:spLocks noChangeArrowheads="1"/>
          </p:cNvSpPr>
          <p:nvPr/>
        </p:nvSpPr>
        <p:spPr bwMode="auto">
          <a:xfrm>
            <a:off x="6810375" y="5943600"/>
            <a:ext cx="522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16401" name="TextBox 72"/>
          <p:cNvSpPr txBox="1">
            <a:spLocks noChangeArrowheads="1"/>
          </p:cNvSpPr>
          <p:nvPr/>
        </p:nvSpPr>
        <p:spPr bwMode="auto">
          <a:xfrm>
            <a:off x="2667000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16402" name="TextBox 73"/>
          <p:cNvSpPr txBox="1">
            <a:spLocks noChangeArrowheads="1"/>
          </p:cNvSpPr>
          <p:nvPr/>
        </p:nvSpPr>
        <p:spPr bwMode="auto">
          <a:xfrm>
            <a:off x="3216275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V5</a:t>
            </a:r>
          </a:p>
        </p:txBody>
      </p:sp>
      <p:grpSp>
        <p:nvGrpSpPr>
          <p:cNvPr id="6" name="Group 113"/>
          <p:cNvGrpSpPr>
            <a:grpSpLocks/>
          </p:cNvGrpSpPr>
          <p:nvPr/>
        </p:nvGrpSpPr>
        <p:grpSpPr bwMode="auto">
          <a:xfrm>
            <a:off x="4114800" y="4767263"/>
            <a:ext cx="1098550" cy="338137"/>
            <a:chOff x="4114800" y="4766846"/>
            <a:chExt cx="1099204" cy="338554"/>
          </a:xfrm>
        </p:grpSpPr>
        <p:sp>
          <p:nvSpPr>
            <p:cNvPr id="16424" name="TextBox 74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16425" name="TextBox 75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sp>
        <p:nvSpPr>
          <p:cNvPr id="16404" name="TextBox 76"/>
          <p:cNvSpPr txBox="1">
            <a:spLocks noChangeArrowheads="1"/>
          </p:cNvSpPr>
          <p:nvPr/>
        </p:nvSpPr>
        <p:spPr bwMode="auto">
          <a:xfrm>
            <a:off x="6019800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16405" name="TextBox 77"/>
          <p:cNvSpPr txBox="1">
            <a:spLocks noChangeArrowheads="1"/>
          </p:cNvSpPr>
          <p:nvPr/>
        </p:nvSpPr>
        <p:spPr bwMode="auto">
          <a:xfrm>
            <a:off x="6575425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V105</a:t>
            </a:r>
          </a:p>
        </p:txBody>
      </p:sp>
      <p:grpSp>
        <p:nvGrpSpPr>
          <p:cNvPr id="7" name="Group 78"/>
          <p:cNvGrpSpPr/>
          <p:nvPr/>
        </p:nvGrpSpPr>
        <p:grpSpPr>
          <a:xfrm>
            <a:off x="5486400" y="2590800"/>
            <a:ext cx="10668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>
              <a:stCxn id="80" idx="0"/>
              <a:endCxn id="80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6407" name="TextBox 86"/>
          <p:cNvSpPr txBox="1">
            <a:spLocks noChangeArrowheads="1"/>
          </p:cNvSpPr>
          <p:nvPr/>
        </p:nvSpPr>
        <p:spPr bwMode="auto">
          <a:xfrm>
            <a:off x="5486400" y="27098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16408" name="TextBox 87"/>
          <p:cNvSpPr txBox="1">
            <a:spLocks noChangeArrowheads="1"/>
          </p:cNvSpPr>
          <p:nvPr/>
        </p:nvSpPr>
        <p:spPr bwMode="auto">
          <a:xfrm>
            <a:off x="6035675" y="2709863"/>
            <a:ext cx="454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N2</a:t>
            </a:r>
          </a:p>
        </p:txBody>
      </p: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5486400" y="2895600"/>
            <a:ext cx="981075" cy="338138"/>
            <a:chOff x="5486400" y="3048000"/>
            <a:chExt cx="980357" cy="338554"/>
          </a:xfrm>
        </p:grpSpPr>
        <p:sp>
          <p:nvSpPr>
            <p:cNvPr id="16422" name="TextBox 88"/>
            <p:cNvSpPr txBox="1">
              <a:spLocks noChangeArrowheads="1"/>
            </p:cNvSpPr>
            <p:nvPr/>
          </p:nvSpPr>
          <p:spPr bwMode="auto">
            <a:xfrm>
              <a:off x="5486400" y="3048000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16423" name="TextBox 89"/>
            <p:cNvSpPr txBox="1">
              <a:spLocks noChangeArrowheads="1"/>
            </p:cNvSpPr>
            <p:nvPr/>
          </p:nvSpPr>
          <p:spPr bwMode="auto">
            <a:xfrm>
              <a:off x="6019800" y="3048000"/>
              <a:ext cx="4469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N3</a:t>
              </a:r>
            </a:p>
          </p:txBody>
        </p:sp>
      </p:grpSp>
      <p:sp>
        <p:nvSpPr>
          <p:cNvPr id="16410" name="TextBox 90"/>
          <p:cNvSpPr txBox="1">
            <a:spLocks noChangeArrowheads="1"/>
          </p:cNvSpPr>
          <p:nvPr/>
        </p:nvSpPr>
        <p:spPr bwMode="auto">
          <a:xfrm>
            <a:off x="5432425" y="3243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16411" name="TextBox 91"/>
          <p:cNvSpPr txBox="1">
            <a:spLocks noChangeArrowheads="1"/>
          </p:cNvSpPr>
          <p:nvPr/>
        </p:nvSpPr>
        <p:spPr bwMode="auto">
          <a:xfrm>
            <a:off x="5992813" y="3243263"/>
            <a:ext cx="5603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N50</a:t>
            </a:r>
          </a:p>
        </p:txBody>
      </p:sp>
      <p:sp>
        <p:nvSpPr>
          <p:cNvPr id="16412" name="TextBox 92"/>
          <p:cNvSpPr txBox="1">
            <a:spLocks noChangeArrowheads="1"/>
          </p:cNvSpPr>
          <p:nvPr/>
        </p:nvSpPr>
        <p:spPr bwMode="auto">
          <a:xfrm>
            <a:off x="4759325" y="2209800"/>
            <a:ext cx="187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Master/Directory</a:t>
            </a:r>
          </a:p>
        </p:txBody>
      </p:sp>
      <p:grpSp>
        <p:nvGrpSpPr>
          <p:cNvPr id="9" name="Group 114"/>
          <p:cNvGrpSpPr>
            <a:grpSpLocks/>
          </p:cNvGrpSpPr>
          <p:nvPr/>
        </p:nvGrpSpPr>
        <p:grpSpPr bwMode="auto">
          <a:xfrm>
            <a:off x="1292225" y="2590800"/>
            <a:ext cx="3581400" cy="338138"/>
            <a:chOff x="1292462" y="2667000"/>
            <a:chExt cx="3581400" cy="338554"/>
          </a:xfrm>
        </p:grpSpPr>
        <p:sp>
          <p:nvSpPr>
            <p:cNvPr id="16420" name="TextBox 93"/>
            <p:cNvSpPr txBox="1">
              <a:spLocks noChangeArrowheads="1"/>
            </p:cNvSpPr>
            <p:nvPr/>
          </p:nvSpPr>
          <p:spPr bwMode="auto">
            <a:xfrm>
              <a:off x="1292462" y="2667000"/>
              <a:ext cx="145073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V14)</a:t>
              </a:r>
            </a:p>
          </p:txBody>
        </p:sp>
        <p:cxnSp>
          <p:nvCxnSpPr>
            <p:cNvPr id="16421" name="Straight Arrow Connector 94"/>
            <p:cNvCxnSpPr>
              <a:cxnSpLocks noChangeShapeType="1"/>
              <a:stCxn id="16420" idx="3"/>
            </p:cNvCxnSpPr>
            <p:nvPr/>
          </p:nvCxnSpPr>
          <p:spPr bwMode="auto">
            <a:xfrm>
              <a:off x="2743200" y="2836277"/>
              <a:ext cx="2130662" cy="59323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115"/>
          <p:cNvGrpSpPr>
            <a:grpSpLocks/>
          </p:cNvGrpSpPr>
          <p:nvPr/>
        </p:nvGrpSpPr>
        <p:grpSpPr bwMode="auto">
          <a:xfrm>
            <a:off x="2514600" y="3352800"/>
            <a:ext cx="2209800" cy="990600"/>
            <a:chOff x="2514600" y="3352800"/>
            <a:chExt cx="2209800" cy="990600"/>
          </a:xfrm>
        </p:grpSpPr>
        <p:cxnSp>
          <p:nvCxnSpPr>
            <p:cNvPr id="16418" name="Straight Arrow Connector 98"/>
            <p:cNvCxnSpPr>
              <a:cxnSpLocks noChangeShapeType="1"/>
            </p:cNvCxnSpPr>
            <p:nvPr/>
          </p:nvCxnSpPr>
          <p:spPr bwMode="auto">
            <a:xfrm>
              <a:off x="2514600" y="3352800"/>
              <a:ext cx="2209800" cy="99060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19" name="TextBox 110"/>
            <p:cNvSpPr txBox="1">
              <a:spLocks noChangeArrowheads="1"/>
            </p:cNvSpPr>
            <p:nvPr/>
          </p:nvSpPr>
          <p:spPr bwMode="auto">
            <a:xfrm rot="1529368">
              <a:off x="2989139" y="3556763"/>
              <a:ext cx="145073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V14)</a:t>
              </a:r>
            </a:p>
          </p:txBody>
        </p:sp>
      </p:grpSp>
      <p:grpSp>
        <p:nvGrpSpPr>
          <p:cNvPr id="11" name="Group 95"/>
          <p:cNvGrpSpPr>
            <a:grpSpLocks/>
          </p:cNvGrpSpPr>
          <p:nvPr/>
        </p:nvGrpSpPr>
        <p:grpSpPr bwMode="auto">
          <a:xfrm>
            <a:off x="2295525" y="2862263"/>
            <a:ext cx="2505075" cy="338137"/>
            <a:chOff x="2293305" y="2667000"/>
            <a:chExt cx="2504357" cy="338554"/>
          </a:xfrm>
        </p:grpSpPr>
        <p:sp>
          <p:nvSpPr>
            <p:cNvPr id="16416" name="TextBox 96"/>
            <p:cNvSpPr txBox="1">
              <a:spLocks noChangeArrowheads="1"/>
            </p:cNvSpPr>
            <p:nvPr/>
          </p:nvSpPr>
          <p:spPr bwMode="auto">
            <a:xfrm>
              <a:off x="2293305" y="2667000"/>
              <a:ext cx="4469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N3</a:t>
              </a:r>
            </a:p>
          </p:txBody>
        </p:sp>
        <p:cxnSp>
          <p:nvCxnSpPr>
            <p:cNvPr id="16417" name="Straight Arrow Connector 97"/>
            <p:cNvCxnSpPr>
              <a:cxnSpLocks noChangeShapeType="1"/>
              <a:stCxn id="16416" idx="3"/>
            </p:cNvCxnSpPr>
            <p:nvPr/>
          </p:nvCxnSpPr>
          <p:spPr bwMode="auto">
            <a:xfrm>
              <a:off x="2740262" y="2836277"/>
              <a:ext cx="2057400" cy="54977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Directory-Based Architecture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05800" cy="1295400"/>
          </a:xfrm>
        </p:spPr>
        <p:txBody>
          <a:bodyPr/>
          <a:lstStyle/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Having the master relay the requests </a:t>
            </a:r>
            <a:r>
              <a:rPr lang="en-US">
                <a:latin typeface="Helvetica Neue Light" charset="0"/>
                <a:ea typeface="ＭＳ Ｐゴシック" charset="0"/>
                <a:sym typeface="Wingdings" charset="0"/>
              </a:rPr>
              <a:t> </a:t>
            </a:r>
            <a:r>
              <a:rPr lang="en-US" b="1">
                <a:latin typeface="Helvetica Neue Light" charset="0"/>
                <a:ea typeface="ＭＳ Ｐゴシック" charset="0"/>
                <a:sym typeface="Wingdings" charset="0"/>
              </a:rPr>
              <a:t>recursive query</a:t>
            </a:r>
          </a:p>
          <a:p>
            <a:pPr marL="0" indent="0"/>
            <a:r>
              <a:rPr lang="en-US">
                <a:latin typeface="Helvetica Neue Light" charset="0"/>
                <a:ea typeface="ＭＳ Ｐゴシック" charset="0"/>
                <a:sym typeface="Wingdings" charset="0"/>
              </a:rPr>
              <a:t>Another method: </a:t>
            </a:r>
            <a:r>
              <a:rPr lang="en-US" b="1">
                <a:latin typeface="Helvetica Neue Light" charset="0"/>
                <a:ea typeface="ＭＳ Ｐゴシック" charset="0"/>
                <a:sym typeface="Wingdings" charset="0"/>
              </a:rPr>
              <a:t>iterative query</a:t>
            </a:r>
          </a:p>
          <a:p>
            <a:pPr lvl="1"/>
            <a:r>
              <a:rPr lang="en-US">
                <a:latin typeface="Helvetica Neue Light" charset="0"/>
                <a:ea typeface="ＭＳ Ｐゴシック" charset="0"/>
                <a:sym typeface="Wingdings" charset="0"/>
              </a:rPr>
              <a:t>Return node to requester and let requester contact node</a:t>
            </a: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endParaRPr lang="en-US" b="1">
              <a:latin typeface="Helvetica Neue Light" charset="0"/>
              <a:ea typeface="ＭＳ Ｐゴシック" charset="0"/>
            </a:endParaRPr>
          </a:p>
        </p:txBody>
      </p:sp>
      <p:pic>
        <p:nvPicPr>
          <p:cNvPr id="1741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3241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7416" name="TextBox 38"/>
          <p:cNvSpPr txBox="1">
            <a:spLocks noChangeArrowheads="1"/>
          </p:cNvSpPr>
          <p:nvPr/>
        </p:nvSpPr>
        <p:spPr bwMode="auto">
          <a:xfrm>
            <a:off x="5715000" y="52562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…</a:t>
            </a:r>
          </a:p>
        </p:txBody>
      </p:sp>
      <p:pic>
        <p:nvPicPr>
          <p:cNvPr id="17417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743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7421" name="TextBox 68"/>
          <p:cNvSpPr txBox="1">
            <a:spLocks noChangeArrowheads="1"/>
          </p:cNvSpPr>
          <p:nvPr/>
        </p:nvSpPr>
        <p:spPr bwMode="auto">
          <a:xfrm>
            <a:off x="2162175" y="5954713"/>
            <a:ext cx="436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17422" name="TextBox 69"/>
          <p:cNvSpPr txBox="1">
            <a:spLocks noChangeArrowheads="1"/>
          </p:cNvSpPr>
          <p:nvPr/>
        </p:nvSpPr>
        <p:spPr bwMode="auto">
          <a:xfrm>
            <a:off x="3581400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17423" name="TextBox 70"/>
          <p:cNvSpPr txBox="1">
            <a:spLocks noChangeArrowheads="1"/>
          </p:cNvSpPr>
          <p:nvPr/>
        </p:nvSpPr>
        <p:spPr bwMode="auto">
          <a:xfrm>
            <a:off x="4905375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17424" name="TextBox 71"/>
          <p:cNvSpPr txBox="1">
            <a:spLocks noChangeArrowheads="1"/>
          </p:cNvSpPr>
          <p:nvPr/>
        </p:nvSpPr>
        <p:spPr bwMode="auto">
          <a:xfrm>
            <a:off x="6810375" y="5943600"/>
            <a:ext cx="522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17425" name="TextBox 72"/>
          <p:cNvSpPr txBox="1">
            <a:spLocks noChangeArrowheads="1"/>
          </p:cNvSpPr>
          <p:nvPr/>
        </p:nvSpPr>
        <p:spPr bwMode="auto">
          <a:xfrm>
            <a:off x="2667000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17426" name="TextBox 73"/>
          <p:cNvSpPr txBox="1">
            <a:spLocks noChangeArrowheads="1"/>
          </p:cNvSpPr>
          <p:nvPr/>
        </p:nvSpPr>
        <p:spPr bwMode="auto">
          <a:xfrm>
            <a:off x="3216275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V5</a:t>
            </a:r>
          </a:p>
        </p:txBody>
      </p:sp>
      <p:grpSp>
        <p:nvGrpSpPr>
          <p:cNvPr id="17427" name="Group 113"/>
          <p:cNvGrpSpPr>
            <a:grpSpLocks/>
          </p:cNvGrpSpPr>
          <p:nvPr/>
        </p:nvGrpSpPr>
        <p:grpSpPr bwMode="auto">
          <a:xfrm>
            <a:off x="4114800" y="4767263"/>
            <a:ext cx="1098550" cy="338137"/>
            <a:chOff x="4114800" y="4766846"/>
            <a:chExt cx="1099204" cy="338554"/>
          </a:xfrm>
        </p:grpSpPr>
        <p:sp>
          <p:nvSpPr>
            <p:cNvPr id="17451" name="TextBox 74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17452" name="TextBox 75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sp>
        <p:nvSpPr>
          <p:cNvPr id="17428" name="TextBox 76"/>
          <p:cNvSpPr txBox="1">
            <a:spLocks noChangeArrowheads="1"/>
          </p:cNvSpPr>
          <p:nvPr/>
        </p:nvSpPr>
        <p:spPr bwMode="auto">
          <a:xfrm>
            <a:off x="6019800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17429" name="TextBox 77"/>
          <p:cNvSpPr txBox="1">
            <a:spLocks noChangeArrowheads="1"/>
          </p:cNvSpPr>
          <p:nvPr/>
        </p:nvSpPr>
        <p:spPr bwMode="auto">
          <a:xfrm>
            <a:off x="6575425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V105</a:t>
            </a:r>
          </a:p>
        </p:txBody>
      </p:sp>
      <p:grpSp>
        <p:nvGrpSpPr>
          <p:cNvPr id="7" name="Group 78"/>
          <p:cNvGrpSpPr/>
          <p:nvPr/>
        </p:nvGrpSpPr>
        <p:grpSpPr>
          <a:xfrm>
            <a:off x="5486400" y="2590800"/>
            <a:ext cx="10668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>
              <a:stCxn id="80" idx="0"/>
              <a:endCxn id="80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7431" name="TextBox 86"/>
          <p:cNvSpPr txBox="1">
            <a:spLocks noChangeArrowheads="1"/>
          </p:cNvSpPr>
          <p:nvPr/>
        </p:nvSpPr>
        <p:spPr bwMode="auto">
          <a:xfrm>
            <a:off x="5486400" y="27098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17432" name="TextBox 87"/>
          <p:cNvSpPr txBox="1">
            <a:spLocks noChangeArrowheads="1"/>
          </p:cNvSpPr>
          <p:nvPr/>
        </p:nvSpPr>
        <p:spPr bwMode="auto">
          <a:xfrm>
            <a:off x="6035675" y="2709863"/>
            <a:ext cx="454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N2</a:t>
            </a:r>
          </a:p>
        </p:txBody>
      </p:sp>
      <p:grpSp>
        <p:nvGrpSpPr>
          <p:cNvPr id="17433" name="Group 111"/>
          <p:cNvGrpSpPr>
            <a:grpSpLocks/>
          </p:cNvGrpSpPr>
          <p:nvPr/>
        </p:nvGrpSpPr>
        <p:grpSpPr bwMode="auto">
          <a:xfrm>
            <a:off x="5486400" y="2895600"/>
            <a:ext cx="981075" cy="338138"/>
            <a:chOff x="5486400" y="3048000"/>
            <a:chExt cx="980357" cy="338554"/>
          </a:xfrm>
        </p:grpSpPr>
        <p:sp>
          <p:nvSpPr>
            <p:cNvPr id="17449" name="TextBox 88"/>
            <p:cNvSpPr txBox="1">
              <a:spLocks noChangeArrowheads="1"/>
            </p:cNvSpPr>
            <p:nvPr/>
          </p:nvSpPr>
          <p:spPr bwMode="auto">
            <a:xfrm>
              <a:off x="5486400" y="3048000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17450" name="TextBox 89"/>
            <p:cNvSpPr txBox="1">
              <a:spLocks noChangeArrowheads="1"/>
            </p:cNvSpPr>
            <p:nvPr/>
          </p:nvSpPr>
          <p:spPr bwMode="auto">
            <a:xfrm>
              <a:off x="6019800" y="3048000"/>
              <a:ext cx="4469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latin typeface="Helvetica" charset="0"/>
                  <a:cs typeface="Helvetica" charset="0"/>
                </a:rPr>
                <a:t>N3</a:t>
              </a:r>
            </a:p>
          </p:txBody>
        </p:sp>
      </p:grpSp>
      <p:sp>
        <p:nvSpPr>
          <p:cNvPr id="17434" name="TextBox 90"/>
          <p:cNvSpPr txBox="1">
            <a:spLocks noChangeArrowheads="1"/>
          </p:cNvSpPr>
          <p:nvPr/>
        </p:nvSpPr>
        <p:spPr bwMode="auto">
          <a:xfrm>
            <a:off x="5432425" y="3243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17435" name="TextBox 91"/>
          <p:cNvSpPr txBox="1">
            <a:spLocks noChangeArrowheads="1"/>
          </p:cNvSpPr>
          <p:nvPr/>
        </p:nvSpPr>
        <p:spPr bwMode="auto">
          <a:xfrm>
            <a:off x="5992813" y="3243263"/>
            <a:ext cx="5603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N50</a:t>
            </a:r>
          </a:p>
        </p:txBody>
      </p:sp>
      <p:sp>
        <p:nvSpPr>
          <p:cNvPr id="17436" name="TextBox 92"/>
          <p:cNvSpPr txBox="1">
            <a:spLocks noChangeArrowheads="1"/>
          </p:cNvSpPr>
          <p:nvPr/>
        </p:nvSpPr>
        <p:spPr bwMode="auto">
          <a:xfrm>
            <a:off x="4672013" y="2209800"/>
            <a:ext cx="187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Master/Directory</a:t>
            </a:r>
          </a:p>
        </p:txBody>
      </p:sp>
      <p:grpSp>
        <p:nvGrpSpPr>
          <p:cNvPr id="9" name="Group 114"/>
          <p:cNvGrpSpPr>
            <a:grpSpLocks/>
          </p:cNvGrpSpPr>
          <p:nvPr/>
        </p:nvGrpSpPr>
        <p:grpSpPr bwMode="auto">
          <a:xfrm>
            <a:off x="1847850" y="2514600"/>
            <a:ext cx="3028950" cy="338138"/>
            <a:chOff x="1847760" y="2667000"/>
            <a:chExt cx="3029040" cy="338554"/>
          </a:xfrm>
        </p:grpSpPr>
        <p:sp>
          <p:nvSpPr>
            <p:cNvPr id="17447" name="TextBox 93"/>
            <p:cNvSpPr txBox="1">
              <a:spLocks noChangeArrowheads="1"/>
            </p:cNvSpPr>
            <p:nvPr/>
          </p:nvSpPr>
          <p:spPr bwMode="auto">
            <a:xfrm>
              <a:off x="1847760" y="2667000"/>
              <a:ext cx="9716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FF"/>
                  </a:solidFill>
                  <a:latin typeface="Helvetica" charset="0"/>
                  <a:cs typeface="Helvetica" charset="0"/>
                </a:rPr>
                <a:t>get(K14)</a:t>
              </a:r>
            </a:p>
          </p:txBody>
        </p:sp>
        <p:cxnSp>
          <p:nvCxnSpPr>
            <p:cNvPr id="17448" name="Straight Arrow Connector 94"/>
            <p:cNvCxnSpPr>
              <a:cxnSpLocks noChangeShapeType="1"/>
            </p:cNvCxnSpPr>
            <p:nvPr/>
          </p:nvCxnSpPr>
          <p:spPr bwMode="auto">
            <a:xfrm>
              <a:off x="2800440" y="2836277"/>
              <a:ext cx="2076360" cy="59323"/>
            </a:xfrm>
            <a:prstGeom prst="straightConnector1">
              <a:avLst/>
            </a:prstGeom>
            <a:noFill/>
            <a:ln w="12700">
              <a:solidFill>
                <a:srgbClr val="2A40E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115"/>
          <p:cNvGrpSpPr>
            <a:grpSpLocks/>
          </p:cNvGrpSpPr>
          <p:nvPr/>
        </p:nvGrpSpPr>
        <p:grpSpPr bwMode="auto">
          <a:xfrm>
            <a:off x="2895600" y="3276600"/>
            <a:ext cx="1981200" cy="1066800"/>
            <a:chOff x="2743200" y="3276600"/>
            <a:chExt cx="1981200" cy="1066800"/>
          </a:xfrm>
        </p:grpSpPr>
        <p:cxnSp>
          <p:nvCxnSpPr>
            <p:cNvPr id="17445" name="Straight Arrow Connector 98"/>
            <p:cNvCxnSpPr>
              <a:cxnSpLocks noChangeShapeType="1"/>
            </p:cNvCxnSpPr>
            <p:nvPr/>
          </p:nvCxnSpPr>
          <p:spPr bwMode="auto">
            <a:xfrm>
              <a:off x="2743200" y="3276600"/>
              <a:ext cx="1981200" cy="1066800"/>
            </a:xfrm>
            <a:prstGeom prst="straightConnector1">
              <a:avLst/>
            </a:prstGeom>
            <a:noFill/>
            <a:ln w="12700">
              <a:solidFill>
                <a:srgbClr val="2A40E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46" name="TextBox 110"/>
            <p:cNvSpPr txBox="1">
              <a:spLocks noChangeArrowheads="1"/>
            </p:cNvSpPr>
            <p:nvPr/>
          </p:nvSpPr>
          <p:spPr bwMode="auto">
            <a:xfrm rot="1883155">
              <a:off x="3293674" y="3466447"/>
              <a:ext cx="9716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FF"/>
                  </a:solidFill>
                  <a:latin typeface="Helvetica" charset="0"/>
                  <a:cs typeface="Helvetica" charset="0"/>
                </a:rPr>
                <a:t>get(K14)</a:t>
              </a:r>
            </a:p>
          </p:txBody>
        </p:sp>
      </p:grpSp>
      <p:grpSp>
        <p:nvGrpSpPr>
          <p:cNvPr id="11" name="Group 116"/>
          <p:cNvGrpSpPr>
            <a:grpSpLocks/>
          </p:cNvGrpSpPr>
          <p:nvPr/>
        </p:nvGrpSpPr>
        <p:grpSpPr bwMode="auto">
          <a:xfrm>
            <a:off x="2193925" y="3090863"/>
            <a:ext cx="2263775" cy="1263650"/>
            <a:chOff x="2002950" y="3078703"/>
            <a:chExt cx="2264250" cy="1264697"/>
          </a:xfrm>
        </p:grpSpPr>
        <p:cxnSp>
          <p:nvCxnSpPr>
            <p:cNvPr id="17443" name="Straight Arrow Connector 117"/>
            <p:cNvCxnSpPr>
              <a:cxnSpLocks noChangeShapeType="1"/>
            </p:cNvCxnSpPr>
            <p:nvPr/>
          </p:nvCxnSpPr>
          <p:spPr bwMode="auto">
            <a:xfrm>
              <a:off x="2552700" y="3417257"/>
              <a:ext cx="1714500" cy="926143"/>
            </a:xfrm>
            <a:prstGeom prst="straightConnector1">
              <a:avLst/>
            </a:prstGeom>
            <a:noFill/>
            <a:ln w="12700">
              <a:solidFill>
                <a:srgbClr val="2A40E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44" name="TextBox 118"/>
            <p:cNvSpPr txBox="1">
              <a:spLocks noChangeArrowheads="1"/>
            </p:cNvSpPr>
            <p:nvPr/>
          </p:nvSpPr>
          <p:spPr bwMode="auto">
            <a:xfrm>
              <a:off x="2002950" y="3078703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FF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grpSp>
        <p:nvGrpSpPr>
          <p:cNvPr id="12" name="Group 121"/>
          <p:cNvGrpSpPr>
            <a:grpSpLocks/>
          </p:cNvGrpSpPr>
          <p:nvPr/>
        </p:nvGrpSpPr>
        <p:grpSpPr bwMode="auto">
          <a:xfrm>
            <a:off x="2295525" y="2786063"/>
            <a:ext cx="2562225" cy="338137"/>
            <a:chOff x="2315203" y="2667000"/>
            <a:chExt cx="2561597" cy="338554"/>
          </a:xfrm>
        </p:grpSpPr>
        <p:sp>
          <p:nvSpPr>
            <p:cNvPr id="17441" name="TextBox 122"/>
            <p:cNvSpPr txBox="1">
              <a:spLocks noChangeArrowheads="1"/>
            </p:cNvSpPr>
            <p:nvPr/>
          </p:nvSpPr>
          <p:spPr bwMode="auto">
            <a:xfrm>
              <a:off x="2315203" y="2667000"/>
              <a:ext cx="4469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FF"/>
                  </a:solidFill>
                  <a:latin typeface="Helvetica" charset="0"/>
                  <a:cs typeface="Helvetica" charset="0"/>
                </a:rPr>
                <a:t>N3</a:t>
              </a:r>
            </a:p>
          </p:txBody>
        </p:sp>
        <p:cxnSp>
          <p:nvCxnSpPr>
            <p:cNvPr id="17442" name="Straight Arrow Connector 123"/>
            <p:cNvCxnSpPr>
              <a:cxnSpLocks noChangeShapeType="1"/>
            </p:cNvCxnSpPr>
            <p:nvPr/>
          </p:nvCxnSpPr>
          <p:spPr bwMode="auto">
            <a:xfrm>
              <a:off x="2800440" y="2836277"/>
              <a:ext cx="2076360" cy="59323"/>
            </a:xfrm>
            <a:prstGeom prst="straightConnector1">
              <a:avLst/>
            </a:prstGeom>
            <a:noFill/>
            <a:ln w="12700">
              <a:solidFill>
                <a:srgbClr val="2A40E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533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Discussion: Iterative vs. Recursive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200400"/>
            <a:ext cx="9220200" cy="3352800"/>
          </a:xfrm>
        </p:spPr>
        <p:txBody>
          <a:bodyPr/>
          <a:lstStyle/>
          <a:p>
            <a:pPr marL="0" indent="0"/>
            <a:r>
              <a:rPr lang="en-US" sz="2200">
                <a:latin typeface="Helvetica Neue Light" charset="0"/>
                <a:ea typeface="ＭＳ Ｐゴシック" charset="0"/>
              </a:rPr>
              <a:t>Recursive Query:</a:t>
            </a:r>
          </a:p>
          <a:p>
            <a:pPr lvl="1"/>
            <a:r>
              <a:rPr lang="en-US" sz="2000">
                <a:latin typeface="Helvetica Neue Light" charset="0"/>
                <a:ea typeface="ＭＳ Ｐゴシック" charset="0"/>
              </a:rPr>
              <a:t>Advantages: </a:t>
            </a:r>
          </a:p>
          <a:p>
            <a:pPr lvl="2"/>
            <a:r>
              <a:rPr lang="en-US" sz="1900">
                <a:latin typeface="Helvetica Neue Light" charset="0"/>
                <a:ea typeface="ＭＳ Ｐゴシック" charset="0"/>
              </a:rPr>
              <a:t>Faster, as typically master/directory closer to nodes</a:t>
            </a:r>
          </a:p>
          <a:p>
            <a:pPr lvl="2"/>
            <a:r>
              <a:rPr lang="en-US" sz="1900">
                <a:latin typeface="Helvetica Neue Light" charset="0"/>
                <a:ea typeface="ＭＳ Ｐゴシック" charset="0"/>
              </a:rPr>
              <a:t>Easier to maintain consistency, as master/directory can </a:t>
            </a:r>
            <a:br>
              <a:rPr lang="en-US" sz="1900">
                <a:latin typeface="Helvetica Neue Light" charset="0"/>
                <a:ea typeface="ＭＳ Ｐゴシック" charset="0"/>
              </a:rPr>
            </a:br>
            <a:r>
              <a:rPr lang="en-US" sz="1900">
                <a:latin typeface="Helvetica Neue Light" charset="0"/>
                <a:ea typeface="ＭＳ Ｐゴシック" charset="0"/>
              </a:rPr>
              <a:t>serialize puts()/gets()</a:t>
            </a:r>
          </a:p>
          <a:p>
            <a:pPr lvl="1"/>
            <a:r>
              <a:rPr lang="en-US" sz="2000">
                <a:latin typeface="Helvetica Neue Light" charset="0"/>
                <a:ea typeface="ＭＳ Ｐゴシック" charset="0"/>
              </a:rPr>
              <a:t>Disadvantages: scalability bottleneck, as all </a:t>
            </a:r>
            <a:r>
              <a:rPr lang="ja-JP" altLang="en-US" sz="2000">
                <a:latin typeface="Helvetica Neue Light" charset="0"/>
                <a:ea typeface="ＭＳ Ｐゴシック" charset="0"/>
              </a:rPr>
              <a:t>“</a:t>
            </a:r>
            <a:r>
              <a:rPr lang="en-US" altLang="ja-JP" sz="2000">
                <a:latin typeface="Helvetica Neue Light" charset="0"/>
                <a:ea typeface="ＭＳ Ｐゴシック" charset="0"/>
              </a:rPr>
              <a:t>Values</a:t>
            </a:r>
            <a:r>
              <a:rPr lang="ja-JP" altLang="en-US" sz="2000">
                <a:latin typeface="Helvetica Neue Light" charset="0"/>
                <a:ea typeface="ＭＳ Ｐゴシック" charset="0"/>
              </a:rPr>
              <a:t>”</a:t>
            </a:r>
            <a:r>
              <a:rPr lang="en-US" altLang="ja-JP" sz="2000">
                <a:latin typeface="Helvetica Neue Light" charset="0"/>
                <a:ea typeface="ＭＳ Ｐゴシック" charset="0"/>
              </a:rPr>
              <a:t> go through  master</a:t>
            </a:r>
          </a:p>
          <a:p>
            <a:pPr marL="0" indent="0"/>
            <a:r>
              <a:rPr lang="en-US" sz="2200">
                <a:latin typeface="Helvetica Neue Light" charset="0"/>
                <a:ea typeface="ＭＳ Ｐゴシック" charset="0"/>
              </a:rPr>
              <a:t>Iterative Query</a:t>
            </a:r>
          </a:p>
          <a:p>
            <a:pPr lvl="1"/>
            <a:r>
              <a:rPr lang="en-US" sz="2000">
                <a:latin typeface="Helvetica Neue Light" charset="0"/>
                <a:ea typeface="ＭＳ Ｐゴシック" charset="0"/>
              </a:rPr>
              <a:t>Advantages: more scalable</a:t>
            </a:r>
          </a:p>
          <a:p>
            <a:pPr lvl="1"/>
            <a:r>
              <a:rPr lang="en-US" sz="2000">
                <a:latin typeface="Helvetica Neue Light" charset="0"/>
                <a:ea typeface="ＭＳ Ｐゴシック" charset="0"/>
              </a:rPr>
              <a:t>Disadvantages: slower, harder to enforce data consistency</a:t>
            </a:r>
          </a:p>
        </p:txBody>
      </p:sp>
      <p:grpSp>
        <p:nvGrpSpPr>
          <p:cNvPr id="18435" name="Group 80"/>
          <p:cNvGrpSpPr>
            <a:grpSpLocks/>
          </p:cNvGrpSpPr>
          <p:nvPr/>
        </p:nvGrpSpPr>
        <p:grpSpPr bwMode="auto">
          <a:xfrm>
            <a:off x="457200" y="638175"/>
            <a:ext cx="3594100" cy="2486025"/>
            <a:chOff x="1219200" y="2209800"/>
            <a:chExt cx="6330094" cy="4157103"/>
          </a:xfrm>
        </p:grpSpPr>
        <p:pic>
          <p:nvPicPr>
            <p:cNvPr id="1847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5334000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74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5334000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7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5334000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76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333206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Group 7"/>
            <p:cNvGrpSpPr/>
            <p:nvPr/>
          </p:nvGrpSpPr>
          <p:grpSpPr>
            <a:xfrm>
              <a:off x="12192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9" name="Rectangle 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b="0" dirty="0">
                  <a:latin typeface="Helvetica"/>
                  <a:cs typeface="Helvetica"/>
                </a:endParaRPr>
              </a:p>
            </p:txBody>
          </p:sp>
          <p:cxnSp>
            <p:nvCxnSpPr>
              <p:cNvPr id="10" name="Straight Connector 9"/>
              <p:cNvCxnSpPr>
                <a:stCxn id="9" idx="0"/>
                <a:endCxn id="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18478" name="TextBox 15"/>
            <p:cNvSpPr txBox="1">
              <a:spLocks noChangeArrowheads="1"/>
            </p:cNvSpPr>
            <p:nvPr/>
          </p:nvSpPr>
          <p:spPr bwMode="auto">
            <a:xfrm>
              <a:off x="5714999" y="5257005"/>
              <a:ext cx="550987" cy="458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>
                  <a:latin typeface="Helvetica" charset="0"/>
                  <a:cs typeface="Helvetica" charset="0"/>
                </a:rPr>
                <a:t>…</a:t>
              </a:r>
            </a:p>
          </p:txBody>
        </p:sp>
        <p:pic>
          <p:nvPicPr>
            <p:cNvPr id="18479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2743200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" name="Group 17"/>
            <p:cNvGrpSpPr/>
            <p:nvPr/>
          </p:nvGrpSpPr>
          <p:grpSpPr>
            <a:xfrm>
              <a:off x="26670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9" name="Rectangle 1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b="0" dirty="0">
                  <a:latin typeface="Helvetica"/>
                  <a:cs typeface="Helvetica"/>
                </a:endParaRPr>
              </a:p>
            </p:txBody>
          </p:sp>
          <p:cxnSp>
            <p:nvCxnSpPr>
              <p:cNvPr id="20" name="Straight Connector 19"/>
              <p:cNvCxnSpPr>
                <a:stCxn id="19" idx="0"/>
                <a:endCxn id="1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2" name="Straight Connector 21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3" name="Straight Connector 22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6" name="Group 25"/>
            <p:cNvGrpSpPr/>
            <p:nvPr/>
          </p:nvGrpSpPr>
          <p:grpSpPr>
            <a:xfrm>
              <a:off x="41148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27" name="Rectangle 26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b="0" dirty="0">
                  <a:latin typeface="Helvetica"/>
                  <a:cs typeface="Helvetica"/>
                </a:endParaRPr>
              </a:p>
            </p:txBody>
          </p:sp>
          <p:cxnSp>
            <p:nvCxnSpPr>
              <p:cNvPr id="28" name="Straight Connector 27"/>
              <p:cNvCxnSpPr>
                <a:stCxn id="27" idx="0"/>
                <a:endCxn id="27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7" name="Group 33"/>
            <p:cNvGrpSpPr/>
            <p:nvPr/>
          </p:nvGrpSpPr>
          <p:grpSpPr>
            <a:xfrm>
              <a:off x="60960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35" name="Rectangle 34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b="0" dirty="0">
                  <a:latin typeface="Helvetica"/>
                  <a:cs typeface="Helvetica"/>
                </a:endParaRPr>
              </a:p>
            </p:txBody>
          </p:sp>
          <p:cxnSp>
            <p:nvCxnSpPr>
              <p:cNvPr id="36" name="Straight Connector 35"/>
              <p:cNvCxnSpPr>
                <a:stCxn id="35" idx="0"/>
                <a:endCxn id="35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18483" name="TextBox 41"/>
            <p:cNvSpPr txBox="1">
              <a:spLocks noChangeArrowheads="1"/>
            </p:cNvSpPr>
            <p:nvPr/>
          </p:nvSpPr>
          <p:spPr bwMode="auto">
            <a:xfrm>
              <a:off x="2024270" y="5955267"/>
              <a:ext cx="613836" cy="411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b="0">
                  <a:latin typeface="Helvetica" charset="0"/>
                  <a:cs typeface="Helvetica" charset="0"/>
                </a:rPr>
                <a:t>N1</a:t>
              </a:r>
              <a:endParaRPr lang="en-US" sz="1000" b="0" baseline="-25000">
                <a:latin typeface="Helvetica" charset="0"/>
                <a:cs typeface="Helvetica" charset="0"/>
              </a:endParaRPr>
            </a:p>
          </p:txBody>
        </p:sp>
        <p:sp>
          <p:nvSpPr>
            <p:cNvPr id="18484" name="TextBox 42"/>
            <p:cNvSpPr txBox="1">
              <a:spLocks noChangeArrowheads="1"/>
            </p:cNvSpPr>
            <p:nvPr/>
          </p:nvSpPr>
          <p:spPr bwMode="auto">
            <a:xfrm>
              <a:off x="3581400" y="5943600"/>
              <a:ext cx="613836" cy="411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b="0">
                  <a:latin typeface="Helvetica" charset="0"/>
                  <a:cs typeface="Helvetica" charset="0"/>
                </a:rPr>
                <a:t>N2</a:t>
              </a:r>
              <a:endParaRPr lang="en-US" sz="1000" b="0" baseline="-25000">
                <a:latin typeface="Helvetica" charset="0"/>
                <a:cs typeface="Helvetica" charset="0"/>
              </a:endParaRPr>
            </a:p>
          </p:txBody>
        </p:sp>
        <p:sp>
          <p:nvSpPr>
            <p:cNvPr id="18485" name="TextBox 43"/>
            <p:cNvSpPr txBox="1">
              <a:spLocks noChangeArrowheads="1"/>
            </p:cNvSpPr>
            <p:nvPr/>
          </p:nvSpPr>
          <p:spPr bwMode="auto">
            <a:xfrm>
              <a:off x="4904871" y="5943600"/>
              <a:ext cx="613836" cy="411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b="0">
                  <a:latin typeface="Helvetica" charset="0"/>
                  <a:cs typeface="Helvetica" charset="0"/>
                </a:rPr>
                <a:t>N3</a:t>
              </a:r>
              <a:endParaRPr lang="en-US" sz="1000" b="0" baseline="-25000">
                <a:latin typeface="Helvetica" charset="0"/>
                <a:cs typeface="Helvetica" charset="0"/>
              </a:endParaRPr>
            </a:p>
          </p:txBody>
        </p:sp>
        <p:sp>
          <p:nvSpPr>
            <p:cNvPr id="18486" name="TextBox 44"/>
            <p:cNvSpPr txBox="1">
              <a:spLocks noChangeArrowheads="1"/>
            </p:cNvSpPr>
            <p:nvPr/>
          </p:nvSpPr>
          <p:spPr bwMode="auto">
            <a:xfrm>
              <a:off x="6809871" y="5943600"/>
              <a:ext cx="739423" cy="411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b="0">
                  <a:latin typeface="Helvetica" charset="0"/>
                  <a:cs typeface="Helvetica" charset="0"/>
                </a:rPr>
                <a:t>N50</a:t>
              </a:r>
              <a:endParaRPr lang="en-US" sz="1000" b="0" baseline="-25000">
                <a:latin typeface="Helvetica" charset="0"/>
                <a:cs typeface="Helvetica" charset="0"/>
              </a:endParaRPr>
            </a:p>
          </p:txBody>
        </p:sp>
        <p:grpSp>
          <p:nvGrpSpPr>
            <p:cNvPr id="18487" name="Group 47"/>
            <p:cNvGrpSpPr>
              <a:grpSpLocks/>
            </p:cNvGrpSpPr>
            <p:nvPr/>
          </p:nvGrpSpPr>
          <p:grpSpPr bwMode="auto">
            <a:xfrm>
              <a:off x="4010439" y="4710228"/>
              <a:ext cx="1276416" cy="472635"/>
              <a:chOff x="4010439" y="4710228"/>
              <a:chExt cx="1276416" cy="472635"/>
            </a:xfrm>
          </p:grpSpPr>
          <p:sp>
            <p:nvSpPr>
              <p:cNvPr id="18505" name="TextBox 48"/>
              <p:cNvSpPr txBox="1">
                <a:spLocks noChangeArrowheads="1"/>
              </p:cNvSpPr>
              <p:nvPr/>
            </p:nvSpPr>
            <p:spPr bwMode="auto">
              <a:xfrm>
                <a:off x="4010439" y="4724382"/>
                <a:ext cx="726963" cy="458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solidFill>
                      <a:srgbClr val="000000"/>
                    </a:solidFill>
                    <a:latin typeface="Helvetica" charset="0"/>
                    <a:cs typeface="Helvetica" charset="0"/>
                  </a:rPr>
                  <a:t>K14</a:t>
                </a:r>
              </a:p>
            </p:txBody>
          </p:sp>
          <p:sp>
            <p:nvSpPr>
              <p:cNvPr id="18506" name="TextBox 49"/>
              <p:cNvSpPr txBox="1">
                <a:spLocks noChangeArrowheads="1"/>
              </p:cNvSpPr>
              <p:nvPr/>
            </p:nvSpPr>
            <p:spPr bwMode="auto">
              <a:xfrm>
                <a:off x="4559892" y="4710228"/>
                <a:ext cx="726963" cy="4584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solidFill>
                      <a:srgbClr val="000000"/>
                    </a:solidFill>
                    <a:latin typeface="Helvetica" charset="0"/>
                    <a:cs typeface="Helvetica" charset="0"/>
                  </a:rPr>
                  <a:t>V14</a:t>
                </a:r>
              </a:p>
            </p:txBody>
          </p:sp>
        </p:grpSp>
        <p:grpSp>
          <p:nvGrpSpPr>
            <p:cNvPr id="16" name="Group 52"/>
            <p:cNvGrpSpPr/>
            <p:nvPr/>
          </p:nvGrpSpPr>
          <p:grpSpPr>
            <a:xfrm>
              <a:off x="5486400" y="2590800"/>
              <a:ext cx="1066800" cy="913606"/>
              <a:chOff x="1752600" y="3656806"/>
              <a:chExt cx="533400" cy="381794"/>
            </a:xfrm>
            <a:solidFill>
              <a:schemeClr val="bg1"/>
            </a:solidFill>
          </p:grpSpPr>
          <p:sp>
            <p:nvSpPr>
              <p:cNvPr id="54" name="Rectangle 53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b="0" dirty="0">
                  <a:latin typeface="Helvetica"/>
                  <a:cs typeface="Helvetica"/>
                </a:endParaRPr>
              </a:p>
            </p:txBody>
          </p:sp>
          <p:cxnSp>
            <p:nvCxnSpPr>
              <p:cNvPr id="55" name="Straight Connector 54"/>
              <p:cNvCxnSpPr>
                <a:stCxn id="54" idx="0"/>
                <a:endCxn id="54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9" name="Straight Connector 58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60" name="Straight Connector 59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18489" name="Group 62"/>
            <p:cNvGrpSpPr>
              <a:grpSpLocks/>
            </p:cNvGrpSpPr>
            <p:nvPr/>
          </p:nvGrpSpPr>
          <p:grpSpPr bwMode="auto">
            <a:xfrm>
              <a:off x="5456581" y="2824825"/>
              <a:ext cx="1177056" cy="458483"/>
              <a:chOff x="5456581" y="2977225"/>
              <a:chExt cx="1177056" cy="458483"/>
            </a:xfrm>
          </p:grpSpPr>
          <p:sp>
            <p:nvSpPr>
              <p:cNvPr id="18503" name="TextBox 63"/>
              <p:cNvSpPr txBox="1">
                <a:spLocks noChangeArrowheads="1"/>
              </p:cNvSpPr>
              <p:nvPr/>
            </p:nvSpPr>
            <p:spPr bwMode="auto">
              <a:xfrm>
                <a:off x="5456581" y="2977225"/>
                <a:ext cx="726963" cy="458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latin typeface="Helvetica" charset="0"/>
                    <a:cs typeface="Helvetica" charset="0"/>
                  </a:rPr>
                  <a:t>K14</a:t>
                </a:r>
              </a:p>
            </p:txBody>
          </p:sp>
          <p:sp>
            <p:nvSpPr>
              <p:cNvPr id="18504" name="TextBox 64"/>
              <p:cNvSpPr txBox="1">
                <a:spLocks noChangeArrowheads="1"/>
              </p:cNvSpPr>
              <p:nvPr/>
            </p:nvSpPr>
            <p:spPr bwMode="auto">
              <a:xfrm>
                <a:off x="6019803" y="2977226"/>
                <a:ext cx="613834" cy="4584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latin typeface="Helvetica" charset="0"/>
                    <a:cs typeface="Helvetica" charset="0"/>
                  </a:rPr>
                  <a:t>N3</a:t>
                </a:r>
              </a:p>
            </p:txBody>
          </p:sp>
        </p:grpSp>
        <p:sp>
          <p:nvSpPr>
            <p:cNvPr id="18490" name="TextBox 67"/>
            <p:cNvSpPr txBox="1">
              <a:spLocks noChangeArrowheads="1"/>
            </p:cNvSpPr>
            <p:nvPr/>
          </p:nvSpPr>
          <p:spPr bwMode="auto">
            <a:xfrm>
              <a:off x="4672475" y="2209800"/>
              <a:ext cx="1981401" cy="458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b="0">
                  <a:latin typeface="Helvetica" charset="0"/>
                  <a:cs typeface="Helvetica" charset="0"/>
                </a:rPr>
                <a:t>Master/Directory</a:t>
              </a:r>
            </a:p>
          </p:txBody>
        </p:sp>
        <p:grpSp>
          <p:nvGrpSpPr>
            <p:cNvPr id="18491" name="Group 68"/>
            <p:cNvGrpSpPr>
              <a:grpSpLocks/>
            </p:cNvGrpSpPr>
            <p:nvPr/>
          </p:nvGrpSpPr>
          <p:grpSpPr bwMode="auto">
            <a:xfrm>
              <a:off x="1847760" y="2667000"/>
              <a:ext cx="3029040" cy="458481"/>
              <a:chOff x="1847760" y="2667000"/>
              <a:chExt cx="3029040" cy="458481"/>
            </a:xfrm>
          </p:grpSpPr>
          <p:sp>
            <p:nvSpPr>
              <p:cNvPr id="18501" name="TextBox 69"/>
              <p:cNvSpPr txBox="1">
                <a:spLocks noChangeArrowheads="1"/>
              </p:cNvSpPr>
              <p:nvPr/>
            </p:nvSpPr>
            <p:spPr bwMode="auto">
              <a:xfrm>
                <a:off x="1847760" y="2667000"/>
                <a:ext cx="1191273" cy="458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solidFill>
                      <a:srgbClr val="0000FF"/>
                    </a:solidFill>
                    <a:latin typeface="Helvetica" charset="0"/>
                    <a:cs typeface="Helvetica" charset="0"/>
                  </a:rPr>
                  <a:t>get(K14)</a:t>
                </a:r>
              </a:p>
            </p:txBody>
          </p:sp>
          <p:cxnSp>
            <p:nvCxnSpPr>
              <p:cNvPr id="18502" name="Straight Arrow Connector 70"/>
              <p:cNvCxnSpPr>
                <a:cxnSpLocks noChangeShapeType="1"/>
              </p:cNvCxnSpPr>
              <p:nvPr/>
            </p:nvCxnSpPr>
            <p:spPr bwMode="auto">
              <a:xfrm>
                <a:off x="2800440" y="2836277"/>
                <a:ext cx="2076360" cy="59323"/>
              </a:xfrm>
              <a:prstGeom prst="straightConnector1">
                <a:avLst/>
              </a:prstGeom>
              <a:noFill/>
              <a:ln w="12700">
                <a:solidFill>
                  <a:srgbClr val="2A40E2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8492" name="Group 71"/>
            <p:cNvGrpSpPr>
              <a:grpSpLocks/>
            </p:cNvGrpSpPr>
            <p:nvPr/>
          </p:nvGrpSpPr>
          <p:grpSpPr bwMode="auto">
            <a:xfrm>
              <a:off x="4295895" y="3120809"/>
              <a:ext cx="622266" cy="1259735"/>
              <a:chOff x="4521234" y="3120809"/>
              <a:chExt cx="622266" cy="1259735"/>
            </a:xfrm>
          </p:grpSpPr>
          <p:cxnSp>
            <p:nvCxnSpPr>
              <p:cNvPr id="18499" name="Straight Arrow Connector 72"/>
              <p:cNvCxnSpPr>
                <a:cxnSpLocks noChangeShapeType="1"/>
              </p:cNvCxnSpPr>
              <p:nvPr/>
            </p:nvCxnSpPr>
            <p:spPr bwMode="auto">
              <a:xfrm flipH="1">
                <a:off x="4724400" y="3429000"/>
                <a:ext cx="419100" cy="914400"/>
              </a:xfrm>
              <a:prstGeom prst="straightConnector1">
                <a:avLst/>
              </a:prstGeom>
              <a:noFill/>
              <a:ln w="12700">
                <a:solidFill>
                  <a:srgbClr val="2A40E2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500" name="TextBox 73"/>
              <p:cNvSpPr txBox="1">
                <a:spLocks noChangeArrowheads="1"/>
              </p:cNvSpPr>
              <p:nvPr/>
            </p:nvSpPr>
            <p:spPr bwMode="auto">
              <a:xfrm rot="-3818413">
                <a:off x="4108148" y="3533895"/>
                <a:ext cx="1259735" cy="433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solidFill>
                      <a:srgbClr val="0000FF"/>
                    </a:solidFill>
                    <a:latin typeface="Helvetica" charset="0"/>
                    <a:cs typeface="Helvetica" charset="0"/>
                  </a:rPr>
                  <a:t>get(K14)</a:t>
                </a:r>
              </a:p>
            </p:txBody>
          </p:sp>
        </p:grpSp>
        <p:grpSp>
          <p:nvGrpSpPr>
            <p:cNvPr id="18493" name="Group 74"/>
            <p:cNvGrpSpPr>
              <a:grpSpLocks/>
            </p:cNvGrpSpPr>
            <p:nvPr/>
          </p:nvGrpSpPr>
          <p:grpSpPr bwMode="auto">
            <a:xfrm>
              <a:off x="4767295" y="3440743"/>
              <a:ext cx="566705" cy="914400"/>
              <a:chOff x="4576795" y="3429000"/>
              <a:chExt cx="566705" cy="914400"/>
            </a:xfrm>
          </p:grpSpPr>
          <p:cxnSp>
            <p:nvCxnSpPr>
              <p:cNvPr id="18497" name="Straight Arrow Connector 75"/>
              <p:cNvCxnSpPr>
                <a:cxnSpLocks noChangeShapeType="1"/>
              </p:cNvCxnSpPr>
              <p:nvPr/>
            </p:nvCxnSpPr>
            <p:spPr bwMode="auto">
              <a:xfrm flipH="1">
                <a:off x="4724400" y="3429000"/>
                <a:ext cx="419100" cy="914400"/>
              </a:xfrm>
              <a:prstGeom prst="straightConnector1">
                <a:avLst/>
              </a:prstGeom>
              <a:noFill/>
              <a:ln w="12700">
                <a:solidFill>
                  <a:srgbClr val="2A40E2"/>
                </a:solidFill>
                <a:prstDash val="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498" name="TextBox 76"/>
              <p:cNvSpPr txBox="1">
                <a:spLocks noChangeArrowheads="1"/>
              </p:cNvSpPr>
              <p:nvPr/>
            </p:nvSpPr>
            <p:spPr bwMode="auto">
              <a:xfrm rot="-3818413">
                <a:off x="4409206" y="3641020"/>
                <a:ext cx="768742" cy="433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solidFill>
                      <a:srgbClr val="0000FF"/>
                    </a:solidFill>
                    <a:latin typeface="Helvetica" charset="0"/>
                    <a:cs typeface="Helvetica" charset="0"/>
                  </a:rPr>
                  <a:t>V14</a:t>
                </a:r>
              </a:p>
            </p:txBody>
          </p:sp>
        </p:grpSp>
        <p:grpSp>
          <p:nvGrpSpPr>
            <p:cNvPr id="18494" name="Group 77"/>
            <p:cNvGrpSpPr>
              <a:grpSpLocks/>
            </p:cNvGrpSpPr>
            <p:nvPr/>
          </p:nvGrpSpPr>
          <p:grpSpPr bwMode="auto">
            <a:xfrm>
              <a:off x="2193450" y="2938046"/>
              <a:ext cx="2664390" cy="458481"/>
              <a:chOff x="2212410" y="2667000"/>
              <a:chExt cx="2664390" cy="458481"/>
            </a:xfrm>
          </p:grpSpPr>
          <p:sp>
            <p:nvSpPr>
              <p:cNvPr id="18495" name="TextBox 78"/>
              <p:cNvSpPr txBox="1">
                <a:spLocks noChangeArrowheads="1"/>
              </p:cNvSpPr>
              <p:nvPr/>
            </p:nvSpPr>
            <p:spPr bwMode="auto">
              <a:xfrm>
                <a:off x="2212410" y="2667000"/>
                <a:ext cx="726963" cy="458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solidFill>
                      <a:srgbClr val="0000FF"/>
                    </a:solidFill>
                    <a:latin typeface="Helvetica" charset="0"/>
                    <a:cs typeface="Helvetica" charset="0"/>
                  </a:rPr>
                  <a:t>V14</a:t>
                </a:r>
              </a:p>
            </p:txBody>
          </p:sp>
          <p:cxnSp>
            <p:nvCxnSpPr>
              <p:cNvPr id="18496" name="Straight Arrow Connector 79"/>
              <p:cNvCxnSpPr>
                <a:cxnSpLocks noChangeShapeType="1"/>
              </p:cNvCxnSpPr>
              <p:nvPr/>
            </p:nvCxnSpPr>
            <p:spPr bwMode="auto">
              <a:xfrm>
                <a:off x="2800440" y="2836277"/>
                <a:ext cx="2076360" cy="59323"/>
              </a:xfrm>
              <a:prstGeom prst="straightConnector1">
                <a:avLst/>
              </a:prstGeom>
              <a:noFill/>
              <a:ln w="12700">
                <a:solidFill>
                  <a:srgbClr val="2A40E2"/>
                </a:solidFill>
                <a:prstDash val="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8436" name="Group 81"/>
          <p:cNvGrpSpPr>
            <a:grpSpLocks/>
          </p:cNvGrpSpPr>
          <p:nvPr/>
        </p:nvGrpSpPr>
        <p:grpSpPr bwMode="auto">
          <a:xfrm>
            <a:off x="4876800" y="609600"/>
            <a:ext cx="3387725" cy="2555875"/>
            <a:chOff x="1219200" y="2209800"/>
            <a:chExt cx="6381681" cy="4188668"/>
          </a:xfrm>
        </p:grpSpPr>
        <p:pic>
          <p:nvPicPr>
            <p:cNvPr id="18439" name="Pictur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5334000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0" name="Picture 8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5334000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1" name="Picture 8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5334000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2" name="Picture 8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333206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388" name="Group 86"/>
            <p:cNvGrpSpPr/>
            <p:nvPr/>
          </p:nvGrpSpPr>
          <p:grpSpPr>
            <a:xfrm>
              <a:off x="12192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53" name="Rectangle 152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b="0" dirty="0">
                  <a:latin typeface="Helvetica"/>
                  <a:cs typeface="Helvetica"/>
                </a:endParaRPr>
              </a:p>
            </p:txBody>
          </p:sp>
          <p:cxnSp>
            <p:nvCxnSpPr>
              <p:cNvPr id="154" name="Straight Connector 153"/>
              <p:cNvCxnSpPr>
                <a:stCxn id="153" idx="0"/>
                <a:endCxn id="153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5" name="Straight Connector 154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6" name="Straight Connector 155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7" name="Straight Connector 156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8" name="Straight Connector 157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9" name="Straight Connector 158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18444" name="TextBox 87"/>
            <p:cNvSpPr txBox="1">
              <a:spLocks noChangeArrowheads="1"/>
            </p:cNvSpPr>
            <p:nvPr/>
          </p:nvSpPr>
          <p:spPr bwMode="auto">
            <a:xfrm>
              <a:off x="5715000" y="5257006"/>
              <a:ext cx="589428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>
                  <a:latin typeface="Helvetica" charset="0"/>
                  <a:cs typeface="Helvetica" charset="0"/>
                </a:rPr>
                <a:t>…</a:t>
              </a:r>
            </a:p>
          </p:txBody>
        </p:sp>
        <p:pic>
          <p:nvPicPr>
            <p:cNvPr id="18445" name="Picture 8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2743200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395" name="Group 89"/>
            <p:cNvGrpSpPr/>
            <p:nvPr/>
          </p:nvGrpSpPr>
          <p:grpSpPr>
            <a:xfrm>
              <a:off x="26670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46" name="Rectangle 145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b="0" dirty="0">
                  <a:latin typeface="Helvetica"/>
                  <a:cs typeface="Helvetica"/>
                </a:endParaRPr>
              </a:p>
            </p:txBody>
          </p:sp>
          <p:cxnSp>
            <p:nvCxnSpPr>
              <p:cNvPr id="147" name="Straight Connector 146"/>
              <p:cNvCxnSpPr>
                <a:stCxn id="146" idx="0"/>
                <a:endCxn id="146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9" name="Straight Connector 148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0" name="Straight Connector 149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1" name="Straight Connector 150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2" name="Straight Connector 151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16398" name="Group 90"/>
            <p:cNvGrpSpPr/>
            <p:nvPr/>
          </p:nvGrpSpPr>
          <p:grpSpPr>
            <a:xfrm>
              <a:off x="41148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39" name="Rectangle 13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b="0" dirty="0">
                  <a:latin typeface="Helvetica"/>
                  <a:cs typeface="Helvetica"/>
                </a:endParaRPr>
              </a:p>
            </p:txBody>
          </p:sp>
          <p:cxnSp>
            <p:nvCxnSpPr>
              <p:cNvPr id="140" name="Straight Connector 139"/>
              <p:cNvCxnSpPr>
                <a:stCxn id="139" idx="0"/>
                <a:endCxn id="13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1" name="Straight Connector 140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2" name="Straight Connector 141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16399" name="Group 91"/>
            <p:cNvGrpSpPr/>
            <p:nvPr/>
          </p:nvGrpSpPr>
          <p:grpSpPr>
            <a:xfrm>
              <a:off x="60960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32" name="Rectangle 131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b="0" dirty="0">
                  <a:latin typeface="Helvetica"/>
                  <a:cs typeface="Helvetica"/>
                </a:endParaRPr>
              </a:p>
            </p:txBody>
          </p:sp>
          <p:cxnSp>
            <p:nvCxnSpPr>
              <p:cNvPr id="133" name="Straight Connector 132"/>
              <p:cNvCxnSpPr>
                <a:stCxn id="132" idx="0"/>
                <a:endCxn id="132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4" name="Straight Connector 133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5" name="Straight Connector 134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6" name="Straight Connector 135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7" name="Straight Connector 136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8" name="Straight Connector 137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18449" name="TextBox 92"/>
            <p:cNvSpPr txBox="1">
              <a:spLocks noChangeArrowheads="1"/>
            </p:cNvSpPr>
            <p:nvPr/>
          </p:nvSpPr>
          <p:spPr bwMode="auto">
            <a:xfrm>
              <a:off x="2080437" y="5955270"/>
              <a:ext cx="656661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b="0">
                  <a:latin typeface="Helvetica" charset="0"/>
                  <a:cs typeface="Helvetica" charset="0"/>
                </a:rPr>
                <a:t>N1</a:t>
              </a:r>
              <a:endParaRPr lang="en-US" sz="1000" b="0" baseline="-25000">
                <a:latin typeface="Helvetica" charset="0"/>
                <a:cs typeface="Helvetica" charset="0"/>
              </a:endParaRPr>
            </a:p>
          </p:txBody>
        </p:sp>
        <p:sp>
          <p:nvSpPr>
            <p:cNvPr id="18450" name="TextBox 93"/>
            <p:cNvSpPr txBox="1">
              <a:spLocks noChangeArrowheads="1"/>
            </p:cNvSpPr>
            <p:nvPr/>
          </p:nvSpPr>
          <p:spPr bwMode="auto">
            <a:xfrm>
              <a:off x="3581399" y="5943601"/>
              <a:ext cx="656661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b="0">
                  <a:latin typeface="Helvetica" charset="0"/>
                  <a:cs typeface="Helvetica" charset="0"/>
                </a:rPr>
                <a:t>N2</a:t>
              </a:r>
              <a:endParaRPr lang="en-US" sz="1000" b="0" baseline="-25000">
                <a:latin typeface="Helvetica" charset="0"/>
                <a:cs typeface="Helvetica" charset="0"/>
              </a:endParaRPr>
            </a:p>
          </p:txBody>
        </p:sp>
        <p:sp>
          <p:nvSpPr>
            <p:cNvPr id="18451" name="TextBox 94"/>
            <p:cNvSpPr txBox="1">
              <a:spLocks noChangeArrowheads="1"/>
            </p:cNvSpPr>
            <p:nvPr/>
          </p:nvSpPr>
          <p:spPr bwMode="auto">
            <a:xfrm>
              <a:off x="4904872" y="5943601"/>
              <a:ext cx="656661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b="0">
                  <a:latin typeface="Helvetica" charset="0"/>
                  <a:cs typeface="Helvetica" charset="0"/>
                </a:rPr>
                <a:t>N3</a:t>
              </a:r>
              <a:endParaRPr lang="en-US" sz="1000" b="0" baseline="-25000">
                <a:latin typeface="Helvetica" charset="0"/>
                <a:cs typeface="Helvetica" charset="0"/>
              </a:endParaRPr>
            </a:p>
          </p:txBody>
        </p:sp>
        <p:sp>
          <p:nvSpPr>
            <p:cNvPr id="18452" name="TextBox 95"/>
            <p:cNvSpPr txBox="1">
              <a:spLocks noChangeArrowheads="1"/>
            </p:cNvSpPr>
            <p:nvPr/>
          </p:nvSpPr>
          <p:spPr bwMode="auto">
            <a:xfrm>
              <a:off x="6809871" y="5943601"/>
              <a:ext cx="791010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b="0">
                  <a:latin typeface="Helvetica" charset="0"/>
                  <a:cs typeface="Helvetica" charset="0"/>
                </a:rPr>
                <a:t>N50</a:t>
              </a:r>
              <a:endParaRPr lang="en-US" sz="1000" b="0" baseline="-25000">
                <a:latin typeface="Helvetica" charset="0"/>
                <a:cs typeface="Helvetica" charset="0"/>
              </a:endParaRPr>
            </a:p>
          </p:txBody>
        </p:sp>
        <p:grpSp>
          <p:nvGrpSpPr>
            <p:cNvPr id="18453" name="Group 98"/>
            <p:cNvGrpSpPr>
              <a:grpSpLocks/>
            </p:cNvGrpSpPr>
            <p:nvPr/>
          </p:nvGrpSpPr>
          <p:grpSpPr bwMode="auto">
            <a:xfrm>
              <a:off x="3987210" y="4705886"/>
              <a:ext cx="1343082" cy="458436"/>
              <a:chOff x="3987210" y="4705886"/>
              <a:chExt cx="1343082" cy="458436"/>
            </a:xfrm>
          </p:grpSpPr>
          <p:sp>
            <p:nvSpPr>
              <p:cNvPr id="18471" name="TextBox 129"/>
              <p:cNvSpPr txBox="1">
                <a:spLocks noChangeArrowheads="1"/>
              </p:cNvSpPr>
              <p:nvPr/>
            </p:nvSpPr>
            <p:spPr bwMode="auto">
              <a:xfrm>
                <a:off x="3987210" y="4721127"/>
                <a:ext cx="777681" cy="443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solidFill>
                      <a:srgbClr val="000000"/>
                    </a:solidFill>
                    <a:latin typeface="Helvetica" charset="0"/>
                    <a:cs typeface="Helvetica" charset="0"/>
                  </a:rPr>
                  <a:t>K14</a:t>
                </a:r>
              </a:p>
            </p:txBody>
          </p:sp>
          <p:sp>
            <p:nvSpPr>
              <p:cNvPr id="18472" name="TextBox 130"/>
              <p:cNvSpPr txBox="1">
                <a:spLocks noChangeArrowheads="1"/>
              </p:cNvSpPr>
              <p:nvPr/>
            </p:nvSpPr>
            <p:spPr bwMode="auto">
              <a:xfrm>
                <a:off x="4552611" y="4705886"/>
                <a:ext cx="777681" cy="443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solidFill>
                      <a:srgbClr val="000000"/>
                    </a:solidFill>
                    <a:latin typeface="Helvetica" charset="0"/>
                    <a:cs typeface="Helvetica" charset="0"/>
                  </a:rPr>
                  <a:t>V14</a:t>
                </a:r>
              </a:p>
            </p:txBody>
          </p:sp>
        </p:grpSp>
        <p:grpSp>
          <p:nvGrpSpPr>
            <p:cNvPr id="16405" name="Group 101"/>
            <p:cNvGrpSpPr/>
            <p:nvPr/>
          </p:nvGrpSpPr>
          <p:grpSpPr>
            <a:xfrm>
              <a:off x="5486400" y="2590800"/>
              <a:ext cx="1066800" cy="913606"/>
              <a:chOff x="1752600" y="3656806"/>
              <a:chExt cx="533400" cy="381794"/>
            </a:xfrm>
            <a:solidFill>
              <a:schemeClr val="bg1"/>
            </a:solidFill>
          </p:grpSpPr>
          <p:sp>
            <p:nvSpPr>
              <p:cNvPr id="123" name="Rectangle 122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b="0" dirty="0">
                  <a:latin typeface="Helvetica"/>
                  <a:cs typeface="Helvetica"/>
                </a:endParaRPr>
              </a:p>
            </p:txBody>
          </p:sp>
          <p:cxnSp>
            <p:nvCxnSpPr>
              <p:cNvPr id="124" name="Straight Connector 123"/>
              <p:cNvCxnSpPr>
                <a:stCxn id="123" idx="0"/>
                <a:endCxn id="123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5" name="Straight Connector 124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6" name="Straight Connector 125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8" name="Straight Connector 127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9" name="Straight Connector 128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18455" name="Group 104"/>
            <p:cNvGrpSpPr>
              <a:grpSpLocks/>
            </p:cNvGrpSpPr>
            <p:nvPr/>
          </p:nvGrpSpPr>
          <p:grpSpPr bwMode="auto">
            <a:xfrm>
              <a:off x="5422604" y="2804160"/>
              <a:ext cx="1253859" cy="472440"/>
              <a:chOff x="5422604" y="2956560"/>
              <a:chExt cx="1253859" cy="472440"/>
            </a:xfrm>
          </p:grpSpPr>
          <p:sp>
            <p:nvSpPr>
              <p:cNvPr id="18469" name="TextBox 120"/>
              <p:cNvSpPr txBox="1">
                <a:spLocks noChangeArrowheads="1"/>
              </p:cNvSpPr>
              <p:nvPr/>
            </p:nvSpPr>
            <p:spPr bwMode="auto">
              <a:xfrm>
                <a:off x="5422604" y="2985803"/>
                <a:ext cx="777683" cy="443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latin typeface="Helvetica" charset="0"/>
                    <a:cs typeface="Helvetica" charset="0"/>
                  </a:rPr>
                  <a:t>K14</a:t>
                </a:r>
              </a:p>
            </p:txBody>
          </p:sp>
          <p:sp>
            <p:nvSpPr>
              <p:cNvPr id="18470" name="TextBox 121"/>
              <p:cNvSpPr txBox="1">
                <a:spLocks noChangeArrowheads="1"/>
              </p:cNvSpPr>
              <p:nvPr/>
            </p:nvSpPr>
            <p:spPr bwMode="auto">
              <a:xfrm>
                <a:off x="6019802" y="2956560"/>
                <a:ext cx="656661" cy="443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latin typeface="Helvetica" charset="0"/>
                    <a:cs typeface="Helvetica" charset="0"/>
                  </a:rPr>
                  <a:t>N3</a:t>
                </a:r>
              </a:p>
            </p:txBody>
          </p:sp>
        </p:grpSp>
        <p:sp>
          <p:nvSpPr>
            <p:cNvPr id="18456" name="TextBox 107"/>
            <p:cNvSpPr txBox="1">
              <a:spLocks noChangeArrowheads="1"/>
            </p:cNvSpPr>
            <p:nvPr/>
          </p:nvSpPr>
          <p:spPr bwMode="auto">
            <a:xfrm>
              <a:off x="4672475" y="2209800"/>
              <a:ext cx="2119638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b="0">
                  <a:latin typeface="Helvetica" charset="0"/>
                  <a:cs typeface="Helvetica" charset="0"/>
                </a:rPr>
                <a:t>Master/Directory</a:t>
              </a:r>
            </a:p>
          </p:txBody>
        </p:sp>
        <p:grpSp>
          <p:nvGrpSpPr>
            <p:cNvPr id="18457" name="Group 108"/>
            <p:cNvGrpSpPr>
              <a:grpSpLocks/>
            </p:cNvGrpSpPr>
            <p:nvPr/>
          </p:nvGrpSpPr>
          <p:grpSpPr bwMode="auto">
            <a:xfrm>
              <a:off x="1847760" y="2514600"/>
              <a:ext cx="3029040" cy="443197"/>
              <a:chOff x="1847760" y="2667000"/>
              <a:chExt cx="3029040" cy="443197"/>
            </a:xfrm>
          </p:grpSpPr>
          <p:sp>
            <p:nvSpPr>
              <p:cNvPr id="18467" name="TextBox 118"/>
              <p:cNvSpPr txBox="1">
                <a:spLocks noChangeArrowheads="1"/>
              </p:cNvSpPr>
              <p:nvPr/>
            </p:nvSpPr>
            <p:spPr bwMode="auto">
              <a:xfrm>
                <a:off x="1847760" y="2667000"/>
                <a:ext cx="1274384" cy="443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solidFill>
                      <a:srgbClr val="0000FF"/>
                    </a:solidFill>
                    <a:latin typeface="Helvetica" charset="0"/>
                    <a:cs typeface="Helvetica" charset="0"/>
                  </a:rPr>
                  <a:t>get(K14)</a:t>
                </a:r>
              </a:p>
            </p:txBody>
          </p:sp>
          <p:cxnSp>
            <p:nvCxnSpPr>
              <p:cNvPr id="18468" name="Straight Arrow Connector 119"/>
              <p:cNvCxnSpPr>
                <a:cxnSpLocks noChangeShapeType="1"/>
              </p:cNvCxnSpPr>
              <p:nvPr/>
            </p:nvCxnSpPr>
            <p:spPr bwMode="auto">
              <a:xfrm>
                <a:off x="2800440" y="2836277"/>
                <a:ext cx="2076360" cy="59323"/>
              </a:xfrm>
              <a:prstGeom prst="straightConnector1">
                <a:avLst/>
              </a:prstGeom>
              <a:noFill/>
              <a:ln w="12700">
                <a:solidFill>
                  <a:srgbClr val="2A40E2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8458" name="Group 109"/>
            <p:cNvGrpSpPr>
              <a:grpSpLocks/>
            </p:cNvGrpSpPr>
            <p:nvPr/>
          </p:nvGrpSpPr>
          <p:grpSpPr bwMode="auto">
            <a:xfrm>
              <a:off x="2895600" y="3276600"/>
              <a:ext cx="1981200" cy="1066800"/>
              <a:chOff x="2743200" y="3276600"/>
              <a:chExt cx="1981200" cy="1066800"/>
            </a:xfrm>
          </p:grpSpPr>
          <p:cxnSp>
            <p:nvCxnSpPr>
              <p:cNvPr id="18465" name="Straight Arrow Connector 116"/>
              <p:cNvCxnSpPr>
                <a:cxnSpLocks noChangeShapeType="1"/>
              </p:cNvCxnSpPr>
              <p:nvPr/>
            </p:nvCxnSpPr>
            <p:spPr bwMode="auto">
              <a:xfrm>
                <a:off x="2743200" y="3276600"/>
                <a:ext cx="1981200" cy="1066800"/>
              </a:xfrm>
              <a:prstGeom prst="straightConnector1">
                <a:avLst/>
              </a:prstGeom>
              <a:noFill/>
              <a:ln w="12700">
                <a:solidFill>
                  <a:srgbClr val="2A40E2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466" name="TextBox 117"/>
              <p:cNvSpPr txBox="1">
                <a:spLocks noChangeArrowheads="1"/>
              </p:cNvSpPr>
              <p:nvPr/>
            </p:nvSpPr>
            <p:spPr bwMode="auto">
              <a:xfrm rot="1883155">
                <a:off x="3142302" y="3414127"/>
                <a:ext cx="1274384" cy="443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solidFill>
                      <a:srgbClr val="0000FF"/>
                    </a:solidFill>
                    <a:latin typeface="Helvetica" charset="0"/>
                    <a:cs typeface="Helvetica" charset="0"/>
                  </a:rPr>
                  <a:t>get(K14)</a:t>
                </a:r>
              </a:p>
            </p:txBody>
          </p:sp>
        </p:grpSp>
        <p:grpSp>
          <p:nvGrpSpPr>
            <p:cNvPr id="18459" name="Group 110"/>
            <p:cNvGrpSpPr>
              <a:grpSpLocks/>
            </p:cNvGrpSpPr>
            <p:nvPr/>
          </p:nvGrpSpPr>
          <p:grpSpPr bwMode="auto">
            <a:xfrm>
              <a:off x="2193450" y="3090446"/>
              <a:ext cx="2264250" cy="1264697"/>
              <a:chOff x="2002950" y="3078703"/>
              <a:chExt cx="2264250" cy="1264697"/>
            </a:xfrm>
          </p:grpSpPr>
          <p:cxnSp>
            <p:nvCxnSpPr>
              <p:cNvPr id="18463" name="Straight Arrow Connector 114"/>
              <p:cNvCxnSpPr>
                <a:cxnSpLocks noChangeShapeType="1"/>
              </p:cNvCxnSpPr>
              <p:nvPr/>
            </p:nvCxnSpPr>
            <p:spPr bwMode="auto">
              <a:xfrm>
                <a:off x="2552700" y="3417257"/>
                <a:ext cx="1714500" cy="926143"/>
              </a:xfrm>
              <a:prstGeom prst="straightConnector1">
                <a:avLst/>
              </a:prstGeom>
              <a:noFill/>
              <a:ln w="12700">
                <a:solidFill>
                  <a:srgbClr val="2A40E2"/>
                </a:solidFill>
                <a:prstDash val="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464" name="TextBox 115"/>
              <p:cNvSpPr txBox="1">
                <a:spLocks noChangeArrowheads="1"/>
              </p:cNvSpPr>
              <p:nvPr/>
            </p:nvSpPr>
            <p:spPr bwMode="auto">
              <a:xfrm>
                <a:off x="2002950" y="3078703"/>
                <a:ext cx="777681" cy="443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solidFill>
                      <a:srgbClr val="0000FF"/>
                    </a:solidFill>
                    <a:latin typeface="Helvetica" charset="0"/>
                    <a:cs typeface="Helvetica" charset="0"/>
                  </a:rPr>
                  <a:t>V14</a:t>
                </a:r>
              </a:p>
            </p:txBody>
          </p:sp>
        </p:grpSp>
        <p:grpSp>
          <p:nvGrpSpPr>
            <p:cNvPr id="18460" name="Group 111"/>
            <p:cNvGrpSpPr>
              <a:grpSpLocks/>
            </p:cNvGrpSpPr>
            <p:nvPr/>
          </p:nvGrpSpPr>
          <p:grpSpPr bwMode="auto">
            <a:xfrm>
              <a:off x="2296243" y="2785646"/>
              <a:ext cx="2561597" cy="443197"/>
              <a:chOff x="2315203" y="2667000"/>
              <a:chExt cx="2561597" cy="443197"/>
            </a:xfrm>
          </p:grpSpPr>
          <p:sp>
            <p:nvSpPr>
              <p:cNvPr id="18461" name="TextBox 112"/>
              <p:cNvSpPr txBox="1">
                <a:spLocks noChangeArrowheads="1"/>
              </p:cNvSpPr>
              <p:nvPr/>
            </p:nvSpPr>
            <p:spPr bwMode="auto">
              <a:xfrm>
                <a:off x="2315203" y="2667000"/>
                <a:ext cx="656661" cy="443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solidFill>
                      <a:srgbClr val="0000FF"/>
                    </a:solidFill>
                    <a:latin typeface="Helvetica" charset="0"/>
                    <a:cs typeface="Helvetica" charset="0"/>
                  </a:rPr>
                  <a:t>N3</a:t>
                </a:r>
              </a:p>
            </p:txBody>
          </p:sp>
          <p:cxnSp>
            <p:nvCxnSpPr>
              <p:cNvPr id="18462" name="Straight Arrow Connector 113"/>
              <p:cNvCxnSpPr>
                <a:cxnSpLocks noChangeShapeType="1"/>
              </p:cNvCxnSpPr>
              <p:nvPr/>
            </p:nvCxnSpPr>
            <p:spPr bwMode="auto">
              <a:xfrm>
                <a:off x="2800440" y="2836277"/>
                <a:ext cx="2076360" cy="59323"/>
              </a:xfrm>
              <a:prstGeom prst="straightConnector1">
                <a:avLst/>
              </a:prstGeom>
              <a:noFill/>
              <a:ln w="12700">
                <a:solidFill>
                  <a:srgbClr val="2A40E2"/>
                </a:solidFill>
                <a:prstDash val="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8437" name="TextBox 159"/>
          <p:cNvSpPr txBox="1">
            <a:spLocks noChangeArrowheads="1"/>
          </p:cNvSpPr>
          <p:nvPr/>
        </p:nvSpPr>
        <p:spPr bwMode="auto">
          <a:xfrm>
            <a:off x="457200" y="1504950"/>
            <a:ext cx="1325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Recursive</a:t>
            </a:r>
          </a:p>
        </p:txBody>
      </p:sp>
      <p:sp>
        <p:nvSpPr>
          <p:cNvPr id="18438" name="TextBox 160"/>
          <p:cNvSpPr txBox="1">
            <a:spLocks noChangeArrowheads="1"/>
          </p:cNvSpPr>
          <p:nvPr/>
        </p:nvSpPr>
        <p:spPr bwMode="auto">
          <a:xfrm>
            <a:off x="4876800" y="1600200"/>
            <a:ext cx="1096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Iterative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Fault Tolerance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05800" cy="1295400"/>
          </a:xfrm>
        </p:spPr>
        <p:txBody>
          <a:bodyPr/>
          <a:lstStyle/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Replicate value on several nodes</a:t>
            </a:r>
          </a:p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Usually, place replicas on different racks in a datacenter to guard against rack failures</a:t>
            </a:r>
          </a:p>
        </p:txBody>
      </p:sp>
      <p:pic>
        <p:nvPicPr>
          <p:cNvPr id="1945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3241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9464" name="TextBox 38"/>
          <p:cNvSpPr txBox="1">
            <a:spLocks noChangeArrowheads="1"/>
          </p:cNvSpPr>
          <p:nvPr/>
        </p:nvSpPr>
        <p:spPr bwMode="auto">
          <a:xfrm>
            <a:off x="5715000" y="52562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…</a:t>
            </a:r>
          </a:p>
        </p:txBody>
      </p:sp>
      <p:pic>
        <p:nvPicPr>
          <p:cNvPr id="19465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743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9469" name="TextBox 68"/>
          <p:cNvSpPr txBox="1">
            <a:spLocks noChangeArrowheads="1"/>
          </p:cNvSpPr>
          <p:nvPr/>
        </p:nvSpPr>
        <p:spPr bwMode="auto">
          <a:xfrm>
            <a:off x="2162175" y="5954713"/>
            <a:ext cx="436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19470" name="TextBox 69"/>
          <p:cNvSpPr txBox="1">
            <a:spLocks noChangeArrowheads="1"/>
          </p:cNvSpPr>
          <p:nvPr/>
        </p:nvSpPr>
        <p:spPr bwMode="auto">
          <a:xfrm>
            <a:off x="3581400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19471" name="TextBox 70"/>
          <p:cNvSpPr txBox="1">
            <a:spLocks noChangeArrowheads="1"/>
          </p:cNvSpPr>
          <p:nvPr/>
        </p:nvSpPr>
        <p:spPr bwMode="auto">
          <a:xfrm>
            <a:off x="4905375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19472" name="TextBox 71"/>
          <p:cNvSpPr txBox="1">
            <a:spLocks noChangeArrowheads="1"/>
          </p:cNvSpPr>
          <p:nvPr/>
        </p:nvSpPr>
        <p:spPr bwMode="auto">
          <a:xfrm>
            <a:off x="6810375" y="5943600"/>
            <a:ext cx="522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19473" name="TextBox 72"/>
          <p:cNvSpPr txBox="1">
            <a:spLocks noChangeArrowheads="1"/>
          </p:cNvSpPr>
          <p:nvPr/>
        </p:nvSpPr>
        <p:spPr bwMode="auto">
          <a:xfrm>
            <a:off x="2667000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19474" name="TextBox 73"/>
          <p:cNvSpPr txBox="1">
            <a:spLocks noChangeArrowheads="1"/>
          </p:cNvSpPr>
          <p:nvPr/>
        </p:nvSpPr>
        <p:spPr bwMode="auto">
          <a:xfrm>
            <a:off x="3216275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V5</a:t>
            </a:r>
          </a:p>
        </p:txBody>
      </p:sp>
      <p:grpSp>
        <p:nvGrpSpPr>
          <p:cNvPr id="6" name="Group 113"/>
          <p:cNvGrpSpPr>
            <a:grpSpLocks/>
          </p:cNvGrpSpPr>
          <p:nvPr/>
        </p:nvGrpSpPr>
        <p:grpSpPr bwMode="auto">
          <a:xfrm>
            <a:off x="4114800" y="4767263"/>
            <a:ext cx="1098550" cy="338137"/>
            <a:chOff x="4114800" y="4766846"/>
            <a:chExt cx="1099204" cy="338554"/>
          </a:xfrm>
        </p:grpSpPr>
        <p:sp>
          <p:nvSpPr>
            <p:cNvPr id="19502" name="TextBox 74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19503" name="TextBox 75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sp>
        <p:nvSpPr>
          <p:cNvPr id="19476" name="TextBox 76"/>
          <p:cNvSpPr txBox="1">
            <a:spLocks noChangeArrowheads="1"/>
          </p:cNvSpPr>
          <p:nvPr/>
        </p:nvSpPr>
        <p:spPr bwMode="auto">
          <a:xfrm>
            <a:off x="6019800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19477" name="TextBox 77"/>
          <p:cNvSpPr txBox="1">
            <a:spLocks noChangeArrowheads="1"/>
          </p:cNvSpPr>
          <p:nvPr/>
        </p:nvSpPr>
        <p:spPr bwMode="auto">
          <a:xfrm>
            <a:off x="6575425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V105</a:t>
            </a:r>
          </a:p>
        </p:txBody>
      </p:sp>
      <p:grpSp>
        <p:nvGrpSpPr>
          <p:cNvPr id="7" name="Group 78"/>
          <p:cNvGrpSpPr/>
          <p:nvPr/>
        </p:nvGrpSpPr>
        <p:grpSpPr>
          <a:xfrm>
            <a:off x="5486400" y="2590800"/>
            <a:ext cx="12954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 rot="16200000" flipH="1">
              <a:off x="1780941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9479" name="TextBox 86"/>
          <p:cNvSpPr txBox="1">
            <a:spLocks noChangeArrowheads="1"/>
          </p:cNvSpPr>
          <p:nvPr/>
        </p:nvSpPr>
        <p:spPr bwMode="auto">
          <a:xfrm>
            <a:off x="5486400" y="27098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19480" name="TextBox 87"/>
          <p:cNvSpPr txBox="1">
            <a:spLocks noChangeArrowheads="1"/>
          </p:cNvSpPr>
          <p:nvPr/>
        </p:nvSpPr>
        <p:spPr bwMode="auto">
          <a:xfrm>
            <a:off x="6035675" y="2709863"/>
            <a:ext cx="454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N2</a:t>
            </a:r>
          </a:p>
        </p:txBody>
      </p: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5486400" y="2895600"/>
            <a:ext cx="1300163" cy="338138"/>
            <a:chOff x="5486400" y="3048000"/>
            <a:chExt cx="1299655" cy="338554"/>
          </a:xfrm>
        </p:grpSpPr>
        <p:sp>
          <p:nvSpPr>
            <p:cNvPr id="19500" name="TextBox 88"/>
            <p:cNvSpPr txBox="1">
              <a:spLocks noChangeArrowheads="1"/>
            </p:cNvSpPr>
            <p:nvPr/>
          </p:nvSpPr>
          <p:spPr bwMode="auto">
            <a:xfrm>
              <a:off x="5486400" y="3048000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19501" name="TextBox 89"/>
            <p:cNvSpPr txBox="1">
              <a:spLocks noChangeArrowheads="1"/>
            </p:cNvSpPr>
            <p:nvPr/>
          </p:nvSpPr>
          <p:spPr bwMode="auto">
            <a:xfrm>
              <a:off x="6019800" y="3048000"/>
              <a:ext cx="76625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N1,N3 </a:t>
              </a:r>
            </a:p>
          </p:txBody>
        </p:sp>
      </p:grpSp>
      <p:sp>
        <p:nvSpPr>
          <p:cNvPr id="19482" name="TextBox 90"/>
          <p:cNvSpPr txBox="1">
            <a:spLocks noChangeArrowheads="1"/>
          </p:cNvSpPr>
          <p:nvPr/>
        </p:nvSpPr>
        <p:spPr bwMode="auto">
          <a:xfrm>
            <a:off x="5432425" y="3243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19483" name="TextBox 91"/>
          <p:cNvSpPr txBox="1">
            <a:spLocks noChangeArrowheads="1"/>
          </p:cNvSpPr>
          <p:nvPr/>
        </p:nvSpPr>
        <p:spPr bwMode="auto">
          <a:xfrm>
            <a:off x="5992813" y="3243263"/>
            <a:ext cx="5603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N50</a:t>
            </a:r>
          </a:p>
        </p:txBody>
      </p:sp>
      <p:sp>
        <p:nvSpPr>
          <p:cNvPr id="19484" name="TextBox 92"/>
          <p:cNvSpPr txBox="1">
            <a:spLocks noChangeArrowheads="1"/>
          </p:cNvSpPr>
          <p:nvPr/>
        </p:nvSpPr>
        <p:spPr bwMode="auto">
          <a:xfrm>
            <a:off x="4759325" y="2209800"/>
            <a:ext cx="187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Master/Directory</a:t>
            </a:r>
          </a:p>
        </p:txBody>
      </p:sp>
      <p:grpSp>
        <p:nvGrpSpPr>
          <p:cNvPr id="9" name="Group 114"/>
          <p:cNvGrpSpPr>
            <a:grpSpLocks/>
          </p:cNvGrpSpPr>
          <p:nvPr/>
        </p:nvGrpSpPr>
        <p:grpSpPr bwMode="auto">
          <a:xfrm>
            <a:off x="1292225" y="2590800"/>
            <a:ext cx="3581400" cy="338138"/>
            <a:chOff x="1292462" y="2667000"/>
            <a:chExt cx="3581400" cy="338554"/>
          </a:xfrm>
        </p:grpSpPr>
        <p:sp>
          <p:nvSpPr>
            <p:cNvPr id="19498" name="TextBox 93"/>
            <p:cNvSpPr txBox="1">
              <a:spLocks noChangeArrowheads="1"/>
            </p:cNvSpPr>
            <p:nvPr/>
          </p:nvSpPr>
          <p:spPr bwMode="auto">
            <a:xfrm>
              <a:off x="1292462" y="2667000"/>
              <a:ext cx="145073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V14)</a:t>
              </a:r>
            </a:p>
          </p:txBody>
        </p:sp>
        <p:cxnSp>
          <p:nvCxnSpPr>
            <p:cNvPr id="19499" name="Straight Arrow Connector 94"/>
            <p:cNvCxnSpPr>
              <a:cxnSpLocks noChangeShapeType="1"/>
              <a:stCxn id="19498" idx="3"/>
            </p:cNvCxnSpPr>
            <p:nvPr/>
          </p:nvCxnSpPr>
          <p:spPr bwMode="auto">
            <a:xfrm>
              <a:off x="2743200" y="2836277"/>
              <a:ext cx="2130662" cy="59323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115"/>
          <p:cNvGrpSpPr>
            <a:grpSpLocks/>
          </p:cNvGrpSpPr>
          <p:nvPr/>
        </p:nvGrpSpPr>
        <p:grpSpPr bwMode="auto">
          <a:xfrm>
            <a:off x="2514600" y="3352800"/>
            <a:ext cx="2209800" cy="990600"/>
            <a:chOff x="2514600" y="3352800"/>
            <a:chExt cx="2209800" cy="990600"/>
          </a:xfrm>
        </p:grpSpPr>
        <p:cxnSp>
          <p:nvCxnSpPr>
            <p:cNvPr id="19496" name="Straight Arrow Connector 98"/>
            <p:cNvCxnSpPr>
              <a:cxnSpLocks noChangeShapeType="1"/>
            </p:cNvCxnSpPr>
            <p:nvPr/>
          </p:nvCxnSpPr>
          <p:spPr bwMode="auto">
            <a:xfrm>
              <a:off x="2514600" y="3352800"/>
              <a:ext cx="2209800" cy="99060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97" name="TextBox 110"/>
            <p:cNvSpPr txBox="1">
              <a:spLocks noChangeArrowheads="1"/>
            </p:cNvSpPr>
            <p:nvPr/>
          </p:nvSpPr>
          <p:spPr bwMode="auto">
            <a:xfrm rot="1529368">
              <a:off x="2800987" y="3556763"/>
              <a:ext cx="182704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V14), N1</a:t>
              </a:r>
            </a:p>
          </p:txBody>
        </p:sp>
      </p:grpSp>
      <p:grpSp>
        <p:nvGrpSpPr>
          <p:cNvPr id="11" name="Group 95"/>
          <p:cNvGrpSpPr>
            <a:grpSpLocks/>
          </p:cNvGrpSpPr>
          <p:nvPr/>
        </p:nvGrpSpPr>
        <p:grpSpPr bwMode="auto">
          <a:xfrm>
            <a:off x="1905000" y="2862263"/>
            <a:ext cx="2895600" cy="338137"/>
            <a:chOff x="1902062" y="2667000"/>
            <a:chExt cx="2895600" cy="338554"/>
          </a:xfrm>
        </p:grpSpPr>
        <p:sp>
          <p:nvSpPr>
            <p:cNvPr id="19494" name="TextBox 96"/>
            <p:cNvSpPr txBox="1">
              <a:spLocks noChangeArrowheads="1"/>
            </p:cNvSpPr>
            <p:nvPr/>
          </p:nvSpPr>
          <p:spPr bwMode="auto">
            <a:xfrm>
              <a:off x="1902062" y="2667000"/>
              <a:ext cx="8232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N1, N3</a:t>
              </a:r>
            </a:p>
          </p:txBody>
        </p:sp>
        <p:cxnSp>
          <p:nvCxnSpPr>
            <p:cNvPr id="19495" name="Straight Arrow Connector 97"/>
            <p:cNvCxnSpPr>
              <a:cxnSpLocks noChangeShapeType="1"/>
              <a:stCxn id="19494" idx="3"/>
            </p:cNvCxnSpPr>
            <p:nvPr/>
          </p:nvCxnSpPr>
          <p:spPr bwMode="auto">
            <a:xfrm>
              <a:off x="2725324" y="2836277"/>
              <a:ext cx="2072338" cy="54977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" name="Group 99"/>
          <p:cNvGrpSpPr>
            <a:grpSpLocks/>
          </p:cNvGrpSpPr>
          <p:nvPr/>
        </p:nvGrpSpPr>
        <p:grpSpPr bwMode="auto">
          <a:xfrm>
            <a:off x="1219200" y="4767263"/>
            <a:ext cx="1098550" cy="338137"/>
            <a:chOff x="4114800" y="4766846"/>
            <a:chExt cx="1099204" cy="338554"/>
          </a:xfrm>
        </p:grpSpPr>
        <p:sp>
          <p:nvSpPr>
            <p:cNvPr id="19492" name="TextBox 100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19493" name="TextBox 101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1612900" y="3657600"/>
            <a:ext cx="2654300" cy="723900"/>
            <a:chOff x="1612900" y="3657600"/>
            <a:chExt cx="2654300" cy="723900"/>
          </a:xfrm>
        </p:grpSpPr>
        <p:sp>
          <p:nvSpPr>
            <p:cNvPr id="19490" name="Freeform 7"/>
            <p:cNvSpPr>
              <a:spLocks/>
            </p:cNvSpPr>
            <p:nvPr/>
          </p:nvSpPr>
          <p:spPr bwMode="auto">
            <a:xfrm>
              <a:off x="1612900" y="4000483"/>
              <a:ext cx="2654300" cy="381017"/>
            </a:xfrm>
            <a:custGeom>
              <a:avLst/>
              <a:gdLst>
                <a:gd name="T0" fmla="*/ 2654300 w 2654300"/>
                <a:gd name="T1" fmla="*/ 368317 h 381017"/>
                <a:gd name="T2" fmla="*/ 1295400 w 2654300"/>
                <a:gd name="T3" fmla="*/ 17 h 381017"/>
                <a:gd name="T4" fmla="*/ 0 w 2654300"/>
                <a:gd name="T5" fmla="*/ 381017 h 381017"/>
                <a:gd name="T6" fmla="*/ 0 60000 65536"/>
                <a:gd name="T7" fmla="*/ 0 60000 65536"/>
                <a:gd name="T8" fmla="*/ 0 60000 65536"/>
                <a:gd name="T9" fmla="*/ 0 w 2654300"/>
                <a:gd name="T10" fmla="*/ 0 h 381017"/>
                <a:gd name="T11" fmla="*/ 2654300 w 2654300"/>
                <a:gd name="T12" fmla="*/ 381017 h 3810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54300" h="381017">
                  <a:moveTo>
                    <a:pt x="2654300" y="368317"/>
                  </a:moveTo>
                  <a:cubicBezTo>
                    <a:pt x="2196041" y="183108"/>
                    <a:pt x="1737783" y="-2100"/>
                    <a:pt x="1295400" y="17"/>
                  </a:cubicBezTo>
                  <a:cubicBezTo>
                    <a:pt x="853017" y="2134"/>
                    <a:pt x="0" y="381017"/>
                    <a:pt x="0" y="381017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491" name="TextBox 102"/>
            <p:cNvSpPr txBox="1">
              <a:spLocks noChangeArrowheads="1"/>
            </p:cNvSpPr>
            <p:nvPr/>
          </p:nvSpPr>
          <p:spPr bwMode="auto">
            <a:xfrm>
              <a:off x="2054462" y="3657600"/>
              <a:ext cx="145073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Fault Tolerance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05800" cy="1295400"/>
          </a:xfrm>
        </p:spPr>
        <p:txBody>
          <a:bodyPr/>
          <a:lstStyle/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Again, we can have </a:t>
            </a:r>
          </a:p>
          <a:p>
            <a:pPr lvl="1"/>
            <a:r>
              <a:rPr lang="en-US" b="1">
                <a:latin typeface="Helvetica Neue Light" charset="0"/>
                <a:ea typeface="ＭＳ Ｐゴシック" charset="0"/>
              </a:rPr>
              <a:t>Recursive</a:t>
            </a:r>
            <a:r>
              <a:rPr lang="en-US">
                <a:latin typeface="Helvetica Neue Light" charset="0"/>
                <a:ea typeface="ＭＳ Ｐゴシック" charset="0"/>
              </a:rPr>
              <a:t> replication (previous slide)</a:t>
            </a:r>
          </a:p>
          <a:p>
            <a:pPr lvl="1"/>
            <a:r>
              <a:rPr lang="en-US" b="1">
                <a:latin typeface="Helvetica Neue Light" charset="0"/>
                <a:ea typeface="ＭＳ Ｐゴシック" charset="0"/>
              </a:rPr>
              <a:t>Iterative </a:t>
            </a:r>
            <a:r>
              <a:rPr lang="en-US">
                <a:latin typeface="Helvetica Neue Light" charset="0"/>
                <a:ea typeface="ＭＳ Ｐゴシック" charset="0"/>
              </a:rPr>
              <a:t>replication (this slide)</a:t>
            </a:r>
          </a:p>
        </p:txBody>
      </p:sp>
      <p:pic>
        <p:nvPicPr>
          <p:cNvPr id="2048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3241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0488" name="TextBox 38"/>
          <p:cNvSpPr txBox="1">
            <a:spLocks noChangeArrowheads="1"/>
          </p:cNvSpPr>
          <p:nvPr/>
        </p:nvSpPr>
        <p:spPr bwMode="auto">
          <a:xfrm>
            <a:off x="5715000" y="52562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…</a:t>
            </a:r>
          </a:p>
        </p:txBody>
      </p:sp>
      <p:pic>
        <p:nvPicPr>
          <p:cNvPr id="20489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743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0493" name="TextBox 68"/>
          <p:cNvSpPr txBox="1">
            <a:spLocks noChangeArrowheads="1"/>
          </p:cNvSpPr>
          <p:nvPr/>
        </p:nvSpPr>
        <p:spPr bwMode="auto">
          <a:xfrm>
            <a:off x="2162175" y="5954713"/>
            <a:ext cx="436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20494" name="TextBox 69"/>
          <p:cNvSpPr txBox="1">
            <a:spLocks noChangeArrowheads="1"/>
          </p:cNvSpPr>
          <p:nvPr/>
        </p:nvSpPr>
        <p:spPr bwMode="auto">
          <a:xfrm>
            <a:off x="3581400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20495" name="TextBox 70"/>
          <p:cNvSpPr txBox="1">
            <a:spLocks noChangeArrowheads="1"/>
          </p:cNvSpPr>
          <p:nvPr/>
        </p:nvSpPr>
        <p:spPr bwMode="auto">
          <a:xfrm>
            <a:off x="4905375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20496" name="TextBox 71"/>
          <p:cNvSpPr txBox="1">
            <a:spLocks noChangeArrowheads="1"/>
          </p:cNvSpPr>
          <p:nvPr/>
        </p:nvSpPr>
        <p:spPr bwMode="auto">
          <a:xfrm>
            <a:off x="6810375" y="5943600"/>
            <a:ext cx="522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20497" name="TextBox 72"/>
          <p:cNvSpPr txBox="1">
            <a:spLocks noChangeArrowheads="1"/>
          </p:cNvSpPr>
          <p:nvPr/>
        </p:nvSpPr>
        <p:spPr bwMode="auto">
          <a:xfrm>
            <a:off x="2667000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20498" name="TextBox 73"/>
          <p:cNvSpPr txBox="1">
            <a:spLocks noChangeArrowheads="1"/>
          </p:cNvSpPr>
          <p:nvPr/>
        </p:nvSpPr>
        <p:spPr bwMode="auto">
          <a:xfrm>
            <a:off x="3216275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V5</a:t>
            </a:r>
          </a:p>
        </p:txBody>
      </p:sp>
      <p:grpSp>
        <p:nvGrpSpPr>
          <p:cNvPr id="6" name="Group 113"/>
          <p:cNvGrpSpPr>
            <a:grpSpLocks/>
          </p:cNvGrpSpPr>
          <p:nvPr/>
        </p:nvGrpSpPr>
        <p:grpSpPr bwMode="auto">
          <a:xfrm>
            <a:off x="4114800" y="4767263"/>
            <a:ext cx="1098550" cy="338137"/>
            <a:chOff x="4114800" y="4766846"/>
            <a:chExt cx="1099204" cy="338554"/>
          </a:xfrm>
        </p:grpSpPr>
        <p:sp>
          <p:nvSpPr>
            <p:cNvPr id="20526" name="TextBox 74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0527" name="TextBox 75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sp>
        <p:nvSpPr>
          <p:cNvPr id="20500" name="TextBox 76"/>
          <p:cNvSpPr txBox="1">
            <a:spLocks noChangeArrowheads="1"/>
          </p:cNvSpPr>
          <p:nvPr/>
        </p:nvSpPr>
        <p:spPr bwMode="auto">
          <a:xfrm>
            <a:off x="6019800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20501" name="TextBox 77"/>
          <p:cNvSpPr txBox="1">
            <a:spLocks noChangeArrowheads="1"/>
          </p:cNvSpPr>
          <p:nvPr/>
        </p:nvSpPr>
        <p:spPr bwMode="auto">
          <a:xfrm>
            <a:off x="6575425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V105</a:t>
            </a:r>
          </a:p>
        </p:txBody>
      </p:sp>
      <p:grpSp>
        <p:nvGrpSpPr>
          <p:cNvPr id="7" name="Group 78"/>
          <p:cNvGrpSpPr/>
          <p:nvPr/>
        </p:nvGrpSpPr>
        <p:grpSpPr>
          <a:xfrm>
            <a:off x="5486400" y="2590800"/>
            <a:ext cx="12954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 rot="16200000" flipH="1">
              <a:off x="1780941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0503" name="TextBox 86"/>
          <p:cNvSpPr txBox="1">
            <a:spLocks noChangeArrowheads="1"/>
          </p:cNvSpPr>
          <p:nvPr/>
        </p:nvSpPr>
        <p:spPr bwMode="auto">
          <a:xfrm>
            <a:off x="5486400" y="27098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20504" name="TextBox 87"/>
          <p:cNvSpPr txBox="1">
            <a:spLocks noChangeArrowheads="1"/>
          </p:cNvSpPr>
          <p:nvPr/>
        </p:nvSpPr>
        <p:spPr bwMode="auto">
          <a:xfrm>
            <a:off x="6035675" y="2709863"/>
            <a:ext cx="454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N2</a:t>
            </a:r>
          </a:p>
        </p:txBody>
      </p: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5486400" y="2895600"/>
            <a:ext cx="1300163" cy="338138"/>
            <a:chOff x="5486400" y="3048000"/>
            <a:chExt cx="1299655" cy="338554"/>
          </a:xfrm>
        </p:grpSpPr>
        <p:sp>
          <p:nvSpPr>
            <p:cNvPr id="20524" name="TextBox 88"/>
            <p:cNvSpPr txBox="1">
              <a:spLocks noChangeArrowheads="1"/>
            </p:cNvSpPr>
            <p:nvPr/>
          </p:nvSpPr>
          <p:spPr bwMode="auto">
            <a:xfrm>
              <a:off x="5486400" y="3048000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0525" name="TextBox 89"/>
            <p:cNvSpPr txBox="1">
              <a:spLocks noChangeArrowheads="1"/>
            </p:cNvSpPr>
            <p:nvPr/>
          </p:nvSpPr>
          <p:spPr bwMode="auto">
            <a:xfrm>
              <a:off x="6019800" y="3048000"/>
              <a:ext cx="76625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N1,N3 </a:t>
              </a:r>
            </a:p>
          </p:txBody>
        </p:sp>
      </p:grpSp>
      <p:sp>
        <p:nvSpPr>
          <p:cNvPr id="20506" name="TextBox 90"/>
          <p:cNvSpPr txBox="1">
            <a:spLocks noChangeArrowheads="1"/>
          </p:cNvSpPr>
          <p:nvPr/>
        </p:nvSpPr>
        <p:spPr bwMode="auto">
          <a:xfrm>
            <a:off x="5432425" y="3243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20507" name="TextBox 91"/>
          <p:cNvSpPr txBox="1">
            <a:spLocks noChangeArrowheads="1"/>
          </p:cNvSpPr>
          <p:nvPr/>
        </p:nvSpPr>
        <p:spPr bwMode="auto">
          <a:xfrm>
            <a:off x="5992813" y="3243263"/>
            <a:ext cx="5603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N50</a:t>
            </a:r>
          </a:p>
        </p:txBody>
      </p:sp>
      <p:sp>
        <p:nvSpPr>
          <p:cNvPr id="20508" name="TextBox 92"/>
          <p:cNvSpPr txBox="1">
            <a:spLocks noChangeArrowheads="1"/>
          </p:cNvSpPr>
          <p:nvPr/>
        </p:nvSpPr>
        <p:spPr bwMode="auto">
          <a:xfrm>
            <a:off x="4759325" y="2209800"/>
            <a:ext cx="187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Master/Directory</a:t>
            </a:r>
          </a:p>
        </p:txBody>
      </p:sp>
      <p:grpSp>
        <p:nvGrpSpPr>
          <p:cNvPr id="9" name="Group 114"/>
          <p:cNvGrpSpPr>
            <a:grpSpLocks/>
          </p:cNvGrpSpPr>
          <p:nvPr/>
        </p:nvGrpSpPr>
        <p:grpSpPr bwMode="auto">
          <a:xfrm>
            <a:off x="1292225" y="2590800"/>
            <a:ext cx="3581400" cy="338138"/>
            <a:chOff x="1292462" y="2667000"/>
            <a:chExt cx="3581400" cy="338554"/>
          </a:xfrm>
        </p:grpSpPr>
        <p:sp>
          <p:nvSpPr>
            <p:cNvPr id="20522" name="TextBox 93"/>
            <p:cNvSpPr txBox="1">
              <a:spLocks noChangeArrowheads="1"/>
            </p:cNvSpPr>
            <p:nvPr/>
          </p:nvSpPr>
          <p:spPr bwMode="auto">
            <a:xfrm>
              <a:off x="1292462" y="2667000"/>
              <a:ext cx="145073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V14)</a:t>
              </a:r>
            </a:p>
          </p:txBody>
        </p:sp>
        <p:cxnSp>
          <p:nvCxnSpPr>
            <p:cNvPr id="20523" name="Straight Arrow Connector 94"/>
            <p:cNvCxnSpPr>
              <a:cxnSpLocks noChangeShapeType="1"/>
              <a:stCxn id="20522" idx="3"/>
            </p:cNvCxnSpPr>
            <p:nvPr/>
          </p:nvCxnSpPr>
          <p:spPr bwMode="auto">
            <a:xfrm>
              <a:off x="2743200" y="2836277"/>
              <a:ext cx="2130662" cy="59323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115"/>
          <p:cNvGrpSpPr>
            <a:grpSpLocks/>
          </p:cNvGrpSpPr>
          <p:nvPr/>
        </p:nvGrpSpPr>
        <p:grpSpPr bwMode="auto">
          <a:xfrm>
            <a:off x="2514600" y="3352800"/>
            <a:ext cx="2209800" cy="990600"/>
            <a:chOff x="2514600" y="3352800"/>
            <a:chExt cx="2209800" cy="990600"/>
          </a:xfrm>
        </p:grpSpPr>
        <p:cxnSp>
          <p:nvCxnSpPr>
            <p:cNvPr id="20520" name="Straight Arrow Connector 98"/>
            <p:cNvCxnSpPr>
              <a:cxnSpLocks noChangeShapeType="1"/>
            </p:cNvCxnSpPr>
            <p:nvPr/>
          </p:nvCxnSpPr>
          <p:spPr bwMode="auto">
            <a:xfrm>
              <a:off x="2514600" y="3352800"/>
              <a:ext cx="2209800" cy="99060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21" name="TextBox 110"/>
            <p:cNvSpPr txBox="1">
              <a:spLocks noChangeArrowheads="1"/>
            </p:cNvSpPr>
            <p:nvPr/>
          </p:nvSpPr>
          <p:spPr bwMode="auto">
            <a:xfrm rot="1529368">
              <a:off x="2960636" y="3556763"/>
              <a:ext cx="150774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V14)</a:t>
              </a:r>
            </a:p>
          </p:txBody>
        </p:sp>
      </p:grpSp>
      <p:grpSp>
        <p:nvGrpSpPr>
          <p:cNvPr id="11" name="Group 95"/>
          <p:cNvGrpSpPr>
            <a:grpSpLocks/>
          </p:cNvGrpSpPr>
          <p:nvPr/>
        </p:nvGrpSpPr>
        <p:grpSpPr bwMode="auto">
          <a:xfrm>
            <a:off x="1905000" y="2862263"/>
            <a:ext cx="2895600" cy="338137"/>
            <a:chOff x="1902062" y="2667000"/>
            <a:chExt cx="2895600" cy="338554"/>
          </a:xfrm>
        </p:grpSpPr>
        <p:sp>
          <p:nvSpPr>
            <p:cNvPr id="20518" name="TextBox 96"/>
            <p:cNvSpPr txBox="1">
              <a:spLocks noChangeArrowheads="1"/>
            </p:cNvSpPr>
            <p:nvPr/>
          </p:nvSpPr>
          <p:spPr bwMode="auto">
            <a:xfrm>
              <a:off x="1902062" y="2667000"/>
              <a:ext cx="8232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N1, N3</a:t>
              </a:r>
            </a:p>
          </p:txBody>
        </p:sp>
        <p:cxnSp>
          <p:nvCxnSpPr>
            <p:cNvPr id="20519" name="Straight Arrow Connector 97"/>
            <p:cNvCxnSpPr>
              <a:cxnSpLocks noChangeShapeType="1"/>
              <a:stCxn id="20518" idx="3"/>
            </p:cNvCxnSpPr>
            <p:nvPr/>
          </p:nvCxnSpPr>
          <p:spPr bwMode="auto">
            <a:xfrm>
              <a:off x="2725324" y="2836277"/>
              <a:ext cx="2072338" cy="54977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" name="Group 99"/>
          <p:cNvGrpSpPr>
            <a:grpSpLocks/>
          </p:cNvGrpSpPr>
          <p:nvPr/>
        </p:nvGrpSpPr>
        <p:grpSpPr bwMode="auto">
          <a:xfrm>
            <a:off x="1219200" y="4767263"/>
            <a:ext cx="1098550" cy="338137"/>
            <a:chOff x="4114800" y="4766846"/>
            <a:chExt cx="1099204" cy="338554"/>
          </a:xfrm>
        </p:grpSpPr>
        <p:sp>
          <p:nvSpPr>
            <p:cNvPr id="20516" name="TextBox 100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0517" name="TextBox 101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grpSp>
        <p:nvGrpSpPr>
          <p:cNvPr id="13" name="Group 104"/>
          <p:cNvGrpSpPr>
            <a:grpSpLocks/>
          </p:cNvGrpSpPr>
          <p:nvPr/>
        </p:nvGrpSpPr>
        <p:grpSpPr bwMode="auto">
          <a:xfrm>
            <a:off x="1587500" y="2992438"/>
            <a:ext cx="546100" cy="1508125"/>
            <a:chOff x="1967786" y="2992557"/>
            <a:chExt cx="546814" cy="1507744"/>
          </a:xfrm>
        </p:grpSpPr>
        <p:cxnSp>
          <p:nvCxnSpPr>
            <p:cNvPr id="20514" name="Straight Arrow Connector 105"/>
            <p:cNvCxnSpPr>
              <a:cxnSpLocks noChangeShapeType="1"/>
            </p:cNvCxnSpPr>
            <p:nvPr/>
          </p:nvCxnSpPr>
          <p:spPr bwMode="auto">
            <a:xfrm flipH="1">
              <a:off x="1981200" y="3352800"/>
              <a:ext cx="533400" cy="99060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15" name="TextBox 106"/>
            <p:cNvSpPr txBox="1">
              <a:spLocks noChangeArrowheads="1"/>
            </p:cNvSpPr>
            <p:nvPr/>
          </p:nvSpPr>
          <p:spPr bwMode="auto">
            <a:xfrm rot="-3561063">
              <a:off x="1383191" y="3577152"/>
              <a:ext cx="150774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Scalability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Storage: use more nodes</a:t>
            </a: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Request throughput: 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Can serve requests from all nodes on which a value is stored in parallel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Master can replicate a popular value on more nodes</a:t>
            </a:r>
          </a:p>
          <a:p>
            <a:pPr lvl="1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Master/directory scalability: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Replicate it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Partition it, so different keys are served by different masters/directories (see Chord)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Scalability: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105400"/>
          </a:xfrm>
        </p:spPr>
        <p:txBody>
          <a:bodyPr/>
          <a:lstStyle/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Directory keeps track of the storage availability at each node</a:t>
            </a:r>
          </a:p>
          <a:p>
            <a:pPr lvl="1"/>
            <a:r>
              <a:rPr lang="en-US">
                <a:latin typeface="Helvetica Neue Light" charset="0"/>
                <a:ea typeface="ＭＳ Ｐゴシック" charset="0"/>
              </a:rPr>
              <a:t>Preferentially insert new values on nodes with more storage available</a:t>
            </a:r>
          </a:p>
          <a:p>
            <a:pPr lvl="1"/>
            <a:endParaRPr lang="en-US">
              <a:latin typeface="Helvetica Neue Light" charset="0"/>
              <a:ea typeface="ＭＳ Ｐゴシック" charset="0"/>
            </a:endParaRPr>
          </a:p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What happens when a new node is added?</a:t>
            </a:r>
          </a:p>
          <a:p>
            <a:pPr lvl="1"/>
            <a:r>
              <a:rPr lang="en-US">
                <a:latin typeface="Helvetica Neue Light" charset="0"/>
                <a:ea typeface="ＭＳ Ｐゴシック" charset="0"/>
              </a:rPr>
              <a:t>Cannot insert only new values on new node. Why?</a:t>
            </a:r>
          </a:p>
          <a:p>
            <a:pPr lvl="1"/>
            <a:r>
              <a:rPr lang="en-US">
                <a:latin typeface="Helvetica Neue Light" charset="0"/>
                <a:ea typeface="ＭＳ Ｐゴシック" charset="0"/>
              </a:rPr>
              <a:t>Move values from the heavy loaded nodes to the new node</a:t>
            </a:r>
          </a:p>
          <a:p>
            <a:pPr lvl="1"/>
            <a:endParaRPr lang="en-US">
              <a:latin typeface="Helvetica Neue Light" charset="0"/>
              <a:ea typeface="ＭＳ Ｐゴシック" charset="0"/>
            </a:endParaRPr>
          </a:p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What happens when a node fails?</a:t>
            </a:r>
          </a:p>
          <a:p>
            <a:pPr lvl="1"/>
            <a:r>
              <a:rPr lang="en-US">
                <a:latin typeface="Helvetica Neue Light" charset="0"/>
                <a:ea typeface="ＭＳ Ｐゴシック" charset="0"/>
              </a:rPr>
              <a:t>Need to replicate values from fail node to other nodes</a:t>
            </a:r>
          </a:p>
          <a:p>
            <a:pPr lvl="1"/>
            <a:endParaRPr lang="en-US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Replication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82000" cy="5562600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Need to make sure that a value is replicated correctly</a:t>
            </a:r>
          </a:p>
          <a:p>
            <a:pPr marL="0" indent="0">
              <a:lnSpc>
                <a:spcPct val="8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8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How do you know a value has been replicated on every node? 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Wait for acknowledgements from every node</a:t>
            </a:r>
          </a:p>
          <a:p>
            <a:pPr marL="0" indent="0">
              <a:lnSpc>
                <a:spcPct val="8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8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What happens if a node fails during replication?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Pick another node and try again</a:t>
            </a:r>
          </a:p>
          <a:p>
            <a:pPr lvl="1">
              <a:lnSpc>
                <a:spcPct val="8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8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What happens if a node is slow?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Slow down the entire put()? Pick another node?</a:t>
            </a:r>
          </a:p>
          <a:p>
            <a:pPr lvl="1">
              <a:lnSpc>
                <a:spcPct val="8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8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In general, with multiple replicas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Slow puts and fast gets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943600"/>
          </a:xfrm>
        </p:spPr>
        <p:txBody>
          <a:bodyPr/>
          <a:lstStyle/>
          <a:p>
            <a:pPr marL="0" indent="0">
              <a:lnSpc>
                <a:spcPct val="110000"/>
              </a:lnSpc>
            </a:pPr>
            <a:r>
              <a:rPr lang="en-US" dirty="0">
                <a:latin typeface="Helvetica Neue Light" charset="0"/>
                <a:ea typeface="ＭＳ Ｐゴシック" charset="0"/>
              </a:rPr>
              <a:t>How close does a distributed system emulate a single machine in terms of read and write semantics?</a:t>
            </a:r>
          </a:p>
          <a:p>
            <a:pPr lvl="3">
              <a:lnSpc>
                <a:spcPct val="110000"/>
              </a:lnSpc>
            </a:pPr>
            <a:endParaRPr lang="en-US" dirty="0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10000"/>
              </a:lnSpc>
            </a:pPr>
            <a:r>
              <a:rPr lang="en-US" b="1" dirty="0">
                <a:latin typeface="Helvetica Neue Light" charset="0"/>
                <a:ea typeface="ＭＳ Ｐゴシック" charset="0"/>
              </a:rPr>
              <a:t>Q: </a:t>
            </a:r>
            <a:r>
              <a:rPr lang="en-US" dirty="0">
                <a:latin typeface="Helvetica Neue Light" charset="0"/>
                <a:ea typeface="ＭＳ Ｐゴシック" charset="0"/>
              </a:rPr>
              <a:t>Assume </a:t>
            </a:r>
            <a:r>
              <a:rPr lang="en-US" b="1" dirty="0">
                <a:latin typeface="Helvetica Neue Light" charset="0"/>
                <a:ea typeface="ＭＳ Ｐゴシック" charset="0"/>
              </a:rPr>
              <a:t>put(K14, V14</a:t>
            </a:r>
            <a:r>
              <a:rPr lang="ja-JP" altLang="en-US" b="1" dirty="0">
                <a:latin typeface="Helvetica Neue Light" charset="0"/>
                <a:ea typeface="ＭＳ Ｐゴシック" charset="0"/>
              </a:rPr>
              <a:t>’</a:t>
            </a:r>
            <a:r>
              <a:rPr lang="en-US" altLang="ja-JP" b="1" dirty="0">
                <a:latin typeface="Helvetica Neue Light" charset="0"/>
                <a:ea typeface="ＭＳ Ｐゴシック" charset="0"/>
              </a:rPr>
              <a:t>) </a:t>
            </a:r>
            <a:r>
              <a:rPr lang="en-US" altLang="ja-JP" dirty="0">
                <a:latin typeface="Helvetica Neue Light" charset="0"/>
                <a:ea typeface="ＭＳ Ｐゴシック" charset="0"/>
              </a:rPr>
              <a:t>and </a:t>
            </a:r>
            <a:r>
              <a:rPr lang="en-US" altLang="ja-JP" b="1" dirty="0">
                <a:latin typeface="Helvetica Neue Light" charset="0"/>
                <a:ea typeface="ＭＳ Ｐゴシック" charset="0"/>
              </a:rPr>
              <a:t>put(K14, </a:t>
            </a:r>
            <a:r>
              <a:rPr lang="en-US" altLang="ja-JP" b="1" dirty="0" smtClean="0">
                <a:latin typeface="Helvetica Neue Light" charset="0"/>
                <a:ea typeface="ＭＳ Ｐゴシック" charset="0"/>
              </a:rPr>
              <a:t>V14</a:t>
            </a:r>
            <a:r>
              <a:rPr lang="en-US" altLang="ja-JP" b="1" dirty="0" smtClean="0">
                <a:latin typeface="Helvetica Neue Light" charset="0"/>
                <a:ea typeface="ＭＳ Ｐゴシック" charset="0"/>
              </a:rPr>
              <a:t>’’</a:t>
            </a:r>
            <a:r>
              <a:rPr lang="en-US" altLang="ja-JP" b="1" dirty="0" smtClean="0">
                <a:latin typeface="Helvetica Neue Light" charset="0"/>
                <a:ea typeface="ＭＳ Ｐゴシック" charset="0"/>
              </a:rPr>
              <a:t>) </a:t>
            </a:r>
            <a:r>
              <a:rPr lang="en-US" altLang="ja-JP" dirty="0">
                <a:latin typeface="Helvetica Neue Light" charset="0"/>
                <a:ea typeface="ＭＳ Ｐゴシック" charset="0"/>
              </a:rPr>
              <a:t>are concurrent, what value ends up being stored?</a:t>
            </a:r>
          </a:p>
          <a:p>
            <a:pPr marL="0" indent="0">
              <a:lnSpc>
                <a:spcPct val="110000"/>
              </a:lnSpc>
            </a:pPr>
            <a:r>
              <a:rPr lang="en-US" b="1" dirty="0">
                <a:latin typeface="Helvetica Neue Light" charset="0"/>
                <a:ea typeface="ＭＳ Ｐゴシック" charset="0"/>
              </a:rPr>
              <a:t>A: </a:t>
            </a:r>
            <a:r>
              <a:rPr lang="en-US" dirty="0">
                <a:latin typeface="Helvetica Neue Light" charset="0"/>
                <a:ea typeface="ＭＳ Ｐゴシック" charset="0"/>
              </a:rPr>
              <a:t>assuming </a:t>
            </a:r>
            <a:r>
              <a:rPr lang="en-US" b="1" dirty="0">
                <a:latin typeface="Helvetica Neue Light" charset="0"/>
                <a:ea typeface="ＭＳ Ｐゴシック" charset="0"/>
              </a:rPr>
              <a:t>put()</a:t>
            </a:r>
            <a:r>
              <a:rPr lang="en-US" dirty="0">
                <a:latin typeface="Helvetica Neue Light" charset="0"/>
                <a:ea typeface="ＭＳ Ｐゴシック" charset="0"/>
              </a:rPr>
              <a:t> is atomic, then either </a:t>
            </a:r>
            <a:r>
              <a:rPr lang="en-US" b="1" dirty="0">
                <a:latin typeface="Helvetica Neue Light" charset="0"/>
                <a:ea typeface="ＭＳ Ｐゴシック" charset="0"/>
              </a:rPr>
              <a:t>V14</a:t>
            </a:r>
            <a:r>
              <a:rPr lang="ja-JP" altLang="en-US" b="1" dirty="0">
                <a:latin typeface="Helvetica Neue Light" charset="0"/>
                <a:ea typeface="ＭＳ Ｐゴシック" charset="0"/>
              </a:rPr>
              <a:t>’</a:t>
            </a:r>
            <a:r>
              <a:rPr lang="en-US" altLang="ja-JP" dirty="0">
                <a:latin typeface="Helvetica Neue Light" charset="0"/>
                <a:ea typeface="ＭＳ Ｐゴシック" charset="0"/>
              </a:rPr>
              <a:t> or </a:t>
            </a:r>
            <a:r>
              <a:rPr lang="en-US" altLang="ja-JP" b="1" dirty="0" smtClean="0">
                <a:latin typeface="Helvetica Neue Light" charset="0"/>
                <a:ea typeface="ＭＳ Ｐゴシック" charset="0"/>
              </a:rPr>
              <a:t>V14</a:t>
            </a:r>
            <a:r>
              <a:rPr lang="en-US" altLang="ja-JP" b="1" dirty="0" smtClean="0">
                <a:latin typeface="Helvetica Neue Light" charset="0"/>
                <a:ea typeface="ＭＳ Ｐゴシック" charset="0"/>
              </a:rPr>
              <a:t>’’</a:t>
            </a:r>
            <a:r>
              <a:rPr lang="en-US" altLang="ja-JP" dirty="0" smtClean="0">
                <a:latin typeface="Helvetica Neue Light" charset="0"/>
                <a:ea typeface="ＭＳ Ｐゴシック" charset="0"/>
              </a:rPr>
              <a:t>, </a:t>
            </a:r>
            <a:r>
              <a:rPr lang="en-US" altLang="ja-JP" dirty="0">
                <a:latin typeface="Helvetica Neue Light" charset="0"/>
                <a:ea typeface="ＭＳ Ｐゴシック" charset="0"/>
              </a:rPr>
              <a:t>right?</a:t>
            </a:r>
          </a:p>
          <a:p>
            <a:pPr lvl="4">
              <a:lnSpc>
                <a:spcPct val="110000"/>
              </a:lnSpc>
            </a:pPr>
            <a:endParaRPr lang="en-US" dirty="0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10000"/>
              </a:lnSpc>
            </a:pPr>
            <a:r>
              <a:rPr lang="en-US" b="1" dirty="0">
                <a:latin typeface="Helvetica Neue Light" charset="0"/>
                <a:ea typeface="ＭＳ Ｐゴシック" charset="0"/>
              </a:rPr>
              <a:t>Q:</a:t>
            </a:r>
            <a:r>
              <a:rPr lang="en-US" dirty="0">
                <a:latin typeface="Helvetica Neue Light" charset="0"/>
                <a:ea typeface="ＭＳ Ｐゴシック" charset="0"/>
              </a:rPr>
              <a:t> Assume a client calls </a:t>
            </a:r>
            <a:r>
              <a:rPr lang="en-US" b="1" dirty="0">
                <a:latin typeface="Helvetica Neue Light" charset="0"/>
                <a:ea typeface="ＭＳ Ｐゴシック" charset="0"/>
              </a:rPr>
              <a:t>put(K14, V14) </a:t>
            </a:r>
            <a:r>
              <a:rPr lang="en-US" dirty="0">
                <a:latin typeface="Helvetica Neue Light" charset="0"/>
                <a:ea typeface="ＭＳ Ｐゴシック" charset="0"/>
              </a:rPr>
              <a:t>and then </a:t>
            </a:r>
            <a:r>
              <a:rPr lang="en-US" b="1" dirty="0">
                <a:latin typeface="Helvetica Neue Light" charset="0"/>
                <a:ea typeface="ＭＳ Ｐゴシック" charset="0"/>
              </a:rPr>
              <a:t>get(K14)</a:t>
            </a:r>
            <a:r>
              <a:rPr lang="en-US" dirty="0">
                <a:latin typeface="Helvetica Neue Light" charset="0"/>
                <a:ea typeface="ＭＳ Ｐゴシック" charset="0"/>
              </a:rPr>
              <a:t>, what is the result returned by </a:t>
            </a:r>
            <a:r>
              <a:rPr lang="en-US" b="1" dirty="0">
                <a:latin typeface="Helvetica Neue Light" charset="0"/>
                <a:ea typeface="ＭＳ Ｐゴシック" charset="0"/>
              </a:rPr>
              <a:t>get()</a:t>
            </a:r>
            <a:r>
              <a:rPr lang="en-US" dirty="0">
                <a:latin typeface="Helvetica Neue Light" charset="0"/>
                <a:ea typeface="ＭＳ Ｐゴシック" charset="0"/>
              </a:rPr>
              <a:t>?</a:t>
            </a:r>
          </a:p>
          <a:p>
            <a:pPr marL="0" indent="0">
              <a:lnSpc>
                <a:spcPct val="110000"/>
              </a:lnSpc>
            </a:pPr>
            <a:r>
              <a:rPr lang="en-US" b="1" dirty="0">
                <a:latin typeface="Helvetica Neue Light" charset="0"/>
                <a:ea typeface="ＭＳ Ｐゴシック" charset="0"/>
              </a:rPr>
              <a:t>A: </a:t>
            </a:r>
            <a:r>
              <a:rPr lang="en-US" dirty="0">
                <a:latin typeface="Helvetica Neue Light" charset="0"/>
                <a:ea typeface="ＭＳ Ｐゴシック" charset="0"/>
              </a:rPr>
              <a:t>It should be V14, right? </a:t>
            </a:r>
          </a:p>
          <a:p>
            <a:pPr lvl="4">
              <a:lnSpc>
                <a:spcPct val="110000"/>
              </a:lnSpc>
            </a:pPr>
            <a:endParaRPr lang="en-US" dirty="0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10000"/>
              </a:lnSpc>
            </a:pPr>
            <a:r>
              <a:rPr lang="en-US" dirty="0">
                <a:latin typeface="Helvetica Neue Light" charset="0"/>
                <a:ea typeface="ＭＳ Ｐゴシック" charset="0"/>
              </a:rPr>
              <a:t>Above semantics, not trivial to achieve in distributed systems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 charset="0"/>
                <a:ea typeface="ＭＳ Ｐゴシック" charset="0"/>
              </a:rPr>
              <a:t>Today’s Papers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382000" cy="5029200"/>
          </a:xfrm>
        </p:spPr>
        <p:txBody>
          <a:bodyPr/>
          <a:lstStyle/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Chord: A Scalable Peer-to-peer Lookup Service for Internet Applications, </a:t>
            </a:r>
          </a:p>
          <a:p>
            <a:pPr marL="0" indent="0"/>
            <a:r>
              <a:rPr lang="en-US" sz="2000">
                <a:latin typeface="Helvetica Neue Light" charset="0"/>
                <a:ea typeface="ＭＳ Ｐゴシック" charset="0"/>
              </a:rPr>
              <a:t>Ion Stoica, Robert Morris, David Karger, M. Frans Kaashoek, Hari Balakrishnan, SIGCOMM’02 </a:t>
            </a:r>
          </a:p>
          <a:p>
            <a:pPr marL="0" indent="0"/>
            <a:r>
              <a:rPr lang="en-US" sz="2000">
                <a:latin typeface="Helvetica Neue Light" charset="0"/>
                <a:ea typeface="ＭＳ Ｐゴシック" charset="0"/>
                <a:hlinkClick r:id="rId2"/>
              </a:rPr>
              <a:t>(https://pdos.csail.mit.edu/papers/chord:sigcomm01/chord_sigcomm.pdf</a:t>
            </a:r>
            <a:r>
              <a:rPr lang="en-US" sz="2000">
                <a:latin typeface="Helvetica Neue Light" charset="0"/>
                <a:ea typeface="ＭＳ Ｐゴシック" charset="0"/>
              </a:rPr>
              <a:t>)</a:t>
            </a:r>
          </a:p>
          <a:p>
            <a:pPr marL="0" indent="0"/>
            <a:endParaRPr lang="en-US">
              <a:latin typeface="Helvetica Neue Light" charset="0"/>
              <a:ea typeface="ＭＳ Ｐゴシック" charset="0"/>
            </a:endParaRPr>
          </a:p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Dynamo: Amazon's Highly Available Key-value Store, </a:t>
            </a:r>
          </a:p>
          <a:p>
            <a:pPr marL="0" indent="0"/>
            <a:r>
              <a:rPr lang="en-US" sz="2000">
                <a:latin typeface="Helvetica Neue Light" charset="0"/>
                <a:ea typeface="ＭＳ Ｐゴシック" charset="0"/>
              </a:rPr>
              <a:t>Giuseppe DeCandia, Deniz Hastorun, Madan Jampani, Gunavardhan Kakulapati, Avinash Lakshman, Alex Pilchin, Swaminathan, Sivasubramanian, Peter Vosshall, and Werner Vogels, SOSP’07</a:t>
            </a:r>
          </a:p>
          <a:p>
            <a:pPr marL="0" indent="0"/>
            <a:r>
              <a:rPr lang="en-US" sz="2000">
                <a:latin typeface="Helvetica Neue Light" charset="0"/>
                <a:ea typeface="ＭＳ Ｐゴシック" charset="0"/>
                <a:hlinkClick r:id="rId3"/>
              </a:rPr>
              <a:t>(www.allthingsdistributed.com/files/amazon-dynamo-sosp2007.pdf</a:t>
            </a:r>
            <a:r>
              <a:rPr lang="en-US" sz="2000">
                <a:latin typeface="Helvetica Neue Light" charset="0"/>
                <a:ea typeface="ＭＳ Ｐゴシック" charset="0"/>
              </a:rPr>
              <a:t>)</a:t>
            </a:r>
          </a:p>
          <a:p>
            <a:pPr marL="0" indent="0"/>
            <a:endParaRPr lang="en-US">
              <a:latin typeface="Helvetica Neue Light" charset="0"/>
              <a:ea typeface="ＭＳ Ｐゴシック" charset="0"/>
            </a:endParaRPr>
          </a:p>
          <a:p>
            <a:pPr marL="0" indent="0"/>
            <a:endParaRPr lang="en-US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Concurrent Writes (Updates)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If concurrent updates (i.e., puts to same key) may need to make sure that updates happen in the same order </a:t>
            </a:r>
          </a:p>
        </p:txBody>
      </p:sp>
      <p:pic>
        <p:nvPicPr>
          <p:cNvPr id="25603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3241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86" name="Rectangle 8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87" name="Straight Connector 86"/>
            <p:cNvCxnSpPr>
              <a:stCxn id="86" idx="0"/>
              <a:endCxn id="8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5608" name="TextBox 92"/>
          <p:cNvSpPr txBox="1">
            <a:spLocks noChangeArrowheads="1"/>
          </p:cNvSpPr>
          <p:nvPr/>
        </p:nvSpPr>
        <p:spPr bwMode="auto">
          <a:xfrm>
            <a:off x="5715000" y="52562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…</a:t>
            </a:r>
          </a:p>
        </p:txBody>
      </p:sp>
      <p:pic>
        <p:nvPicPr>
          <p:cNvPr id="25609" name="Picture 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675" y="2286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9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96" name="Rectangle 9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97" name="Straight Connector 96"/>
            <p:cNvCxnSpPr>
              <a:stCxn id="96" idx="0"/>
              <a:endCxn id="9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" name="Group 10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04" name="Rectangle 10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05" name="Straight Connector 104"/>
            <p:cNvCxnSpPr>
              <a:stCxn id="104" idx="0"/>
              <a:endCxn id="10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" name="Group 11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12" name="Rectangle 11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13" name="Straight Connector 112"/>
            <p:cNvCxnSpPr>
              <a:stCxn id="112" idx="0"/>
              <a:endCxn id="11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5613" name="TextBox 118"/>
          <p:cNvSpPr txBox="1">
            <a:spLocks noChangeArrowheads="1"/>
          </p:cNvSpPr>
          <p:nvPr/>
        </p:nvSpPr>
        <p:spPr bwMode="auto">
          <a:xfrm>
            <a:off x="2162175" y="5954713"/>
            <a:ext cx="436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25614" name="TextBox 119"/>
          <p:cNvSpPr txBox="1">
            <a:spLocks noChangeArrowheads="1"/>
          </p:cNvSpPr>
          <p:nvPr/>
        </p:nvSpPr>
        <p:spPr bwMode="auto">
          <a:xfrm>
            <a:off x="3581400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25615" name="TextBox 120"/>
          <p:cNvSpPr txBox="1">
            <a:spLocks noChangeArrowheads="1"/>
          </p:cNvSpPr>
          <p:nvPr/>
        </p:nvSpPr>
        <p:spPr bwMode="auto">
          <a:xfrm>
            <a:off x="4905375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25616" name="TextBox 121"/>
          <p:cNvSpPr txBox="1">
            <a:spLocks noChangeArrowheads="1"/>
          </p:cNvSpPr>
          <p:nvPr/>
        </p:nvSpPr>
        <p:spPr bwMode="auto">
          <a:xfrm>
            <a:off x="6810375" y="5943600"/>
            <a:ext cx="522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25617" name="TextBox 122"/>
          <p:cNvSpPr txBox="1">
            <a:spLocks noChangeArrowheads="1"/>
          </p:cNvSpPr>
          <p:nvPr/>
        </p:nvSpPr>
        <p:spPr bwMode="auto">
          <a:xfrm>
            <a:off x="2667000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25618" name="TextBox 123"/>
          <p:cNvSpPr txBox="1">
            <a:spLocks noChangeArrowheads="1"/>
          </p:cNvSpPr>
          <p:nvPr/>
        </p:nvSpPr>
        <p:spPr bwMode="auto">
          <a:xfrm>
            <a:off x="3216275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V5</a:t>
            </a:r>
          </a:p>
        </p:txBody>
      </p:sp>
      <p:grpSp>
        <p:nvGrpSpPr>
          <p:cNvPr id="25619" name="Group 124"/>
          <p:cNvGrpSpPr>
            <a:grpSpLocks/>
          </p:cNvGrpSpPr>
          <p:nvPr/>
        </p:nvGrpSpPr>
        <p:grpSpPr bwMode="auto">
          <a:xfrm>
            <a:off x="4038600" y="4767263"/>
            <a:ext cx="1098550" cy="338137"/>
            <a:chOff x="4114800" y="4766846"/>
            <a:chExt cx="1099204" cy="338554"/>
          </a:xfrm>
        </p:grpSpPr>
        <p:sp>
          <p:nvSpPr>
            <p:cNvPr id="25653" name="TextBox 125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5654" name="TextBox 126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sp>
        <p:nvSpPr>
          <p:cNvPr id="25620" name="TextBox 127"/>
          <p:cNvSpPr txBox="1">
            <a:spLocks noChangeArrowheads="1"/>
          </p:cNvSpPr>
          <p:nvPr/>
        </p:nvSpPr>
        <p:spPr bwMode="auto">
          <a:xfrm>
            <a:off x="6019800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25621" name="TextBox 128"/>
          <p:cNvSpPr txBox="1">
            <a:spLocks noChangeArrowheads="1"/>
          </p:cNvSpPr>
          <p:nvPr/>
        </p:nvSpPr>
        <p:spPr bwMode="auto">
          <a:xfrm>
            <a:off x="6575425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V105</a:t>
            </a:r>
          </a:p>
        </p:txBody>
      </p:sp>
      <p:grpSp>
        <p:nvGrpSpPr>
          <p:cNvPr id="7" name="Group 129"/>
          <p:cNvGrpSpPr/>
          <p:nvPr/>
        </p:nvGrpSpPr>
        <p:grpSpPr>
          <a:xfrm>
            <a:off x="3546508" y="2133600"/>
            <a:ext cx="12954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131" name="Rectangle 130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 bwMode="auto">
            <a:xfrm rot="16200000" flipH="1">
              <a:off x="1780941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7" name="Straight Connector 136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5623" name="TextBox 137"/>
          <p:cNvSpPr txBox="1">
            <a:spLocks noChangeArrowheads="1"/>
          </p:cNvSpPr>
          <p:nvPr/>
        </p:nvSpPr>
        <p:spPr bwMode="auto">
          <a:xfrm>
            <a:off x="3546475" y="22526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25624" name="TextBox 138"/>
          <p:cNvSpPr txBox="1">
            <a:spLocks noChangeArrowheads="1"/>
          </p:cNvSpPr>
          <p:nvPr/>
        </p:nvSpPr>
        <p:spPr bwMode="auto">
          <a:xfrm>
            <a:off x="4095750" y="2252663"/>
            <a:ext cx="454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N2</a:t>
            </a:r>
          </a:p>
        </p:txBody>
      </p:sp>
      <p:grpSp>
        <p:nvGrpSpPr>
          <p:cNvPr id="25625" name="Group 139"/>
          <p:cNvGrpSpPr>
            <a:grpSpLocks/>
          </p:cNvGrpSpPr>
          <p:nvPr/>
        </p:nvGrpSpPr>
        <p:grpSpPr bwMode="auto">
          <a:xfrm>
            <a:off x="3546475" y="2438400"/>
            <a:ext cx="1300163" cy="338138"/>
            <a:chOff x="5486400" y="3048000"/>
            <a:chExt cx="1299655" cy="338554"/>
          </a:xfrm>
        </p:grpSpPr>
        <p:sp>
          <p:nvSpPr>
            <p:cNvPr id="25651" name="TextBox 140"/>
            <p:cNvSpPr txBox="1">
              <a:spLocks noChangeArrowheads="1"/>
            </p:cNvSpPr>
            <p:nvPr/>
          </p:nvSpPr>
          <p:spPr bwMode="auto">
            <a:xfrm>
              <a:off x="5486400" y="3048000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5652" name="TextBox 141"/>
            <p:cNvSpPr txBox="1">
              <a:spLocks noChangeArrowheads="1"/>
            </p:cNvSpPr>
            <p:nvPr/>
          </p:nvSpPr>
          <p:spPr bwMode="auto">
            <a:xfrm>
              <a:off x="6019800" y="3048000"/>
              <a:ext cx="76625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N1,N3 </a:t>
              </a:r>
            </a:p>
          </p:txBody>
        </p:sp>
      </p:grpSp>
      <p:sp>
        <p:nvSpPr>
          <p:cNvPr id="25626" name="TextBox 142"/>
          <p:cNvSpPr txBox="1">
            <a:spLocks noChangeArrowheads="1"/>
          </p:cNvSpPr>
          <p:nvPr/>
        </p:nvSpPr>
        <p:spPr bwMode="auto">
          <a:xfrm>
            <a:off x="3492500" y="27860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25627" name="TextBox 143"/>
          <p:cNvSpPr txBox="1">
            <a:spLocks noChangeArrowheads="1"/>
          </p:cNvSpPr>
          <p:nvPr/>
        </p:nvSpPr>
        <p:spPr bwMode="auto">
          <a:xfrm>
            <a:off x="4052888" y="2786063"/>
            <a:ext cx="5603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N50</a:t>
            </a:r>
          </a:p>
        </p:txBody>
      </p:sp>
      <p:sp>
        <p:nvSpPr>
          <p:cNvPr id="25628" name="TextBox 144"/>
          <p:cNvSpPr txBox="1">
            <a:spLocks noChangeArrowheads="1"/>
          </p:cNvSpPr>
          <p:nvPr/>
        </p:nvSpPr>
        <p:spPr bwMode="auto">
          <a:xfrm>
            <a:off x="2819400" y="1752600"/>
            <a:ext cx="187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Master/Directory</a:t>
            </a:r>
          </a:p>
        </p:txBody>
      </p:sp>
      <p:grpSp>
        <p:nvGrpSpPr>
          <p:cNvPr id="9" name="Group 145"/>
          <p:cNvGrpSpPr>
            <a:grpSpLocks/>
          </p:cNvGrpSpPr>
          <p:nvPr/>
        </p:nvGrpSpPr>
        <p:grpSpPr bwMode="auto">
          <a:xfrm>
            <a:off x="762000" y="1981200"/>
            <a:ext cx="2209800" cy="533400"/>
            <a:chOff x="1292462" y="2667000"/>
            <a:chExt cx="2209800" cy="533400"/>
          </a:xfrm>
        </p:grpSpPr>
        <p:sp>
          <p:nvSpPr>
            <p:cNvPr id="25649" name="TextBox 146"/>
            <p:cNvSpPr txBox="1">
              <a:spLocks noChangeArrowheads="1"/>
            </p:cNvSpPr>
            <p:nvPr/>
          </p:nvSpPr>
          <p:spPr bwMode="auto">
            <a:xfrm>
              <a:off x="1292462" y="2667000"/>
              <a:ext cx="14899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</a:t>
              </a:r>
              <a:r>
                <a:rPr lang="ja-JP" alt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’</a:t>
              </a:r>
              <a:r>
                <a:rPr lang="en-US" altLang="ja-JP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)</a:t>
              </a:r>
              <a:endParaRPr lang="en-US" sz="1600" b="0">
                <a:solidFill>
                  <a:srgbClr val="FF0000"/>
                </a:solidFill>
                <a:latin typeface="Helvetica" charset="0"/>
                <a:cs typeface="Helvetica" charset="0"/>
              </a:endParaRPr>
            </a:p>
          </p:txBody>
        </p:sp>
        <p:cxnSp>
          <p:nvCxnSpPr>
            <p:cNvPr id="25650" name="Straight Arrow Connector 147"/>
            <p:cNvCxnSpPr>
              <a:cxnSpLocks noChangeShapeType="1"/>
              <a:stCxn id="25649" idx="3"/>
            </p:cNvCxnSpPr>
            <p:nvPr/>
          </p:nvCxnSpPr>
          <p:spPr bwMode="auto">
            <a:xfrm>
              <a:off x="2782373" y="2836277"/>
              <a:ext cx="719889" cy="364123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148"/>
          <p:cNvGrpSpPr>
            <a:grpSpLocks/>
          </p:cNvGrpSpPr>
          <p:nvPr/>
        </p:nvGrpSpPr>
        <p:grpSpPr bwMode="auto">
          <a:xfrm>
            <a:off x="4191000" y="2990850"/>
            <a:ext cx="596900" cy="1506538"/>
            <a:chOff x="4352708" y="2914029"/>
            <a:chExt cx="596455" cy="1507744"/>
          </a:xfrm>
        </p:grpSpPr>
        <p:cxnSp>
          <p:nvCxnSpPr>
            <p:cNvPr id="25647" name="Straight Arrow Connector 149"/>
            <p:cNvCxnSpPr>
              <a:cxnSpLocks noChangeShapeType="1"/>
            </p:cNvCxnSpPr>
            <p:nvPr/>
          </p:nvCxnSpPr>
          <p:spPr bwMode="auto">
            <a:xfrm>
              <a:off x="4352708" y="3048000"/>
              <a:ext cx="364067" cy="1261533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48" name="TextBox 150"/>
            <p:cNvSpPr txBox="1">
              <a:spLocks noChangeArrowheads="1"/>
            </p:cNvSpPr>
            <p:nvPr/>
          </p:nvSpPr>
          <p:spPr bwMode="auto">
            <a:xfrm rot="4538305">
              <a:off x="4026014" y="3498624"/>
              <a:ext cx="150774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</a:t>
              </a:r>
              <a:r>
                <a:rPr lang="ja-JP" alt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’</a:t>
              </a:r>
              <a:r>
                <a:rPr lang="en-US" altLang="ja-JP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)</a:t>
              </a:r>
              <a:endParaRPr lang="en-US" sz="1600" b="0">
                <a:solidFill>
                  <a:srgbClr val="FF0000"/>
                </a:solidFill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25631" name="Group 151"/>
          <p:cNvGrpSpPr>
            <a:grpSpLocks/>
          </p:cNvGrpSpPr>
          <p:nvPr/>
        </p:nvGrpSpPr>
        <p:grpSpPr bwMode="auto">
          <a:xfrm>
            <a:off x="1143000" y="4767263"/>
            <a:ext cx="1098550" cy="338137"/>
            <a:chOff x="4114800" y="4766846"/>
            <a:chExt cx="1099204" cy="338554"/>
          </a:xfrm>
        </p:grpSpPr>
        <p:sp>
          <p:nvSpPr>
            <p:cNvPr id="25645" name="TextBox 152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5646" name="TextBox 153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grpSp>
        <p:nvGrpSpPr>
          <p:cNvPr id="12" name="Group 154"/>
          <p:cNvGrpSpPr>
            <a:grpSpLocks/>
          </p:cNvGrpSpPr>
          <p:nvPr/>
        </p:nvGrpSpPr>
        <p:grpSpPr bwMode="auto">
          <a:xfrm>
            <a:off x="1371600" y="3124200"/>
            <a:ext cx="2133600" cy="1295400"/>
            <a:chOff x="1752600" y="3124200"/>
            <a:chExt cx="2133600" cy="1295400"/>
          </a:xfrm>
        </p:grpSpPr>
        <p:cxnSp>
          <p:nvCxnSpPr>
            <p:cNvPr id="156" name="Straight Arrow Connector 155"/>
            <p:cNvCxnSpPr/>
            <p:nvPr/>
          </p:nvCxnSpPr>
          <p:spPr bwMode="auto">
            <a:xfrm flipH="1">
              <a:off x="1752600" y="3124200"/>
              <a:ext cx="2133600" cy="12954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25644" name="TextBox 156"/>
            <p:cNvSpPr txBox="1">
              <a:spLocks noChangeArrowheads="1"/>
            </p:cNvSpPr>
            <p:nvPr/>
          </p:nvSpPr>
          <p:spPr bwMode="auto">
            <a:xfrm rot="-1987352">
              <a:off x="1861183" y="3508633"/>
              <a:ext cx="153549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8000"/>
                  </a:solidFill>
                  <a:latin typeface="Helvetica" charset="0"/>
                  <a:cs typeface="Helvetica" charset="0"/>
                </a:rPr>
                <a:t>put(K14, V14</a:t>
              </a:r>
              <a:r>
                <a:rPr lang="ja-JP" altLang="en-US" sz="1600" b="0">
                  <a:solidFill>
                    <a:srgbClr val="008000"/>
                  </a:solidFill>
                  <a:latin typeface="Helvetica" charset="0"/>
                  <a:cs typeface="Helvetica" charset="0"/>
                </a:rPr>
                <a:t>’’</a:t>
              </a:r>
              <a:r>
                <a:rPr lang="en-US" altLang="ja-JP" sz="1600" b="0">
                  <a:solidFill>
                    <a:srgbClr val="008000"/>
                  </a:solidFill>
                  <a:latin typeface="Helvetica" charset="0"/>
                  <a:cs typeface="Helvetica" charset="0"/>
                </a:rPr>
                <a:t>)</a:t>
              </a:r>
              <a:endParaRPr lang="en-US" sz="1600" b="0">
                <a:solidFill>
                  <a:srgbClr val="008000"/>
                </a:solidFill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13" name="Group 160"/>
          <p:cNvGrpSpPr>
            <a:grpSpLocks/>
          </p:cNvGrpSpPr>
          <p:nvPr/>
        </p:nvGrpSpPr>
        <p:grpSpPr bwMode="auto">
          <a:xfrm>
            <a:off x="762000" y="2438400"/>
            <a:ext cx="2209800" cy="338138"/>
            <a:chOff x="1292462" y="2667000"/>
            <a:chExt cx="2209800" cy="338554"/>
          </a:xfrm>
        </p:grpSpPr>
        <p:sp>
          <p:nvSpPr>
            <p:cNvPr id="162" name="TextBox 161"/>
            <p:cNvSpPr txBox="1"/>
            <p:nvPr/>
          </p:nvSpPr>
          <p:spPr>
            <a:xfrm>
              <a:off x="1292462" y="2667000"/>
              <a:ext cx="153511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0" dirty="0">
                  <a:solidFill>
                    <a:schemeClr val="accent2">
                      <a:lumMod val="75000"/>
                    </a:schemeClr>
                  </a:solidFill>
                  <a:latin typeface="Helvetica"/>
                  <a:cs typeface="Helvetica"/>
                </a:rPr>
                <a:t>put(K14, V14’’)</a:t>
              </a:r>
            </a:p>
          </p:txBody>
        </p:sp>
        <p:cxnSp>
          <p:nvCxnSpPr>
            <p:cNvPr id="163" name="Straight Arrow Connector 162"/>
            <p:cNvCxnSpPr>
              <a:stCxn id="162" idx="3"/>
            </p:cNvCxnSpPr>
            <p:nvPr/>
          </p:nvCxnSpPr>
          <p:spPr bwMode="auto">
            <a:xfrm>
              <a:off x="2827575" y="2837072"/>
              <a:ext cx="674687" cy="58809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4" name="Group 179"/>
          <p:cNvGrpSpPr>
            <a:grpSpLocks/>
          </p:cNvGrpSpPr>
          <p:nvPr/>
        </p:nvGrpSpPr>
        <p:grpSpPr bwMode="auto">
          <a:xfrm>
            <a:off x="4038600" y="4767263"/>
            <a:ext cx="1144588" cy="338137"/>
            <a:chOff x="4114800" y="4766846"/>
            <a:chExt cx="1144789" cy="338554"/>
          </a:xfrm>
        </p:grpSpPr>
        <p:sp>
          <p:nvSpPr>
            <p:cNvPr id="25639" name="TextBox 180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5640" name="TextBox 181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953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  <a:r>
                <a:rPr lang="ja-JP" alt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’</a:t>
              </a:r>
              <a:endParaRPr lang="en-US" sz="1600" b="0">
                <a:solidFill>
                  <a:srgbClr val="FF0000"/>
                </a:solidFill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15" name="Group 182"/>
          <p:cNvGrpSpPr>
            <a:grpSpLocks/>
          </p:cNvGrpSpPr>
          <p:nvPr/>
        </p:nvGrpSpPr>
        <p:grpSpPr bwMode="auto">
          <a:xfrm>
            <a:off x="1143000" y="4767263"/>
            <a:ext cx="1184275" cy="338137"/>
            <a:chOff x="4114800" y="4766846"/>
            <a:chExt cx="1183963" cy="338554"/>
          </a:xfrm>
        </p:grpSpPr>
        <p:sp>
          <p:nvSpPr>
            <p:cNvPr id="184" name="TextBox 183"/>
            <p:cNvSpPr txBox="1"/>
            <p:nvPr/>
          </p:nvSpPr>
          <p:spPr>
            <a:xfrm>
              <a:off x="4114800" y="4766846"/>
              <a:ext cx="54913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0" dirty="0">
                  <a:solidFill>
                    <a:schemeClr val="accent6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25638" name="TextBox 184"/>
            <p:cNvSpPr txBox="1">
              <a:spLocks noChangeArrowheads="1"/>
            </p:cNvSpPr>
            <p:nvPr/>
          </p:nvSpPr>
          <p:spPr bwMode="auto">
            <a:xfrm>
              <a:off x="4663930" y="4766846"/>
              <a:ext cx="6348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9D00"/>
                  </a:solidFill>
                  <a:latin typeface="Helvetica" charset="0"/>
                  <a:cs typeface="Helvetica" charset="0"/>
                </a:rPr>
                <a:t>V14</a:t>
              </a:r>
              <a:r>
                <a:rPr lang="ja-JP" altLang="en-US" sz="1600" b="0">
                  <a:solidFill>
                    <a:srgbClr val="009D00"/>
                  </a:solidFill>
                  <a:latin typeface="Helvetica" charset="0"/>
                  <a:cs typeface="Helvetica" charset="0"/>
                </a:rPr>
                <a:t>’’</a:t>
              </a:r>
              <a:endParaRPr lang="en-US" sz="1600" b="0">
                <a:solidFill>
                  <a:srgbClr val="009D00"/>
                </a:solidFill>
                <a:latin typeface="Helvetica" charset="0"/>
                <a:cs typeface="Helvetica" charset="0"/>
              </a:endParaRP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5257800" y="1873250"/>
            <a:ext cx="3733800" cy="16319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000" b="0" dirty="0">
                <a:latin typeface="Helvetica"/>
                <a:cs typeface="Helvetica"/>
              </a:rPr>
              <a:t>put(K14, V14’) and put(K14, V14’’) reach N1 and N3 in reverse  order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000" b="0" dirty="0">
                <a:latin typeface="Helvetica"/>
                <a:cs typeface="Helvetica"/>
              </a:rPr>
              <a:t>What does get(K14) return?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000" b="0" dirty="0">
                <a:latin typeface="Helvetica"/>
                <a:cs typeface="Helvetica"/>
              </a:rPr>
              <a:t>Undefined!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Concurrent Writes (Updates) 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If concurrent updates (i.e., puts to same key) may need to make sure that updates happen in the same order </a:t>
            </a:r>
          </a:p>
        </p:txBody>
      </p:sp>
      <p:pic>
        <p:nvPicPr>
          <p:cNvPr id="26627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3241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86" name="Rectangle 8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87" name="Straight Connector 86"/>
            <p:cNvCxnSpPr>
              <a:stCxn id="86" idx="0"/>
              <a:endCxn id="8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6632" name="TextBox 92"/>
          <p:cNvSpPr txBox="1">
            <a:spLocks noChangeArrowheads="1"/>
          </p:cNvSpPr>
          <p:nvPr/>
        </p:nvSpPr>
        <p:spPr bwMode="auto">
          <a:xfrm>
            <a:off x="5715000" y="52562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…</a:t>
            </a:r>
          </a:p>
        </p:txBody>
      </p:sp>
      <p:pic>
        <p:nvPicPr>
          <p:cNvPr id="26633" name="Picture 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675" y="2286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9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96" name="Rectangle 9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97" name="Straight Connector 96"/>
            <p:cNvCxnSpPr>
              <a:stCxn id="96" idx="0"/>
              <a:endCxn id="9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" name="Group 10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04" name="Rectangle 10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05" name="Straight Connector 104"/>
            <p:cNvCxnSpPr>
              <a:stCxn id="104" idx="0"/>
              <a:endCxn id="10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" name="Group 11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12" name="Rectangle 11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13" name="Straight Connector 112"/>
            <p:cNvCxnSpPr>
              <a:stCxn id="112" idx="0"/>
              <a:endCxn id="11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6637" name="TextBox 118"/>
          <p:cNvSpPr txBox="1">
            <a:spLocks noChangeArrowheads="1"/>
          </p:cNvSpPr>
          <p:nvPr/>
        </p:nvSpPr>
        <p:spPr bwMode="auto">
          <a:xfrm>
            <a:off x="2162175" y="5954713"/>
            <a:ext cx="436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26638" name="TextBox 119"/>
          <p:cNvSpPr txBox="1">
            <a:spLocks noChangeArrowheads="1"/>
          </p:cNvSpPr>
          <p:nvPr/>
        </p:nvSpPr>
        <p:spPr bwMode="auto">
          <a:xfrm>
            <a:off x="3581400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26639" name="TextBox 120"/>
          <p:cNvSpPr txBox="1">
            <a:spLocks noChangeArrowheads="1"/>
          </p:cNvSpPr>
          <p:nvPr/>
        </p:nvSpPr>
        <p:spPr bwMode="auto">
          <a:xfrm>
            <a:off x="4905375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26640" name="TextBox 121"/>
          <p:cNvSpPr txBox="1">
            <a:spLocks noChangeArrowheads="1"/>
          </p:cNvSpPr>
          <p:nvPr/>
        </p:nvSpPr>
        <p:spPr bwMode="auto">
          <a:xfrm>
            <a:off x="6810375" y="5943600"/>
            <a:ext cx="522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26641" name="TextBox 122"/>
          <p:cNvSpPr txBox="1">
            <a:spLocks noChangeArrowheads="1"/>
          </p:cNvSpPr>
          <p:nvPr/>
        </p:nvSpPr>
        <p:spPr bwMode="auto">
          <a:xfrm>
            <a:off x="2667000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26642" name="TextBox 123"/>
          <p:cNvSpPr txBox="1">
            <a:spLocks noChangeArrowheads="1"/>
          </p:cNvSpPr>
          <p:nvPr/>
        </p:nvSpPr>
        <p:spPr bwMode="auto">
          <a:xfrm>
            <a:off x="3216275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V5</a:t>
            </a:r>
          </a:p>
        </p:txBody>
      </p:sp>
      <p:grpSp>
        <p:nvGrpSpPr>
          <p:cNvPr id="26643" name="Group 124"/>
          <p:cNvGrpSpPr>
            <a:grpSpLocks/>
          </p:cNvGrpSpPr>
          <p:nvPr/>
        </p:nvGrpSpPr>
        <p:grpSpPr bwMode="auto">
          <a:xfrm>
            <a:off x="4038600" y="4767263"/>
            <a:ext cx="1098550" cy="338137"/>
            <a:chOff x="4114800" y="4766846"/>
            <a:chExt cx="1099204" cy="338554"/>
          </a:xfrm>
        </p:grpSpPr>
        <p:sp>
          <p:nvSpPr>
            <p:cNvPr id="26683" name="TextBox 125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6684" name="TextBox 126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sp>
        <p:nvSpPr>
          <p:cNvPr id="26644" name="TextBox 127"/>
          <p:cNvSpPr txBox="1">
            <a:spLocks noChangeArrowheads="1"/>
          </p:cNvSpPr>
          <p:nvPr/>
        </p:nvSpPr>
        <p:spPr bwMode="auto">
          <a:xfrm>
            <a:off x="6019800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26645" name="TextBox 128"/>
          <p:cNvSpPr txBox="1">
            <a:spLocks noChangeArrowheads="1"/>
          </p:cNvSpPr>
          <p:nvPr/>
        </p:nvSpPr>
        <p:spPr bwMode="auto">
          <a:xfrm>
            <a:off x="6575425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V105</a:t>
            </a:r>
          </a:p>
        </p:txBody>
      </p:sp>
      <p:grpSp>
        <p:nvGrpSpPr>
          <p:cNvPr id="7" name="Group 129"/>
          <p:cNvGrpSpPr/>
          <p:nvPr/>
        </p:nvGrpSpPr>
        <p:grpSpPr>
          <a:xfrm>
            <a:off x="3546508" y="2133600"/>
            <a:ext cx="12954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131" name="Rectangle 130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 bwMode="auto">
            <a:xfrm rot="16200000" flipH="1">
              <a:off x="1780941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7" name="Straight Connector 136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6647" name="TextBox 137"/>
          <p:cNvSpPr txBox="1">
            <a:spLocks noChangeArrowheads="1"/>
          </p:cNvSpPr>
          <p:nvPr/>
        </p:nvSpPr>
        <p:spPr bwMode="auto">
          <a:xfrm>
            <a:off x="3546475" y="22526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26648" name="TextBox 138"/>
          <p:cNvSpPr txBox="1">
            <a:spLocks noChangeArrowheads="1"/>
          </p:cNvSpPr>
          <p:nvPr/>
        </p:nvSpPr>
        <p:spPr bwMode="auto">
          <a:xfrm>
            <a:off x="4095750" y="2252663"/>
            <a:ext cx="454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N2</a:t>
            </a:r>
          </a:p>
        </p:txBody>
      </p:sp>
      <p:grpSp>
        <p:nvGrpSpPr>
          <p:cNvPr id="26649" name="Group 139"/>
          <p:cNvGrpSpPr>
            <a:grpSpLocks/>
          </p:cNvGrpSpPr>
          <p:nvPr/>
        </p:nvGrpSpPr>
        <p:grpSpPr bwMode="auto">
          <a:xfrm>
            <a:off x="3546475" y="2438400"/>
            <a:ext cx="1300163" cy="338138"/>
            <a:chOff x="5486400" y="3048000"/>
            <a:chExt cx="1299655" cy="338554"/>
          </a:xfrm>
        </p:grpSpPr>
        <p:sp>
          <p:nvSpPr>
            <p:cNvPr id="26681" name="TextBox 140"/>
            <p:cNvSpPr txBox="1">
              <a:spLocks noChangeArrowheads="1"/>
            </p:cNvSpPr>
            <p:nvPr/>
          </p:nvSpPr>
          <p:spPr bwMode="auto">
            <a:xfrm>
              <a:off x="5486400" y="3048000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6682" name="TextBox 141"/>
            <p:cNvSpPr txBox="1">
              <a:spLocks noChangeArrowheads="1"/>
            </p:cNvSpPr>
            <p:nvPr/>
          </p:nvSpPr>
          <p:spPr bwMode="auto">
            <a:xfrm>
              <a:off x="6019800" y="3048000"/>
              <a:ext cx="76625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N1,N3 </a:t>
              </a:r>
            </a:p>
          </p:txBody>
        </p:sp>
      </p:grpSp>
      <p:sp>
        <p:nvSpPr>
          <p:cNvPr id="26650" name="TextBox 142"/>
          <p:cNvSpPr txBox="1">
            <a:spLocks noChangeArrowheads="1"/>
          </p:cNvSpPr>
          <p:nvPr/>
        </p:nvSpPr>
        <p:spPr bwMode="auto">
          <a:xfrm>
            <a:off x="3492500" y="27860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26651" name="TextBox 143"/>
          <p:cNvSpPr txBox="1">
            <a:spLocks noChangeArrowheads="1"/>
          </p:cNvSpPr>
          <p:nvPr/>
        </p:nvSpPr>
        <p:spPr bwMode="auto">
          <a:xfrm>
            <a:off x="4052888" y="2786063"/>
            <a:ext cx="5603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N50</a:t>
            </a:r>
          </a:p>
        </p:txBody>
      </p:sp>
      <p:sp>
        <p:nvSpPr>
          <p:cNvPr id="26652" name="TextBox 144"/>
          <p:cNvSpPr txBox="1">
            <a:spLocks noChangeArrowheads="1"/>
          </p:cNvSpPr>
          <p:nvPr/>
        </p:nvSpPr>
        <p:spPr bwMode="auto">
          <a:xfrm>
            <a:off x="2819400" y="1752600"/>
            <a:ext cx="187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Master/Directory</a:t>
            </a:r>
          </a:p>
        </p:txBody>
      </p:sp>
      <p:grpSp>
        <p:nvGrpSpPr>
          <p:cNvPr id="26653" name="Group 145"/>
          <p:cNvGrpSpPr>
            <a:grpSpLocks/>
          </p:cNvGrpSpPr>
          <p:nvPr/>
        </p:nvGrpSpPr>
        <p:grpSpPr bwMode="auto">
          <a:xfrm>
            <a:off x="762000" y="1981200"/>
            <a:ext cx="2209800" cy="533400"/>
            <a:chOff x="1292462" y="2667000"/>
            <a:chExt cx="2209800" cy="533400"/>
          </a:xfrm>
        </p:grpSpPr>
        <p:sp>
          <p:nvSpPr>
            <p:cNvPr id="26679" name="TextBox 146"/>
            <p:cNvSpPr txBox="1">
              <a:spLocks noChangeArrowheads="1"/>
            </p:cNvSpPr>
            <p:nvPr/>
          </p:nvSpPr>
          <p:spPr bwMode="auto">
            <a:xfrm>
              <a:off x="1292462" y="2667000"/>
              <a:ext cx="14899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</a:t>
              </a:r>
              <a:r>
                <a:rPr lang="ja-JP" alt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’</a:t>
              </a:r>
              <a:r>
                <a:rPr lang="en-US" altLang="ja-JP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)</a:t>
              </a:r>
              <a:endParaRPr lang="en-US" sz="1600" b="0">
                <a:solidFill>
                  <a:srgbClr val="FF0000"/>
                </a:solidFill>
                <a:latin typeface="Helvetica" charset="0"/>
                <a:cs typeface="Helvetica" charset="0"/>
              </a:endParaRPr>
            </a:p>
          </p:txBody>
        </p:sp>
        <p:cxnSp>
          <p:nvCxnSpPr>
            <p:cNvPr id="26680" name="Straight Arrow Connector 147"/>
            <p:cNvCxnSpPr>
              <a:cxnSpLocks noChangeShapeType="1"/>
              <a:stCxn id="26679" idx="3"/>
            </p:cNvCxnSpPr>
            <p:nvPr/>
          </p:nvCxnSpPr>
          <p:spPr bwMode="auto">
            <a:xfrm>
              <a:off x="2782373" y="2836277"/>
              <a:ext cx="719889" cy="364123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654" name="Group 148"/>
          <p:cNvGrpSpPr>
            <a:grpSpLocks/>
          </p:cNvGrpSpPr>
          <p:nvPr/>
        </p:nvGrpSpPr>
        <p:grpSpPr bwMode="auto">
          <a:xfrm>
            <a:off x="4191000" y="2990850"/>
            <a:ext cx="596900" cy="1506538"/>
            <a:chOff x="4352708" y="2914029"/>
            <a:chExt cx="596455" cy="1507744"/>
          </a:xfrm>
        </p:grpSpPr>
        <p:cxnSp>
          <p:nvCxnSpPr>
            <p:cNvPr id="26677" name="Straight Arrow Connector 149"/>
            <p:cNvCxnSpPr>
              <a:cxnSpLocks noChangeShapeType="1"/>
            </p:cNvCxnSpPr>
            <p:nvPr/>
          </p:nvCxnSpPr>
          <p:spPr bwMode="auto">
            <a:xfrm>
              <a:off x="4352708" y="3048000"/>
              <a:ext cx="364067" cy="1261533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78" name="TextBox 150"/>
            <p:cNvSpPr txBox="1">
              <a:spLocks noChangeArrowheads="1"/>
            </p:cNvSpPr>
            <p:nvPr/>
          </p:nvSpPr>
          <p:spPr bwMode="auto">
            <a:xfrm rot="4538305">
              <a:off x="4026014" y="3498624"/>
              <a:ext cx="150774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</a:t>
              </a:r>
              <a:r>
                <a:rPr lang="ja-JP" alt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’</a:t>
              </a:r>
              <a:r>
                <a:rPr lang="en-US" altLang="ja-JP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)</a:t>
              </a:r>
              <a:endParaRPr lang="en-US" sz="1600" b="0">
                <a:solidFill>
                  <a:srgbClr val="FF0000"/>
                </a:solidFill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26655" name="Group 151"/>
          <p:cNvGrpSpPr>
            <a:grpSpLocks/>
          </p:cNvGrpSpPr>
          <p:nvPr/>
        </p:nvGrpSpPr>
        <p:grpSpPr bwMode="auto">
          <a:xfrm>
            <a:off x="1143000" y="4767263"/>
            <a:ext cx="1098550" cy="338137"/>
            <a:chOff x="4114800" y="4766846"/>
            <a:chExt cx="1099204" cy="338554"/>
          </a:xfrm>
        </p:grpSpPr>
        <p:sp>
          <p:nvSpPr>
            <p:cNvPr id="26675" name="TextBox 152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6676" name="TextBox 153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grpSp>
        <p:nvGrpSpPr>
          <p:cNvPr id="26656" name="Group 154"/>
          <p:cNvGrpSpPr>
            <a:grpSpLocks/>
          </p:cNvGrpSpPr>
          <p:nvPr/>
        </p:nvGrpSpPr>
        <p:grpSpPr bwMode="auto">
          <a:xfrm>
            <a:off x="1371600" y="3124200"/>
            <a:ext cx="2133600" cy="1295400"/>
            <a:chOff x="1752600" y="3124200"/>
            <a:chExt cx="2133600" cy="1295400"/>
          </a:xfrm>
        </p:grpSpPr>
        <p:cxnSp>
          <p:nvCxnSpPr>
            <p:cNvPr id="156" name="Straight Arrow Connector 155"/>
            <p:cNvCxnSpPr/>
            <p:nvPr/>
          </p:nvCxnSpPr>
          <p:spPr bwMode="auto">
            <a:xfrm flipH="1">
              <a:off x="1752600" y="3124200"/>
              <a:ext cx="2133600" cy="12954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26674" name="TextBox 156"/>
            <p:cNvSpPr txBox="1">
              <a:spLocks noChangeArrowheads="1"/>
            </p:cNvSpPr>
            <p:nvPr/>
          </p:nvSpPr>
          <p:spPr bwMode="auto">
            <a:xfrm rot="19612648">
              <a:off x="1861734" y="3508633"/>
              <a:ext cx="153439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 dirty="0">
                  <a:solidFill>
                    <a:srgbClr val="008000"/>
                  </a:solidFill>
                  <a:latin typeface="Helvetica" charset="0"/>
                  <a:cs typeface="Helvetica" charset="0"/>
                </a:rPr>
                <a:t>put(K14, </a:t>
              </a:r>
              <a:r>
                <a:rPr lang="en-US" sz="1600" b="0" dirty="0" smtClean="0">
                  <a:solidFill>
                    <a:srgbClr val="008000"/>
                  </a:solidFill>
                  <a:latin typeface="Helvetica" charset="0"/>
                  <a:cs typeface="Helvetica" charset="0"/>
                </a:rPr>
                <a:t>V14</a:t>
              </a:r>
              <a:r>
                <a:rPr lang="en-US" sz="1600" b="0" dirty="0" smtClean="0">
                  <a:solidFill>
                    <a:srgbClr val="008000"/>
                  </a:solidFill>
                  <a:latin typeface="Helvetica" charset="0"/>
                  <a:cs typeface="Helvetica" charset="0"/>
                </a:rPr>
                <a:t>’’</a:t>
              </a:r>
              <a:r>
                <a:rPr lang="en-US" altLang="ja-JP" sz="1600" b="0" dirty="0" smtClean="0">
                  <a:solidFill>
                    <a:srgbClr val="008000"/>
                  </a:solidFill>
                  <a:latin typeface="Helvetica" charset="0"/>
                  <a:cs typeface="Helvetica" charset="0"/>
                </a:rPr>
                <a:t>)</a:t>
              </a:r>
              <a:endParaRPr lang="en-US" sz="1600" b="0" dirty="0">
                <a:solidFill>
                  <a:srgbClr val="008000"/>
                </a:solidFill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26657" name="Group 160"/>
          <p:cNvGrpSpPr>
            <a:grpSpLocks/>
          </p:cNvGrpSpPr>
          <p:nvPr/>
        </p:nvGrpSpPr>
        <p:grpSpPr bwMode="auto">
          <a:xfrm>
            <a:off x="762000" y="2438400"/>
            <a:ext cx="2209800" cy="338138"/>
            <a:chOff x="1292462" y="2667000"/>
            <a:chExt cx="2209800" cy="338554"/>
          </a:xfrm>
        </p:grpSpPr>
        <p:sp>
          <p:nvSpPr>
            <p:cNvPr id="162" name="TextBox 161"/>
            <p:cNvSpPr txBox="1"/>
            <p:nvPr/>
          </p:nvSpPr>
          <p:spPr>
            <a:xfrm>
              <a:off x="1292462" y="2667000"/>
              <a:ext cx="153511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0" dirty="0">
                  <a:solidFill>
                    <a:schemeClr val="accent2">
                      <a:lumMod val="75000"/>
                    </a:schemeClr>
                  </a:solidFill>
                  <a:latin typeface="Helvetica"/>
                  <a:cs typeface="Helvetica"/>
                </a:rPr>
                <a:t>put(K14, V14’’)</a:t>
              </a:r>
            </a:p>
          </p:txBody>
        </p:sp>
        <p:cxnSp>
          <p:nvCxnSpPr>
            <p:cNvPr id="163" name="Straight Arrow Connector 162"/>
            <p:cNvCxnSpPr>
              <a:stCxn id="162" idx="3"/>
            </p:cNvCxnSpPr>
            <p:nvPr/>
          </p:nvCxnSpPr>
          <p:spPr bwMode="auto">
            <a:xfrm>
              <a:off x="2827575" y="2837072"/>
              <a:ext cx="674687" cy="58809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6658" name="Group 167"/>
          <p:cNvGrpSpPr>
            <a:grpSpLocks/>
          </p:cNvGrpSpPr>
          <p:nvPr/>
        </p:nvGrpSpPr>
        <p:grpSpPr bwMode="auto">
          <a:xfrm>
            <a:off x="1981200" y="3124200"/>
            <a:ext cx="2133600" cy="1295400"/>
            <a:chOff x="1752600" y="3352800"/>
            <a:chExt cx="2209800" cy="1066800"/>
          </a:xfrm>
        </p:grpSpPr>
        <p:cxnSp>
          <p:nvCxnSpPr>
            <p:cNvPr id="26669" name="Straight Arrow Connector 168"/>
            <p:cNvCxnSpPr>
              <a:cxnSpLocks noChangeShapeType="1"/>
            </p:cNvCxnSpPr>
            <p:nvPr/>
          </p:nvCxnSpPr>
          <p:spPr bwMode="auto">
            <a:xfrm flipH="1">
              <a:off x="1752600" y="3352800"/>
              <a:ext cx="2209800" cy="106680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70" name="TextBox 169"/>
            <p:cNvSpPr txBox="1">
              <a:spLocks noChangeArrowheads="1"/>
            </p:cNvSpPr>
            <p:nvPr/>
          </p:nvSpPr>
          <p:spPr bwMode="auto">
            <a:xfrm rot="-1954491">
              <a:off x="1952397" y="3684716"/>
              <a:ext cx="1549763" cy="278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</a:t>
              </a:r>
              <a:r>
                <a:rPr lang="ja-JP" alt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’</a:t>
              </a:r>
              <a:r>
                <a:rPr lang="en-US" altLang="ja-JP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)</a:t>
              </a:r>
              <a:endParaRPr lang="en-US" sz="1600" b="0">
                <a:solidFill>
                  <a:srgbClr val="FF0000"/>
                </a:solidFill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26659" name="Group 173"/>
          <p:cNvGrpSpPr>
            <a:grpSpLocks/>
          </p:cNvGrpSpPr>
          <p:nvPr/>
        </p:nvGrpSpPr>
        <p:grpSpPr bwMode="auto">
          <a:xfrm>
            <a:off x="4572000" y="2958666"/>
            <a:ext cx="609602" cy="1534394"/>
            <a:chOff x="4339563" y="2901305"/>
            <a:chExt cx="609602" cy="1533192"/>
          </a:xfrm>
        </p:grpSpPr>
        <p:cxnSp>
          <p:nvCxnSpPr>
            <p:cNvPr id="26667" name="Straight Arrow Connector 174"/>
            <p:cNvCxnSpPr>
              <a:cxnSpLocks noChangeShapeType="1"/>
            </p:cNvCxnSpPr>
            <p:nvPr/>
          </p:nvCxnSpPr>
          <p:spPr bwMode="auto">
            <a:xfrm>
              <a:off x="4339563" y="2990229"/>
              <a:ext cx="377212" cy="1319304"/>
            </a:xfrm>
            <a:prstGeom prst="straightConnector1">
              <a:avLst/>
            </a:prstGeom>
            <a:noFill/>
            <a:ln w="12700">
              <a:solidFill>
                <a:srgbClr val="009D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68" name="TextBox 175"/>
            <p:cNvSpPr txBox="1">
              <a:spLocks noChangeArrowheads="1"/>
            </p:cNvSpPr>
            <p:nvPr/>
          </p:nvSpPr>
          <p:spPr bwMode="auto">
            <a:xfrm rot="4538305">
              <a:off x="4013292" y="3498624"/>
              <a:ext cx="15331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 dirty="0">
                  <a:solidFill>
                    <a:srgbClr val="008200"/>
                  </a:solidFill>
                  <a:latin typeface="Helvetica" charset="0"/>
                  <a:cs typeface="Helvetica" charset="0"/>
                </a:rPr>
                <a:t>put(K14, </a:t>
              </a:r>
              <a:r>
                <a:rPr lang="en-US" sz="1600" b="0" dirty="0" smtClean="0">
                  <a:solidFill>
                    <a:srgbClr val="008200"/>
                  </a:solidFill>
                  <a:latin typeface="Helvetica" charset="0"/>
                  <a:cs typeface="Helvetica" charset="0"/>
                </a:rPr>
                <a:t>V14</a:t>
              </a:r>
              <a:r>
                <a:rPr lang="en-US" sz="1600" b="0" dirty="0" smtClean="0">
                  <a:solidFill>
                    <a:srgbClr val="008200"/>
                  </a:solidFill>
                  <a:latin typeface="Helvetica" charset="0"/>
                  <a:cs typeface="Helvetica" charset="0"/>
                </a:rPr>
                <a:t>’’</a:t>
              </a:r>
              <a:r>
                <a:rPr lang="en-US" altLang="ja-JP" sz="1600" b="0" dirty="0" smtClean="0">
                  <a:solidFill>
                    <a:srgbClr val="008200"/>
                  </a:solidFill>
                  <a:latin typeface="Helvetica" charset="0"/>
                  <a:cs typeface="Helvetica" charset="0"/>
                </a:rPr>
                <a:t>)</a:t>
              </a:r>
              <a:endParaRPr lang="en-US" sz="1600" b="0" dirty="0">
                <a:solidFill>
                  <a:srgbClr val="008200"/>
                </a:solidFill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26660" name="Group 179"/>
          <p:cNvGrpSpPr>
            <a:grpSpLocks/>
          </p:cNvGrpSpPr>
          <p:nvPr/>
        </p:nvGrpSpPr>
        <p:grpSpPr bwMode="auto">
          <a:xfrm>
            <a:off x="4038597" y="4767256"/>
            <a:ext cx="1181473" cy="338554"/>
            <a:chOff x="4114800" y="4766846"/>
            <a:chExt cx="1181226" cy="338972"/>
          </a:xfrm>
        </p:grpSpPr>
        <p:sp>
          <p:nvSpPr>
            <p:cNvPr id="26665" name="TextBox 180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82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6666" name="TextBox 181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631772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 dirty="0" smtClean="0">
                  <a:solidFill>
                    <a:srgbClr val="008200"/>
                  </a:solidFill>
                  <a:latin typeface="Helvetica" charset="0"/>
                  <a:cs typeface="Helvetica" charset="0"/>
                </a:rPr>
                <a:t>V14</a:t>
              </a:r>
              <a:r>
                <a:rPr lang="en-US" sz="1600" b="0" dirty="0" smtClean="0">
                  <a:solidFill>
                    <a:srgbClr val="008200"/>
                  </a:solidFill>
                  <a:latin typeface="Helvetica" charset="0"/>
                  <a:cs typeface="Helvetica" charset="0"/>
                </a:rPr>
                <a:t>’’</a:t>
              </a:r>
              <a:endParaRPr lang="en-US" sz="1600" b="0" dirty="0">
                <a:solidFill>
                  <a:srgbClr val="008200"/>
                </a:solidFill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26661" name="Group 182"/>
          <p:cNvGrpSpPr>
            <a:grpSpLocks/>
          </p:cNvGrpSpPr>
          <p:nvPr/>
        </p:nvGrpSpPr>
        <p:grpSpPr bwMode="auto">
          <a:xfrm>
            <a:off x="1143000" y="4767263"/>
            <a:ext cx="1144588" cy="338137"/>
            <a:chOff x="4114800" y="4766846"/>
            <a:chExt cx="1144789" cy="338554"/>
          </a:xfrm>
        </p:grpSpPr>
        <p:sp>
          <p:nvSpPr>
            <p:cNvPr id="26663" name="TextBox 183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6664" name="TextBox 184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953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  <a:r>
                <a:rPr lang="ja-JP" alt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’</a:t>
              </a:r>
              <a:endParaRPr lang="en-US" sz="1600" b="0">
                <a:solidFill>
                  <a:srgbClr val="FF0000"/>
                </a:solidFill>
                <a:latin typeface="Helvetica" charset="0"/>
                <a:cs typeface="Helvetica" charset="0"/>
              </a:endParaRP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5257800" y="1873250"/>
            <a:ext cx="3733800" cy="16319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000" b="0" dirty="0">
                <a:latin typeface="Helvetica"/>
                <a:cs typeface="Helvetica"/>
              </a:rPr>
              <a:t>put(K14, V14’) and put(K14, V14’’) reach N1 and N3 in reverse  order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000" b="0" dirty="0">
                <a:latin typeface="Helvetica"/>
                <a:cs typeface="Helvetica"/>
              </a:rPr>
              <a:t>What does get(K14) return?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000" b="0" dirty="0">
                <a:latin typeface="Helvetica"/>
                <a:cs typeface="Helvetica"/>
              </a:rPr>
              <a:t>Undefined!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Read after Write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10540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Read not guaranteed to return value of latest write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Can happen if Master processes requests in different threads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>
                <a:latin typeface="Helvetica Neue Light" charset="0"/>
                <a:ea typeface="ＭＳ Ｐゴシック" charset="0"/>
              </a:rPr>
              <a:t> </a:t>
            </a:r>
          </a:p>
        </p:txBody>
      </p:sp>
      <p:pic>
        <p:nvPicPr>
          <p:cNvPr id="2765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3241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86" name="Rectangle 8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87" name="Straight Connector 86"/>
            <p:cNvCxnSpPr>
              <a:stCxn id="86" idx="0"/>
              <a:endCxn id="8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7656" name="TextBox 92"/>
          <p:cNvSpPr txBox="1">
            <a:spLocks noChangeArrowheads="1"/>
          </p:cNvSpPr>
          <p:nvPr/>
        </p:nvSpPr>
        <p:spPr bwMode="auto">
          <a:xfrm>
            <a:off x="5715000" y="52562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…</a:t>
            </a:r>
          </a:p>
        </p:txBody>
      </p:sp>
      <p:pic>
        <p:nvPicPr>
          <p:cNvPr id="27657" name="Picture 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675" y="2286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9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96" name="Rectangle 9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97" name="Straight Connector 96"/>
            <p:cNvCxnSpPr>
              <a:stCxn id="96" idx="0"/>
              <a:endCxn id="9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" name="Group 10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04" name="Rectangle 10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05" name="Straight Connector 104"/>
            <p:cNvCxnSpPr>
              <a:stCxn id="104" idx="0"/>
              <a:endCxn id="10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" name="Group 11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12" name="Rectangle 11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13" name="Straight Connector 112"/>
            <p:cNvCxnSpPr>
              <a:stCxn id="112" idx="0"/>
              <a:endCxn id="11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7661" name="TextBox 118"/>
          <p:cNvSpPr txBox="1">
            <a:spLocks noChangeArrowheads="1"/>
          </p:cNvSpPr>
          <p:nvPr/>
        </p:nvSpPr>
        <p:spPr bwMode="auto">
          <a:xfrm>
            <a:off x="2162175" y="5954713"/>
            <a:ext cx="436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27662" name="TextBox 119"/>
          <p:cNvSpPr txBox="1">
            <a:spLocks noChangeArrowheads="1"/>
          </p:cNvSpPr>
          <p:nvPr/>
        </p:nvSpPr>
        <p:spPr bwMode="auto">
          <a:xfrm>
            <a:off x="3581400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27663" name="TextBox 120"/>
          <p:cNvSpPr txBox="1">
            <a:spLocks noChangeArrowheads="1"/>
          </p:cNvSpPr>
          <p:nvPr/>
        </p:nvSpPr>
        <p:spPr bwMode="auto">
          <a:xfrm>
            <a:off x="4905375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27664" name="TextBox 121"/>
          <p:cNvSpPr txBox="1">
            <a:spLocks noChangeArrowheads="1"/>
          </p:cNvSpPr>
          <p:nvPr/>
        </p:nvSpPr>
        <p:spPr bwMode="auto">
          <a:xfrm>
            <a:off x="6810375" y="5943600"/>
            <a:ext cx="522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27665" name="TextBox 122"/>
          <p:cNvSpPr txBox="1">
            <a:spLocks noChangeArrowheads="1"/>
          </p:cNvSpPr>
          <p:nvPr/>
        </p:nvSpPr>
        <p:spPr bwMode="auto">
          <a:xfrm>
            <a:off x="2667000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27666" name="TextBox 123"/>
          <p:cNvSpPr txBox="1">
            <a:spLocks noChangeArrowheads="1"/>
          </p:cNvSpPr>
          <p:nvPr/>
        </p:nvSpPr>
        <p:spPr bwMode="auto">
          <a:xfrm>
            <a:off x="3216275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V5</a:t>
            </a:r>
          </a:p>
        </p:txBody>
      </p:sp>
      <p:grpSp>
        <p:nvGrpSpPr>
          <p:cNvPr id="27667" name="Group 124"/>
          <p:cNvGrpSpPr>
            <a:grpSpLocks/>
          </p:cNvGrpSpPr>
          <p:nvPr/>
        </p:nvGrpSpPr>
        <p:grpSpPr bwMode="auto">
          <a:xfrm>
            <a:off x="4038600" y="4767263"/>
            <a:ext cx="1098550" cy="338137"/>
            <a:chOff x="4114800" y="4766846"/>
            <a:chExt cx="1099204" cy="338554"/>
          </a:xfrm>
        </p:grpSpPr>
        <p:sp>
          <p:nvSpPr>
            <p:cNvPr id="27710" name="TextBox 125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7711" name="TextBox 126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sp>
        <p:nvSpPr>
          <p:cNvPr id="27668" name="TextBox 127"/>
          <p:cNvSpPr txBox="1">
            <a:spLocks noChangeArrowheads="1"/>
          </p:cNvSpPr>
          <p:nvPr/>
        </p:nvSpPr>
        <p:spPr bwMode="auto">
          <a:xfrm>
            <a:off x="6019800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27669" name="TextBox 128"/>
          <p:cNvSpPr txBox="1">
            <a:spLocks noChangeArrowheads="1"/>
          </p:cNvSpPr>
          <p:nvPr/>
        </p:nvSpPr>
        <p:spPr bwMode="auto">
          <a:xfrm>
            <a:off x="6575425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V105</a:t>
            </a:r>
          </a:p>
        </p:txBody>
      </p:sp>
      <p:grpSp>
        <p:nvGrpSpPr>
          <p:cNvPr id="8" name="Group 129"/>
          <p:cNvGrpSpPr/>
          <p:nvPr/>
        </p:nvGrpSpPr>
        <p:grpSpPr>
          <a:xfrm>
            <a:off x="3546508" y="2133600"/>
            <a:ext cx="12954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131" name="Rectangle 130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 bwMode="auto">
            <a:xfrm rot="16200000" flipH="1">
              <a:off x="1780941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7" name="Straight Connector 136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7671" name="TextBox 137"/>
          <p:cNvSpPr txBox="1">
            <a:spLocks noChangeArrowheads="1"/>
          </p:cNvSpPr>
          <p:nvPr/>
        </p:nvSpPr>
        <p:spPr bwMode="auto">
          <a:xfrm>
            <a:off x="3546475" y="22526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27672" name="TextBox 138"/>
          <p:cNvSpPr txBox="1">
            <a:spLocks noChangeArrowheads="1"/>
          </p:cNvSpPr>
          <p:nvPr/>
        </p:nvSpPr>
        <p:spPr bwMode="auto">
          <a:xfrm>
            <a:off x="4095750" y="2252663"/>
            <a:ext cx="454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N2</a:t>
            </a:r>
          </a:p>
        </p:txBody>
      </p:sp>
      <p:grpSp>
        <p:nvGrpSpPr>
          <p:cNvPr id="27673" name="Group 139"/>
          <p:cNvGrpSpPr>
            <a:grpSpLocks/>
          </p:cNvGrpSpPr>
          <p:nvPr/>
        </p:nvGrpSpPr>
        <p:grpSpPr bwMode="auto">
          <a:xfrm>
            <a:off x="3546475" y="2438400"/>
            <a:ext cx="1300163" cy="338138"/>
            <a:chOff x="5486400" y="3048000"/>
            <a:chExt cx="1299655" cy="338554"/>
          </a:xfrm>
        </p:grpSpPr>
        <p:sp>
          <p:nvSpPr>
            <p:cNvPr id="27708" name="TextBox 140"/>
            <p:cNvSpPr txBox="1">
              <a:spLocks noChangeArrowheads="1"/>
            </p:cNvSpPr>
            <p:nvPr/>
          </p:nvSpPr>
          <p:spPr bwMode="auto">
            <a:xfrm>
              <a:off x="5486400" y="3048000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7709" name="TextBox 141"/>
            <p:cNvSpPr txBox="1">
              <a:spLocks noChangeArrowheads="1"/>
            </p:cNvSpPr>
            <p:nvPr/>
          </p:nvSpPr>
          <p:spPr bwMode="auto">
            <a:xfrm>
              <a:off x="6019800" y="3048000"/>
              <a:ext cx="76625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N1,N3 </a:t>
              </a:r>
            </a:p>
          </p:txBody>
        </p:sp>
      </p:grpSp>
      <p:sp>
        <p:nvSpPr>
          <p:cNvPr id="27674" name="TextBox 142"/>
          <p:cNvSpPr txBox="1">
            <a:spLocks noChangeArrowheads="1"/>
          </p:cNvSpPr>
          <p:nvPr/>
        </p:nvSpPr>
        <p:spPr bwMode="auto">
          <a:xfrm>
            <a:off x="3492500" y="27860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27675" name="TextBox 143"/>
          <p:cNvSpPr txBox="1">
            <a:spLocks noChangeArrowheads="1"/>
          </p:cNvSpPr>
          <p:nvPr/>
        </p:nvSpPr>
        <p:spPr bwMode="auto">
          <a:xfrm>
            <a:off x="4052888" y="2786063"/>
            <a:ext cx="5603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N50</a:t>
            </a:r>
          </a:p>
        </p:txBody>
      </p:sp>
      <p:sp>
        <p:nvSpPr>
          <p:cNvPr id="27676" name="TextBox 144"/>
          <p:cNvSpPr txBox="1">
            <a:spLocks noChangeArrowheads="1"/>
          </p:cNvSpPr>
          <p:nvPr/>
        </p:nvSpPr>
        <p:spPr bwMode="auto">
          <a:xfrm>
            <a:off x="2819400" y="1752600"/>
            <a:ext cx="187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Master/Directory</a:t>
            </a:r>
          </a:p>
        </p:txBody>
      </p:sp>
      <p:grpSp>
        <p:nvGrpSpPr>
          <p:cNvPr id="10" name="Group 145"/>
          <p:cNvGrpSpPr>
            <a:grpSpLocks/>
          </p:cNvGrpSpPr>
          <p:nvPr/>
        </p:nvGrpSpPr>
        <p:grpSpPr bwMode="auto">
          <a:xfrm>
            <a:off x="1314450" y="2362200"/>
            <a:ext cx="1657350" cy="338138"/>
            <a:chOff x="1711382" y="2667000"/>
            <a:chExt cx="1657440" cy="338554"/>
          </a:xfrm>
        </p:grpSpPr>
        <p:sp>
          <p:nvSpPr>
            <p:cNvPr id="27706" name="TextBox 146"/>
            <p:cNvSpPr txBox="1">
              <a:spLocks noChangeArrowheads="1"/>
            </p:cNvSpPr>
            <p:nvPr/>
          </p:nvSpPr>
          <p:spPr bwMode="auto">
            <a:xfrm>
              <a:off x="1711382" y="2667000"/>
              <a:ext cx="9716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3366FF"/>
                  </a:solidFill>
                  <a:latin typeface="Helvetica" charset="0"/>
                  <a:cs typeface="Helvetica" charset="0"/>
                </a:rPr>
                <a:t>get(K14)</a:t>
              </a:r>
            </a:p>
          </p:txBody>
        </p:sp>
        <p:cxnSp>
          <p:nvCxnSpPr>
            <p:cNvPr id="27707" name="Straight Arrow Connector 147"/>
            <p:cNvCxnSpPr>
              <a:cxnSpLocks noChangeShapeType="1"/>
            </p:cNvCxnSpPr>
            <p:nvPr/>
          </p:nvCxnSpPr>
          <p:spPr bwMode="auto">
            <a:xfrm>
              <a:off x="2698954" y="2836277"/>
              <a:ext cx="669868" cy="97423"/>
            </a:xfrm>
            <a:prstGeom prst="straightConnector1">
              <a:avLst/>
            </a:prstGeom>
            <a:noFill/>
            <a:ln w="12700">
              <a:solidFill>
                <a:srgbClr val="3366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" name="Group 148"/>
          <p:cNvGrpSpPr>
            <a:grpSpLocks/>
          </p:cNvGrpSpPr>
          <p:nvPr/>
        </p:nvGrpSpPr>
        <p:grpSpPr bwMode="auto">
          <a:xfrm>
            <a:off x="4191000" y="2995613"/>
            <a:ext cx="596900" cy="1497012"/>
            <a:chOff x="4352708" y="2919739"/>
            <a:chExt cx="596455" cy="1496323"/>
          </a:xfrm>
        </p:grpSpPr>
        <p:cxnSp>
          <p:nvCxnSpPr>
            <p:cNvPr id="27704" name="Straight Arrow Connector 149"/>
            <p:cNvCxnSpPr>
              <a:cxnSpLocks noChangeShapeType="1"/>
            </p:cNvCxnSpPr>
            <p:nvPr/>
          </p:nvCxnSpPr>
          <p:spPr bwMode="auto">
            <a:xfrm>
              <a:off x="4352708" y="3048000"/>
              <a:ext cx="364067" cy="1261533"/>
            </a:xfrm>
            <a:prstGeom prst="straightConnector1">
              <a:avLst/>
            </a:prstGeom>
            <a:noFill/>
            <a:ln w="12700">
              <a:solidFill>
                <a:srgbClr val="3366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05" name="TextBox 150"/>
            <p:cNvSpPr txBox="1">
              <a:spLocks noChangeArrowheads="1"/>
            </p:cNvSpPr>
            <p:nvPr/>
          </p:nvSpPr>
          <p:spPr bwMode="auto">
            <a:xfrm rot="4538305">
              <a:off x="4031724" y="3498624"/>
              <a:ext cx="14963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3366FF"/>
                  </a:solidFill>
                  <a:latin typeface="Helvetica" charset="0"/>
                  <a:cs typeface="Helvetica" charset="0"/>
                </a:rPr>
                <a:t>get(K14, V14</a:t>
              </a:r>
              <a:r>
                <a:rPr lang="ja-JP" altLang="en-US" sz="1600" b="0">
                  <a:solidFill>
                    <a:srgbClr val="3366FF"/>
                  </a:solidFill>
                  <a:latin typeface="Helvetica" charset="0"/>
                  <a:cs typeface="Helvetica" charset="0"/>
                </a:rPr>
                <a:t>’</a:t>
              </a:r>
              <a:r>
                <a:rPr lang="en-US" altLang="ja-JP" sz="1600" b="0">
                  <a:solidFill>
                    <a:srgbClr val="3366FF"/>
                  </a:solidFill>
                  <a:latin typeface="Helvetica" charset="0"/>
                  <a:cs typeface="Helvetica" charset="0"/>
                </a:rPr>
                <a:t>)</a:t>
              </a:r>
              <a:endParaRPr lang="en-US" sz="1600" b="0">
                <a:solidFill>
                  <a:srgbClr val="3366FF"/>
                </a:solidFill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27679" name="Group 151"/>
          <p:cNvGrpSpPr>
            <a:grpSpLocks/>
          </p:cNvGrpSpPr>
          <p:nvPr/>
        </p:nvGrpSpPr>
        <p:grpSpPr bwMode="auto">
          <a:xfrm>
            <a:off x="1143000" y="4767263"/>
            <a:ext cx="1098550" cy="338137"/>
            <a:chOff x="4114800" y="4766846"/>
            <a:chExt cx="1099204" cy="338554"/>
          </a:xfrm>
        </p:grpSpPr>
        <p:sp>
          <p:nvSpPr>
            <p:cNvPr id="27702" name="TextBox 152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7703" name="TextBox 153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grpSp>
        <p:nvGrpSpPr>
          <p:cNvPr id="13" name="Group 154"/>
          <p:cNvGrpSpPr>
            <a:grpSpLocks/>
          </p:cNvGrpSpPr>
          <p:nvPr/>
        </p:nvGrpSpPr>
        <p:grpSpPr bwMode="auto">
          <a:xfrm>
            <a:off x="1371600" y="3124200"/>
            <a:ext cx="2133600" cy="1295400"/>
            <a:chOff x="1752600" y="3124200"/>
            <a:chExt cx="2133600" cy="1295400"/>
          </a:xfrm>
        </p:grpSpPr>
        <p:cxnSp>
          <p:nvCxnSpPr>
            <p:cNvPr id="27700" name="Straight Arrow Connector 155"/>
            <p:cNvCxnSpPr>
              <a:cxnSpLocks noChangeShapeType="1"/>
            </p:cNvCxnSpPr>
            <p:nvPr/>
          </p:nvCxnSpPr>
          <p:spPr bwMode="auto">
            <a:xfrm flipH="1">
              <a:off x="1752600" y="3124200"/>
              <a:ext cx="2133600" cy="129540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01" name="TextBox 156"/>
            <p:cNvSpPr txBox="1">
              <a:spLocks noChangeArrowheads="1"/>
            </p:cNvSpPr>
            <p:nvPr/>
          </p:nvSpPr>
          <p:spPr bwMode="auto">
            <a:xfrm rot="-1987352">
              <a:off x="1861183" y="3508633"/>
              <a:ext cx="153549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</a:t>
              </a:r>
              <a:r>
                <a:rPr lang="ja-JP" alt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’</a:t>
              </a:r>
              <a:r>
                <a:rPr lang="en-US" altLang="ja-JP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)</a:t>
              </a:r>
              <a:endParaRPr lang="en-US" sz="1600" b="0">
                <a:solidFill>
                  <a:srgbClr val="FF0000"/>
                </a:solidFill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14" name="Group 160"/>
          <p:cNvGrpSpPr>
            <a:grpSpLocks/>
          </p:cNvGrpSpPr>
          <p:nvPr/>
        </p:nvGrpSpPr>
        <p:grpSpPr bwMode="auto">
          <a:xfrm>
            <a:off x="762000" y="2100263"/>
            <a:ext cx="2209800" cy="338137"/>
            <a:chOff x="1292462" y="2667000"/>
            <a:chExt cx="2209800" cy="338554"/>
          </a:xfrm>
        </p:grpSpPr>
        <p:sp>
          <p:nvSpPr>
            <p:cNvPr id="27698" name="TextBox 161"/>
            <p:cNvSpPr txBox="1">
              <a:spLocks noChangeArrowheads="1"/>
            </p:cNvSpPr>
            <p:nvPr/>
          </p:nvSpPr>
          <p:spPr bwMode="auto">
            <a:xfrm>
              <a:off x="1292462" y="2667000"/>
              <a:ext cx="153549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</a:t>
              </a:r>
              <a:r>
                <a:rPr lang="ja-JP" alt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’</a:t>
              </a:r>
              <a:r>
                <a:rPr lang="en-US" altLang="ja-JP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)</a:t>
              </a:r>
              <a:endParaRPr lang="en-US" sz="1600" b="0">
                <a:solidFill>
                  <a:srgbClr val="FF0000"/>
                </a:solidFill>
                <a:latin typeface="Helvetica" charset="0"/>
                <a:cs typeface="Helvetica" charset="0"/>
              </a:endParaRPr>
            </a:p>
          </p:txBody>
        </p:sp>
        <p:cxnSp>
          <p:nvCxnSpPr>
            <p:cNvPr id="27699" name="Straight Arrow Connector 162"/>
            <p:cNvCxnSpPr>
              <a:cxnSpLocks noChangeShapeType="1"/>
              <a:stCxn id="27698" idx="3"/>
            </p:cNvCxnSpPr>
            <p:nvPr/>
          </p:nvCxnSpPr>
          <p:spPr bwMode="auto">
            <a:xfrm>
              <a:off x="2827958" y="2836277"/>
              <a:ext cx="674304" cy="169277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" name="Group 173"/>
          <p:cNvGrpSpPr>
            <a:grpSpLocks/>
          </p:cNvGrpSpPr>
          <p:nvPr/>
        </p:nvGrpSpPr>
        <p:grpSpPr bwMode="auto">
          <a:xfrm>
            <a:off x="4572000" y="2957513"/>
            <a:ext cx="609600" cy="1536700"/>
            <a:chOff x="4339563" y="2900153"/>
            <a:chExt cx="609600" cy="1535496"/>
          </a:xfrm>
        </p:grpSpPr>
        <p:cxnSp>
          <p:nvCxnSpPr>
            <p:cNvPr id="27696" name="Straight Arrow Connector 174"/>
            <p:cNvCxnSpPr>
              <a:cxnSpLocks noChangeShapeType="1"/>
            </p:cNvCxnSpPr>
            <p:nvPr/>
          </p:nvCxnSpPr>
          <p:spPr bwMode="auto">
            <a:xfrm>
              <a:off x="4339563" y="2990229"/>
              <a:ext cx="377212" cy="1319304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97" name="TextBox 175"/>
            <p:cNvSpPr txBox="1">
              <a:spLocks noChangeArrowheads="1"/>
            </p:cNvSpPr>
            <p:nvPr/>
          </p:nvSpPr>
          <p:spPr bwMode="auto">
            <a:xfrm rot="4538305">
              <a:off x="4012138" y="3498624"/>
              <a:ext cx="153549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</a:t>
              </a:r>
              <a:r>
                <a:rPr lang="ja-JP" alt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’</a:t>
              </a:r>
              <a:r>
                <a:rPr lang="en-US" altLang="ja-JP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)</a:t>
              </a:r>
              <a:endParaRPr lang="en-US" sz="1600" b="0">
                <a:solidFill>
                  <a:srgbClr val="FF0000"/>
                </a:solidFill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16" name="Group 179"/>
          <p:cNvGrpSpPr>
            <a:grpSpLocks/>
          </p:cNvGrpSpPr>
          <p:nvPr/>
        </p:nvGrpSpPr>
        <p:grpSpPr bwMode="auto">
          <a:xfrm>
            <a:off x="4038600" y="4767263"/>
            <a:ext cx="1144590" cy="338144"/>
            <a:chOff x="4114800" y="4766846"/>
            <a:chExt cx="1144791" cy="338561"/>
          </a:xfrm>
        </p:grpSpPr>
        <p:sp>
          <p:nvSpPr>
            <p:cNvPr id="27694" name="TextBox 180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7695" name="TextBox 181"/>
            <p:cNvSpPr txBox="1">
              <a:spLocks noChangeArrowheads="1"/>
            </p:cNvSpPr>
            <p:nvPr/>
          </p:nvSpPr>
          <p:spPr bwMode="auto">
            <a:xfrm>
              <a:off x="4664256" y="4766853"/>
              <a:ext cx="5953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 dirty="0" smtClean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  <a:r>
                <a:rPr lang="ja-JP" altLang="en-US" sz="1600" b="0" dirty="0" smtClean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’</a:t>
              </a:r>
              <a:endParaRPr lang="en-US" sz="1600" b="0" dirty="0">
                <a:solidFill>
                  <a:srgbClr val="FF0000"/>
                </a:solidFill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17" name="Group 182"/>
          <p:cNvGrpSpPr>
            <a:grpSpLocks/>
          </p:cNvGrpSpPr>
          <p:nvPr/>
        </p:nvGrpSpPr>
        <p:grpSpPr bwMode="auto">
          <a:xfrm>
            <a:off x="1143000" y="4767263"/>
            <a:ext cx="1144588" cy="338137"/>
            <a:chOff x="4114800" y="4766846"/>
            <a:chExt cx="1144789" cy="338554"/>
          </a:xfrm>
        </p:grpSpPr>
        <p:sp>
          <p:nvSpPr>
            <p:cNvPr id="27692" name="TextBox 183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7693" name="TextBox 184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953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  <a:r>
                <a:rPr lang="ja-JP" alt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’</a:t>
              </a:r>
              <a:endParaRPr lang="en-US" sz="1600" b="0">
                <a:solidFill>
                  <a:srgbClr val="FF0000"/>
                </a:solidFill>
                <a:latin typeface="Helvetica" charset="0"/>
                <a:cs typeface="Helvetica" charset="0"/>
              </a:endParaRP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5257800" y="1873250"/>
            <a:ext cx="3733800" cy="13239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000" b="0" dirty="0">
                <a:latin typeface="Helvetica"/>
                <a:cs typeface="Helvetica"/>
              </a:rPr>
              <a:t>get(K14) happens right after put(K14, V14’)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000" b="0" dirty="0">
                <a:latin typeface="Helvetica"/>
                <a:cs typeface="Helvetica"/>
              </a:rPr>
              <a:t>get(K14) reaches N3 before put(K14, V14’)!</a:t>
            </a:r>
          </a:p>
        </p:txBody>
      </p:sp>
      <p:grpSp>
        <p:nvGrpSpPr>
          <p:cNvPr id="18" name="Group 157"/>
          <p:cNvGrpSpPr>
            <a:grpSpLocks/>
          </p:cNvGrpSpPr>
          <p:nvPr/>
        </p:nvGrpSpPr>
        <p:grpSpPr bwMode="auto">
          <a:xfrm>
            <a:off x="3903663" y="3100388"/>
            <a:ext cx="503237" cy="1260475"/>
            <a:chOff x="4445841" y="3048000"/>
            <a:chExt cx="503320" cy="1261533"/>
          </a:xfrm>
        </p:grpSpPr>
        <p:cxnSp>
          <p:nvCxnSpPr>
            <p:cNvPr id="27690" name="Straight Arrow Connector 158"/>
            <p:cNvCxnSpPr>
              <a:cxnSpLocks noChangeShapeType="1"/>
            </p:cNvCxnSpPr>
            <p:nvPr/>
          </p:nvCxnSpPr>
          <p:spPr bwMode="auto">
            <a:xfrm>
              <a:off x="4445841" y="3048000"/>
              <a:ext cx="364067" cy="1261533"/>
            </a:xfrm>
            <a:prstGeom prst="straightConnector1">
              <a:avLst/>
            </a:prstGeom>
            <a:noFill/>
            <a:ln w="12700">
              <a:solidFill>
                <a:srgbClr val="3366FF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91" name="TextBox 159"/>
            <p:cNvSpPr txBox="1">
              <a:spLocks noChangeArrowheads="1"/>
            </p:cNvSpPr>
            <p:nvPr/>
          </p:nvSpPr>
          <p:spPr bwMode="auto">
            <a:xfrm rot="4538305">
              <a:off x="4476505" y="3498624"/>
              <a:ext cx="6067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3366FF"/>
                  </a:solidFill>
                  <a:latin typeface="Helvetica" charset="0"/>
                  <a:cs typeface="Helvetica" charset="0"/>
                </a:rPr>
                <a:t> V14</a:t>
              </a:r>
            </a:p>
          </p:txBody>
        </p:sp>
      </p:grpSp>
      <p:grpSp>
        <p:nvGrpSpPr>
          <p:cNvPr id="19" name="Group 163"/>
          <p:cNvGrpSpPr>
            <a:grpSpLocks/>
          </p:cNvGrpSpPr>
          <p:nvPr/>
        </p:nvGrpSpPr>
        <p:grpSpPr bwMode="auto">
          <a:xfrm>
            <a:off x="1431925" y="2590800"/>
            <a:ext cx="1539875" cy="338138"/>
            <a:chOff x="1980872" y="2667000"/>
            <a:chExt cx="1540350" cy="338554"/>
          </a:xfrm>
        </p:grpSpPr>
        <p:sp>
          <p:nvSpPr>
            <p:cNvPr id="27688" name="TextBox 164"/>
            <p:cNvSpPr txBox="1">
              <a:spLocks noChangeArrowheads="1"/>
            </p:cNvSpPr>
            <p:nvPr/>
          </p:nvSpPr>
          <p:spPr bwMode="auto">
            <a:xfrm>
              <a:off x="1980872" y="2667000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3366FF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  <p:cxnSp>
          <p:nvCxnSpPr>
            <p:cNvPr id="27689" name="Straight Arrow Connector 165"/>
            <p:cNvCxnSpPr>
              <a:cxnSpLocks noChangeShapeType="1"/>
              <a:stCxn id="27688" idx="3"/>
            </p:cNvCxnSpPr>
            <p:nvPr/>
          </p:nvCxnSpPr>
          <p:spPr bwMode="auto">
            <a:xfrm flipV="1">
              <a:off x="2530622" y="2819400"/>
              <a:ext cx="990600" cy="16877"/>
            </a:xfrm>
            <a:prstGeom prst="straightConnector1">
              <a:avLst/>
            </a:prstGeom>
            <a:noFill/>
            <a:ln w="12700">
              <a:solidFill>
                <a:srgbClr val="3366FF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Consistency (cont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d)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41020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 dirty="0">
                <a:latin typeface="Helvetica Neue Light" charset="0"/>
                <a:ea typeface="ＭＳ Ｐゴシック" charset="0"/>
              </a:rPr>
              <a:t>Large variety of consistency models (we’ve already seen):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Helvetica Neue Light" charset="0"/>
                <a:ea typeface="ＭＳ Ｐゴシック" charset="0"/>
              </a:rPr>
              <a:t>Atomic consistency (</a:t>
            </a:r>
            <a:r>
              <a:rPr lang="en-US" dirty="0" err="1">
                <a:latin typeface="Helvetica Neue Light" charset="0"/>
                <a:ea typeface="ＭＳ Ｐゴシック" charset="0"/>
              </a:rPr>
              <a:t>linearizability</a:t>
            </a:r>
            <a:r>
              <a:rPr lang="en-US" dirty="0">
                <a:latin typeface="Helvetica Neue Light" charset="0"/>
                <a:ea typeface="ＭＳ Ｐゴシック" charset="0"/>
              </a:rPr>
              <a:t>): reads/writes (gets/puts) to replicas appear as if there was a single underlying replica (single system image)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Helvetica Neue Light" charset="0"/>
                <a:ea typeface="ＭＳ Ｐゴシック" charset="0"/>
              </a:rPr>
              <a:t>Think </a:t>
            </a:r>
            <a:r>
              <a:rPr lang="ja-JP" altLang="en-US" dirty="0">
                <a:latin typeface="Helvetica Neue Light" charset="0"/>
                <a:ea typeface="ＭＳ Ｐゴシック" charset="0"/>
              </a:rPr>
              <a:t>“</a:t>
            </a:r>
            <a:r>
              <a:rPr lang="en-US" altLang="ja-JP" dirty="0">
                <a:latin typeface="Helvetica Neue Light" charset="0"/>
                <a:ea typeface="ＭＳ Ｐゴシック" charset="0"/>
              </a:rPr>
              <a:t>one updated at a time</a:t>
            </a:r>
            <a:r>
              <a:rPr lang="ja-JP" altLang="en-US" dirty="0">
                <a:latin typeface="Helvetica Neue Light" charset="0"/>
                <a:ea typeface="ＭＳ Ｐゴシック" charset="0"/>
              </a:rPr>
              <a:t>”</a:t>
            </a:r>
            <a:endParaRPr lang="en-US" altLang="ja-JP" dirty="0">
              <a:latin typeface="Helvetica Neue Light" charset="0"/>
              <a:ea typeface="ＭＳ Ｐゴシック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>
                <a:latin typeface="Helvetica Neue Light" charset="0"/>
                <a:ea typeface="ＭＳ Ｐゴシック" charset="0"/>
              </a:rPr>
              <a:t>Transactions</a:t>
            </a:r>
            <a:endParaRPr lang="en-US" dirty="0">
              <a:latin typeface="Helvetica Neue Light" charset="0"/>
              <a:ea typeface="ＭＳ Ｐゴシック" charset="0"/>
            </a:endParaRPr>
          </a:p>
          <a:p>
            <a:pPr lvl="4">
              <a:lnSpc>
                <a:spcPct val="100000"/>
              </a:lnSpc>
            </a:pPr>
            <a:endParaRPr lang="en-US" dirty="0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Helvetica Neue Light" charset="0"/>
                <a:ea typeface="ＭＳ Ｐゴシック" charset="0"/>
              </a:rPr>
              <a:t>Eventual consistency: given enough time all updates will propagate through the system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Helvetica Neue Light" charset="0"/>
                <a:ea typeface="ＭＳ Ｐゴシック" charset="0"/>
              </a:rPr>
              <a:t>One of the weakest form of consistency; used by many systems in practice</a:t>
            </a:r>
          </a:p>
          <a:p>
            <a:pPr lvl="4">
              <a:lnSpc>
                <a:spcPct val="100000"/>
              </a:lnSpc>
            </a:pPr>
            <a:endParaRPr lang="en-US" dirty="0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Helvetica Neue Light" charset="0"/>
                <a:ea typeface="ＭＳ Ｐゴシック" charset="0"/>
              </a:rPr>
              <a:t>And many others: causal consistency, sequential consistency, strong consistency, …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Strong Consistency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Assume Master serializes all operations</a:t>
            </a: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Challenge: master becomes a bottleneck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Not addressed here</a:t>
            </a:r>
          </a:p>
          <a:p>
            <a:pPr lvl="1">
              <a:lnSpc>
                <a:spcPct val="100000"/>
              </a:lnSpc>
              <a:buFontTx/>
              <a:buNone/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Still want to improve performance of reads/writes </a:t>
            </a:r>
            <a:r>
              <a:rPr lang="en-US">
                <a:latin typeface="Helvetica Neue Light" charset="0"/>
                <a:ea typeface="ＭＳ Ｐゴシック" charset="0"/>
                <a:sym typeface="Wingdings" charset="0"/>
              </a:rPr>
              <a:t> quorum consensus</a:t>
            </a:r>
            <a:endParaRPr lang="en-US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Quorum Consensus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82000" cy="525780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Improve </a:t>
            </a:r>
            <a:r>
              <a:rPr lang="en-US" b="1">
                <a:latin typeface="Helvetica Neue Light" charset="0"/>
                <a:ea typeface="ＭＳ Ｐゴシック" charset="0"/>
              </a:rPr>
              <a:t>put()</a:t>
            </a:r>
            <a:r>
              <a:rPr lang="en-US">
                <a:latin typeface="Helvetica Neue Light" charset="0"/>
                <a:ea typeface="ＭＳ Ｐゴシック" charset="0"/>
              </a:rPr>
              <a:t> and </a:t>
            </a:r>
            <a:r>
              <a:rPr lang="en-US" b="1">
                <a:latin typeface="Helvetica Neue Light" charset="0"/>
                <a:ea typeface="ＭＳ Ｐゴシック" charset="0"/>
              </a:rPr>
              <a:t>get() </a:t>
            </a:r>
            <a:r>
              <a:rPr lang="en-US">
                <a:latin typeface="Helvetica Neue Light" charset="0"/>
                <a:ea typeface="ＭＳ Ｐゴシック" charset="0"/>
              </a:rPr>
              <a:t>operation performance</a:t>
            </a: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Define a replica set of size N</a:t>
            </a:r>
          </a:p>
          <a:p>
            <a:pPr marL="0" indent="0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put()</a:t>
            </a:r>
            <a:r>
              <a:rPr lang="en-US">
                <a:latin typeface="Helvetica Neue Light" charset="0"/>
                <a:ea typeface="ＭＳ Ｐゴシック" charset="0"/>
              </a:rPr>
              <a:t> waits for acks from at least W replicas</a:t>
            </a:r>
          </a:p>
          <a:p>
            <a:pPr marL="0" indent="0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get()</a:t>
            </a:r>
            <a:r>
              <a:rPr lang="en-US">
                <a:latin typeface="Helvetica Neue Light" charset="0"/>
                <a:ea typeface="ＭＳ Ｐゴシック" charset="0"/>
              </a:rPr>
              <a:t> waits for responses from at least R replicas W+R &gt; N</a:t>
            </a:r>
          </a:p>
          <a:p>
            <a:pPr lvl="1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Why does it work?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There is at least one node that contains the update</a:t>
            </a:r>
          </a:p>
          <a:p>
            <a:pPr lvl="1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Why you may use W+R &gt; N+1? </a:t>
            </a:r>
          </a:p>
          <a:p>
            <a:pPr lvl="1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Quorum Consensus Example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305800" cy="1295400"/>
          </a:xfrm>
        </p:spPr>
        <p:txBody>
          <a:bodyPr/>
          <a:lstStyle/>
          <a:p>
            <a:pPr marL="0" indent="0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N=3, W=2, R=2</a:t>
            </a:r>
          </a:p>
          <a:p>
            <a:pPr marL="0" indent="0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Replica set for K14: {N1, N2, N4}</a:t>
            </a:r>
          </a:p>
          <a:p>
            <a:pPr marL="0" indent="0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Assume put() on N3 fails</a:t>
            </a:r>
          </a:p>
          <a:p>
            <a:pPr marL="0" indent="0"/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174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33241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3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" name="Group 60"/>
          <p:cNvGrpSpPr/>
          <p:nvPr/>
        </p:nvGrpSpPr>
        <p:grpSpPr>
          <a:xfrm>
            <a:off x="5715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1755" name="TextBox 68"/>
          <p:cNvSpPr txBox="1">
            <a:spLocks noChangeArrowheads="1"/>
          </p:cNvSpPr>
          <p:nvPr/>
        </p:nvSpPr>
        <p:spPr bwMode="auto">
          <a:xfrm>
            <a:off x="2162175" y="5954713"/>
            <a:ext cx="436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31756" name="TextBox 69"/>
          <p:cNvSpPr txBox="1">
            <a:spLocks noChangeArrowheads="1"/>
          </p:cNvSpPr>
          <p:nvPr/>
        </p:nvSpPr>
        <p:spPr bwMode="auto">
          <a:xfrm>
            <a:off x="3581400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31757" name="TextBox 70"/>
          <p:cNvSpPr txBox="1">
            <a:spLocks noChangeArrowheads="1"/>
          </p:cNvSpPr>
          <p:nvPr/>
        </p:nvSpPr>
        <p:spPr bwMode="auto">
          <a:xfrm>
            <a:off x="4905375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31758" name="TextBox 71"/>
          <p:cNvSpPr txBox="1">
            <a:spLocks noChangeArrowheads="1"/>
          </p:cNvSpPr>
          <p:nvPr/>
        </p:nvSpPr>
        <p:spPr bwMode="auto">
          <a:xfrm>
            <a:off x="6429375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4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5699125" y="4767263"/>
            <a:ext cx="1098550" cy="338137"/>
            <a:chOff x="5698650" y="4766846"/>
            <a:chExt cx="1099500" cy="338554"/>
          </a:xfrm>
        </p:grpSpPr>
        <p:sp>
          <p:nvSpPr>
            <p:cNvPr id="31782" name="TextBox 76"/>
            <p:cNvSpPr txBox="1">
              <a:spLocks noChangeArrowheads="1"/>
            </p:cNvSpPr>
            <p:nvPr/>
          </p:nvSpPr>
          <p:spPr bwMode="auto">
            <a:xfrm>
              <a:off x="569865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31783" name="TextBox 77"/>
            <p:cNvSpPr txBox="1">
              <a:spLocks noChangeArrowheads="1"/>
            </p:cNvSpPr>
            <p:nvPr/>
          </p:nvSpPr>
          <p:spPr bwMode="auto">
            <a:xfrm>
              <a:off x="62484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grpSp>
        <p:nvGrpSpPr>
          <p:cNvPr id="7" name="Group 99"/>
          <p:cNvGrpSpPr>
            <a:grpSpLocks/>
          </p:cNvGrpSpPr>
          <p:nvPr/>
        </p:nvGrpSpPr>
        <p:grpSpPr bwMode="auto">
          <a:xfrm>
            <a:off x="1219200" y="4767263"/>
            <a:ext cx="1098550" cy="338137"/>
            <a:chOff x="4114800" y="4766846"/>
            <a:chExt cx="1099204" cy="338554"/>
          </a:xfrm>
        </p:grpSpPr>
        <p:sp>
          <p:nvSpPr>
            <p:cNvPr id="31780" name="TextBox 100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31781" name="TextBox 101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1595438" y="2800350"/>
            <a:ext cx="1722437" cy="1649413"/>
            <a:chOff x="1595045" y="2800723"/>
            <a:chExt cx="1722634" cy="1648291"/>
          </a:xfrm>
        </p:grpSpPr>
        <p:cxnSp>
          <p:nvCxnSpPr>
            <p:cNvPr id="31778" name="Straight Arrow Connector 104"/>
            <p:cNvCxnSpPr>
              <a:cxnSpLocks noChangeShapeType="1"/>
            </p:cNvCxnSpPr>
            <p:nvPr/>
          </p:nvCxnSpPr>
          <p:spPr bwMode="auto">
            <a:xfrm flipH="1">
              <a:off x="1620687" y="2800723"/>
              <a:ext cx="1696992" cy="1648291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9" name="TextBox 105"/>
            <p:cNvSpPr txBox="1">
              <a:spLocks noChangeArrowheads="1"/>
            </p:cNvSpPr>
            <p:nvPr/>
          </p:nvSpPr>
          <p:spPr bwMode="auto">
            <a:xfrm rot="-2683416">
              <a:off x="1595045" y="3409110"/>
              <a:ext cx="1507744" cy="31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V14)</a:t>
              </a:r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1981200" y="2819400"/>
            <a:ext cx="1752600" cy="1647825"/>
            <a:chOff x="2057400" y="2819400"/>
            <a:chExt cx="1752600" cy="1648295"/>
          </a:xfrm>
        </p:grpSpPr>
        <p:cxnSp>
          <p:nvCxnSpPr>
            <p:cNvPr id="31776" name="Straight Arrow Connector 112"/>
            <p:cNvCxnSpPr>
              <a:cxnSpLocks noChangeShapeType="1"/>
            </p:cNvCxnSpPr>
            <p:nvPr/>
          </p:nvCxnSpPr>
          <p:spPr bwMode="auto">
            <a:xfrm flipH="1">
              <a:off x="2057400" y="2819400"/>
              <a:ext cx="1752600" cy="1648295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7" name="TextBox 116"/>
            <p:cNvSpPr txBox="1">
              <a:spLocks noChangeArrowheads="1"/>
            </p:cNvSpPr>
            <p:nvPr/>
          </p:nvSpPr>
          <p:spPr bwMode="auto">
            <a:xfrm rot="-2520309">
              <a:off x="2397563" y="3512263"/>
              <a:ext cx="6065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ACK</a:t>
              </a:r>
            </a:p>
          </p:txBody>
        </p:sp>
      </p:grp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5638800" y="2784475"/>
            <a:ext cx="838200" cy="1682750"/>
            <a:chOff x="5638800" y="2784893"/>
            <a:chExt cx="838200" cy="1682798"/>
          </a:xfrm>
        </p:grpSpPr>
        <p:cxnSp>
          <p:nvCxnSpPr>
            <p:cNvPr id="31774" name="Straight Arrow Connector 122"/>
            <p:cNvCxnSpPr>
              <a:cxnSpLocks noChangeShapeType="1"/>
            </p:cNvCxnSpPr>
            <p:nvPr/>
          </p:nvCxnSpPr>
          <p:spPr bwMode="auto">
            <a:xfrm>
              <a:off x="5638800" y="2819400"/>
              <a:ext cx="838200" cy="1648291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5" name="TextBox 124"/>
            <p:cNvSpPr txBox="1">
              <a:spLocks noChangeArrowheads="1"/>
            </p:cNvSpPr>
            <p:nvPr/>
          </p:nvSpPr>
          <p:spPr bwMode="auto">
            <a:xfrm rot="3841361">
              <a:off x="5433896" y="3380183"/>
              <a:ext cx="1507744" cy="31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V14)</a:t>
              </a:r>
            </a:p>
          </p:txBody>
        </p:sp>
      </p:grpSp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4114800" y="2667000"/>
            <a:ext cx="317500" cy="1600200"/>
            <a:chOff x="4114800" y="2667001"/>
            <a:chExt cx="317163" cy="1600199"/>
          </a:xfrm>
        </p:grpSpPr>
        <p:cxnSp>
          <p:nvCxnSpPr>
            <p:cNvPr id="31772" name="Straight Arrow Connector 120"/>
            <p:cNvCxnSpPr>
              <a:cxnSpLocks noChangeShapeType="1"/>
            </p:cNvCxnSpPr>
            <p:nvPr/>
          </p:nvCxnSpPr>
          <p:spPr bwMode="auto">
            <a:xfrm>
              <a:off x="4419600" y="2819400"/>
              <a:ext cx="0" cy="144780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3" name="TextBox 125"/>
            <p:cNvSpPr txBox="1">
              <a:spLocks noChangeArrowheads="1"/>
            </p:cNvSpPr>
            <p:nvPr/>
          </p:nvSpPr>
          <p:spPr bwMode="auto">
            <a:xfrm rot="-5400000">
              <a:off x="3519510" y="3262291"/>
              <a:ext cx="1507744" cy="31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V14)</a:t>
              </a:r>
            </a:p>
          </p:txBody>
        </p:sp>
      </p:grpSp>
      <p:grpSp>
        <p:nvGrpSpPr>
          <p:cNvPr id="12" name="Group 36"/>
          <p:cNvGrpSpPr>
            <a:grpSpLocks/>
          </p:cNvGrpSpPr>
          <p:nvPr/>
        </p:nvGrpSpPr>
        <p:grpSpPr bwMode="auto">
          <a:xfrm>
            <a:off x="5181600" y="2819400"/>
            <a:ext cx="838200" cy="1647825"/>
            <a:chOff x="5181600" y="2819400"/>
            <a:chExt cx="838200" cy="1648295"/>
          </a:xfrm>
        </p:grpSpPr>
        <p:cxnSp>
          <p:nvCxnSpPr>
            <p:cNvPr id="31770" name="Straight Arrow Connector 123"/>
            <p:cNvCxnSpPr>
              <a:cxnSpLocks noChangeShapeType="1"/>
            </p:cNvCxnSpPr>
            <p:nvPr/>
          </p:nvCxnSpPr>
          <p:spPr bwMode="auto">
            <a:xfrm>
              <a:off x="5181600" y="2819400"/>
              <a:ext cx="838200" cy="1648295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1" name="TextBox 127"/>
            <p:cNvSpPr txBox="1">
              <a:spLocks noChangeArrowheads="1"/>
            </p:cNvSpPr>
            <p:nvPr/>
          </p:nvSpPr>
          <p:spPr bwMode="auto">
            <a:xfrm rot="3824197">
              <a:off x="5469125" y="3377999"/>
              <a:ext cx="6065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ACK</a:t>
              </a:r>
            </a:p>
          </p:txBody>
        </p:sp>
      </p:grpSp>
      <p:pic>
        <p:nvPicPr>
          <p:cNvPr id="31766" name="Picture 1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0574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30"/>
          <p:cNvGrpSpPr>
            <a:grpSpLocks/>
          </p:cNvGrpSpPr>
          <p:nvPr/>
        </p:nvGrpSpPr>
        <p:grpSpPr bwMode="auto">
          <a:xfrm>
            <a:off x="4267200" y="4191000"/>
            <a:ext cx="304800" cy="304800"/>
            <a:chOff x="7391400" y="3581400"/>
            <a:chExt cx="304800" cy="304800"/>
          </a:xfrm>
        </p:grpSpPr>
        <p:cxnSp>
          <p:nvCxnSpPr>
            <p:cNvPr id="31768" name="Straight Connector 41"/>
            <p:cNvCxnSpPr>
              <a:cxnSpLocks noChangeShapeType="1"/>
            </p:cNvCxnSpPr>
            <p:nvPr/>
          </p:nvCxnSpPr>
          <p:spPr bwMode="auto">
            <a:xfrm flipH="1">
              <a:off x="7391400" y="3581400"/>
              <a:ext cx="30480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9" name="Straight Connector 129"/>
            <p:cNvCxnSpPr>
              <a:cxnSpLocks noChangeShapeType="1"/>
            </p:cNvCxnSpPr>
            <p:nvPr/>
          </p:nvCxnSpPr>
          <p:spPr bwMode="auto">
            <a:xfrm flipH="1" flipV="1">
              <a:off x="7391400" y="3581400"/>
              <a:ext cx="30480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Quorum Consensus Example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305800" cy="1219200"/>
          </a:xfrm>
        </p:spPr>
        <p:txBody>
          <a:bodyPr/>
          <a:lstStyle/>
          <a:p>
            <a:pPr marL="0">
              <a:lnSpc>
                <a:spcPct val="100000"/>
              </a:lnSpc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Now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, for get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()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need to wait for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any two nodes out of three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to return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the answer</a:t>
            </a:r>
          </a:p>
          <a:p>
            <a:pPr marL="0">
              <a:lnSpc>
                <a:spcPct val="100000"/>
              </a:lnSpc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00000"/>
              </a:lnSpc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277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33241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" name="Group 60"/>
          <p:cNvGrpSpPr/>
          <p:nvPr/>
        </p:nvGrpSpPr>
        <p:grpSpPr>
          <a:xfrm>
            <a:off x="5715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2779" name="TextBox 68"/>
          <p:cNvSpPr txBox="1">
            <a:spLocks noChangeArrowheads="1"/>
          </p:cNvSpPr>
          <p:nvPr/>
        </p:nvSpPr>
        <p:spPr bwMode="auto">
          <a:xfrm>
            <a:off x="2162175" y="5954713"/>
            <a:ext cx="436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32780" name="TextBox 69"/>
          <p:cNvSpPr txBox="1">
            <a:spLocks noChangeArrowheads="1"/>
          </p:cNvSpPr>
          <p:nvPr/>
        </p:nvSpPr>
        <p:spPr bwMode="auto">
          <a:xfrm>
            <a:off x="3581400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32781" name="TextBox 70"/>
          <p:cNvSpPr txBox="1">
            <a:spLocks noChangeArrowheads="1"/>
          </p:cNvSpPr>
          <p:nvPr/>
        </p:nvSpPr>
        <p:spPr bwMode="auto">
          <a:xfrm>
            <a:off x="4905375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32782" name="TextBox 71"/>
          <p:cNvSpPr txBox="1">
            <a:spLocks noChangeArrowheads="1"/>
          </p:cNvSpPr>
          <p:nvPr/>
        </p:nvSpPr>
        <p:spPr bwMode="auto">
          <a:xfrm>
            <a:off x="6429375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4</a:t>
            </a:r>
          </a:p>
        </p:txBody>
      </p:sp>
      <p:grpSp>
        <p:nvGrpSpPr>
          <p:cNvPr id="32783" name="Group 37"/>
          <p:cNvGrpSpPr>
            <a:grpSpLocks/>
          </p:cNvGrpSpPr>
          <p:nvPr/>
        </p:nvGrpSpPr>
        <p:grpSpPr bwMode="auto">
          <a:xfrm>
            <a:off x="5699125" y="4767263"/>
            <a:ext cx="1098550" cy="338137"/>
            <a:chOff x="5698650" y="4766846"/>
            <a:chExt cx="1099500" cy="338554"/>
          </a:xfrm>
        </p:grpSpPr>
        <p:sp>
          <p:nvSpPr>
            <p:cNvPr id="32806" name="TextBox 76"/>
            <p:cNvSpPr txBox="1">
              <a:spLocks noChangeArrowheads="1"/>
            </p:cNvSpPr>
            <p:nvPr/>
          </p:nvSpPr>
          <p:spPr bwMode="auto">
            <a:xfrm>
              <a:off x="569865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32807" name="TextBox 77"/>
            <p:cNvSpPr txBox="1">
              <a:spLocks noChangeArrowheads="1"/>
            </p:cNvSpPr>
            <p:nvPr/>
          </p:nvSpPr>
          <p:spPr bwMode="auto">
            <a:xfrm>
              <a:off x="62484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grpSp>
        <p:nvGrpSpPr>
          <p:cNvPr id="32784" name="Group 99"/>
          <p:cNvGrpSpPr>
            <a:grpSpLocks/>
          </p:cNvGrpSpPr>
          <p:nvPr/>
        </p:nvGrpSpPr>
        <p:grpSpPr bwMode="auto">
          <a:xfrm>
            <a:off x="1219200" y="4767263"/>
            <a:ext cx="1098550" cy="338137"/>
            <a:chOff x="4114800" y="4766846"/>
            <a:chExt cx="1099204" cy="338554"/>
          </a:xfrm>
        </p:grpSpPr>
        <p:sp>
          <p:nvSpPr>
            <p:cNvPr id="32804" name="TextBox 100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32805" name="TextBox 101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1620838" y="2800350"/>
            <a:ext cx="1697037" cy="1649413"/>
            <a:chOff x="1620687" y="2800723"/>
            <a:chExt cx="1696992" cy="1648291"/>
          </a:xfrm>
        </p:grpSpPr>
        <p:cxnSp>
          <p:nvCxnSpPr>
            <p:cNvPr id="32802" name="Straight Arrow Connector 104"/>
            <p:cNvCxnSpPr>
              <a:cxnSpLocks noChangeShapeType="1"/>
            </p:cNvCxnSpPr>
            <p:nvPr/>
          </p:nvCxnSpPr>
          <p:spPr bwMode="auto">
            <a:xfrm flipH="1">
              <a:off x="1620687" y="2800723"/>
              <a:ext cx="1696992" cy="1648291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03" name="TextBox 105"/>
            <p:cNvSpPr txBox="1">
              <a:spLocks noChangeArrowheads="1"/>
            </p:cNvSpPr>
            <p:nvPr/>
          </p:nvSpPr>
          <p:spPr bwMode="auto">
            <a:xfrm rot="-2683416">
              <a:off x="1863096" y="3398415"/>
              <a:ext cx="9716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get(K14)</a:t>
              </a:r>
            </a:p>
          </p:txBody>
        </p:sp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1981200" y="2819400"/>
            <a:ext cx="1752600" cy="1647825"/>
            <a:chOff x="2057400" y="2819400"/>
            <a:chExt cx="1752600" cy="1648295"/>
          </a:xfrm>
        </p:grpSpPr>
        <p:cxnSp>
          <p:nvCxnSpPr>
            <p:cNvPr id="32800" name="Straight Arrow Connector 112"/>
            <p:cNvCxnSpPr>
              <a:cxnSpLocks noChangeShapeType="1"/>
            </p:cNvCxnSpPr>
            <p:nvPr/>
          </p:nvCxnSpPr>
          <p:spPr bwMode="auto">
            <a:xfrm flipH="1">
              <a:off x="2057400" y="2819400"/>
              <a:ext cx="1752600" cy="1648295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01" name="TextBox 116"/>
            <p:cNvSpPr txBox="1">
              <a:spLocks noChangeArrowheads="1"/>
            </p:cNvSpPr>
            <p:nvPr/>
          </p:nvSpPr>
          <p:spPr bwMode="auto">
            <a:xfrm rot="-2520309">
              <a:off x="2425966" y="3512263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4332288" y="2819400"/>
            <a:ext cx="339725" cy="1647825"/>
            <a:chOff x="4408904" y="2819400"/>
            <a:chExt cx="338554" cy="1648291"/>
          </a:xfrm>
        </p:grpSpPr>
        <p:cxnSp>
          <p:nvCxnSpPr>
            <p:cNvPr id="32798" name="Straight Arrow Connector 122"/>
            <p:cNvCxnSpPr>
              <a:cxnSpLocks noChangeShapeType="1"/>
            </p:cNvCxnSpPr>
            <p:nvPr/>
          </p:nvCxnSpPr>
          <p:spPr bwMode="auto">
            <a:xfrm>
              <a:off x="4419600" y="2819400"/>
              <a:ext cx="0" cy="1648291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99" name="TextBox 124"/>
            <p:cNvSpPr txBox="1">
              <a:spLocks noChangeArrowheads="1"/>
            </p:cNvSpPr>
            <p:nvPr/>
          </p:nvSpPr>
          <p:spPr bwMode="auto">
            <a:xfrm rot="5400000">
              <a:off x="4092361" y="3496451"/>
              <a:ext cx="9716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get(K14)</a:t>
              </a:r>
            </a:p>
          </p:txBody>
        </p:sp>
      </p:grpSp>
      <p:grpSp>
        <p:nvGrpSpPr>
          <p:cNvPr id="12" name="Group 36"/>
          <p:cNvGrpSpPr>
            <a:grpSpLocks/>
          </p:cNvGrpSpPr>
          <p:nvPr/>
        </p:nvGrpSpPr>
        <p:grpSpPr bwMode="auto">
          <a:xfrm>
            <a:off x="4724400" y="2819400"/>
            <a:ext cx="381000" cy="1647825"/>
            <a:chOff x="6019800" y="2819400"/>
            <a:chExt cx="381001" cy="1648295"/>
          </a:xfrm>
        </p:grpSpPr>
        <p:cxnSp>
          <p:nvCxnSpPr>
            <p:cNvPr id="32796" name="Straight Arrow Connector 123"/>
            <p:cNvCxnSpPr>
              <a:cxnSpLocks noChangeShapeType="1"/>
            </p:cNvCxnSpPr>
            <p:nvPr/>
          </p:nvCxnSpPr>
          <p:spPr bwMode="auto">
            <a:xfrm>
              <a:off x="6019800" y="2819400"/>
              <a:ext cx="0" cy="1648295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97" name="TextBox 127"/>
            <p:cNvSpPr txBox="1">
              <a:spLocks noChangeArrowheads="1"/>
            </p:cNvSpPr>
            <p:nvPr/>
          </p:nvSpPr>
          <p:spPr bwMode="auto">
            <a:xfrm rot="5400000">
              <a:off x="6013756" y="3499155"/>
              <a:ext cx="43553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nill</a:t>
              </a:r>
            </a:p>
          </p:txBody>
        </p:sp>
      </p:grpSp>
      <p:pic>
        <p:nvPicPr>
          <p:cNvPr id="32789" name="Picture 1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0574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9" name="Group 35"/>
          <p:cNvGrpSpPr>
            <a:grpSpLocks/>
          </p:cNvGrpSpPr>
          <p:nvPr/>
        </p:nvGrpSpPr>
        <p:grpSpPr bwMode="auto">
          <a:xfrm>
            <a:off x="4876800" y="2819400"/>
            <a:ext cx="1219200" cy="1600200"/>
            <a:chOff x="4876800" y="2819819"/>
            <a:chExt cx="1219200" cy="1600246"/>
          </a:xfrm>
        </p:grpSpPr>
        <p:cxnSp>
          <p:nvCxnSpPr>
            <p:cNvPr id="32794" name="Straight Arrow Connector 122"/>
            <p:cNvCxnSpPr>
              <a:cxnSpLocks noChangeShapeType="1"/>
            </p:cNvCxnSpPr>
            <p:nvPr/>
          </p:nvCxnSpPr>
          <p:spPr bwMode="auto">
            <a:xfrm>
              <a:off x="4876800" y="2819819"/>
              <a:ext cx="1219200" cy="1600246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95" name="TextBox 124"/>
            <p:cNvSpPr txBox="1">
              <a:spLocks noChangeArrowheads="1"/>
            </p:cNvSpPr>
            <p:nvPr/>
          </p:nvSpPr>
          <p:spPr bwMode="auto">
            <a:xfrm rot="3353717">
              <a:off x="5197599" y="3372583"/>
              <a:ext cx="97166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get(K14)</a:t>
              </a:r>
            </a:p>
          </p:txBody>
        </p:sp>
      </p:grpSp>
      <p:grpSp>
        <p:nvGrpSpPr>
          <p:cNvPr id="72" name="Group 32"/>
          <p:cNvGrpSpPr>
            <a:grpSpLocks/>
          </p:cNvGrpSpPr>
          <p:nvPr/>
        </p:nvGrpSpPr>
        <p:grpSpPr bwMode="auto">
          <a:xfrm>
            <a:off x="5257800" y="2819400"/>
            <a:ext cx="1295400" cy="1524000"/>
            <a:chOff x="762000" y="2895621"/>
            <a:chExt cx="1295400" cy="1524434"/>
          </a:xfrm>
        </p:grpSpPr>
        <p:cxnSp>
          <p:nvCxnSpPr>
            <p:cNvPr id="32792" name="Straight Arrow Connector 112"/>
            <p:cNvCxnSpPr>
              <a:cxnSpLocks noChangeShapeType="1"/>
            </p:cNvCxnSpPr>
            <p:nvPr/>
          </p:nvCxnSpPr>
          <p:spPr bwMode="auto">
            <a:xfrm>
              <a:off x="762000" y="2895621"/>
              <a:ext cx="1295400" cy="1524434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93" name="TextBox 116"/>
            <p:cNvSpPr txBox="1">
              <a:spLocks noChangeArrowheads="1"/>
            </p:cNvSpPr>
            <p:nvPr/>
          </p:nvSpPr>
          <p:spPr bwMode="auto">
            <a:xfrm rot="2843255">
              <a:off x="1331091" y="3348237"/>
              <a:ext cx="549907" cy="338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>
          <a:xfrm>
            <a:off x="990600" y="3200400"/>
            <a:ext cx="7162800" cy="533400"/>
          </a:xfrm>
        </p:spPr>
        <p:txBody>
          <a:bodyPr/>
          <a:lstStyle/>
          <a:p>
            <a:r>
              <a:rPr lang="en-US" sz="4800" dirty="0" smtClean="0">
                <a:latin typeface="Helvetica Neue" charset="0"/>
                <a:ea typeface="ＭＳ Ｐゴシック" charset="0"/>
              </a:rPr>
              <a:t>Chord</a:t>
            </a:r>
            <a:endParaRPr lang="en-US" sz="4800" dirty="0">
              <a:latin typeface="Helvetica Neue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395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6858000" cy="533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Scaling Up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>
                <a:latin typeface="Helvetica Neue" charset="0"/>
                <a:ea typeface="ＭＳ Ｐゴシック" charset="0"/>
                <a:cs typeface="Helvetica Neue" charset="0"/>
              </a:rPr>
              <a:t>Challenge:</a:t>
            </a:r>
          </a:p>
          <a:p>
            <a:pPr lvl="1"/>
            <a:r>
              <a:rPr lang="en-US">
                <a:latin typeface="Helvetica Neue" charset="0"/>
                <a:ea typeface="ＭＳ Ｐゴシック" charset="0"/>
                <a:cs typeface="Helvetica Neue" charset="0"/>
              </a:rPr>
              <a:t>Directory contains a number of entries equal to number of (key, value) tuples in the system</a:t>
            </a:r>
          </a:p>
          <a:p>
            <a:pPr lvl="1"/>
            <a:r>
              <a:rPr lang="en-US">
                <a:latin typeface="Helvetica Neue" charset="0"/>
                <a:ea typeface="ＭＳ Ｐゴシック" charset="0"/>
                <a:cs typeface="Helvetica Neue" charset="0"/>
              </a:rPr>
              <a:t>Can be tens or hundreds of billions of entries in the system!</a:t>
            </a:r>
          </a:p>
          <a:p>
            <a:pPr lvl="3"/>
            <a:endParaRPr lang="en-US">
              <a:latin typeface="Helvetica Neue" charset="0"/>
              <a:ea typeface="ＭＳ Ｐゴシック" charset="0"/>
              <a:cs typeface="Helvetica Neue" charset="0"/>
            </a:endParaRPr>
          </a:p>
          <a:p>
            <a:pPr marL="0" indent="0"/>
            <a:r>
              <a:rPr lang="en-US">
                <a:latin typeface="Helvetica Neue" charset="0"/>
                <a:ea typeface="ＭＳ Ｐゴシック" charset="0"/>
                <a:cs typeface="Helvetica Neue" charset="0"/>
              </a:rPr>
              <a:t>Solution: </a:t>
            </a:r>
            <a:r>
              <a:rPr lang="en-US" b="1">
                <a:latin typeface="Helvetica Neue" charset="0"/>
                <a:ea typeface="ＭＳ Ｐゴシック" charset="0"/>
                <a:cs typeface="Helvetica Neue" charset="0"/>
              </a:rPr>
              <a:t>consistent hashing</a:t>
            </a:r>
          </a:p>
          <a:p>
            <a:pPr marL="0" indent="0"/>
            <a:r>
              <a:rPr lang="en-US">
                <a:latin typeface="Helvetica Neue" charset="0"/>
                <a:ea typeface="ＭＳ Ｐゴシック" charset="0"/>
                <a:cs typeface="Helvetica Neue" charset="0"/>
              </a:rPr>
              <a:t>Associate to each node a unique </a:t>
            </a:r>
            <a:r>
              <a:rPr lang="en-US" i="1">
                <a:latin typeface="Helvetica Neue" charset="0"/>
                <a:ea typeface="ＭＳ Ｐゴシック" charset="0"/>
                <a:cs typeface="Helvetica Neue" charset="0"/>
              </a:rPr>
              <a:t>id</a:t>
            </a:r>
            <a:r>
              <a:rPr lang="en-US">
                <a:latin typeface="Helvetica Neue" charset="0"/>
                <a:ea typeface="ＭＳ Ｐゴシック" charset="0"/>
                <a:cs typeface="Helvetica Neue" charset="0"/>
              </a:rPr>
              <a:t> in an </a:t>
            </a:r>
            <a:r>
              <a:rPr lang="en-US" i="1">
                <a:latin typeface="Helvetica Neue" charset="0"/>
                <a:ea typeface="ＭＳ Ｐゴシック" charset="0"/>
                <a:cs typeface="Helvetica Neue" charset="0"/>
              </a:rPr>
              <a:t>uni-</a:t>
            </a:r>
            <a:r>
              <a:rPr lang="en-US">
                <a:latin typeface="Helvetica Neue" charset="0"/>
                <a:ea typeface="ＭＳ Ｐゴシック" charset="0"/>
                <a:cs typeface="Helvetica Neue" charset="0"/>
              </a:rPr>
              <a:t>dimensional space 0..2</a:t>
            </a:r>
            <a:r>
              <a:rPr lang="en-US" baseline="30000">
                <a:latin typeface="Helvetica Neue" charset="0"/>
                <a:ea typeface="ＭＳ Ｐゴシック" charset="0"/>
                <a:cs typeface="Helvetica Neue" charset="0"/>
              </a:rPr>
              <a:t>m</a:t>
            </a:r>
            <a:r>
              <a:rPr lang="en-US">
                <a:latin typeface="Helvetica Neue" charset="0"/>
                <a:ea typeface="ＭＳ Ｐゴシック" charset="0"/>
                <a:cs typeface="Helvetica Neue" charset="0"/>
              </a:rPr>
              <a:t>-1</a:t>
            </a:r>
          </a:p>
          <a:p>
            <a:pPr lvl="1"/>
            <a:r>
              <a:rPr lang="en-US">
                <a:latin typeface="Helvetica Neue" charset="0"/>
                <a:ea typeface="ＭＳ Ｐゴシック" charset="0"/>
                <a:cs typeface="Helvetica Neue" charset="0"/>
              </a:rPr>
              <a:t>Partition this space across </a:t>
            </a:r>
            <a:r>
              <a:rPr lang="en-US" i="1">
                <a:latin typeface="Helvetica Neue" charset="0"/>
                <a:ea typeface="ＭＳ Ｐゴシック" charset="0"/>
                <a:cs typeface="Helvetica Neue" charset="0"/>
              </a:rPr>
              <a:t>M</a:t>
            </a:r>
            <a:r>
              <a:rPr lang="en-US">
                <a:latin typeface="Helvetica Neue" charset="0"/>
                <a:ea typeface="ＭＳ Ｐゴシック" charset="0"/>
                <a:cs typeface="Helvetica Neue" charset="0"/>
              </a:rPr>
              <a:t> machines</a:t>
            </a:r>
          </a:p>
          <a:p>
            <a:pPr lvl="1"/>
            <a:r>
              <a:rPr lang="en-US">
                <a:latin typeface="Helvetica Neue" charset="0"/>
                <a:ea typeface="ＭＳ Ｐゴシック" charset="0"/>
                <a:cs typeface="Helvetica Neue" charset="0"/>
              </a:rPr>
              <a:t>Assume keys are in same uni-dimensional space</a:t>
            </a:r>
          </a:p>
          <a:p>
            <a:pPr lvl="1"/>
            <a:r>
              <a:rPr lang="en-US">
                <a:latin typeface="Helvetica Neue" charset="0"/>
                <a:ea typeface="ＭＳ Ｐゴシック" charset="0"/>
                <a:cs typeface="Helvetica Neue" charset="0"/>
              </a:rPr>
              <a:t>Each (Key, Value) is stored at the node with the smallest ID larger than Key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Key Value Storage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534400" cy="525780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Interface</a:t>
            </a:r>
          </a:p>
          <a:p>
            <a:pPr lvl="1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put</a:t>
            </a:r>
            <a:r>
              <a:rPr lang="en-US">
                <a:latin typeface="Helvetica Neue Light" charset="0"/>
                <a:ea typeface="ＭＳ Ｐゴシック" charset="0"/>
              </a:rPr>
              <a:t>(key, value); // insert/write </a:t>
            </a:r>
            <a:r>
              <a:rPr lang="ja-JP" altLang="en-US">
                <a:latin typeface="Helvetica Neue Light" charset="0"/>
                <a:ea typeface="ＭＳ Ｐゴシック" charset="0"/>
              </a:rPr>
              <a:t>“</a:t>
            </a:r>
            <a:r>
              <a:rPr lang="en-US" altLang="ja-JP">
                <a:latin typeface="Helvetica Neue Light" charset="0"/>
                <a:ea typeface="ＭＳ Ｐゴシック" charset="0"/>
              </a:rPr>
              <a:t>value</a:t>
            </a:r>
            <a:r>
              <a:rPr lang="ja-JP" altLang="en-US">
                <a:latin typeface="Helvetica Neue Light" charset="0"/>
                <a:ea typeface="ＭＳ Ｐゴシック" charset="0"/>
              </a:rPr>
              <a:t>”</a:t>
            </a:r>
            <a:r>
              <a:rPr lang="en-US" altLang="ja-JP">
                <a:latin typeface="Helvetica Neue Light" charset="0"/>
                <a:ea typeface="ＭＳ Ｐゴシック" charset="0"/>
              </a:rPr>
              <a:t> associated with </a:t>
            </a:r>
            <a:r>
              <a:rPr lang="ja-JP" altLang="en-US">
                <a:latin typeface="Helvetica Neue Light" charset="0"/>
                <a:ea typeface="ＭＳ Ｐゴシック" charset="0"/>
              </a:rPr>
              <a:t>“</a:t>
            </a:r>
            <a:r>
              <a:rPr lang="en-US" altLang="ja-JP">
                <a:latin typeface="Helvetica Neue Light" charset="0"/>
                <a:ea typeface="ＭＳ Ｐゴシック" charset="0"/>
              </a:rPr>
              <a:t>key</a:t>
            </a:r>
            <a:r>
              <a:rPr lang="ja-JP" altLang="en-US">
                <a:latin typeface="Helvetica Neue Light" charset="0"/>
                <a:ea typeface="ＭＳ Ｐゴシック" charset="0"/>
              </a:rPr>
              <a:t>”</a:t>
            </a:r>
            <a:endParaRPr lang="en-US" altLang="ja-JP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value = </a:t>
            </a:r>
            <a:r>
              <a:rPr lang="en-US" b="1">
                <a:latin typeface="Helvetica Neue Light" charset="0"/>
                <a:ea typeface="ＭＳ Ｐゴシック" charset="0"/>
              </a:rPr>
              <a:t>get</a:t>
            </a:r>
            <a:r>
              <a:rPr lang="en-US">
                <a:latin typeface="Helvetica Neue Light" charset="0"/>
                <a:ea typeface="ＭＳ Ｐゴシック" charset="0"/>
              </a:rPr>
              <a:t>(key); // get/read data associated with </a:t>
            </a:r>
            <a:r>
              <a:rPr lang="ja-JP" altLang="en-US">
                <a:latin typeface="Helvetica Neue Light" charset="0"/>
                <a:ea typeface="ＭＳ Ｐゴシック" charset="0"/>
              </a:rPr>
              <a:t>“</a:t>
            </a:r>
            <a:r>
              <a:rPr lang="en-US" altLang="ja-JP">
                <a:latin typeface="Helvetica Neue Light" charset="0"/>
                <a:ea typeface="ＭＳ Ｐゴシック" charset="0"/>
              </a:rPr>
              <a:t>key</a:t>
            </a:r>
            <a:r>
              <a:rPr lang="ja-JP" altLang="en-US">
                <a:latin typeface="Helvetica Neue Light" charset="0"/>
                <a:ea typeface="ＭＳ Ｐゴシック" charset="0"/>
              </a:rPr>
              <a:t>”</a:t>
            </a:r>
            <a:endParaRPr lang="en-US" altLang="ja-JP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100000"/>
              </a:lnSpc>
              <a:buFontTx/>
              <a:buNone/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Abstraction used to implement 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File systems: value content </a:t>
            </a:r>
            <a:r>
              <a:rPr lang="en-US">
                <a:latin typeface="Helvetica Neue Light" charset="0"/>
                <a:ea typeface="ＭＳ Ｐゴシック" charset="0"/>
                <a:sym typeface="Wingdings" charset="0"/>
              </a:rPr>
              <a:t> block</a:t>
            </a:r>
            <a:endParaRPr lang="en-US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Sometimes as a simpler but more scalable </a:t>
            </a:r>
            <a:r>
              <a:rPr lang="ja-JP" altLang="en-US">
                <a:latin typeface="Helvetica Neue Light" charset="0"/>
                <a:ea typeface="ＭＳ Ｐゴシック" charset="0"/>
              </a:rPr>
              <a:t>“</a:t>
            </a:r>
            <a:r>
              <a:rPr lang="en-US" altLang="ja-JP">
                <a:latin typeface="Helvetica Neue Light" charset="0"/>
                <a:ea typeface="ＭＳ Ｐゴシック" charset="0"/>
              </a:rPr>
              <a:t>database</a:t>
            </a:r>
            <a:r>
              <a:rPr lang="ja-JP" altLang="en-US">
                <a:latin typeface="Helvetica Neue Light" charset="0"/>
                <a:ea typeface="ＭＳ Ｐゴシック" charset="0"/>
              </a:rPr>
              <a:t>”</a:t>
            </a:r>
            <a:endParaRPr lang="en-US" altLang="ja-JP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Can handle large volumes of data, e.g., PBs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Need to distribute data over hundreds, even thousands of machines</a:t>
            </a:r>
          </a:p>
          <a:p>
            <a:pPr lvl="2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8382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Recap: Key to Node Mapping Example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447800"/>
            <a:ext cx="3352800" cy="4724400"/>
          </a:xfrm>
        </p:spPr>
        <p:txBody>
          <a:bodyPr/>
          <a:lstStyle/>
          <a:p>
            <a:pPr marL="0" indent="0"/>
            <a:r>
              <a:rPr lang="en-US" sz="2000" dirty="0">
                <a:latin typeface="Helvetica Neue" charset="0"/>
                <a:ea typeface="ＭＳ Ｐゴシック" charset="0"/>
                <a:cs typeface="Helvetica Neue" charset="0"/>
              </a:rPr>
              <a:t>m = </a:t>
            </a:r>
            <a:r>
              <a:rPr lang="en-US" sz="2000" dirty="0" smtClean="0">
                <a:latin typeface="Helvetica Neue" charset="0"/>
                <a:ea typeface="ＭＳ Ｐゴシック" charset="0"/>
                <a:cs typeface="Helvetica Neue" charset="0"/>
              </a:rPr>
              <a:t>6 </a:t>
            </a:r>
            <a:r>
              <a:rPr lang="en-US" sz="2000" dirty="0">
                <a:latin typeface="Helvetica Neue" charset="0"/>
                <a:ea typeface="ＭＳ Ｐゴシック" charset="0"/>
                <a:cs typeface="Helvetica Neue" charset="0"/>
                <a:sym typeface="Wingdings" charset="0"/>
              </a:rPr>
              <a:t> ID space: 0..63</a:t>
            </a:r>
            <a:r>
              <a:rPr lang="en-US" sz="2000" dirty="0">
                <a:latin typeface="Helvetica Neue" charset="0"/>
                <a:ea typeface="ＭＳ Ｐゴシック" charset="0"/>
                <a:cs typeface="Helvetica Neue" charset="0"/>
              </a:rPr>
              <a:t> </a:t>
            </a:r>
          </a:p>
          <a:p>
            <a:pPr marL="0" indent="0"/>
            <a:r>
              <a:rPr lang="en-US" sz="2000" dirty="0">
                <a:latin typeface="Helvetica Neue" charset="0"/>
                <a:ea typeface="ＭＳ Ｐゴシック" charset="0"/>
                <a:cs typeface="Helvetica Neue" charset="0"/>
              </a:rPr>
              <a:t>Node  8 maps keys [5,8]</a:t>
            </a:r>
          </a:p>
          <a:p>
            <a:pPr marL="0" indent="0"/>
            <a:r>
              <a:rPr lang="en-US" sz="2000" dirty="0">
                <a:latin typeface="Helvetica Neue" charset="0"/>
                <a:ea typeface="ＭＳ Ｐゴシック" charset="0"/>
                <a:cs typeface="Helvetica Neue" charset="0"/>
              </a:rPr>
              <a:t>Node 15 maps keys [9,15]</a:t>
            </a:r>
          </a:p>
          <a:p>
            <a:pPr marL="0" indent="0"/>
            <a:r>
              <a:rPr lang="en-US" sz="2000" dirty="0">
                <a:latin typeface="Helvetica Neue" charset="0"/>
                <a:ea typeface="ＭＳ Ｐゴシック" charset="0"/>
                <a:cs typeface="Helvetica Neue" charset="0"/>
              </a:rPr>
              <a:t>Node 20 maps keys [16, 20]</a:t>
            </a:r>
          </a:p>
          <a:p>
            <a:pPr marL="0" indent="0"/>
            <a:r>
              <a:rPr lang="en-US" sz="2000" dirty="0">
                <a:latin typeface="Helvetica Neue" charset="0"/>
                <a:ea typeface="ＭＳ Ｐゴシック" charset="0"/>
                <a:cs typeface="Helvetica Neue" charset="0"/>
              </a:rPr>
              <a:t>…</a:t>
            </a:r>
          </a:p>
          <a:p>
            <a:pPr marL="0" indent="0"/>
            <a:r>
              <a:rPr lang="en-US" sz="2000" dirty="0">
                <a:latin typeface="Helvetica Neue" charset="0"/>
                <a:ea typeface="ＭＳ Ｐゴシック" charset="0"/>
                <a:cs typeface="Helvetica Neue" charset="0"/>
              </a:rPr>
              <a:t>Node 4 maps keys [59, 4]</a:t>
            </a:r>
          </a:p>
          <a:p>
            <a:pPr marL="0" indent="0"/>
            <a:endParaRPr lang="en-US" sz="2000" dirty="0">
              <a:latin typeface="Helvetica Neue" charset="0"/>
              <a:ea typeface="ＭＳ Ｐゴシック" charset="0"/>
              <a:cs typeface="Helvetica Neue" charset="0"/>
            </a:endParaRPr>
          </a:p>
          <a:p>
            <a:pPr marL="0" indent="0"/>
            <a:endParaRPr lang="en-US" sz="2000" dirty="0">
              <a:latin typeface="Helvetica Neue" charset="0"/>
              <a:ea typeface="ＭＳ Ｐゴシック" charset="0"/>
              <a:cs typeface="Helvetica Neue" charset="0"/>
            </a:endParaRPr>
          </a:p>
        </p:txBody>
      </p:sp>
      <p:sp>
        <p:nvSpPr>
          <p:cNvPr id="34819" name="Oval 4"/>
          <p:cNvSpPr>
            <a:spLocks noChangeArrowheads="1"/>
          </p:cNvSpPr>
          <p:nvPr/>
        </p:nvSpPr>
        <p:spPr bwMode="auto">
          <a:xfrm>
            <a:off x="3538538" y="13716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Key" charset="0"/>
              <a:cs typeface="Key" charset="0"/>
            </a:endParaRP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6384925" y="1538288"/>
            <a:ext cx="312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4</a:t>
            </a:r>
          </a:p>
        </p:txBody>
      </p:sp>
      <p:pic>
        <p:nvPicPr>
          <p:cNvPr id="34821" name="Picture 6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13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638" y="45148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Text Box 8"/>
          <p:cNvSpPr txBox="1">
            <a:spLocks noChangeArrowheads="1"/>
          </p:cNvSpPr>
          <p:nvPr/>
        </p:nvSpPr>
        <p:spPr bwMode="auto">
          <a:xfrm>
            <a:off x="7461250" y="4343400"/>
            <a:ext cx="439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20</a:t>
            </a:r>
          </a:p>
        </p:txBody>
      </p:sp>
      <p:pic>
        <p:nvPicPr>
          <p:cNvPr id="34824" name="Picture 9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60388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5" name="Text Box 10"/>
          <p:cNvSpPr txBox="1">
            <a:spLocks noChangeArrowheads="1"/>
          </p:cNvSpPr>
          <p:nvPr/>
        </p:nvSpPr>
        <p:spPr bwMode="auto">
          <a:xfrm>
            <a:off x="5614988" y="5486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32</a:t>
            </a:r>
          </a:p>
        </p:txBody>
      </p:sp>
      <p:sp>
        <p:nvSpPr>
          <p:cNvPr id="34826" name="Text Box 11"/>
          <p:cNvSpPr txBox="1">
            <a:spLocks noChangeArrowheads="1"/>
          </p:cNvSpPr>
          <p:nvPr/>
        </p:nvSpPr>
        <p:spPr bwMode="auto">
          <a:xfrm>
            <a:off x="4605338" y="5348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35</a:t>
            </a:r>
          </a:p>
        </p:txBody>
      </p:sp>
      <p:pic>
        <p:nvPicPr>
          <p:cNvPr id="34827" name="Picture 12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8" y="58864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8" name="Text Box 13"/>
          <p:cNvSpPr txBox="1">
            <a:spLocks noChangeArrowheads="1"/>
          </p:cNvSpPr>
          <p:nvPr/>
        </p:nvSpPr>
        <p:spPr bwMode="auto">
          <a:xfrm>
            <a:off x="7119938" y="199548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8</a:t>
            </a:r>
          </a:p>
        </p:txBody>
      </p:sp>
      <p:sp>
        <p:nvSpPr>
          <p:cNvPr id="34829" name="Text Box 14"/>
          <p:cNvSpPr txBox="1">
            <a:spLocks noChangeArrowheads="1"/>
          </p:cNvSpPr>
          <p:nvPr/>
        </p:nvSpPr>
        <p:spPr bwMode="auto">
          <a:xfrm>
            <a:off x="7729538" y="33670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15</a:t>
            </a:r>
          </a:p>
        </p:txBody>
      </p:sp>
      <p:sp>
        <p:nvSpPr>
          <p:cNvPr id="34830" name="Text Box 15"/>
          <p:cNvSpPr txBox="1">
            <a:spLocks noChangeArrowheads="1"/>
          </p:cNvSpPr>
          <p:nvPr/>
        </p:nvSpPr>
        <p:spPr bwMode="auto">
          <a:xfrm>
            <a:off x="3767138" y="42672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44</a:t>
            </a:r>
          </a:p>
        </p:txBody>
      </p:sp>
      <p:sp>
        <p:nvSpPr>
          <p:cNvPr id="34831" name="Text Box 16"/>
          <p:cNvSpPr txBox="1">
            <a:spLocks noChangeArrowheads="1"/>
          </p:cNvSpPr>
          <p:nvPr/>
        </p:nvSpPr>
        <p:spPr bwMode="auto">
          <a:xfrm>
            <a:off x="4548188" y="1828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58</a:t>
            </a:r>
          </a:p>
        </p:txBody>
      </p:sp>
      <p:pic>
        <p:nvPicPr>
          <p:cNvPr id="34832" name="Picture 1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4419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3" name="Picture 18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38" y="12954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4" name="Line 19"/>
          <p:cNvSpPr>
            <a:spLocks noChangeShapeType="1"/>
          </p:cNvSpPr>
          <p:nvPr/>
        </p:nvSpPr>
        <p:spPr bwMode="auto">
          <a:xfrm flipV="1">
            <a:off x="3690938" y="44958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Line 20"/>
          <p:cNvSpPr>
            <a:spLocks noChangeShapeType="1"/>
          </p:cNvSpPr>
          <p:nvPr/>
        </p:nvSpPr>
        <p:spPr bwMode="auto">
          <a:xfrm>
            <a:off x="4519613" y="17351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4836" name="Picture 21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38" y="3276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7" name="Line 22"/>
          <p:cNvSpPr>
            <a:spLocks noChangeShapeType="1"/>
          </p:cNvSpPr>
          <p:nvPr/>
        </p:nvSpPr>
        <p:spPr bwMode="auto">
          <a:xfrm flipV="1">
            <a:off x="4910138" y="56388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23"/>
          <p:cNvSpPr>
            <a:spLocks noChangeShapeType="1"/>
          </p:cNvSpPr>
          <p:nvPr/>
        </p:nvSpPr>
        <p:spPr bwMode="auto">
          <a:xfrm flipV="1">
            <a:off x="5824538" y="5867400"/>
            <a:ext cx="1587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24"/>
          <p:cNvSpPr>
            <a:spLocks noChangeShapeType="1"/>
          </p:cNvSpPr>
          <p:nvPr/>
        </p:nvSpPr>
        <p:spPr bwMode="auto">
          <a:xfrm flipH="1" flipV="1">
            <a:off x="7881938" y="4572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Line 25"/>
          <p:cNvSpPr>
            <a:spLocks noChangeShapeType="1"/>
          </p:cNvSpPr>
          <p:nvPr/>
        </p:nvSpPr>
        <p:spPr bwMode="auto">
          <a:xfrm flipH="1">
            <a:off x="8110538" y="35052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Line 26"/>
          <p:cNvSpPr>
            <a:spLocks noChangeShapeType="1"/>
          </p:cNvSpPr>
          <p:nvPr/>
        </p:nvSpPr>
        <p:spPr bwMode="auto">
          <a:xfrm flipV="1">
            <a:off x="7396163" y="1971675"/>
            <a:ext cx="112712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4842" name="Picture 2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550" y="1676400"/>
            <a:ext cx="2682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43" name="Line 28"/>
          <p:cNvSpPr>
            <a:spLocks noChangeShapeType="1"/>
          </p:cNvSpPr>
          <p:nvPr/>
        </p:nvSpPr>
        <p:spPr bwMode="auto">
          <a:xfrm rot="3575902">
            <a:off x="6584950" y="1433513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44" name="Group 29"/>
          <p:cNvGrpSpPr>
            <a:grpSpLocks/>
          </p:cNvGrpSpPr>
          <p:nvPr/>
        </p:nvGrpSpPr>
        <p:grpSpPr bwMode="auto">
          <a:xfrm>
            <a:off x="3273425" y="1108075"/>
            <a:ext cx="5089525" cy="5133975"/>
            <a:chOff x="1930" y="844"/>
            <a:chExt cx="3210" cy="3240"/>
          </a:xfrm>
        </p:grpSpPr>
        <p:sp>
          <p:nvSpPr>
            <p:cNvPr id="34855" name="Freeform 30"/>
            <p:cNvSpPr>
              <a:spLocks/>
            </p:cNvSpPr>
            <p:nvPr/>
          </p:nvSpPr>
          <p:spPr bwMode="auto">
            <a:xfrm>
              <a:off x="2788" y="844"/>
              <a:ext cx="1200" cy="168"/>
            </a:xfrm>
            <a:custGeom>
              <a:avLst/>
              <a:gdLst>
                <a:gd name="T0" fmla="*/ 0 w 1200"/>
                <a:gd name="T1" fmla="*/ 168 h 168"/>
                <a:gd name="T2" fmla="*/ 432 w 1200"/>
                <a:gd name="T3" fmla="*/ 24 h 168"/>
                <a:gd name="T4" fmla="*/ 960 w 1200"/>
                <a:gd name="T5" fmla="*/ 24 h 168"/>
                <a:gd name="T6" fmla="*/ 1200 w 1200"/>
                <a:gd name="T7" fmla="*/ 72 h 1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168"/>
                <a:gd name="T14" fmla="*/ 1200 w 1200"/>
                <a:gd name="T15" fmla="*/ 168 h 1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168">
                  <a:moveTo>
                    <a:pt x="0" y="168"/>
                  </a:moveTo>
                  <a:cubicBezTo>
                    <a:pt x="136" y="108"/>
                    <a:pt x="272" y="48"/>
                    <a:pt x="432" y="24"/>
                  </a:cubicBezTo>
                  <a:cubicBezTo>
                    <a:pt x="592" y="0"/>
                    <a:pt x="832" y="16"/>
                    <a:pt x="960" y="24"/>
                  </a:cubicBezTo>
                  <a:cubicBezTo>
                    <a:pt x="1088" y="32"/>
                    <a:pt x="1144" y="52"/>
                    <a:pt x="1200" y="7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4856" name="Freeform 31"/>
            <p:cNvSpPr>
              <a:spLocks/>
            </p:cNvSpPr>
            <p:nvPr/>
          </p:nvSpPr>
          <p:spPr bwMode="auto">
            <a:xfrm>
              <a:off x="4276" y="964"/>
              <a:ext cx="336" cy="240"/>
            </a:xfrm>
            <a:custGeom>
              <a:avLst/>
              <a:gdLst>
                <a:gd name="T0" fmla="*/ 0 w 336"/>
                <a:gd name="T1" fmla="*/ 0 h 240"/>
                <a:gd name="T2" fmla="*/ 192 w 336"/>
                <a:gd name="T3" fmla="*/ 96 h 240"/>
                <a:gd name="T4" fmla="*/ 336 w 336"/>
                <a:gd name="T5" fmla="*/ 240 h 240"/>
                <a:gd name="T6" fmla="*/ 0 60000 65536"/>
                <a:gd name="T7" fmla="*/ 0 60000 65536"/>
                <a:gd name="T8" fmla="*/ 0 60000 65536"/>
                <a:gd name="T9" fmla="*/ 0 w 336"/>
                <a:gd name="T10" fmla="*/ 0 h 240"/>
                <a:gd name="T11" fmla="*/ 336 w 33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240">
                  <a:moveTo>
                    <a:pt x="0" y="0"/>
                  </a:moveTo>
                  <a:cubicBezTo>
                    <a:pt x="68" y="28"/>
                    <a:pt x="136" y="56"/>
                    <a:pt x="192" y="96"/>
                  </a:cubicBezTo>
                  <a:cubicBezTo>
                    <a:pt x="248" y="136"/>
                    <a:pt x="292" y="188"/>
                    <a:pt x="336" y="2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4857" name="Freeform 32"/>
            <p:cNvSpPr>
              <a:spLocks/>
            </p:cNvSpPr>
            <p:nvPr/>
          </p:nvSpPr>
          <p:spPr bwMode="auto">
            <a:xfrm>
              <a:off x="4852" y="1492"/>
              <a:ext cx="288" cy="624"/>
            </a:xfrm>
            <a:custGeom>
              <a:avLst/>
              <a:gdLst>
                <a:gd name="T0" fmla="*/ 0 w 288"/>
                <a:gd name="T1" fmla="*/ 0 h 624"/>
                <a:gd name="T2" fmla="*/ 192 w 288"/>
                <a:gd name="T3" fmla="*/ 240 h 624"/>
                <a:gd name="T4" fmla="*/ 288 w 288"/>
                <a:gd name="T5" fmla="*/ 624 h 624"/>
                <a:gd name="T6" fmla="*/ 0 60000 65536"/>
                <a:gd name="T7" fmla="*/ 0 60000 65536"/>
                <a:gd name="T8" fmla="*/ 0 60000 65536"/>
                <a:gd name="T9" fmla="*/ 0 w 288"/>
                <a:gd name="T10" fmla="*/ 0 h 624"/>
                <a:gd name="T11" fmla="*/ 288 w 288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624">
                  <a:moveTo>
                    <a:pt x="0" y="0"/>
                  </a:moveTo>
                  <a:cubicBezTo>
                    <a:pt x="72" y="68"/>
                    <a:pt x="144" y="136"/>
                    <a:pt x="192" y="240"/>
                  </a:cubicBezTo>
                  <a:cubicBezTo>
                    <a:pt x="240" y="344"/>
                    <a:pt x="264" y="484"/>
                    <a:pt x="288" y="62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4858" name="Freeform 33"/>
            <p:cNvSpPr>
              <a:spLocks/>
            </p:cNvSpPr>
            <p:nvPr/>
          </p:nvSpPr>
          <p:spPr bwMode="auto">
            <a:xfrm>
              <a:off x="5072" y="2596"/>
              <a:ext cx="68" cy="340"/>
            </a:xfrm>
            <a:custGeom>
              <a:avLst/>
              <a:gdLst>
                <a:gd name="T0" fmla="*/ 68 w 68"/>
                <a:gd name="T1" fmla="*/ 0 h 340"/>
                <a:gd name="T2" fmla="*/ 40 w 68"/>
                <a:gd name="T3" fmla="*/ 204 h 340"/>
                <a:gd name="T4" fmla="*/ 0 w 68"/>
                <a:gd name="T5" fmla="*/ 340 h 340"/>
                <a:gd name="T6" fmla="*/ 0 60000 65536"/>
                <a:gd name="T7" fmla="*/ 0 60000 65536"/>
                <a:gd name="T8" fmla="*/ 0 60000 65536"/>
                <a:gd name="T9" fmla="*/ 0 w 68"/>
                <a:gd name="T10" fmla="*/ 0 h 340"/>
                <a:gd name="T11" fmla="*/ 68 w 68"/>
                <a:gd name="T12" fmla="*/ 340 h 3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340">
                  <a:moveTo>
                    <a:pt x="68" y="0"/>
                  </a:moveTo>
                  <a:cubicBezTo>
                    <a:pt x="59" y="73"/>
                    <a:pt x="51" y="147"/>
                    <a:pt x="40" y="204"/>
                  </a:cubicBezTo>
                  <a:cubicBezTo>
                    <a:pt x="29" y="261"/>
                    <a:pt x="14" y="300"/>
                    <a:pt x="0" y="3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4859" name="Freeform 34"/>
            <p:cNvSpPr>
              <a:spLocks/>
            </p:cNvSpPr>
            <p:nvPr/>
          </p:nvSpPr>
          <p:spPr bwMode="auto">
            <a:xfrm>
              <a:off x="3760" y="3268"/>
              <a:ext cx="1188" cy="767"/>
            </a:xfrm>
            <a:custGeom>
              <a:avLst/>
              <a:gdLst>
                <a:gd name="T0" fmla="*/ 1188 w 1188"/>
                <a:gd name="T1" fmla="*/ 0 h 767"/>
                <a:gd name="T2" fmla="*/ 824 w 1188"/>
                <a:gd name="T3" fmla="*/ 460 h 767"/>
                <a:gd name="T4" fmla="*/ 320 w 1188"/>
                <a:gd name="T5" fmla="*/ 716 h 767"/>
                <a:gd name="T6" fmla="*/ 0 w 1188"/>
                <a:gd name="T7" fmla="*/ 764 h 7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8"/>
                <a:gd name="T13" fmla="*/ 0 h 767"/>
                <a:gd name="T14" fmla="*/ 1188 w 1188"/>
                <a:gd name="T15" fmla="*/ 767 h 7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8" h="767">
                  <a:moveTo>
                    <a:pt x="1188" y="0"/>
                  </a:moveTo>
                  <a:cubicBezTo>
                    <a:pt x="1078" y="170"/>
                    <a:pt x="969" y="341"/>
                    <a:pt x="824" y="460"/>
                  </a:cubicBezTo>
                  <a:cubicBezTo>
                    <a:pt x="679" y="579"/>
                    <a:pt x="457" y="665"/>
                    <a:pt x="320" y="716"/>
                  </a:cubicBezTo>
                  <a:cubicBezTo>
                    <a:pt x="183" y="767"/>
                    <a:pt x="91" y="765"/>
                    <a:pt x="0" y="76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4860" name="Freeform 35"/>
            <p:cNvSpPr>
              <a:spLocks/>
            </p:cNvSpPr>
            <p:nvPr/>
          </p:nvSpPr>
          <p:spPr bwMode="auto">
            <a:xfrm>
              <a:off x="1930" y="1216"/>
              <a:ext cx="542" cy="1620"/>
            </a:xfrm>
            <a:custGeom>
              <a:avLst/>
              <a:gdLst>
                <a:gd name="T0" fmla="*/ 90 w 542"/>
                <a:gd name="T1" fmla="*/ 1620 h 1620"/>
                <a:gd name="T2" fmla="*/ 6 w 542"/>
                <a:gd name="T3" fmla="*/ 1136 h 1620"/>
                <a:gd name="T4" fmla="*/ 126 w 542"/>
                <a:gd name="T5" fmla="*/ 520 h 1620"/>
                <a:gd name="T6" fmla="*/ 542 w 542"/>
                <a:gd name="T7" fmla="*/ 0 h 16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2"/>
                <a:gd name="T13" fmla="*/ 0 h 1620"/>
                <a:gd name="T14" fmla="*/ 542 w 542"/>
                <a:gd name="T15" fmla="*/ 1620 h 16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2" h="1620">
                  <a:moveTo>
                    <a:pt x="90" y="1620"/>
                  </a:moveTo>
                  <a:cubicBezTo>
                    <a:pt x="45" y="1469"/>
                    <a:pt x="0" y="1319"/>
                    <a:pt x="6" y="1136"/>
                  </a:cubicBezTo>
                  <a:cubicBezTo>
                    <a:pt x="12" y="953"/>
                    <a:pt x="37" y="709"/>
                    <a:pt x="126" y="520"/>
                  </a:cubicBezTo>
                  <a:cubicBezTo>
                    <a:pt x="215" y="331"/>
                    <a:pt x="378" y="165"/>
                    <a:pt x="542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4861" name="Freeform 36"/>
            <p:cNvSpPr>
              <a:spLocks/>
            </p:cNvSpPr>
            <p:nvPr/>
          </p:nvSpPr>
          <p:spPr bwMode="auto">
            <a:xfrm>
              <a:off x="2164" y="3268"/>
              <a:ext cx="624" cy="624"/>
            </a:xfrm>
            <a:custGeom>
              <a:avLst/>
              <a:gdLst>
                <a:gd name="T0" fmla="*/ 624 w 624"/>
                <a:gd name="T1" fmla="*/ 624 h 624"/>
                <a:gd name="T2" fmla="*/ 288 w 624"/>
                <a:gd name="T3" fmla="*/ 384 h 624"/>
                <a:gd name="T4" fmla="*/ 0 w 624"/>
                <a:gd name="T5" fmla="*/ 0 h 624"/>
                <a:gd name="T6" fmla="*/ 0 60000 65536"/>
                <a:gd name="T7" fmla="*/ 0 60000 65536"/>
                <a:gd name="T8" fmla="*/ 0 60000 65536"/>
                <a:gd name="T9" fmla="*/ 0 w 624"/>
                <a:gd name="T10" fmla="*/ 0 h 624"/>
                <a:gd name="T11" fmla="*/ 624 w 624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624">
                  <a:moveTo>
                    <a:pt x="624" y="624"/>
                  </a:moveTo>
                  <a:cubicBezTo>
                    <a:pt x="508" y="556"/>
                    <a:pt x="392" y="488"/>
                    <a:pt x="288" y="384"/>
                  </a:cubicBezTo>
                  <a:cubicBezTo>
                    <a:pt x="184" y="280"/>
                    <a:pt x="92" y="140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4862" name="Line 37"/>
            <p:cNvSpPr>
              <a:spLocks noChangeShapeType="1"/>
            </p:cNvSpPr>
            <p:nvPr/>
          </p:nvSpPr>
          <p:spPr bwMode="auto">
            <a:xfrm flipH="1" flipV="1">
              <a:off x="3076" y="3988"/>
              <a:ext cx="38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672263" y="2786063"/>
            <a:ext cx="1438275" cy="720725"/>
            <a:chOff x="6672900" y="2785646"/>
            <a:chExt cx="1437638" cy="721142"/>
          </a:xfrm>
        </p:grpSpPr>
        <p:grpSp>
          <p:nvGrpSpPr>
            <p:cNvPr id="5" name="Group 37"/>
            <p:cNvGrpSpPr/>
            <p:nvPr/>
          </p:nvGrpSpPr>
          <p:grpSpPr>
            <a:xfrm>
              <a:off x="6689250" y="2861846"/>
              <a:ext cx="1066800" cy="228600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39" name="Rectangle 3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b="0" dirty="0">
                  <a:latin typeface="Helvetica"/>
                  <a:ea typeface="ＭＳ Ｐゴシック" pitchFamily="1" charset="-128"/>
                  <a:cs typeface="Helvetica"/>
                </a:endParaRPr>
              </a:p>
            </p:txBody>
          </p:sp>
          <p:cxnSp>
            <p:nvCxnSpPr>
              <p:cNvPr id="40" name="Straight Connector 39"/>
              <p:cNvCxnSpPr>
                <a:stCxn id="39" idx="0"/>
                <a:endCxn id="3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34851" name="Group 45"/>
            <p:cNvGrpSpPr>
              <a:grpSpLocks/>
            </p:cNvGrpSpPr>
            <p:nvPr/>
          </p:nvGrpSpPr>
          <p:grpSpPr bwMode="auto">
            <a:xfrm>
              <a:off x="6672900" y="2785646"/>
              <a:ext cx="1099500" cy="338554"/>
              <a:chOff x="5698650" y="4766846"/>
              <a:chExt cx="1099500" cy="338554"/>
            </a:xfrm>
          </p:grpSpPr>
          <p:sp>
            <p:nvSpPr>
              <p:cNvPr id="34853" name="TextBox 46"/>
              <p:cNvSpPr txBox="1">
                <a:spLocks noChangeArrowheads="1"/>
              </p:cNvSpPr>
              <p:nvPr/>
            </p:nvSpPr>
            <p:spPr bwMode="auto">
              <a:xfrm>
                <a:off x="5698650" y="4766846"/>
                <a:ext cx="41289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0">
                    <a:solidFill>
                      <a:srgbClr val="000000"/>
                    </a:solidFill>
                    <a:latin typeface="Helvetica" charset="0"/>
                    <a:cs typeface="Helvetica" charset="0"/>
                  </a:rPr>
                  <a:t>14</a:t>
                </a:r>
              </a:p>
            </p:txBody>
          </p:sp>
          <p:sp>
            <p:nvSpPr>
              <p:cNvPr id="34854" name="TextBox 47"/>
              <p:cNvSpPr txBox="1">
                <a:spLocks noChangeArrowheads="1"/>
              </p:cNvSpPr>
              <p:nvPr/>
            </p:nvSpPr>
            <p:spPr bwMode="auto">
              <a:xfrm>
                <a:off x="6248400" y="4766846"/>
                <a:ext cx="5497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0">
                    <a:latin typeface="Helvetica" charset="0"/>
                    <a:cs typeface="Helvetica" charset="0"/>
                  </a:rPr>
                  <a:t>V14</a:t>
                </a:r>
              </a:p>
            </p:txBody>
          </p:sp>
        </p:grpSp>
        <p:cxnSp>
          <p:nvCxnSpPr>
            <p:cNvPr id="34852" name="Straight Arrow Connector 3"/>
            <p:cNvCxnSpPr>
              <a:cxnSpLocks noChangeShapeType="1"/>
              <a:endCxn id="34840" idx="1"/>
            </p:cNvCxnSpPr>
            <p:nvPr/>
          </p:nvCxnSpPr>
          <p:spPr bwMode="auto">
            <a:xfrm>
              <a:off x="7222650" y="3089971"/>
              <a:ext cx="887888" cy="4168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4846" name="Text Box 16"/>
          <p:cNvSpPr txBox="1">
            <a:spLocks noChangeArrowheads="1"/>
          </p:cNvSpPr>
          <p:nvPr/>
        </p:nvSpPr>
        <p:spPr bwMode="auto">
          <a:xfrm>
            <a:off x="5578475" y="13716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63</a:t>
            </a:r>
          </a:p>
        </p:txBody>
      </p:sp>
      <p:sp>
        <p:nvSpPr>
          <p:cNvPr id="34847" name="Text Box 16"/>
          <p:cNvSpPr txBox="1">
            <a:spLocks noChangeArrowheads="1"/>
          </p:cNvSpPr>
          <p:nvPr/>
        </p:nvSpPr>
        <p:spPr bwMode="auto">
          <a:xfrm>
            <a:off x="5935663" y="13716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0</a:t>
            </a:r>
          </a:p>
        </p:txBody>
      </p:sp>
      <p:sp>
        <p:nvSpPr>
          <p:cNvPr id="34848" name="Line 23"/>
          <p:cNvSpPr>
            <a:spLocks noChangeShapeType="1"/>
          </p:cNvSpPr>
          <p:nvPr/>
        </p:nvSpPr>
        <p:spPr bwMode="auto">
          <a:xfrm flipV="1">
            <a:off x="5791200" y="1295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Line 23"/>
          <p:cNvSpPr>
            <a:spLocks noChangeShapeType="1"/>
          </p:cNvSpPr>
          <p:nvPr/>
        </p:nvSpPr>
        <p:spPr bwMode="auto">
          <a:xfrm flipV="1">
            <a:off x="6019800" y="1295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Scaling Up Directory</a:t>
            </a:r>
          </a:p>
        </p:txBody>
      </p:sp>
      <p:sp>
        <p:nvSpPr>
          <p:cNvPr id="134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686800" cy="533400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With consistent hashing, directory contains only a number of entries equal to number of nodes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Much smaller than number of tuples</a:t>
            </a: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Next challenge: every query still needs to contact the directory </a:t>
            </a:r>
          </a:p>
          <a:p>
            <a:pPr lvl="2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963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Scaling Up Directory</a:t>
            </a:r>
          </a:p>
        </p:txBody>
      </p:sp>
      <p:sp>
        <p:nvSpPr>
          <p:cNvPr id="134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5334000"/>
          </a:xfrm>
        </p:spPr>
        <p:txBody>
          <a:bodyPr/>
          <a:lstStyle/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Given a </a:t>
            </a:r>
            <a:r>
              <a:rPr lang="en-US" b="1">
                <a:latin typeface="Helvetica Neue Light" charset="0"/>
                <a:ea typeface="ＭＳ Ｐゴシック" charset="0"/>
              </a:rPr>
              <a:t>key</a:t>
            </a:r>
            <a:r>
              <a:rPr lang="en-US">
                <a:latin typeface="Helvetica Neue Light" charset="0"/>
                <a:ea typeface="ＭＳ Ｐゴシック" charset="0"/>
              </a:rPr>
              <a:t>, find the </a:t>
            </a:r>
            <a:r>
              <a:rPr lang="en-US" b="1">
                <a:latin typeface="Helvetica Neue Light" charset="0"/>
                <a:ea typeface="ＭＳ Ｐゴシック" charset="0"/>
              </a:rPr>
              <a:t>node</a:t>
            </a:r>
            <a:r>
              <a:rPr lang="en-US">
                <a:latin typeface="Helvetica Neue Light" charset="0"/>
                <a:ea typeface="ＭＳ Ｐゴシック" charset="0"/>
              </a:rPr>
              <a:t> storing that key</a:t>
            </a:r>
          </a:p>
          <a:p>
            <a:pPr lvl="2"/>
            <a:endParaRPr lang="en-US">
              <a:latin typeface="Helvetica Neue Light" charset="0"/>
              <a:ea typeface="ＭＳ Ｐゴシック" charset="0"/>
            </a:endParaRPr>
          </a:p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Key idea: route request from node to node until reaching the node storing the request’</a:t>
            </a:r>
            <a:r>
              <a:rPr lang="en-US" altLang="ja-JP">
                <a:latin typeface="Helvetica Neue Light" charset="0"/>
                <a:ea typeface="ＭＳ Ｐゴシック" charset="0"/>
              </a:rPr>
              <a:t>s key</a:t>
            </a:r>
          </a:p>
          <a:p>
            <a:pPr lvl="2"/>
            <a:endParaRPr lang="en-US">
              <a:latin typeface="Helvetica Neue Light" charset="0"/>
              <a:ea typeface="ＭＳ Ｐゴシック" charset="0"/>
            </a:endParaRPr>
          </a:p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Key advantage: totally distributed</a:t>
            </a:r>
          </a:p>
          <a:p>
            <a:pPr lvl="1"/>
            <a:r>
              <a:rPr lang="en-US">
                <a:latin typeface="Helvetica Neue Light" charset="0"/>
                <a:ea typeface="ＭＳ Ｐゴシック" charset="0"/>
              </a:rPr>
              <a:t>No point of failure; no hot spot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963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12192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Chord: Distributed Lookup (Directory) Service</a:t>
            </a:r>
          </a:p>
        </p:txBody>
      </p:sp>
      <p:sp>
        <p:nvSpPr>
          <p:cNvPr id="134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334000"/>
          </a:xfrm>
        </p:spPr>
        <p:txBody>
          <a:bodyPr/>
          <a:lstStyle/>
          <a:p>
            <a:pPr marL="457200" lvl="1" indent="0">
              <a:buFontTx/>
              <a:buNone/>
              <a:defRPr/>
            </a:pPr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 </a:t>
            </a:r>
          </a:p>
          <a:p>
            <a:pPr marL="0" indent="0">
              <a:defRPr/>
            </a:pPr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Key design </a:t>
            </a:r>
            <a:r>
              <a:rPr lang="en-US" dirty="0" smtClean="0">
                <a:latin typeface="Helvetica Neue"/>
                <a:ea typeface="ＭＳ Ｐゴシック" charset="0"/>
                <a:cs typeface="Helvetica Neue"/>
              </a:rPr>
              <a:t>decision</a:t>
            </a:r>
          </a:p>
          <a:p>
            <a:pPr lvl="1">
              <a:defRPr/>
            </a:pPr>
            <a:r>
              <a:rPr lang="en-US" dirty="0" smtClean="0">
                <a:latin typeface="Helvetica Neue"/>
                <a:ea typeface="ＭＳ Ｐゴシック" charset="0"/>
                <a:cs typeface="Helvetica Neue"/>
              </a:rPr>
              <a:t>Decouple </a:t>
            </a:r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correctness from efficiency</a:t>
            </a:r>
          </a:p>
          <a:p>
            <a:pPr marL="0" indent="0">
              <a:defRPr/>
            </a:pPr>
            <a:endParaRPr lang="en-US" dirty="0">
              <a:latin typeface="Helvetica Neue"/>
              <a:ea typeface="ＭＳ Ｐゴシック" charset="0"/>
              <a:cs typeface="Helvetica Neue"/>
            </a:endParaRPr>
          </a:p>
          <a:p>
            <a:pPr marL="0" indent="0">
              <a:defRPr/>
            </a:pPr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Properties </a:t>
            </a:r>
            <a:endParaRPr lang="en-US" dirty="0" smtClean="0">
              <a:latin typeface="Helvetica Neue"/>
              <a:ea typeface="ＭＳ Ｐゴシック" charset="0"/>
              <a:cs typeface="Helvetica Neue"/>
            </a:endParaRPr>
          </a:p>
          <a:p>
            <a:pPr lvl="1">
              <a:defRPr/>
            </a:pPr>
            <a:r>
              <a:rPr lang="en-US" dirty="0" smtClean="0">
                <a:latin typeface="Helvetica Neue"/>
                <a:ea typeface="ＭＳ Ｐゴシック" charset="0"/>
                <a:cs typeface="Helvetica Neue"/>
              </a:rPr>
              <a:t>Each </a:t>
            </a:r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node needs to know about O(log(</a:t>
            </a:r>
            <a:r>
              <a:rPr lang="en-US" i="1" dirty="0">
                <a:latin typeface="Helvetica Neue"/>
                <a:ea typeface="ＭＳ Ｐゴシック" charset="0"/>
                <a:cs typeface="Helvetica Neue"/>
              </a:rPr>
              <a:t>M</a:t>
            </a:r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)), where </a:t>
            </a:r>
            <a:r>
              <a:rPr lang="en-US" i="1" dirty="0">
                <a:latin typeface="Helvetica Neue"/>
                <a:ea typeface="ＭＳ Ｐゴシック" charset="0"/>
                <a:cs typeface="Helvetica Neue"/>
              </a:rPr>
              <a:t>M</a:t>
            </a:r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 is the total number of </a:t>
            </a:r>
            <a:r>
              <a:rPr lang="en-US" dirty="0" smtClean="0">
                <a:latin typeface="Helvetica Neue"/>
                <a:ea typeface="ＭＳ Ｐゴシック" charset="0"/>
                <a:cs typeface="Helvetica Neue"/>
              </a:rPr>
              <a:t>nodes</a:t>
            </a:r>
          </a:p>
          <a:p>
            <a:pPr lvl="1">
              <a:defRPr/>
            </a:pPr>
            <a:r>
              <a:rPr lang="en-US" dirty="0" smtClean="0">
                <a:latin typeface="Helvetica Neue"/>
                <a:ea typeface="ＭＳ Ｐゴシック" charset="0"/>
                <a:cs typeface="Helvetica Neue"/>
              </a:rPr>
              <a:t>Guarantees </a:t>
            </a:r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that a tuple is found in O(log(</a:t>
            </a:r>
            <a:r>
              <a:rPr lang="en-US" i="1" dirty="0">
                <a:latin typeface="Helvetica Neue"/>
                <a:ea typeface="ＭＳ Ｐゴシック" charset="0"/>
                <a:cs typeface="Helvetica Neue"/>
              </a:rPr>
              <a:t>M</a:t>
            </a:r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)) steps</a:t>
            </a:r>
          </a:p>
          <a:p>
            <a:pPr marL="457200" lvl="1" indent="0">
              <a:defRPr/>
            </a:pPr>
            <a:endParaRPr lang="en-US" dirty="0">
              <a:latin typeface="Helvetica Neue"/>
              <a:ea typeface="ＭＳ Ｐゴシック" charset="0"/>
              <a:cs typeface="Helvetica Neue"/>
            </a:endParaRPr>
          </a:p>
          <a:p>
            <a:pPr marL="0" indent="0">
              <a:defRPr/>
            </a:pPr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Many other lookup services: CAN, Tapestry, Pastry, </a:t>
            </a:r>
            <a:r>
              <a:rPr lang="en-US" dirty="0" err="1">
                <a:latin typeface="Helvetica Neue"/>
                <a:ea typeface="ＭＳ Ｐゴシック" charset="0"/>
                <a:cs typeface="Helvetica Neue"/>
              </a:rPr>
              <a:t>Kademlia</a:t>
            </a:r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Lookup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447800"/>
            <a:ext cx="3200400" cy="4724400"/>
          </a:xfrm>
        </p:spPr>
        <p:txBody>
          <a:bodyPr/>
          <a:lstStyle/>
          <a:p>
            <a:pPr marL="0"/>
            <a:r>
              <a:rPr lang="en-US" sz="2000">
                <a:latin typeface="Helvetica" charset="0"/>
                <a:ea typeface="ＭＳ Ｐゴシック" charset="0"/>
                <a:cs typeface="ＭＳ Ｐゴシック" charset="0"/>
              </a:rPr>
              <a:t>Each node maintains pointer to its successor </a:t>
            </a:r>
          </a:p>
          <a:p>
            <a:pPr marL="0"/>
            <a:endParaRPr lang="en-US" sz="2000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/>
            <a:r>
              <a:rPr lang="en-US" sz="2000">
                <a:latin typeface="Helvetica" charset="0"/>
                <a:ea typeface="ＭＳ Ｐゴシック" charset="0"/>
                <a:cs typeface="ＭＳ Ｐゴシック" charset="0"/>
              </a:rPr>
              <a:t>Route packet (Key, Value) to the node responsible for ID using successor pointers</a:t>
            </a:r>
          </a:p>
          <a:p>
            <a:pPr marL="0"/>
            <a:endParaRPr lang="en-US" sz="2000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/>
            <a:r>
              <a:rPr lang="en-US" sz="2000">
                <a:latin typeface="Helvetica" charset="0"/>
                <a:ea typeface="ＭＳ Ｐゴシック" charset="0"/>
                <a:cs typeface="ＭＳ Ｐゴシック" charset="0"/>
              </a:rPr>
              <a:t>E.g., node=4 lookups for node responsible for Key=37 </a:t>
            </a:r>
          </a:p>
        </p:txBody>
      </p:sp>
      <p:sp>
        <p:nvSpPr>
          <p:cNvPr id="43011" name="Oval 4"/>
          <p:cNvSpPr>
            <a:spLocks noChangeArrowheads="1"/>
          </p:cNvSpPr>
          <p:nvPr/>
        </p:nvSpPr>
        <p:spPr bwMode="auto">
          <a:xfrm>
            <a:off x="3543300" y="13716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Helvetica Neue" charset="0"/>
              <a:cs typeface="Helvetica Neue" charset="0"/>
            </a:endParaRPr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6537325" y="1462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 Neue" charset="0"/>
                <a:cs typeface="Helvetica Neue" charset="0"/>
              </a:rPr>
              <a:t>4</a:t>
            </a:r>
          </a:p>
        </p:txBody>
      </p:sp>
      <p:pic>
        <p:nvPicPr>
          <p:cNvPr id="43013" name="Picture 6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5148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5" name="Text Box 8"/>
          <p:cNvSpPr txBox="1">
            <a:spLocks noChangeArrowheads="1"/>
          </p:cNvSpPr>
          <p:nvPr/>
        </p:nvSpPr>
        <p:spPr bwMode="auto">
          <a:xfrm>
            <a:off x="7467600" y="4343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 Neue" charset="0"/>
                <a:cs typeface="Helvetica Neue" charset="0"/>
              </a:rPr>
              <a:t>20</a:t>
            </a:r>
          </a:p>
        </p:txBody>
      </p:sp>
      <p:pic>
        <p:nvPicPr>
          <p:cNvPr id="43016" name="Picture 9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60388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7" name="Text Box 10"/>
          <p:cNvSpPr txBox="1">
            <a:spLocks noChangeArrowheads="1"/>
          </p:cNvSpPr>
          <p:nvPr/>
        </p:nvSpPr>
        <p:spPr bwMode="auto">
          <a:xfrm>
            <a:off x="5619750" y="5486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 Neue" charset="0"/>
                <a:cs typeface="Helvetica Neue" charset="0"/>
              </a:rPr>
              <a:t>32</a:t>
            </a:r>
          </a:p>
        </p:txBody>
      </p:sp>
      <p:sp>
        <p:nvSpPr>
          <p:cNvPr id="43018" name="Text Box 11"/>
          <p:cNvSpPr txBox="1">
            <a:spLocks noChangeArrowheads="1"/>
          </p:cNvSpPr>
          <p:nvPr/>
        </p:nvSpPr>
        <p:spPr bwMode="auto">
          <a:xfrm>
            <a:off x="4610100" y="5348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 Neue" charset="0"/>
                <a:cs typeface="Helvetica Neue" charset="0"/>
              </a:rPr>
              <a:t>35</a:t>
            </a:r>
          </a:p>
        </p:txBody>
      </p:sp>
      <p:pic>
        <p:nvPicPr>
          <p:cNvPr id="43019" name="Picture 12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58864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0" name="Text Box 13"/>
          <p:cNvSpPr txBox="1">
            <a:spLocks noChangeArrowheads="1"/>
          </p:cNvSpPr>
          <p:nvPr/>
        </p:nvSpPr>
        <p:spPr bwMode="auto">
          <a:xfrm>
            <a:off x="7124700" y="1995488"/>
            <a:ext cx="325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 Neue" charset="0"/>
                <a:cs typeface="Helvetica Neue" charset="0"/>
              </a:rPr>
              <a:t>8</a:t>
            </a:r>
          </a:p>
        </p:txBody>
      </p:sp>
      <p:sp>
        <p:nvSpPr>
          <p:cNvPr id="43021" name="Text Box 14"/>
          <p:cNvSpPr txBox="1">
            <a:spLocks noChangeArrowheads="1"/>
          </p:cNvSpPr>
          <p:nvPr/>
        </p:nvSpPr>
        <p:spPr bwMode="auto">
          <a:xfrm>
            <a:off x="7734300" y="33670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 Neue" charset="0"/>
                <a:cs typeface="Helvetica Neue" charset="0"/>
              </a:rPr>
              <a:t>15</a:t>
            </a:r>
          </a:p>
        </p:txBody>
      </p:sp>
      <p:sp>
        <p:nvSpPr>
          <p:cNvPr id="43022" name="Text Box 15"/>
          <p:cNvSpPr txBox="1">
            <a:spLocks noChangeArrowheads="1"/>
          </p:cNvSpPr>
          <p:nvPr/>
        </p:nvSpPr>
        <p:spPr bwMode="auto">
          <a:xfrm>
            <a:off x="3771900" y="4267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 Neue" charset="0"/>
                <a:cs typeface="Helvetica Neue" charset="0"/>
              </a:rPr>
              <a:t>44</a:t>
            </a:r>
          </a:p>
        </p:txBody>
      </p:sp>
      <p:sp>
        <p:nvSpPr>
          <p:cNvPr id="43023" name="Text Box 16"/>
          <p:cNvSpPr txBox="1">
            <a:spLocks noChangeArrowheads="1"/>
          </p:cNvSpPr>
          <p:nvPr/>
        </p:nvSpPr>
        <p:spPr bwMode="auto">
          <a:xfrm>
            <a:off x="4552950" y="1828800"/>
            <a:ext cx="45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 Neue" charset="0"/>
                <a:cs typeface="Helvetica Neue" charset="0"/>
              </a:rPr>
              <a:t>58</a:t>
            </a:r>
          </a:p>
        </p:txBody>
      </p:sp>
      <p:pic>
        <p:nvPicPr>
          <p:cNvPr id="43024" name="Picture 1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419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5" name="Picture 18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2954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6" name="Line 19"/>
          <p:cNvSpPr>
            <a:spLocks noChangeShapeType="1"/>
          </p:cNvSpPr>
          <p:nvPr/>
        </p:nvSpPr>
        <p:spPr bwMode="auto">
          <a:xfrm flipV="1">
            <a:off x="3695700" y="44958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Line 20"/>
          <p:cNvSpPr>
            <a:spLocks noChangeShapeType="1"/>
          </p:cNvSpPr>
          <p:nvPr/>
        </p:nvSpPr>
        <p:spPr bwMode="auto">
          <a:xfrm>
            <a:off x="4524375" y="17351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3028" name="Picture 21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3276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9" name="Line 22"/>
          <p:cNvSpPr>
            <a:spLocks noChangeShapeType="1"/>
          </p:cNvSpPr>
          <p:nvPr/>
        </p:nvSpPr>
        <p:spPr bwMode="auto">
          <a:xfrm flipV="1">
            <a:off x="4914900" y="56388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Line 23"/>
          <p:cNvSpPr>
            <a:spLocks noChangeShapeType="1"/>
          </p:cNvSpPr>
          <p:nvPr/>
        </p:nvSpPr>
        <p:spPr bwMode="auto">
          <a:xfrm flipV="1">
            <a:off x="5829300" y="58674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1" name="Line 24"/>
          <p:cNvSpPr>
            <a:spLocks noChangeShapeType="1"/>
          </p:cNvSpPr>
          <p:nvPr/>
        </p:nvSpPr>
        <p:spPr bwMode="auto">
          <a:xfrm flipH="1" flipV="1">
            <a:off x="7886700" y="4572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2" name="Line 25"/>
          <p:cNvSpPr>
            <a:spLocks noChangeShapeType="1"/>
          </p:cNvSpPr>
          <p:nvPr/>
        </p:nvSpPr>
        <p:spPr bwMode="auto">
          <a:xfrm flipH="1">
            <a:off x="8115300" y="35052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3" name="Line 26"/>
          <p:cNvSpPr>
            <a:spLocks noChangeShapeType="1"/>
          </p:cNvSpPr>
          <p:nvPr/>
        </p:nvSpPr>
        <p:spPr bwMode="auto">
          <a:xfrm flipV="1">
            <a:off x="7400925" y="19716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3034" name="Picture 2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16764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35" name="Line 28"/>
          <p:cNvSpPr>
            <a:spLocks noChangeShapeType="1"/>
          </p:cNvSpPr>
          <p:nvPr/>
        </p:nvSpPr>
        <p:spPr bwMode="auto">
          <a:xfrm flipH="1">
            <a:off x="6826250" y="1485900"/>
            <a:ext cx="22225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6" name="Text Box 29"/>
          <p:cNvSpPr txBox="1">
            <a:spLocks noChangeArrowheads="1"/>
          </p:cNvSpPr>
          <p:nvPr/>
        </p:nvSpPr>
        <p:spPr bwMode="auto">
          <a:xfrm>
            <a:off x="6997700" y="1047750"/>
            <a:ext cx="1273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 Neue" charset="0"/>
                <a:cs typeface="Helvetica Neue" charset="0"/>
              </a:rPr>
              <a:t>lookup(37)</a:t>
            </a:r>
          </a:p>
        </p:txBody>
      </p:sp>
      <p:sp>
        <p:nvSpPr>
          <p:cNvPr id="1353758" name="Freeform 30"/>
          <p:cNvSpPr>
            <a:spLocks/>
          </p:cNvSpPr>
          <p:nvPr/>
        </p:nvSpPr>
        <p:spPr bwMode="auto">
          <a:xfrm>
            <a:off x="6851650" y="1598613"/>
            <a:ext cx="612775" cy="447675"/>
          </a:xfrm>
          <a:custGeom>
            <a:avLst/>
            <a:gdLst>
              <a:gd name="T0" fmla="*/ 0 w 384"/>
              <a:gd name="T1" fmla="*/ 0 h 280"/>
              <a:gd name="T2" fmla="*/ 2147483647 w 384"/>
              <a:gd name="T3" fmla="*/ 2147483647 h 280"/>
              <a:gd name="T4" fmla="*/ 2147483647 w 384"/>
              <a:gd name="T5" fmla="*/ 2147483647 h 280"/>
              <a:gd name="T6" fmla="*/ 0 60000 65536"/>
              <a:gd name="T7" fmla="*/ 0 60000 65536"/>
              <a:gd name="T8" fmla="*/ 0 60000 65536"/>
              <a:gd name="T9" fmla="*/ 0 w 384"/>
              <a:gd name="T10" fmla="*/ 0 h 280"/>
              <a:gd name="T11" fmla="*/ 384 w 384"/>
              <a:gd name="T12" fmla="*/ 280 h 2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280">
                <a:moveTo>
                  <a:pt x="0" y="0"/>
                </a:moveTo>
                <a:cubicBezTo>
                  <a:pt x="16" y="100"/>
                  <a:pt x="32" y="200"/>
                  <a:pt x="96" y="240"/>
                </a:cubicBezTo>
                <a:cubicBezTo>
                  <a:pt x="160" y="280"/>
                  <a:pt x="272" y="260"/>
                  <a:pt x="384" y="24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3759" name="Freeform 31"/>
          <p:cNvSpPr>
            <a:spLocks/>
          </p:cNvSpPr>
          <p:nvPr/>
        </p:nvSpPr>
        <p:spPr bwMode="auto">
          <a:xfrm>
            <a:off x="7419975" y="1981200"/>
            <a:ext cx="723900" cy="1524000"/>
          </a:xfrm>
          <a:custGeom>
            <a:avLst/>
            <a:gdLst>
              <a:gd name="T0" fmla="*/ 2147483647 w 456"/>
              <a:gd name="T1" fmla="*/ 0 h 960"/>
              <a:gd name="T2" fmla="*/ 2147483647 w 456"/>
              <a:gd name="T3" fmla="*/ 2147483647 h 960"/>
              <a:gd name="T4" fmla="*/ 2147483647 w 456"/>
              <a:gd name="T5" fmla="*/ 2147483647 h 960"/>
              <a:gd name="T6" fmla="*/ 0 60000 65536"/>
              <a:gd name="T7" fmla="*/ 0 60000 65536"/>
              <a:gd name="T8" fmla="*/ 0 60000 65536"/>
              <a:gd name="T9" fmla="*/ 0 w 456"/>
              <a:gd name="T10" fmla="*/ 0 h 960"/>
              <a:gd name="T11" fmla="*/ 456 w 456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960">
                <a:moveTo>
                  <a:pt x="24" y="0"/>
                </a:moveTo>
                <a:cubicBezTo>
                  <a:pt x="12" y="184"/>
                  <a:pt x="0" y="368"/>
                  <a:pt x="72" y="528"/>
                </a:cubicBezTo>
                <a:cubicBezTo>
                  <a:pt x="144" y="688"/>
                  <a:pt x="300" y="824"/>
                  <a:pt x="456" y="9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3760" name="Freeform 32"/>
          <p:cNvSpPr>
            <a:spLocks/>
          </p:cNvSpPr>
          <p:nvPr/>
        </p:nvSpPr>
        <p:spPr bwMode="auto">
          <a:xfrm>
            <a:off x="7889875" y="3505200"/>
            <a:ext cx="254000" cy="1143000"/>
          </a:xfrm>
          <a:custGeom>
            <a:avLst/>
            <a:gdLst>
              <a:gd name="T0" fmla="*/ 2147483647 w 160"/>
              <a:gd name="T1" fmla="*/ 0 h 720"/>
              <a:gd name="T2" fmla="*/ 2147483647 w 160"/>
              <a:gd name="T3" fmla="*/ 2147483647 h 720"/>
              <a:gd name="T4" fmla="*/ 2147483647 w 160"/>
              <a:gd name="T5" fmla="*/ 2147483647 h 720"/>
              <a:gd name="T6" fmla="*/ 0 60000 65536"/>
              <a:gd name="T7" fmla="*/ 0 60000 65536"/>
              <a:gd name="T8" fmla="*/ 0 60000 65536"/>
              <a:gd name="T9" fmla="*/ 0 w 160"/>
              <a:gd name="T10" fmla="*/ 0 h 720"/>
              <a:gd name="T11" fmla="*/ 160 w 160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0" h="720">
                <a:moveTo>
                  <a:pt x="160" y="0"/>
                </a:moveTo>
                <a:cubicBezTo>
                  <a:pt x="96" y="84"/>
                  <a:pt x="32" y="168"/>
                  <a:pt x="16" y="288"/>
                </a:cubicBezTo>
                <a:cubicBezTo>
                  <a:pt x="0" y="408"/>
                  <a:pt x="32" y="564"/>
                  <a:pt x="64" y="72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3761" name="Freeform 33"/>
          <p:cNvSpPr>
            <a:spLocks/>
          </p:cNvSpPr>
          <p:nvPr/>
        </p:nvSpPr>
        <p:spPr bwMode="auto">
          <a:xfrm>
            <a:off x="5857875" y="4648200"/>
            <a:ext cx="2133600" cy="1295400"/>
          </a:xfrm>
          <a:custGeom>
            <a:avLst/>
            <a:gdLst>
              <a:gd name="T0" fmla="*/ 2147483647 w 1344"/>
              <a:gd name="T1" fmla="*/ 0 h 816"/>
              <a:gd name="T2" fmla="*/ 2147483647 w 1344"/>
              <a:gd name="T3" fmla="*/ 2147483647 h 816"/>
              <a:gd name="T4" fmla="*/ 0 w 1344"/>
              <a:gd name="T5" fmla="*/ 2147483647 h 816"/>
              <a:gd name="T6" fmla="*/ 0 60000 65536"/>
              <a:gd name="T7" fmla="*/ 0 60000 65536"/>
              <a:gd name="T8" fmla="*/ 0 60000 65536"/>
              <a:gd name="T9" fmla="*/ 0 w 1344"/>
              <a:gd name="T10" fmla="*/ 0 h 816"/>
              <a:gd name="T11" fmla="*/ 1344 w 1344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816">
                <a:moveTo>
                  <a:pt x="1344" y="0"/>
                </a:moveTo>
                <a:cubicBezTo>
                  <a:pt x="1120" y="28"/>
                  <a:pt x="896" y="56"/>
                  <a:pt x="672" y="192"/>
                </a:cubicBezTo>
                <a:cubicBezTo>
                  <a:pt x="448" y="328"/>
                  <a:pt x="224" y="572"/>
                  <a:pt x="0" y="81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3762" name="Freeform 34"/>
          <p:cNvSpPr>
            <a:spLocks/>
          </p:cNvSpPr>
          <p:nvPr/>
        </p:nvSpPr>
        <p:spPr bwMode="auto">
          <a:xfrm>
            <a:off x="4943475" y="5600700"/>
            <a:ext cx="914400" cy="342900"/>
          </a:xfrm>
          <a:custGeom>
            <a:avLst/>
            <a:gdLst>
              <a:gd name="T0" fmla="*/ 2147483647 w 576"/>
              <a:gd name="T1" fmla="*/ 2147483647 h 216"/>
              <a:gd name="T2" fmla="*/ 2147483647 w 576"/>
              <a:gd name="T3" fmla="*/ 2147483647 h 216"/>
              <a:gd name="T4" fmla="*/ 0 w 576"/>
              <a:gd name="T5" fmla="*/ 2147483647 h 216"/>
              <a:gd name="T6" fmla="*/ 0 60000 65536"/>
              <a:gd name="T7" fmla="*/ 0 60000 65536"/>
              <a:gd name="T8" fmla="*/ 0 60000 65536"/>
              <a:gd name="T9" fmla="*/ 0 w 576"/>
              <a:gd name="T10" fmla="*/ 0 h 216"/>
              <a:gd name="T11" fmla="*/ 576 w 576"/>
              <a:gd name="T12" fmla="*/ 216 h 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16">
                <a:moveTo>
                  <a:pt x="576" y="216"/>
                </a:moveTo>
                <a:cubicBezTo>
                  <a:pt x="504" y="132"/>
                  <a:pt x="432" y="48"/>
                  <a:pt x="336" y="24"/>
                </a:cubicBezTo>
                <a:cubicBezTo>
                  <a:pt x="240" y="0"/>
                  <a:pt x="120" y="36"/>
                  <a:pt x="0" y="7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3763" name="Freeform 35"/>
          <p:cNvSpPr>
            <a:spLocks/>
          </p:cNvSpPr>
          <p:nvPr/>
        </p:nvSpPr>
        <p:spPr bwMode="auto">
          <a:xfrm>
            <a:off x="5019675" y="1603375"/>
            <a:ext cx="1520825" cy="4030663"/>
          </a:xfrm>
          <a:custGeom>
            <a:avLst/>
            <a:gdLst>
              <a:gd name="T0" fmla="*/ 0 w 960"/>
              <a:gd name="T1" fmla="*/ 2147483647 h 2544"/>
              <a:gd name="T2" fmla="*/ 2147483647 w 960"/>
              <a:gd name="T3" fmla="*/ 2147483647 h 2544"/>
              <a:gd name="T4" fmla="*/ 2147483647 w 960"/>
              <a:gd name="T5" fmla="*/ 0 h 2544"/>
              <a:gd name="T6" fmla="*/ 0 60000 65536"/>
              <a:gd name="T7" fmla="*/ 0 60000 65536"/>
              <a:gd name="T8" fmla="*/ 0 60000 65536"/>
              <a:gd name="T9" fmla="*/ 0 w 960"/>
              <a:gd name="T10" fmla="*/ 0 h 2544"/>
              <a:gd name="T11" fmla="*/ 960 w 960"/>
              <a:gd name="T12" fmla="*/ 2544 h 2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2544">
                <a:moveTo>
                  <a:pt x="0" y="2544"/>
                </a:moveTo>
                <a:cubicBezTo>
                  <a:pt x="64" y="2108"/>
                  <a:pt x="128" y="1672"/>
                  <a:pt x="288" y="1248"/>
                </a:cubicBezTo>
                <a:cubicBezTo>
                  <a:pt x="448" y="824"/>
                  <a:pt x="704" y="412"/>
                  <a:pt x="96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3764" name="Text Box 36"/>
          <p:cNvSpPr txBox="1">
            <a:spLocks noChangeArrowheads="1"/>
          </p:cNvSpPr>
          <p:nvPr/>
        </p:nvSpPr>
        <p:spPr bwMode="auto">
          <a:xfrm>
            <a:off x="4029075" y="3052763"/>
            <a:ext cx="1609725" cy="9207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343" tIns="44379" rIns="90343" bIns="44379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0">
                <a:latin typeface="Helvetica Neue" charset="0"/>
                <a:cs typeface="Helvetica Neue" charset="0"/>
              </a:rPr>
              <a:t>node=44 is responsible for Key=37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758" grpId="0" animBg="1"/>
      <p:bldP spid="1353759" grpId="0" animBg="1"/>
      <p:bldP spid="1353760" grpId="0" animBg="1"/>
      <p:bldP spid="1353761" grpId="0" animBg="1"/>
      <p:bldP spid="1353762" grpId="0" animBg="1"/>
      <p:bldP spid="1353763" grpId="0" animBg="1"/>
      <p:bldP spid="135376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Stabilization Procedure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023938"/>
          </a:xfrm>
        </p:spPr>
        <p:txBody>
          <a:bodyPr/>
          <a:lstStyle/>
          <a:p>
            <a:pPr marL="0" indent="0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Periodic operation performed by each node n to maintain its successor when new nodes join the system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2057400"/>
            <a:ext cx="8458200" cy="3733800"/>
          </a:xfrm>
          <a:prstGeom prst="rect">
            <a:avLst/>
          </a:prstGeom>
          <a:solidFill>
            <a:srgbClr val="FFFFA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/>
          <a:lstStyle/>
          <a:p>
            <a:pPr>
              <a:defRPr/>
            </a:pPr>
            <a:r>
              <a:rPr lang="en-US">
                <a:latin typeface="Helvetica" charset="0"/>
                <a:cs typeface="Helvetica" charset="0"/>
              </a:rPr>
              <a:t>n.stabilize()</a:t>
            </a:r>
          </a:p>
          <a:p>
            <a:pPr>
              <a:defRPr/>
            </a:pPr>
            <a:r>
              <a:rPr lang="en-US">
                <a:latin typeface="Helvetica" charset="0"/>
                <a:cs typeface="Helvetica" charset="0"/>
              </a:rPr>
              <a:t>   x = succ.pred;</a:t>
            </a:r>
          </a:p>
          <a:p>
            <a:pPr>
              <a:defRPr/>
            </a:pPr>
            <a:r>
              <a:rPr lang="en-US">
                <a:latin typeface="Helvetica" charset="0"/>
                <a:cs typeface="Helvetica" charset="0"/>
              </a:rPr>
              <a:t>   if (x    (n, succ))</a:t>
            </a:r>
          </a:p>
          <a:p>
            <a:pPr>
              <a:defRPr/>
            </a:pPr>
            <a:r>
              <a:rPr lang="en-US">
                <a:latin typeface="Helvetica" charset="0"/>
                <a:cs typeface="Helvetica" charset="0"/>
              </a:rPr>
              <a:t>       succ = x;      // </a:t>
            </a:r>
            <a:r>
              <a:rPr lang="en-US" b="0" i="1">
                <a:latin typeface="Helvetica" charset="0"/>
                <a:cs typeface="Helvetica" charset="0"/>
              </a:rPr>
              <a:t>if x better successor, update </a:t>
            </a:r>
          </a:p>
          <a:p>
            <a:pPr>
              <a:defRPr/>
            </a:pPr>
            <a:r>
              <a:rPr lang="en-US">
                <a:latin typeface="Helvetica" charset="0"/>
                <a:cs typeface="Helvetica" charset="0"/>
              </a:rPr>
              <a:t>   succ.notify(n); // </a:t>
            </a:r>
            <a:r>
              <a:rPr lang="en-US" b="0" i="1">
                <a:latin typeface="Helvetica" charset="0"/>
                <a:cs typeface="Helvetica" charset="0"/>
              </a:rPr>
              <a:t>n tells successor about itself</a:t>
            </a:r>
            <a:r>
              <a:rPr lang="en-US">
                <a:latin typeface="Helvetica" charset="0"/>
                <a:cs typeface="Helvetica" charset="0"/>
              </a:rPr>
              <a:t>   </a:t>
            </a:r>
          </a:p>
          <a:p>
            <a:pPr>
              <a:defRPr/>
            </a:pPr>
            <a:endParaRPr lang="en-US">
              <a:latin typeface="Helvetica" charset="0"/>
              <a:cs typeface="Helvetica" charset="0"/>
            </a:endParaRPr>
          </a:p>
          <a:p>
            <a:pPr>
              <a:defRPr/>
            </a:pPr>
            <a:r>
              <a:rPr lang="en-US">
                <a:latin typeface="Helvetica" charset="0"/>
                <a:cs typeface="Helvetica" charset="0"/>
              </a:rPr>
              <a:t>n.notify(n</a:t>
            </a:r>
            <a:r>
              <a:rPr lang="ja-JP" altLang="en-US">
                <a:latin typeface="Helvetica" charset="0"/>
                <a:cs typeface="Helvetica" charset="0"/>
              </a:rPr>
              <a:t>’</a:t>
            </a:r>
            <a:r>
              <a:rPr lang="en-US">
                <a:latin typeface="Helvetica" charset="0"/>
                <a:cs typeface="Helvetica" charset="0"/>
              </a:rPr>
              <a:t>)</a:t>
            </a:r>
          </a:p>
          <a:p>
            <a:pPr>
              <a:defRPr/>
            </a:pPr>
            <a:r>
              <a:rPr lang="en-US">
                <a:latin typeface="Helvetica" charset="0"/>
                <a:cs typeface="Helvetica" charset="0"/>
              </a:rPr>
              <a:t>   if (pred = nil or n</a:t>
            </a:r>
            <a:r>
              <a:rPr lang="ja-JP" altLang="en-US">
                <a:latin typeface="Helvetica" charset="0"/>
                <a:cs typeface="Helvetica" charset="0"/>
              </a:rPr>
              <a:t>’</a:t>
            </a:r>
            <a:r>
              <a:rPr lang="en-US">
                <a:latin typeface="Helvetica" charset="0"/>
                <a:cs typeface="Helvetica" charset="0"/>
              </a:rPr>
              <a:t>    (pred, n))</a:t>
            </a:r>
          </a:p>
          <a:p>
            <a:pPr>
              <a:defRPr/>
            </a:pPr>
            <a:r>
              <a:rPr lang="en-US">
                <a:latin typeface="Helvetica" charset="0"/>
                <a:cs typeface="Helvetica" charset="0"/>
              </a:rPr>
              <a:t>       pred = n</a:t>
            </a:r>
            <a:r>
              <a:rPr lang="ja-JP" altLang="en-US">
                <a:latin typeface="Helvetica" charset="0"/>
                <a:cs typeface="Helvetica" charset="0"/>
              </a:rPr>
              <a:t>’</a:t>
            </a:r>
            <a:r>
              <a:rPr lang="en-US">
                <a:latin typeface="Helvetica" charset="0"/>
                <a:cs typeface="Helvetica" charset="0"/>
              </a:rPr>
              <a:t>;       // </a:t>
            </a:r>
            <a:r>
              <a:rPr lang="en-US" b="0" i="1">
                <a:latin typeface="Helvetica" charset="0"/>
                <a:cs typeface="Helvetica" charset="0"/>
              </a:rPr>
              <a:t>if n</a:t>
            </a:r>
            <a:r>
              <a:rPr lang="ja-JP" altLang="en-US" b="0" i="1">
                <a:latin typeface="Helvetica" charset="0"/>
                <a:cs typeface="Helvetica" charset="0"/>
              </a:rPr>
              <a:t>’</a:t>
            </a:r>
            <a:r>
              <a:rPr lang="en-US" b="0" i="1">
                <a:latin typeface="Helvetica" charset="0"/>
                <a:cs typeface="Helvetica" charset="0"/>
              </a:rPr>
              <a:t> is better predecessor, update</a:t>
            </a:r>
          </a:p>
          <a:p>
            <a:pPr>
              <a:defRPr/>
            </a:pPr>
            <a:r>
              <a:rPr lang="en-US">
                <a:latin typeface="Helvetica" charset="0"/>
                <a:cs typeface="Helvetica" charset="0"/>
              </a:rPr>
              <a:t>   </a:t>
            </a:r>
          </a:p>
        </p:txBody>
      </p:sp>
      <p:sp>
        <p:nvSpPr>
          <p:cNvPr id="5" name="Content Placeholder 9"/>
          <p:cNvSpPr txBox="1">
            <a:spLocks/>
          </p:cNvSpPr>
          <p:nvPr/>
        </p:nvSpPr>
        <p:spPr bwMode="auto">
          <a:xfrm>
            <a:off x="2057400" y="2362200"/>
            <a:ext cx="4724400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endParaRPr lang="en-US" sz="2000" b="0" kern="0" dirty="0"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45061" name="Object 2"/>
          <p:cNvGraphicFramePr>
            <a:graphicFrameLocks noChangeAspect="1"/>
          </p:cNvGraphicFramePr>
          <p:nvPr/>
        </p:nvGraphicFramePr>
        <p:xfrm>
          <a:off x="1295400" y="29718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1" name="Equation" r:id="rId3" imgW="114300" imgH="114300" progId="Equation.3">
                  <p:embed/>
                </p:oleObj>
              </mc:Choice>
              <mc:Fallback>
                <p:oleObj name="Equation" r:id="rId3" imgW="114300" imgH="114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9718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3"/>
          <p:cNvGraphicFramePr>
            <a:graphicFrameLocks noChangeAspect="1"/>
          </p:cNvGraphicFramePr>
          <p:nvPr/>
        </p:nvGraphicFramePr>
        <p:xfrm>
          <a:off x="3200400" y="48006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2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8006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Joining Operation</a:t>
            </a:r>
          </a:p>
        </p:txBody>
      </p:sp>
      <p:sp>
        <p:nvSpPr>
          <p:cNvPr id="46082" name="Oval 3"/>
          <p:cNvSpPr>
            <a:spLocks noChangeArrowheads="1"/>
          </p:cNvSpPr>
          <p:nvPr/>
        </p:nvSpPr>
        <p:spPr bwMode="auto">
          <a:xfrm>
            <a:off x="4010025" y="13716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7004050" y="1462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</a:t>
            </a:r>
          </a:p>
        </p:txBody>
      </p:sp>
      <p:pic>
        <p:nvPicPr>
          <p:cNvPr id="46084" name="Picture 5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6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5148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Text Box 7"/>
          <p:cNvSpPr txBox="1">
            <a:spLocks noChangeArrowheads="1"/>
          </p:cNvSpPr>
          <p:nvPr/>
        </p:nvSpPr>
        <p:spPr bwMode="auto">
          <a:xfrm>
            <a:off x="7934325" y="4343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20</a:t>
            </a:r>
          </a:p>
        </p:txBody>
      </p:sp>
      <p:pic>
        <p:nvPicPr>
          <p:cNvPr id="46087" name="Picture 8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60388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8" name="Text Box 9"/>
          <p:cNvSpPr txBox="1">
            <a:spLocks noChangeArrowheads="1"/>
          </p:cNvSpPr>
          <p:nvPr/>
        </p:nvSpPr>
        <p:spPr bwMode="auto">
          <a:xfrm>
            <a:off x="6086475" y="5486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32</a:t>
            </a:r>
          </a:p>
        </p:txBody>
      </p:sp>
      <p:sp>
        <p:nvSpPr>
          <p:cNvPr id="46089" name="Text Box 10"/>
          <p:cNvSpPr txBox="1">
            <a:spLocks noChangeArrowheads="1"/>
          </p:cNvSpPr>
          <p:nvPr/>
        </p:nvSpPr>
        <p:spPr bwMode="auto">
          <a:xfrm>
            <a:off x="5353050" y="533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35</a:t>
            </a:r>
          </a:p>
        </p:txBody>
      </p:sp>
      <p:pic>
        <p:nvPicPr>
          <p:cNvPr id="46090" name="Picture 11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58864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1" name="Text Box 12"/>
          <p:cNvSpPr txBox="1">
            <a:spLocks noChangeArrowheads="1"/>
          </p:cNvSpPr>
          <p:nvPr/>
        </p:nvSpPr>
        <p:spPr bwMode="auto">
          <a:xfrm>
            <a:off x="7591425" y="1995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46092" name="Text Box 13"/>
          <p:cNvSpPr txBox="1">
            <a:spLocks noChangeArrowheads="1"/>
          </p:cNvSpPr>
          <p:nvPr/>
        </p:nvSpPr>
        <p:spPr bwMode="auto">
          <a:xfrm>
            <a:off x="8201025" y="33670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15</a:t>
            </a:r>
          </a:p>
        </p:txBody>
      </p:sp>
      <p:sp>
        <p:nvSpPr>
          <p:cNvPr id="46093" name="Text Box 14"/>
          <p:cNvSpPr txBox="1">
            <a:spLocks noChangeArrowheads="1"/>
          </p:cNvSpPr>
          <p:nvPr/>
        </p:nvSpPr>
        <p:spPr bwMode="auto">
          <a:xfrm>
            <a:off x="4267200" y="4191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44</a:t>
            </a:r>
          </a:p>
        </p:txBody>
      </p:sp>
      <p:sp>
        <p:nvSpPr>
          <p:cNvPr id="46094" name="Text Box 15"/>
          <p:cNvSpPr txBox="1">
            <a:spLocks noChangeArrowheads="1"/>
          </p:cNvSpPr>
          <p:nvPr/>
        </p:nvSpPr>
        <p:spPr bwMode="auto">
          <a:xfrm>
            <a:off x="5019675" y="1828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58</a:t>
            </a:r>
          </a:p>
        </p:txBody>
      </p:sp>
      <p:pic>
        <p:nvPicPr>
          <p:cNvPr id="46095" name="Picture 16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419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6" name="Picture 1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12954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7" name="Line 18"/>
          <p:cNvSpPr>
            <a:spLocks noChangeShapeType="1"/>
          </p:cNvSpPr>
          <p:nvPr/>
        </p:nvSpPr>
        <p:spPr bwMode="auto">
          <a:xfrm flipV="1">
            <a:off x="4162425" y="44958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Line 19"/>
          <p:cNvSpPr>
            <a:spLocks noChangeShapeType="1"/>
          </p:cNvSpPr>
          <p:nvPr/>
        </p:nvSpPr>
        <p:spPr bwMode="auto">
          <a:xfrm>
            <a:off x="4991100" y="17351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6099" name="Picture 20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3276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0" name="Line 21"/>
          <p:cNvSpPr>
            <a:spLocks noChangeShapeType="1"/>
          </p:cNvSpPr>
          <p:nvPr/>
        </p:nvSpPr>
        <p:spPr bwMode="auto">
          <a:xfrm flipV="1">
            <a:off x="5381625" y="56388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1" name="Line 22"/>
          <p:cNvSpPr>
            <a:spLocks noChangeShapeType="1"/>
          </p:cNvSpPr>
          <p:nvPr/>
        </p:nvSpPr>
        <p:spPr bwMode="auto">
          <a:xfrm flipV="1">
            <a:off x="6296025" y="58674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2" name="Line 23"/>
          <p:cNvSpPr>
            <a:spLocks noChangeShapeType="1"/>
          </p:cNvSpPr>
          <p:nvPr/>
        </p:nvSpPr>
        <p:spPr bwMode="auto">
          <a:xfrm flipH="1" flipV="1">
            <a:off x="8353425" y="4572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 flipH="1">
            <a:off x="8582025" y="35052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 flipV="1">
            <a:off x="7867650" y="19716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6105" name="Picture 26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6764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6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3048000"/>
            <a:ext cx="265113" cy="438150"/>
          </a:xfrm>
        </p:spPr>
      </p:pic>
      <p:sp>
        <p:nvSpPr>
          <p:cNvPr id="46107" name="Text Box 28"/>
          <p:cNvSpPr txBox="1">
            <a:spLocks noChangeArrowheads="1"/>
          </p:cNvSpPr>
          <p:nvPr/>
        </p:nvSpPr>
        <p:spPr bwMode="auto">
          <a:xfrm>
            <a:off x="3297238" y="3429000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228600" y="1066800"/>
            <a:ext cx="2895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r>
              <a:rPr lang="en-US" sz="2000" b="0" dirty="0">
                <a:latin typeface="Helvetica" charset="0"/>
                <a:cs typeface="Helvetica" charset="0"/>
              </a:rPr>
              <a:t>Node with id=50 joins the ring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r>
              <a:rPr lang="en-US" sz="2000" b="0" dirty="0">
                <a:latin typeface="Helvetica" charset="0"/>
                <a:cs typeface="Helvetica" charset="0"/>
              </a:rPr>
              <a:t>Node 50 needs to know at least one node already in the system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-"/>
              <a:defRPr/>
            </a:pPr>
            <a:r>
              <a:rPr lang="en-US" sz="1800" b="0" dirty="0">
                <a:latin typeface="Helvetica" charset="0"/>
                <a:cs typeface="Helvetica" charset="0"/>
              </a:rPr>
              <a:t>Assume known node is 15				</a:t>
            </a:r>
          </a:p>
        </p:txBody>
      </p:sp>
      <p:sp>
        <p:nvSpPr>
          <p:cNvPr id="46109" name="Text Box 30"/>
          <p:cNvSpPr txBox="1">
            <a:spLocks noChangeArrowheads="1"/>
          </p:cNvSpPr>
          <p:nvPr/>
        </p:nvSpPr>
        <p:spPr bwMode="auto">
          <a:xfrm>
            <a:off x="3694113" y="1069975"/>
            <a:ext cx="973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succ=4</a:t>
            </a:r>
          </a:p>
        </p:txBody>
      </p:sp>
      <p:sp>
        <p:nvSpPr>
          <p:cNvPr id="46110" name="Text Box 31"/>
          <p:cNvSpPr txBox="1">
            <a:spLocks noChangeArrowheads="1"/>
          </p:cNvSpPr>
          <p:nvPr/>
        </p:nvSpPr>
        <p:spPr bwMode="auto">
          <a:xfrm>
            <a:off x="3694113" y="1301750"/>
            <a:ext cx="1106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pred=44</a:t>
            </a:r>
          </a:p>
        </p:txBody>
      </p:sp>
      <p:sp>
        <p:nvSpPr>
          <p:cNvPr id="46111" name="Text Box 32"/>
          <p:cNvSpPr txBox="1">
            <a:spLocks noChangeArrowheads="1"/>
          </p:cNvSpPr>
          <p:nvPr/>
        </p:nvSpPr>
        <p:spPr bwMode="auto">
          <a:xfrm>
            <a:off x="2286000" y="2895600"/>
            <a:ext cx="1112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succ=nil</a:t>
            </a:r>
          </a:p>
        </p:txBody>
      </p:sp>
      <p:sp>
        <p:nvSpPr>
          <p:cNvPr id="46112" name="Text Box 33"/>
          <p:cNvSpPr txBox="1">
            <a:spLocks noChangeArrowheads="1"/>
          </p:cNvSpPr>
          <p:nvPr/>
        </p:nvSpPr>
        <p:spPr bwMode="auto">
          <a:xfrm>
            <a:off x="2286000" y="3121025"/>
            <a:ext cx="1087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pred=nil</a:t>
            </a:r>
          </a:p>
        </p:txBody>
      </p:sp>
      <p:sp>
        <p:nvSpPr>
          <p:cNvPr id="46113" name="Text Box 34"/>
          <p:cNvSpPr txBox="1">
            <a:spLocks noChangeArrowheads="1"/>
          </p:cNvSpPr>
          <p:nvPr/>
        </p:nvSpPr>
        <p:spPr bwMode="auto">
          <a:xfrm>
            <a:off x="2743200" y="4341813"/>
            <a:ext cx="1100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sp>
        <p:nvSpPr>
          <p:cNvPr id="46114" name="Text Box 35"/>
          <p:cNvSpPr txBox="1">
            <a:spLocks noChangeArrowheads="1"/>
          </p:cNvSpPr>
          <p:nvPr/>
        </p:nvSpPr>
        <p:spPr bwMode="auto">
          <a:xfrm>
            <a:off x="2751138" y="4572000"/>
            <a:ext cx="1074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pred=35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Joining Operation</a:t>
            </a:r>
          </a:p>
        </p:txBody>
      </p:sp>
      <p:sp>
        <p:nvSpPr>
          <p:cNvPr id="48130" name="Oval 3"/>
          <p:cNvSpPr>
            <a:spLocks noChangeArrowheads="1"/>
          </p:cNvSpPr>
          <p:nvPr/>
        </p:nvSpPr>
        <p:spPr bwMode="auto">
          <a:xfrm>
            <a:off x="4010025" y="13716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7004050" y="1462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</a:t>
            </a:r>
          </a:p>
        </p:txBody>
      </p:sp>
      <p:pic>
        <p:nvPicPr>
          <p:cNvPr id="48132" name="Picture 5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6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5148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Text Box 7"/>
          <p:cNvSpPr txBox="1">
            <a:spLocks noChangeArrowheads="1"/>
          </p:cNvSpPr>
          <p:nvPr/>
        </p:nvSpPr>
        <p:spPr bwMode="auto">
          <a:xfrm>
            <a:off x="7934325" y="4343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20</a:t>
            </a:r>
          </a:p>
        </p:txBody>
      </p:sp>
      <p:pic>
        <p:nvPicPr>
          <p:cNvPr id="48135" name="Picture 8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60388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6" name="Text Box 9"/>
          <p:cNvSpPr txBox="1">
            <a:spLocks noChangeArrowheads="1"/>
          </p:cNvSpPr>
          <p:nvPr/>
        </p:nvSpPr>
        <p:spPr bwMode="auto">
          <a:xfrm>
            <a:off x="6086475" y="5486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32</a:t>
            </a:r>
          </a:p>
        </p:txBody>
      </p:sp>
      <p:sp>
        <p:nvSpPr>
          <p:cNvPr id="48137" name="Text Box 10"/>
          <p:cNvSpPr txBox="1">
            <a:spLocks noChangeArrowheads="1"/>
          </p:cNvSpPr>
          <p:nvPr/>
        </p:nvSpPr>
        <p:spPr bwMode="auto">
          <a:xfrm>
            <a:off x="5334000" y="5348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35</a:t>
            </a:r>
          </a:p>
        </p:txBody>
      </p:sp>
      <p:pic>
        <p:nvPicPr>
          <p:cNvPr id="48138" name="Picture 11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58864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9" name="Text Box 12"/>
          <p:cNvSpPr txBox="1">
            <a:spLocks noChangeArrowheads="1"/>
          </p:cNvSpPr>
          <p:nvPr/>
        </p:nvSpPr>
        <p:spPr bwMode="auto">
          <a:xfrm>
            <a:off x="7591425" y="1995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48140" name="Text Box 13"/>
          <p:cNvSpPr txBox="1">
            <a:spLocks noChangeArrowheads="1"/>
          </p:cNvSpPr>
          <p:nvPr/>
        </p:nvSpPr>
        <p:spPr bwMode="auto">
          <a:xfrm>
            <a:off x="8201025" y="33670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15</a:t>
            </a:r>
          </a:p>
        </p:txBody>
      </p:sp>
      <p:sp>
        <p:nvSpPr>
          <p:cNvPr id="48141" name="Text Box 14"/>
          <p:cNvSpPr txBox="1">
            <a:spLocks noChangeArrowheads="1"/>
          </p:cNvSpPr>
          <p:nvPr/>
        </p:nvSpPr>
        <p:spPr bwMode="auto">
          <a:xfrm>
            <a:off x="4267200" y="4191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44</a:t>
            </a:r>
          </a:p>
        </p:txBody>
      </p:sp>
      <p:sp>
        <p:nvSpPr>
          <p:cNvPr id="48142" name="Text Box 15"/>
          <p:cNvSpPr txBox="1">
            <a:spLocks noChangeArrowheads="1"/>
          </p:cNvSpPr>
          <p:nvPr/>
        </p:nvSpPr>
        <p:spPr bwMode="auto">
          <a:xfrm>
            <a:off x="5019675" y="1828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58</a:t>
            </a:r>
          </a:p>
        </p:txBody>
      </p:sp>
      <p:pic>
        <p:nvPicPr>
          <p:cNvPr id="48143" name="Picture 16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419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4" name="Picture 1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12954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5" name="Line 18"/>
          <p:cNvSpPr>
            <a:spLocks noChangeShapeType="1"/>
          </p:cNvSpPr>
          <p:nvPr/>
        </p:nvSpPr>
        <p:spPr bwMode="auto">
          <a:xfrm flipV="1">
            <a:off x="4162425" y="44958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Line 19"/>
          <p:cNvSpPr>
            <a:spLocks noChangeShapeType="1"/>
          </p:cNvSpPr>
          <p:nvPr/>
        </p:nvSpPr>
        <p:spPr bwMode="auto">
          <a:xfrm>
            <a:off x="4991100" y="17351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8147" name="Picture 20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3276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8" name="Line 21"/>
          <p:cNvSpPr>
            <a:spLocks noChangeShapeType="1"/>
          </p:cNvSpPr>
          <p:nvPr/>
        </p:nvSpPr>
        <p:spPr bwMode="auto">
          <a:xfrm flipV="1">
            <a:off x="5381625" y="56388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9" name="Line 22"/>
          <p:cNvSpPr>
            <a:spLocks noChangeShapeType="1"/>
          </p:cNvSpPr>
          <p:nvPr/>
        </p:nvSpPr>
        <p:spPr bwMode="auto">
          <a:xfrm flipV="1">
            <a:off x="6296025" y="58674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0" name="Line 23"/>
          <p:cNvSpPr>
            <a:spLocks noChangeShapeType="1"/>
          </p:cNvSpPr>
          <p:nvPr/>
        </p:nvSpPr>
        <p:spPr bwMode="auto">
          <a:xfrm flipH="1" flipV="1">
            <a:off x="8353425" y="4572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1" name="Line 24"/>
          <p:cNvSpPr>
            <a:spLocks noChangeShapeType="1"/>
          </p:cNvSpPr>
          <p:nvPr/>
        </p:nvSpPr>
        <p:spPr bwMode="auto">
          <a:xfrm flipH="1">
            <a:off x="8582025" y="35052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2" name="Line 25"/>
          <p:cNvSpPr>
            <a:spLocks noChangeShapeType="1"/>
          </p:cNvSpPr>
          <p:nvPr/>
        </p:nvSpPr>
        <p:spPr bwMode="auto">
          <a:xfrm flipV="1">
            <a:off x="7867650" y="19716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8153" name="Picture 26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6764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4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3048000"/>
            <a:ext cx="265113" cy="438150"/>
          </a:xfrm>
        </p:spPr>
      </p:pic>
      <p:sp>
        <p:nvSpPr>
          <p:cNvPr id="48155" name="Text Box 28"/>
          <p:cNvSpPr txBox="1">
            <a:spLocks noChangeArrowheads="1"/>
          </p:cNvSpPr>
          <p:nvPr/>
        </p:nvSpPr>
        <p:spPr bwMode="auto">
          <a:xfrm>
            <a:off x="3276600" y="3429000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1359901" name="Rectangle 29"/>
          <p:cNvSpPr>
            <a:spLocks noChangeArrowheads="1"/>
          </p:cNvSpPr>
          <p:nvPr/>
        </p:nvSpPr>
        <p:spPr bwMode="auto">
          <a:xfrm>
            <a:off x="228600" y="1219200"/>
            <a:ext cx="28209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n=50 sends join(50) to node 15 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n=44 returns node 58 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n=50 updates its successor to 58</a:t>
            </a:r>
          </a:p>
        </p:txBody>
      </p:sp>
      <p:sp>
        <p:nvSpPr>
          <p:cNvPr id="1359902" name="Freeform 30"/>
          <p:cNvSpPr>
            <a:spLocks/>
          </p:cNvSpPr>
          <p:nvPr/>
        </p:nvSpPr>
        <p:spPr bwMode="auto">
          <a:xfrm>
            <a:off x="6324600" y="4648200"/>
            <a:ext cx="2133600" cy="1295400"/>
          </a:xfrm>
          <a:custGeom>
            <a:avLst/>
            <a:gdLst>
              <a:gd name="T0" fmla="*/ 2147483647 w 1344"/>
              <a:gd name="T1" fmla="*/ 0 h 816"/>
              <a:gd name="T2" fmla="*/ 2147483647 w 1344"/>
              <a:gd name="T3" fmla="*/ 2147483647 h 816"/>
              <a:gd name="T4" fmla="*/ 0 w 1344"/>
              <a:gd name="T5" fmla="*/ 2147483647 h 816"/>
              <a:gd name="T6" fmla="*/ 0 60000 65536"/>
              <a:gd name="T7" fmla="*/ 0 60000 65536"/>
              <a:gd name="T8" fmla="*/ 0 60000 65536"/>
              <a:gd name="T9" fmla="*/ 0 w 1344"/>
              <a:gd name="T10" fmla="*/ 0 h 816"/>
              <a:gd name="T11" fmla="*/ 1344 w 1344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816">
                <a:moveTo>
                  <a:pt x="1344" y="0"/>
                </a:moveTo>
                <a:cubicBezTo>
                  <a:pt x="1120" y="28"/>
                  <a:pt x="896" y="56"/>
                  <a:pt x="672" y="192"/>
                </a:cubicBezTo>
                <a:cubicBezTo>
                  <a:pt x="448" y="328"/>
                  <a:pt x="224" y="572"/>
                  <a:pt x="0" y="81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9903" name="Freeform 31"/>
          <p:cNvSpPr>
            <a:spLocks/>
          </p:cNvSpPr>
          <p:nvPr/>
        </p:nvSpPr>
        <p:spPr bwMode="auto">
          <a:xfrm>
            <a:off x="8356600" y="3505200"/>
            <a:ext cx="254000" cy="1143000"/>
          </a:xfrm>
          <a:custGeom>
            <a:avLst/>
            <a:gdLst>
              <a:gd name="T0" fmla="*/ 2147483647 w 160"/>
              <a:gd name="T1" fmla="*/ 0 h 720"/>
              <a:gd name="T2" fmla="*/ 2147483647 w 160"/>
              <a:gd name="T3" fmla="*/ 2147483647 h 720"/>
              <a:gd name="T4" fmla="*/ 2147483647 w 160"/>
              <a:gd name="T5" fmla="*/ 2147483647 h 720"/>
              <a:gd name="T6" fmla="*/ 0 60000 65536"/>
              <a:gd name="T7" fmla="*/ 0 60000 65536"/>
              <a:gd name="T8" fmla="*/ 0 60000 65536"/>
              <a:gd name="T9" fmla="*/ 0 w 160"/>
              <a:gd name="T10" fmla="*/ 0 h 720"/>
              <a:gd name="T11" fmla="*/ 160 w 160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0" h="720">
                <a:moveTo>
                  <a:pt x="160" y="0"/>
                </a:moveTo>
                <a:cubicBezTo>
                  <a:pt x="96" y="84"/>
                  <a:pt x="32" y="168"/>
                  <a:pt x="16" y="288"/>
                </a:cubicBezTo>
                <a:cubicBezTo>
                  <a:pt x="0" y="408"/>
                  <a:pt x="32" y="564"/>
                  <a:pt x="64" y="72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9904" name="Freeform 32"/>
          <p:cNvSpPr>
            <a:spLocks/>
          </p:cNvSpPr>
          <p:nvPr/>
        </p:nvSpPr>
        <p:spPr bwMode="auto">
          <a:xfrm>
            <a:off x="5410200" y="5600700"/>
            <a:ext cx="914400" cy="342900"/>
          </a:xfrm>
          <a:custGeom>
            <a:avLst/>
            <a:gdLst>
              <a:gd name="T0" fmla="*/ 2147483647 w 576"/>
              <a:gd name="T1" fmla="*/ 2147483647 h 216"/>
              <a:gd name="T2" fmla="*/ 2147483647 w 576"/>
              <a:gd name="T3" fmla="*/ 2147483647 h 216"/>
              <a:gd name="T4" fmla="*/ 0 w 576"/>
              <a:gd name="T5" fmla="*/ 2147483647 h 216"/>
              <a:gd name="T6" fmla="*/ 0 60000 65536"/>
              <a:gd name="T7" fmla="*/ 0 60000 65536"/>
              <a:gd name="T8" fmla="*/ 0 60000 65536"/>
              <a:gd name="T9" fmla="*/ 0 w 576"/>
              <a:gd name="T10" fmla="*/ 0 h 216"/>
              <a:gd name="T11" fmla="*/ 576 w 576"/>
              <a:gd name="T12" fmla="*/ 216 h 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16">
                <a:moveTo>
                  <a:pt x="576" y="216"/>
                </a:moveTo>
                <a:cubicBezTo>
                  <a:pt x="504" y="132"/>
                  <a:pt x="432" y="48"/>
                  <a:pt x="336" y="24"/>
                </a:cubicBezTo>
                <a:cubicBezTo>
                  <a:pt x="240" y="0"/>
                  <a:pt x="120" y="36"/>
                  <a:pt x="0" y="7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9905" name="Freeform 33"/>
          <p:cNvSpPr>
            <a:spLocks/>
          </p:cNvSpPr>
          <p:nvPr/>
        </p:nvSpPr>
        <p:spPr bwMode="auto">
          <a:xfrm>
            <a:off x="4267200" y="4572000"/>
            <a:ext cx="1143000" cy="1143000"/>
          </a:xfrm>
          <a:custGeom>
            <a:avLst/>
            <a:gdLst>
              <a:gd name="T0" fmla="*/ 2147483647 w 720"/>
              <a:gd name="T1" fmla="*/ 2147483647 h 720"/>
              <a:gd name="T2" fmla="*/ 2147483647 w 720"/>
              <a:gd name="T3" fmla="*/ 2147483647 h 720"/>
              <a:gd name="T4" fmla="*/ 0 w 720"/>
              <a:gd name="T5" fmla="*/ 0 h 720"/>
              <a:gd name="T6" fmla="*/ 0 60000 65536"/>
              <a:gd name="T7" fmla="*/ 0 60000 65536"/>
              <a:gd name="T8" fmla="*/ 0 60000 65536"/>
              <a:gd name="T9" fmla="*/ 0 w 720"/>
              <a:gd name="T10" fmla="*/ 0 h 720"/>
              <a:gd name="T11" fmla="*/ 720 w 720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720">
                <a:moveTo>
                  <a:pt x="720" y="720"/>
                </a:moveTo>
                <a:cubicBezTo>
                  <a:pt x="660" y="516"/>
                  <a:pt x="600" y="312"/>
                  <a:pt x="480" y="192"/>
                </a:cubicBezTo>
                <a:cubicBezTo>
                  <a:pt x="360" y="72"/>
                  <a:pt x="180" y="36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505200" y="2679700"/>
            <a:ext cx="5257800" cy="749300"/>
            <a:chOff x="2208" y="1880"/>
            <a:chExt cx="3312" cy="472"/>
          </a:xfrm>
        </p:grpSpPr>
        <p:sp>
          <p:nvSpPr>
            <p:cNvPr id="48172" name="Freeform 35"/>
            <p:cNvSpPr>
              <a:spLocks/>
            </p:cNvSpPr>
            <p:nvPr/>
          </p:nvSpPr>
          <p:spPr bwMode="auto">
            <a:xfrm>
              <a:off x="2208" y="2096"/>
              <a:ext cx="3312" cy="256"/>
            </a:xfrm>
            <a:custGeom>
              <a:avLst/>
              <a:gdLst>
                <a:gd name="T0" fmla="*/ 187 w 3496"/>
                <a:gd name="T1" fmla="*/ 160 h 256"/>
                <a:gd name="T2" fmla="*/ 225 w 3496"/>
                <a:gd name="T3" fmla="*/ 160 h 256"/>
                <a:gd name="T4" fmla="*/ 1540 w 3496"/>
                <a:gd name="T5" fmla="*/ 16 h 256"/>
                <a:gd name="T6" fmla="*/ 2817 w 3496"/>
                <a:gd name="T7" fmla="*/ 256 h 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96"/>
                <a:gd name="T13" fmla="*/ 0 h 256"/>
                <a:gd name="T14" fmla="*/ 3496 w 3496"/>
                <a:gd name="T15" fmla="*/ 256 h 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96" h="256">
                  <a:moveTo>
                    <a:pt x="232" y="160"/>
                  </a:moveTo>
                  <a:cubicBezTo>
                    <a:pt x="116" y="172"/>
                    <a:pt x="0" y="184"/>
                    <a:pt x="280" y="160"/>
                  </a:cubicBezTo>
                  <a:cubicBezTo>
                    <a:pt x="560" y="136"/>
                    <a:pt x="1376" y="0"/>
                    <a:pt x="1912" y="16"/>
                  </a:cubicBezTo>
                  <a:cubicBezTo>
                    <a:pt x="2448" y="32"/>
                    <a:pt x="2972" y="144"/>
                    <a:pt x="3496" y="256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8173" name="Text Box 36"/>
            <p:cNvSpPr txBox="1">
              <a:spLocks noChangeArrowheads="1"/>
            </p:cNvSpPr>
            <p:nvPr/>
          </p:nvSpPr>
          <p:spPr bwMode="auto">
            <a:xfrm>
              <a:off x="3255" y="1880"/>
              <a:ext cx="5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9" tIns="44446" rIns="90479" bIns="4444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join(50)</a:t>
              </a:r>
            </a:p>
          </p:txBody>
        </p:sp>
      </p:grpSp>
      <p:sp>
        <p:nvSpPr>
          <p:cNvPr id="48162" name="Text Box 38"/>
          <p:cNvSpPr txBox="1">
            <a:spLocks noChangeArrowheads="1"/>
          </p:cNvSpPr>
          <p:nvPr/>
        </p:nvSpPr>
        <p:spPr bwMode="auto">
          <a:xfrm>
            <a:off x="3657600" y="1154113"/>
            <a:ext cx="971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succ=4</a:t>
            </a:r>
          </a:p>
        </p:txBody>
      </p:sp>
      <p:sp>
        <p:nvSpPr>
          <p:cNvPr id="48163" name="Text Box 39"/>
          <p:cNvSpPr txBox="1">
            <a:spLocks noChangeArrowheads="1"/>
          </p:cNvSpPr>
          <p:nvPr/>
        </p:nvSpPr>
        <p:spPr bwMode="auto">
          <a:xfrm>
            <a:off x="3660775" y="1385888"/>
            <a:ext cx="11064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pred=44</a:t>
            </a:r>
          </a:p>
        </p:txBody>
      </p:sp>
      <p:sp>
        <p:nvSpPr>
          <p:cNvPr id="1359912" name="Text Box 40"/>
          <p:cNvSpPr txBox="1">
            <a:spLocks noChangeArrowheads="1"/>
          </p:cNvSpPr>
          <p:nvPr/>
        </p:nvSpPr>
        <p:spPr bwMode="auto">
          <a:xfrm>
            <a:off x="2286000" y="2971800"/>
            <a:ext cx="1112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succ=nil</a:t>
            </a:r>
          </a:p>
        </p:txBody>
      </p:sp>
      <p:sp>
        <p:nvSpPr>
          <p:cNvPr id="48165" name="Text Box 41"/>
          <p:cNvSpPr txBox="1">
            <a:spLocks noChangeArrowheads="1"/>
          </p:cNvSpPr>
          <p:nvPr/>
        </p:nvSpPr>
        <p:spPr bwMode="auto">
          <a:xfrm>
            <a:off x="2286000" y="3197225"/>
            <a:ext cx="1087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pred=nil</a:t>
            </a:r>
          </a:p>
        </p:txBody>
      </p:sp>
      <p:sp>
        <p:nvSpPr>
          <p:cNvPr id="48166" name="Text Box 42"/>
          <p:cNvSpPr txBox="1">
            <a:spLocks noChangeArrowheads="1"/>
          </p:cNvSpPr>
          <p:nvPr/>
        </p:nvSpPr>
        <p:spPr bwMode="auto">
          <a:xfrm>
            <a:off x="2743200" y="4341813"/>
            <a:ext cx="1100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sp>
        <p:nvSpPr>
          <p:cNvPr id="48167" name="Text Box 43"/>
          <p:cNvSpPr txBox="1">
            <a:spLocks noChangeArrowheads="1"/>
          </p:cNvSpPr>
          <p:nvPr/>
        </p:nvSpPr>
        <p:spPr bwMode="auto">
          <a:xfrm>
            <a:off x="2751138" y="457200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pred=35</a:t>
            </a: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3582988" y="3478213"/>
            <a:ext cx="608012" cy="1017587"/>
            <a:chOff x="2260" y="2387"/>
            <a:chExt cx="384" cy="643"/>
          </a:xfrm>
        </p:grpSpPr>
        <p:sp>
          <p:nvSpPr>
            <p:cNvPr id="48170" name="Freeform 45"/>
            <p:cNvSpPr>
              <a:spLocks/>
            </p:cNvSpPr>
            <p:nvPr/>
          </p:nvSpPr>
          <p:spPr bwMode="auto">
            <a:xfrm flipH="1">
              <a:off x="2260" y="2404"/>
              <a:ext cx="384" cy="626"/>
            </a:xfrm>
            <a:custGeom>
              <a:avLst/>
              <a:gdLst>
                <a:gd name="T0" fmla="*/ 0 w 528"/>
                <a:gd name="T1" fmla="*/ 32 h 1680"/>
                <a:gd name="T2" fmla="*/ 81 w 528"/>
                <a:gd name="T3" fmla="*/ 18 h 1680"/>
                <a:gd name="T4" fmla="*/ 148 w 528"/>
                <a:gd name="T5" fmla="*/ 0 h 1680"/>
                <a:gd name="T6" fmla="*/ 0 60000 65536"/>
                <a:gd name="T7" fmla="*/ 0 60000 65536"/>
                <a:gd name="T8" fmla="*/ 0 60000 65536"/>
                <a:gd name="T9" fmla="*/ 0 w 528"/>
                <a:gd name="T10" fmla="*/ 0 h 1680"/>
                <a:gd name="T11" fmla="*/ 528 w 528"/>
                <a:gd name="T12" fmla="*/ 1680 h 16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1680">
                  <a:moveTo>
                    <a:pt x="0" y="1680"/>
                  </a:moveTo>
                  <a:cubicBezTo>
                    <a:pt x="100" y="1436"/>
                    <a:pt x="200" y="1192"/>
                    <a:pt x="288" y="912"/>
                  </a:cubicBezTo>
                  <a:cubicBezTo>
                    <a:pt x="376" y="632"/>
                    <a:pt x="452" y="316"/>
                    <a:pt x="528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8171" name="Text Box 46"/>
            <p:cNvSpPr txBox="1">
              <a:spLocks noChangeArrowheads="1"/>
            </p:cNvSpPr>
            <p:nvPr/>
          </p:nvSpPr>
          <p:spPr bwMode="auto">
            <a:xfrm>
              <a:off x="2299" y="2387"/>
              <a:ext cx="29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43" tIns="44379" rIns="90343" bIns="44379">
              <a:spAutoFit/>
            </a:bodyPr>
            <a:lstStyle>
              <a:lvl1pPr defTabSz="912813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912813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912813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912813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58</a:t>
              </a:r>
            </a:p>
          </p:txBody>
        </p:sp>
      </p:grpSp>
      <p:sp>
        <p:nvSpPr>
          <p:cNvPr id="47" name="Text Box 40"/>
          <p:cNvSpPr txBox="1">
            <a:spLocks noChangeArrowheads="1"/>
          </p:cNvSpPr>
          <p:nvPr/>
        </p:nvSpPr>
        <p:spPr bwMode="auto">
          <a:xfrm>
            <a:off x="2286000" y="2971800"/>
            <a:ext cx="1100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Helvetica" charset="0"/>
                <a:cs typeface="Helvetica" charset="0"/>
              </a:rPr>
              <a:t>succ=58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9902" grpId="0" animBg="1"/>
      <p:bldP spid="1359903" grpId="0" animBg="1"/>
      <p:bldP spid="1359904" grpId="0" animBg="1"/>
      <p:bldP spid="1359905" grpId="0" animBg="1"/>
      <p:bldP spid="1359912" grpId="0"/>
      <p:bldP spid="4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81000" y="5029200"/>
            <a:ext cx="3886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Joining Operation</a:t>
            </a:r>
          </a:p>
        </p:txBody>
      </p:sp>
      <p:sp>
        <p:nvSpPr>
          <p:cNvPr id="50179" name="Oval 3"/>
          <p:cNvSpPr>
            <a:spLocks noChangeArrowheads="1"/>
          </p:cNvSpPr>
          <p:nvPr/>
        </p:nvSpPr>
        <p:spPr bwMode="auto">
          <a:xfrm>
            <a:off x="4010025" y="10668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7004050" y="115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</a:t>
            </a:r>
          </a:p>
        </p:txBody>
      </p:sp>
      <p:pic>
        <p:nvPicPr>
          <p:cNvPr id="50181" name="Picture 5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685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210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7934325" y="4038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20</a:t>
            </a:r>
          </a:p>
        </p:txBody>
      </p:sp>
      <p:pic>
        <p:nvPicPr>
          <p:cNvPr id="50184" name="Picture 8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734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86475" y="5181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32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5334000" y="50434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35</a:t>
            </a:r>
          </a:p>
        </p:txBody>
      </p:sp>
      <p:pic>
        <p:nvPicPr>
          <p:cNvPr id="50187" name="Picture 11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55816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7591425" y="169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8201025" y="3062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15</a:t>
            </a:r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4267200" y="3886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44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5019675" y="152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58</a:t>
            </a:r>
          </a:p>
        </p:txBody>
      </p:sp>
      <p:pic>
        <p:nvPicPr>
          <p:cNvPr id="50192" name="Picture 1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114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3" name="Picture 17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4" name="Line 18"/>
          <p:cNvSpPr>
            <a:spLocks noChangeShapeType="1"/>
          </p:cNvSpPr>
          <p:nvPr/>
        </p:nvSpPr>
        <p:spPr bwMode="auto">
          <a:xfrm flipV="1">
            <a:off x="4162425" y="4191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>
            <a:off x="4991100" y="14303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0196" name="Picture 20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2971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7" name="Line 21"/>
          <p:cNvSpPr>
            <a:spLocks noChangeShapeType="1"/>
          </p:cNvSpPr>
          <p:nvPr/>
        </p:nvSpPr>
        <p:spPr bwMode="auto">
          <a:xfrm flipV="1">
            <a:off x="5381625" y="53340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8" name="Line 22"/>
          <p:cNvSpPr>
            <a:spLocks noChangeShapeType="1"/>
          </p:cNvSpPr>
          <p:nvPr/>
        </p:nvSpPr>
        <p:spPr bwMode="auto">
          <a:xfrm flipV="1">
            <a:off x="6296025" y="55626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9" name="Line 23"/>
          <p:cNvSpPr>
            <a:spLocks noChangeShapeType="1"/>
          </p:cNvSpPr>
          <p:nvPr/>
        </p:nvSpPr>
        <p:spPr bwMode="auto">
          <a:xfrm flipH="1" flipV="1">
            <a:off x="8353425" y="42672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0" name="Line 24"/>
          <p:cNvSpPr>
            <a:spLocks noChangeShapeType="1"/>
          </p:cNvSpPr>
          <p:nvPr/>
        </p:nvSpPr>
        <p:spPr bwMode="auto">
          <a:xfrm flipH="1">
            <a:off x="8582025" y="32004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1" name="Line 25"/>
          <p:cNvSpPr>
            <a:spLocks noChangeShapeType="1"/>
          </p:cNvSpPr>
          <p:nvPr/>
        </p:nvSpPr>
        <p:spPr bwMode="auto">
          <a:xfrm flipV="1">
            <a:off x="7867650" y="16668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0202" name="Picture 2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371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03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2743200"/>
            <a:ext cx="265113" cy="438150"/>
          </a:xfrm>
        </p:spPr>
      </p:pic>
      <p:sp>
        <p:nvSpPr>
          <p:cNvPr id="50204" name="Text Box 28"/>
          <p:cNvSpPr txBox="1">
            <a:spLocks noChangeArrowheads="1"/>
          </p:cNvSpPr>
          <p:nvPr/>
        </p:nvSpPr>
        <p:spPr bwMode="auto">
          <a:xfrm>
            <a:off x="3297238" y="3124200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50205" name="Rectangle 29"/>
          <p:cNvSpPr>
            <a:spLocks noChangeArrowheads="1"/>
          </p:cNvSpPr>
          <p:nvPr/>
        </p:nvSpPr>
        <p:spPr bwMode="auto">
          <a:xfrm>
            <a:off x="304800" y="914400"/>
            <a:ext cx="2362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n=50 executes stabilize()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</a:t>
            </a:r>
            <a:r>
              <a:rPr lang="ja-JP" altLang="en-US" sz="2000" b="0">
                <a:latin typeface="Helvetica" charset="0"/>
                <a:cs typeface="Helvetica" charset="0"/>
              </a:rPr>
              <a:t>’</a:t>
            </a:r>
            <a:r>
              <a:rPr lang="en-US" altLang="ja-JP" sz="2000" b="0">
                <a:latin typeface="Helvetica" charset="0"/>
                <a:cs typeface="Helvetica" charset="0"/>
              </a:rPr>
              <a:t>s successor (58) returns x = 44</a:t>
            </a:r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50206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087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pred=nil</a:t>
            </a:r>
          </a:p>
        </p:txBody>
      </p:sp>
      <p:sp>
        <p:nvSpPr>
          <p:cNvPr id="50207" name="Text Box 32"/>
          <p:cNvSpPr txBox="1">
            <a:spLocks noChangeArrowheads="1"/>
          </p:cNvSpPr>
          <p:nvPr/>
        </p:nvSpPr>
        <p:spPr bwMode="auto">
          <a:xfrm>
            <a:off x="2773363" y="4037013"/>
            <a:ext cx="1101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sp>
        <p:nvSpPr>
          <p:cNvPr id="50208" name="Text Box 33"/>
          <p:cNvSpPr txBox="1">
            <a:spLocks noChangeArrowheads="1"/>
          </p:cNvSpPr>
          <p:nvPr/>
        </p:nvSpPr>
        <p:spPr bwMode="auto">
          <a:xfrm>
            <a:off x="2781300" y="426720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pred=35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657600" y="1371600"/>
            <a:ext cx="1092200" cy="1524000"/>
            <a:chOff x="2688" y="1392"/>
            <a:chExt cx="432" cy="1632"/>
          </a:xfrm>
        </p:grpSpPr>
        <p:sp>
          <p:nvSpPr>
            <p:cNvPr id="50220" name="Freeform 35"/>
            <p:cNvSpPr>
              <a:spLocks/>
            </p:cNvSpPr>
            <p:nvPr/>
          </p:nvSpPr>
          <p:spPr bwMode="auto">
            <a:xfrm>
              <a:off x="2688" y="1392"/>
              <a:ext cx="432" cy="1632"/>
            </a:xfrm>
            <a:custGeom>
              <a:avLst/>
              <a:gdLst>
                <a:gd name="T0" fmla="*/ 0 w 576"/>
                <a:gd name="T1" fmla="*/ 1374 h 1728"/>
                <a:gd name="T2" fmla="*/ 31 w 576"/>
                <a:gd name="T3" fmla="*/ 688 h 1728"/>
                <a:gd name="T4" fmla="*/ 182 w 576"/>
                <a:gd name="T5" fmla="*/ 0 h 1728"/>
                <a:gd name="T6" fmla="*/ 0 60000 65536"/>
                <a:gd name="T7" fmla="*/ 0 60000 65536"/>
                <a:gd name="T8" fmla="*/ 0 60000 65536"/>
                <a:gd name="T9" fmla="*/ 0 w 576"/>
                <a:gd name="T10" fmla="*/ 0 h 1728"/>
                <a:gd name="T11" fmla="*/ 576 w 576"/>
                <a:gd name="T12" fmla="*/ 1728 h 1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1728">
                  <a:moveTo>
                    <a:pt x="0" y="1728"/>
                  </a:moveTo>
                  <a:cubicBezTo>
                    <a:pt x="0" y="1440"/>
                    <a:pt x="0" y="1152"/>
                    <a:pt x="96" y="864"/>
                  </a:cubicBezTo>
                  <a:cubicBezTo>
                    <a:pt x="192" y="576"/>
                    <a:pt x="384" y="288"/>
                    <a:pt x="57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0221" name="Text Box 36"/>
            <p:cNvSpPr txBox="1">
              <a:spLocks noChangeArrowheads="1"/>
            </p:cNvSpPr>
            <p:nvPr/>
          </p:nvSpPr>
          <p:spPr bwMode="auto">
            <a:xfrm>
              <a:off x="2823" y="1976"/>
              <a:ext cx="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9" tIns="44446" rIns="90479" bIns="4444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400">
                <a:solidFill>
                  <a:srgbClr val="FF0000"/>
                </a:solidFill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3321050" y="1219200"/>
            <a:ext cx="1250950" cy="1520825"/>
            <a:chOff x="2095" y="1252"/>
            <a:chExt cx="789" cy="960"/>
          </a:xfrm>
        </p:grpSpPr>
        <p:sp>
          <p:nvSpPr>
            <p:cNvPr id="50218" name="Freeform 38"/>
            <p:cNvSpPr>
              <a:spLocks/>
            </p:cNvSpPr>
            <p:nvPr/>
          </p:nvSpPr>
          <p:spPr bwMode="auto">
            <a:xfrm>
              <a:off x="2116" y="1252"/>
              <a:ext cx="768" cy="960"/>
            </a:xfrm>
            <a:custGeom>
              <a:avLst/>
              <a:gdLst>
                <a:gd name="T0" fmla="*/ 768 w 768"/>
                <a:gd name="T1" fmla="*/ 0 h 960"/>
                <a:gd name="T2" fmla="*/ 432 w 768"/>
                <a:gd name="T3" fmla="*/ 192 h 960"/>
                <a:gd name="T4" fmla="*/ 144 w 768"/>
                <a:gd name="T5" fmla="*/ 528 h 960"/>
                <a:gd name="T6" fmla="*/ 0 w 768"/>
                <a:gd name="T7" fmla="*/ 96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960"/>
                <a:gd name="T14" fmla="*/ 768 w 768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960">
                  <a:moveTo>
                    <a:pt x="768" y="0"/>
                  </a:moveTo>
                  <a:cubicBezTo>
                    <a:pt x="652" y="52"/>
                    <a:pt x="536" y="104"/>
                    <a:pt x="432" y="192"/>
                  </a:cubicBezTo>
                  <a:cubicBezTo>
                    <a:pt x="328" y="280"/>
                    <a:pt x="216" y="400"/>
                    <a:pt x="144" y="528"/>
                  </a:cubicBezTo>
                  <a:cubicBezTo>
                    <a:pt x="72" y="656"/>
                    <a:pt x="36" y="808"/>
                    <a:pt x="0" y="96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0219" name="Text Box 39"/>
            <p:cNvSpPr txBox="1">
              <a:spLocks noChangeArrowheads="1"/>
            </p:cNvSpPr>
            <p:nvPr/>
          </p:nvSpPr>
          <p:spPr bwMode="auto">
            <a:xfrm rot="-3584285">
              <a:off x="1989" y="1522"/>
              <a:ext cx="4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9" tIns="44446" rIns="90479" bIns="4444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x=44</a:t>
              </a:r>
            </a:p>
          </p:txBody>
        </p:sp>
      </p:grpSp>
      <p:sp>
        <p:nvSpPr>
          <p:cNvPr id="50211" name="Text Box 41"/>
          <p:cNvSpPr txBox="1">
            <a:spLocks noChangeArrowheads="1"/>
          </p:cNvSpPr>
          <p:nvPr/>
        </p:nvSpPr>
        <p:spPr bwMode="auto">
          <a:xfrm>
            <a:off x="3657600" y="765175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succ=4</a:t>
            </a:r>
          </a:p>
        </p:txBody>
      </p:sp>
      <p:sp>
        <p:nvSpPr>
          <p:cNvPr id="50212" name="Text Box 42"/>
          <p:cNvSpPr txBox="1">
            <a:spLocks noChangeArrowheads="1"/>
          </p:cNvSpPr>
          <p:nvPr/>
        </p:nvSpPr>
        <p:spPr bwMode="auto">
          <a:xfrm>
            <a:off x="3617913" y="996950"/>
            <a:ext cx="1106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pred=44</a:t>
            </a:r>
          </a:p>
        </p:txBody>
      </p:sp>
      <p:sp>
        <p:nvSpPr>
          <p:cNvPr id="50213" name="Rectangle 42"/>
          <p:cNvSpPr>
            <a:spLocks noChangeArrowheads="1"/>
          </p:cNvSpPr>
          <p:nvPr/>
        </p:nvSpPr>
        <p:spPr bwMode="auto">
          <a:xfrm>
            <a:off x="381000" y="4648200"/>
            <a:ext cx="3886200" cy="17526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en-US" sz="2000">
                <a:latin typeface="Helvetica" charset="0"/>
                <a:cs typeface="Helvetica" charset="0"/>
              </a:rPr>
              <a:t>n.stabilize()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x = succ.pred;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if (x    (n, succ))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    succ = x;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succ.notify(n);</a:t>
            </a:r>
          </a:p>
          <a:p>
            <a:endParaRPr lang="en-US" sz="2000">
              <a:latin typeface="Helvetica" charset="0"/>
              <a:cs typeface="Helvetica" charset="0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1981200" y="2590800"/>
            <a:ext cx="4724400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endParaRPr lang="en-US" sz="2000" b="0" kern="0" dirty="0"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50215" name="Object 2"/>
          <p:cNvGraphicFramePr>
            <a:graphicFrameLocks noChangeAspect="1"/>
          </p:cNvGraphicFramePr>
          <p:nvPr/>
        </p:nvGraphicFramePr>
        <p:xfrm>
          <a:off x="1143000" y="5410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2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102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0" y="5181600"/>
            <a:ext cx="381000" cy="1588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217" name="Text Box 31"/>
          <p:cNvSpPr txBox="1">
            <a:spLocks noChangeArrowheads="1"/>
          </p:cNvSpPr>
          <p:nvPr/>
        </p:nvSpPr>
        <p:spPr bwMode="auto">
          <a:xfrm>
            <a:off x="2286000" y="2757488"/>
            <a:ext cx="1100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81000" y="5334000"/>
            <a:ext cx="3886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Joining Operation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4010025" y="10668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7004050" y="115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</a:t>
            </a:r>
          </a:p>
        </p:txBody>
      </p:sp>
      <p:pic>
        <p:nvPicPr>
          <p:cNvPr id="52229" name="Picture 5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685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210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7934325" y="4038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20</a:t>
            </a:r>
          </a:p>
        </p:txBody>
      </p:sp>
      <p:pic>
        <p:nvPicPr>
          <p:cNvPr id="52232" name="Picture 8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734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6086475" y="5181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32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5334000" y="50434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35</a:t>
            </a:r>
          </a:p>
        </p:txBody>
      </p:sp>
      <p:pic>
        <p:nvPicPr>
          <p:cNvPr id="52235" name="Picture 11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55816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7591425" y="169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8201025" y="3062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15</a:t>
            </a:r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4267200" y="3886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44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5019675" y="152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58</a:t>
            </a:r>
          </a:p>
        </p:txBody>
      </p:sp>
      <p:pic>
        <p:nvPicPr>
          <p:cNvPr id="52240" name="Picture 1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114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1" name="Picture 17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2" name="Line 18"/>
          <p:cNvSpPr>
            <a:spLocks noChangeShapeType="1"/>
          </p:cNvSpPr>
          <p:nvPr/>
        </p:nvSpPr>
        <p:spPr bwMode="auto">
          <a:xfrm flipV="1">
            <a:off x="4162425" y="4191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4991100" y="14303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2244" name="Picture 20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2971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5" name="Line 21"/>
          <p:cNvSpPr>
            <a:spLocks noChangeShapeType="1"/>
          </p:cNvSpPr>
          <p:nvPr/>
        </p:nvSpPr>
        <p:spPr bwMode="auto">
          <a:xfrm flipV="1">
            <a:off x="5381625" y="53340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 flipV="1">
            <a:off x="6296025" y="55626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 flipH="1" flipV="1">
            <a:off x="8353425" y="42672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 flipH="1">
            <a:off x="8582025" y="32004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 flipV="1">
            <a:off x="7867650" y="16668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2250" name="Picture 2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371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51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2743200"/>
            <a:ext cx="265113" cy="438150"/>
          </a:xfrm>
        </p:spPr>
      </p:pic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3297238" y="3124200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52253" name="Rectangle 29"/>
          <p:cNvSpPr>
            <a:spLocks noChangeArrowheads="1"/>
          </p:cNvSpPr>
          <p:nvPr/>
        </p:nvSpPr>
        <p:spPr bwMode="auto">
          <a:xfrm>
            <a:off x="304800" y="914400"/>
            <a:ext cx="2667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n=50 executes stabilize()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x = 44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succ = 58</a:t>
            </a:r>
          </a:p>
        </p:txBody>
      </p:sp>
      <p:sp>
        <p:nvSpPr>
          <p:cNvPr id="52254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087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pred=nil</a:t>
            </a:r>
          </a:p>
        </p:txBody>
      </p:sp>
      <p:sp>
        <p:nvSpPr>
          <p:cNvPr id="52255" name="Text Box 32"/>
          <p:cNvSpPr txBox="1">
            <a:spLocks noChangeArrowheads="1"/>
          </p:cNvSpPr>
          <p:nvPr/>
        </p:nvSpPr>
        <p:spPr bwMode="auto">
          <a:xfrm>
            <a:off x="2773363" y="4037013"/>
            <a:ext cx="1101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sp>
        <p:nvSpPr>
          <p:cNvPr id="52256" name="Text Box 33"/>
          <p:cNvSpPr txBox="1">
            <a:spLocks noChangeArrowheads="1"/>
          </p:cNvSpPr>
          <p:nvPr/>
        </p:nvSpPr>
        <p:spPr bwMode="auto">
          <a:xfrm>
            <a:off x="2781300" y="426720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pred=35</a:t>
            </a:r>
          </a:p>
        </p:txBody>
      </p:sp>
      <p:sp>
        <p:nvSpPr>
          <p:cNvPr id="52257" name="Text Box 41"/>
          <p:cNvSpPr txBox="1">
            <a:spLocks noChangeArrowheads="1"/>
          </p:cNvSpPr>
          <p:nvPr/>
        </p:nvSpPr>
        <p:spPr bwMode="auto">
          <a:xfrm>
            <a:off x="3657600" y="765175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succ=4</a:t>
            </a:r>
          </a:p>
        </p:txBody>
      </p:sp>
      <p:sp>
        <p:nvSpPr>
          <p:cNvPr id="52258" name="Text Box 42"/>
          <p:cNvSpPr txBox="1">
            <a:spLocks noChangeArrowheads="1"/>
          </p:cNvSpPr>
          <p:nvPr/>
        </p:nvSpPr>
        <p:spPr bwMode="auto">
          <a:xfrm>
            <a:off x="3617913" y="996950"/>
            <a:ext cx="1106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pred=44</a:t>
            </a:r>
          </a:p>
        </p:txBody>
      </p:sp>
      <p:sp>
        <p:nvSpPr>
          <p:cNvPr id="52259" name="Rectangle 42"/>
          <p:cNvSpPr>
            <a:spLocks noChangeArrowheads="1"/>
          </p:cNvSpPr>
          <p:nvPr/>
        </p:nvSpPr>
        <p:spPr bwMode="auto">
          <a:xfrm>
            <a:off x="381000" y="4648200"/>
            <a:ext cx="3886200" cy="17526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en-US" sz="2000">
                <a:latin typeface="Helvetica" charset="0"/>
                <a:cs typeface="Helvetica" charset="0"/>
              </a:rPr>
              <a:t>n.stabilize()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x = succ.pred;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if (x    (n, succ))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    succ = x;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succ.notify(n);</a:t>
            </a:r>
          </a:p>
          <a:p>
            <a:endParaRPr lang="en-US" sz="2000">
              <a:latin typeface="Helvetica" charset="0"/>
              <a:cs typeface="Helvetica" charset="0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1981200" y="2590800"/>
            <a:ext cx="4724400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endParaRPr lang="en-US" sz="2000" b="0" kern="0" dirty="0"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52261" name="Object 2"/>
          <p:cNvGraphicFramePr>
            <a:graphicFrameLocks noChangeAspect="1"/>
          </p:cNvGraphicFramePr>
          <p:nvPr/>
        </p:nvGraphicFramePr>
        <p:xfrm>
          <a:off x="1143000" y="5410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4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102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0" y="5484813"/>
            <a:ext cx="381000" cy="1587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263" name="Text Box 31"/>
          <p:cNvSpPr txBox="1">
            <a:spLocks noChangeArrowheads="1"/>
          </p:cNvSpPr>
          <p:nvPr/>
        </p:nvSpPr>
        <p:spPr bwMode="auto">
          <a:xfrm>
            <a:off x="2286000" y="2757488"/>
            <a:ext cx="1100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0"/>
            <a:ext cx="2209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8229600" cy="5638800"/>
          </a:xfrm>
        </p:spPr>
        <p:txBody>
          <a:bodyPr/>
          <a:lstStyle/>
          <a:p>
            <a:pPr marL="0" indent="0">
              <a:lnSpc>
                <a:spcPct val="80000"/>
              </a:lnSpc>
              <a:defRPr/>
            </a:pPr>
            <a:r>
              <a:rPr lang="en-US" dirty="0" smtClean="0"/>
              <a:t>Amazon: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Key: </a:t>
            </a:r>
            <a:r>
              <a:rPr lang="en-US" dirty="0" err="1" smtClean="0"/>
              <a:t>customerID</a:t>
            </a:r>
            <a:endParaRPr lang="en-US" dirty="0" smtClean="0"/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Value: customer profile (e.g., buying history, credit card, ..)</a:t>
            </a:r>
          </a:p>
          <a:p>
            <a:pPr marL="0" indent="0">
              <a:lnSpc>
                <a:spcPct val="80000"/>
              </a:lnSpc>
              <a:defRPr/>
            </a:pPr>
            <a:endParaRPr lang="en-US" dirty="0" smtClean="0"/>
          </a:p>
          <a:p>
            <a:pPr marL="0" indent="0">
              <a:lnSpc>
                <a:spcPct val="80000"/>
              </a:lnSpc>
              <a:defRPr/>
            </a:pPr>
            <a:r>
              <a:rPr lang="en-US" dirty="0" smtClean="0"/>
              <a:t>Facebook, Twitter: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Key: </a:t>
            </a:r>
            <a:r>
              <a:rPr lang="en-US" dirty="0" err="1" smtClean="0"/>
              <a:t>UserID</a:t>
            </a:r>
            <a:r>
              <a:rPr lang="en-US" dirty="0" smtClean="0"/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Value: user profile (e.g., posting history, photos, friends, …)</a:t>
            </a:r>
          </a:p>
          <a:p>
            <a:pPr marL="457200" lvl="1" indent="0">
              <a:lnSpc>
                <a:spcPct val="80000"/>
              </a:lnSpc>
              <a:buFontTx/>
              <a:buNone/>
              <a:defRPr/>
            </a:pPr>
            <a:r>
              <a:rPr lang="en-US" dirty="0" smtClean="0"/>
              <a:t>			</a:t>
            </a:r>
          </a:p>
          <a:p>
            <a:pPr marL="0" indent="0">
              <a:lnSpc>
                <a:spcPct val="80000"/>
              </a:lnSpc>
              <a:defRPr/>
            </a:pPr>
            <a:r>
              <a:rPr lang="en-US" dirty="0" err="1" smtClean="0"/>
              <a:t>iCloud</a:t>
            </a:r>
            <a:r>
              <a:rPr lang="en-US" dirty="0" smtClean="0"/>
              <a:t>/iTunes: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Key: Movie/song name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Value: Movie, Song</a:t>
            </a:r>
          </a:p>
          <a:p>
            <a:pPr marL="0" indent="0">
              <a:lnSpc>
                <a:spcPct val="80000"/>
              </a:lnSpc>
              <a:defRPr/>
            </a:pPr>
            <a:endParaRPr lang="en-US" dirty="0" smtClean="0"/>
          </a:p>
          <a:p>
            <a:pPr marL="0" indent="0">
              <a:lnSpc>
                <a:spcPct val="80000"/>
              </a:lnSpc>
              <a:defRPr/>
            </a:pPr>
            <a:r>
              <a:rPr lang="en-US" dirty="0" smtClean="0"/>
              <a:t>Distributed file systems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Key: Block ID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Value: Block</a:t>
            </a:r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Key Values: Examples </a:t>
            </a:r>
          </a:p>
        </p:txBody>
      </p:sp>
      <p:pic>
        <p:nvPicPr>
          <p:cNvPr id="922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81200"/>
            <a:ext cx="1143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810000"/>
            <a:ext cx="1243013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733800"/>
            <a:ext cx="10414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283200"/>
            <a:ext cx="21336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81000" y="5943600"/>
            <a:ext cx="3886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Joining Operation</a:t>
            </a:r>
          </a:p>
        </p:txBody>
      </p:sp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4010025" y="10668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7004050" y="115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</a:t>
            </a:r>
          </a:p>
        </p:txBody>
      </p:sp>
      <p:pic>
        <p:nvPicPr>
          <p:cNvPr id="54277" name="Picture 5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685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210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7934325" y="4038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20</a:t>
            </a:r>
          </a:p>
        </p:txBody>
      </p:sp>
      <p:pic>
        <p:nvPicPr>
          <p:cNvPr id="54280" name="Picture 8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734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6086475" y="5181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32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5334000" y="50434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35</a:t>
            </a:r>
          </a:p>
        </p:txBody>
      </p:sp>
      <p:pic>
        <p:nvPicPr>
          <p:cNvPr id="54283" name="Picture 11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55816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7591425" y="169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8201025" y="3062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15</a:t>
            </a: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4267200" y="3886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44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5019675" y="152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58</a:t>
            </a:r>
          </a:p>
        </p:txBody>
      </p:sp>
      <p:pic>
        <p:nvPicPr>
          <p:cNvPr id="54288" name="Picture 1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114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9" name="Picture 17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4162425" y="4191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4991100" y="14303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4292" name="Picture 20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2971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3" name="Line 21"/>
          <p:cNvSpPr>
            <a:spLocks noChangeShapeType="1"/>
          </p:cNvSpPr>
          <p:nvPr/>
        </p:nvSpPr>
        <p:spPr bwMode="auto">
          <a:xfrm flipV="1">
            <a:off x="5381625" y="53340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 flipV="1">
            <a:off x="6296025" y="55626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 flipH="1" flipV="1">
            <a:off x="8353425" y="42672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 flipH="1">
            <a:off x="8582025" y="32004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7" name="Line 25"/>
          <p:cNvSpPr>
            <a:spLocks noChangeShapeType="1"/>
          </p:cNvSpPr>
          <p:nvPr/>
        </p:nvSpPr>
        <p:spPr bwMode="auto">
          <a:xfrm flipV="1">
            <a:off x="7867650" y="16668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4298" name="Picture 2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371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9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2743200"/>
            <a:ext cx="265113" cy="438150"/>
          </a:xfrm>
        </p:spPr>
      </p:pic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3297238" y="3124200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54301" name="Rectangle 29"/>
          <p:cNvSpPr>
            <a:spLocks noChangeArrowheads="1"/>
          </p:cNvSpPr>
          <p:nvPr/>
        </p:nvSpPr>
        <p:spPr bwMode="auto">
          <a:xfrm>
            <a:off x="304800" y="838200"/>
            <a:ext cx="2590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n=50 executes stabilize()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x = 44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succ = 58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n=50 sends to it’s successor (58) notify(50)</a:t>
            </a:r>
          </a:p>
        </p:txBody>
      </p:sp>
      <p:sp>
        <p:nvSpPr>
          <p:cNvPr id="54302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087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pred=nil</a:t>
            </a:r>
          </a:p>
        </p:txBody>
      </p:sp>
      <p:sp>
        <p:nvSpPr>
          <p:cNvPr id="54303" name="Text Box 32"/>
          <p:cNvSpPr txBox="1">
            <a:spLocks noChangeArrowheads="1"/>
          </p:cNvSpPr>
          <p:nvPr/>
        </p:nvSpPr>
        <p:spPr bwMode="auto">
          <a:xfrm>
            <a:off x="2773363" y="4037013"/>
            <a:ext cx="1101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sp>
        <p:nvSpPr>
          <p:cNvPr id="54304" name="Text Box 33"/>
          <p:cNvSpPr txBox="1">
            <a:spLocks noChangeArrowheads="1"/>
          </p:cNvSpPr>
          <p:nvPr/>
        </p:nvSpPr>
        <p:spPr bwMode="auto">
          <a:xfrm>
            <a:off x="2781300" y="426720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pred=35</a:t>
            </a:r>
          </a:p>
        </p:txBody>
      </p:sp>
      <p:sp>
        <p:nvSpPr>
          <p:cNvPr id="54305" name="Text Box 41"/>
          <p:cNvSpPr txBox="1">
            <a:spLocks noChangeArrowheads="1"/>
          </p:cNvSpPr>
          <p:nvPr/>
        </p:nvSpPr>
        <p:spPr bwMode="auto">
          <a:xfrm>
            <a:off x="3657600" y="765175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succ=4</a:t>
            </a:r>
          </a:p>
        </p:txBody>
      </p:sp>
      <p:sp>
        <p:nvSpPr>
          <p:cNvPr id="54306" name="Text Box 42"/>
          <p:cNvSpPr txBox="1">
            <a:spLocks noChangeArrowheads="1"/>
          </p:cNvSpPr>
          <p:nvPr/>
        </p:nvSpPr>
        <p:spPr bwMode="auto">
          <a:xfrm>
            <a:off x="3617913" y="996950"/>
            <a:ext cx="1106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pred=44</a:t>
            </a:r>
          </a:p>
        </p:txBody>
      </p:sp>
      <p:sp>
        <p:nvSpPr>
          <p:cNvPr id="54307" name="Rectangle 42"/>
          <p:cNvSpPr>
            <a:spLocks noChangeArrowheads="1"/>
          </p:cNvSpPr>
          <p:nvPr/>
        </p:nvSpPr>
        <p:spPr bwMode="auto">
          <a:xfrm>
            <a:off x="381000" y="4648200"/>
            <a:ext cx="3886200" cy="17526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en-US" sz="2000">
                <a:latin typeface="Helvetica" charset="0"/>
                <a:cs typeface="Helvetica" charset="0"/>
              </a:rPr>
              <a:t>n.stabilize()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x = succ.pred;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if (x    (n, succ))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    succ = x;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succ.notify(n);</a:t>
            </a:r>
          </a:p>
          <a:p>
            <a:endParaRPr lang="en-US" sz="2000">
              <a:latin typeface="Helvetica" charset="0"/>
              <a:cs typeface="Helvetica" charset="0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1981200" y="2590800"/>
            <a:ext cx="4724400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endParaRPr lang="en-US" sz="2000" b="0" kern="0" dirty="0"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54309" name="Object 2"/>
          <p:cNvGraphicFramePr>
            <a:graphicFrameLocks noChangeAspect="1"/>
          </p:cNvGraphicFramePr>
          <p:nvPr/>
        </p:nvGraphicFramePr>
        <p:xfrm>
          <a:off x="1143000" y="5410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5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102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0" y="6094413"/>
            <a:ext cx="381000" cy="1587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311" name="Text Box 31"/>
          <p:cNvSpPr txBox="1">
            <a:spLocks noChangeArrowheads="1"/>
          </p:cNvSpPr>
          <p:nvPr/>
        </p:nvSpPr>
        <p:spPr bwMode="auto">
          <a:xfrm>
            <a:off x="2286000" y="2757488"/>
            <a:ext cx="1100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grpSp>
        <p:nvGrpSpPr>
          <p:cNvPr id="54312" name="Group 37"/>
          <p:cNvGrpSpPr>
            <a:grpSpLocks/>
          </p:cNvGrpSpPr>
          <p:nvPr/>
        </p:nvGrpSpPr>
        <p:grpSpPr bwMode="auto">
          <a:xfrm>
            <a:off x="3473450" y="1298575"/>
            <a:ext cx="1250950" cy="1368425"/>
            <a:chOff x="2095" y="1252"/>
            <a:chExt cx="789" cy="864"/>
          </a:xfrm>
        </p:grpSpPr>
        <p:sp>
          <p:nvSpPr>
            <p:cNvPr id="54313" name="Freeform 38"/>
            <p:cNvSpPr>
              <a:spLocks/>
            </p:cNvSpPr>
            <p:nvPr/>
          </p:nvSpPr>
          <p:spPr bwMode="auto">
            <a:xfrm>
              <a:off x="2116" y="1252"/>
              <a:ext cx="768" cy="864"/>
            </a:xfrm>
            <a:custGeom>
              <a:avLst/>
              <a:gdLst>
                <a:gd name="T0" fmla="*/ 768 w 768"/>
                <a:gd name="T1" fmla="*/ 0 h 960"/>
                <a:gd name="T2" fmla="*/ 432 w 768"/>
                <a:gd name="T3" fmla="*/ 126 h 960"/>
                <a:gd name="T4" fmla="*/ 144 w 768"/>
                <a:gd name="T5" fmla="*/ 347 h 960"/>
                <a:gd name="T6" fmla="*/ 0 w 768"/>
                <a:gd name="T7" fmla="*/ 63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960"/>
                <a:gd name="T14" fmla="*/ 768 w 768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960">
                  <a:moveTo>
                    <a:pt x="768" y="0"/>
                  </a:moveTo>
                  <a:cubicBezTo>
                    <a:pt x="652" y="52"/>
                    <a:pt x="536" y="104"/>
                    <a:pt x="432" y="192"/>
                  </a:cubicBezTo>
                  <a:cubicBezTo>
                    <a:pt x="328" y="280"/>
                    <a:pt x="216" y="400"/>
                    <a:pt x="144" y="528"/>
                  </a:cubicBezTo>
                  <a:cubicBezTo>
                    <a:pt x="72" y="656"/>
                    <a:pt x="36" y="808"/>
                    <a:pt x="0" y="96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4314" name="Text Box 39"/>
            <p:cNvSpPr txBox="1">
              <a:spLocks noChangeArrowheads="1"/>
            </p:cNvSpPr>
            <p:nvPr/>
          </p:nvSpPr>
          <p:spPr bwMode="auto">
            <a:xfrm rot="-3584285">
              <a:off x="1825" y="1522"/>
              <a:ext cx="7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9" tIns="44446" rIns="90479" bIns="4444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notify(50)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81000" y="5029200"/>
            <a:ext cx="3886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Joining Operation</a:t>
            </a:r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4010025" y="10668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7004050" y="115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</a:t>
            </a:r>
          </a:p>
        </p:txBody>
      </p:sp>
      <p:pic>
        <p:nvPicPr>
          <p:cNvPr id="56325" name="Picture 5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685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210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7934325" y="4038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20</a:t>
            </a:r>
          </a:p>
        </p:txBody>
      </p:sp>
      <p:pic>
        <p:nvPicPr>
          <p:cNvPr id="56328" name="Picture 8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734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6086475" y="5181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32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5334000" y="50434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35</a:t>
            </a:r>
          </a:p>
        </p:txBody>
      </p:sp>
      <p:pic>
        <p:nvPicPr>
          <p:cNvPr id="56331" name="Picture 11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55816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7591425" y="169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8201025" y="3062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15</a:t>
            </a: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4267200" y="3886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44</a:t>
            </a: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5019675" y="152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58</a:t>
            </a:r>
          </a:p>
        </p:txBody>
      </p:sp>
      <p:pic>
        <p:nvPicPr>
          <p:cNvPr id="56336" name="Picture 1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114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7" name="Picture 17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38" name="Line 18"/>
          <p:cNvSpPr>
            <a:spLocks noChangeShapeType="1"/>
          </p:cNvSpPr>
          <p:nvPr/>
        </p:nvSpPr>
        <p:spPr bwMode="auto">
          <a:xfrm flipV="1">
            <a:off x="4162425" y="4191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>
            <a:off x="4991100" y="14303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6340" name="Picture 20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2971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41" name="Line 21"/>
          <p:cNvSpPr>
            <a:spLocks noChangeShapeType="1"/>
          </p:cNvSpPr>
          <p:nvPr/>
        </p:nvSpPr>
        <p:spPr bwMode="auto">
          <a:xfrm flipV="1">
            <a:off x="5381625" y="53340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2" name="Line 22"/>
          <p:cNvSpPr>
            <a:spLocks noChangeShapeType="1"/>
          </p:cNvSpPr>
          <p:nvPr/>
        </p:nvSpPr>
        <p:spPr bwMode="auto">
          <a:xfrm flipV="1">
            <a:off x="6296025" y="55626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3" name="Line 23"/>
          <p:cNvSpPr>
            <a:spLocks noChangeShapeType="1"/>
          </p:cNvSpPr>
          <p:nvPr/>
        </p:nvSpPr>
        <p:spPr bwMode="auto">
          <a:xfrm flipH="1" flipV="1">
            <a:off x="8353425" y="42672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4" name="Line 24"/>
          <p:cNvSpPr>
            <a:spLocks noChangeShapeType="1"/>
          </p:cNvSpPr>
          <p:nvPr/>
        </p:nvSpPr>
        <p:spPr bwMode="auto">
          <a:xfrm flipH="1">
            <a:off x="8582025" y="32004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5" name="Line 25"/>
          <p:cNvSpPr>
            <a:spLocks noChangeShapeType="1"/>
          </p:cNvSpPr>
          <p:nvPr/>
        </p:nvSpPr>
        <p:spPr bwMode="auto">
          <a:xfrm flipV="1">
            <a:off x="7867650" y="16668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6346" name="Picture 2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371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7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2743200"/>
            <a:ext cx="265113" cy="438150"/>
          </a:xfrm>
        </p:spPr>
      </p:pic>
      <p:sp>
        <p:nvSpPr>
          <p:cNvPr id="56348" name="Text Box 28"/>
          <p:cNvSpPr txBox="1">
            <a:spLocks noChangeArrowheads="1"/>
          </p:cNvSpPr>
          <p:nvPr/>
        </p:nvSpPr>
        <p:spPr bwMode="auto">
          <a:xfrm>
            <a:off x="3297238" y="3124200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56349" name="Rectangle 29"/>
          <p:cNvSpPr>
            <a:spLocks noChangeArrowheads="1"/>
          </p:cNvSpPr>
          <p:nvPr/>
        </p:nvSpPr>
        <p:spPr bwMode="auto">
          <a:xfrm>
            <a:off x="457200" y="838200"/>
            <a:ext cx="2286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n=58 processes notify(50)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pred = 44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</a:t>
            </a:r>
            <a:r>
              <a:rPr lang="ja-JP" altLang="en-US" sz="2000" b="0">
                <a:latin typeface="Helvetica" charset="0"/>
                <a:cs typeface="Helvetica" charset="0"/>
              </a:rPr>
              <a:t>’</a:t>
            </a:r>
            <a:r>
              <a:rPr lang="en-US" altLang="ja-JP" sz="2000" b="0">
                <a:latin typeface="Helvetica" charset="0"/>
                <a:cs typeface="Helvetica" charset="0"/>
              </a:rPr>
              <a:t> = 50</a:t>
            </a:r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56350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087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pred=nil</a:t>
            </a:r>
          </a:p>
        </p:txBody>
      </p:sp>
      <p:sp>
        <p:nvSpPr>
          <p:cNvPr id="56351" name="Text Box 32"/>
          <p:cNvSpPr txBox="1">
            <a:spLocks noChangeArrowheads="1"/>
          </p:cNvSpPr>
          <p:nvPr/>
        </p:nvSpPr>
        <p:spPr bwMode="auto">
          <a:xfrm>
            <a:off x="2773363" y="4037013"/>
            <a:ext cx="1101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sp>
        <p:nvSpPr>
          <p:cNvPr id="56352" name="Text Box 33"/>
          <p:cNvSpPr txBox="1">
            <a:spLocks noChangeArrowheads="1"/>
          </p:cNvSpPr>
          <p:nvPr/>
        </p:nvSpPr>
        <p:spPr bwMode="auto">
          <a:xfrm>
            <a:off x="2781300" y="426720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pred=35</a:t>
            </a:r>
          </a:p>
        </p:txBody>
      </p:sp>
      <p:sp>
        <p:nvSpPr>
          <p:cNvPr id="56353" name="Text Box 41"/>
          <p:cNvSpPr txBox="1">
            <a:spLocks noChangeArrowheads="1"/>
          </p:cNvSpPr>
          <p:nvPr/>
        </p:nvSpPr>
        <p:spPr bwMode="auto">
          <a:xfrm>
            <a:off x="3657600" y="765175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succ=4</a:t>
            </a:r>
          </a:p>
        </p:txBody>
      </p:sp>
      <p:sp>
        <p:nvSpPr>
          <p:cNvPr id="56354" name="Text Box 42"/>
          <p:cNvSpPr txBox="1">
            <a:spLocks noChangeArrowheads="1"/>
          </p:cNvSpPr>
          <p:nvPr/>
        </p:nvSpPr>
        <p:spPr bwMode="auto">
          <a:xfrm>
            <a:off x="3617913" y="996950"/>
            <a:ext cx="1106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pred=44</a:t>
            </a:r>
          </a:p>
        </p:txBody>
      </p:sp>
      <p:sp>
        <p:nvSpPr>
          <p:cNvPr id="56355" name="Rectangle 42"/>
          <p:cNvSpPr>
            <a:spLocks noChangeArrowheads="1"/>
          </p:cNvSpPr>
          <p:nvPr/>
        </p:nvSpPr>
        <p:spPr bwMode="auto">
          <a:xfrm>
            <a:off x="381000" y="4648200"/>
            <a:ext cx="3886200" cy="17526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en-US" sz="2000">
                <a:latin typeface="Helvetica" charset="0"/>
                <a:cs typeface="Helvetica" charset="0"/>
              </a:rPr>
              <a:t>n.notify(n</a:t>
            </a:r>
            <a:r>
              <a:rPr lang="ja-JP" altLang="en-US" sz="2000">
                <a:latin typeface="Helvetica" charset="0"/>
                <a:cs typeface="Helvetica" charset="0"/>
              </a:rPr>
              <a:t>’</a:t>
            </a:r>
            <a:r>
              <a:rPr lang="en-US" altLang="ja-JP" sz="2000">
                <a:latin typeface="Helvetica" charset="0"/>
                <a:cs typeface="Helvetica" charset="0"/>
              </a:rPr>
              <a:t>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if (pred = nil or n</a:t>
            </a:r>
            <a:r>
              <a:rPr lang="ja-JP" altLang="en-US" sz="2000">
                <a:latin typeface="Helvetica" charset="0"/>
                <a:cs typeface="Helvetica" charset="0"/>
              </a:rPr>
              <a:t>’</a:t>
            </a:r>
            <a:r>
              <a:rPr lang="en-US" altLang="ja-JP" sz="2000">
                <a:latin typeface="Helvetica" charset="0"/>
                <a:cs typeface="Helvetica" charset="0"/>
              </a:rPr>
              <a:t>    (pred, n))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    pred = n</a:t>
            </a:r>
            <a:r>
              <a:rPr lang="ja-JP" altLang="en-US" sz="2000">
                <a:latin typeface="Helvetica" charset="0"/>
                <a:cs typeface="Helvetica" charset="0"/>
              </a:rPr>
              <a:t>’</a:t>
            </a:r>
            <a:endParaRPr lang="en-US" altLang="ja-JP" sz="2000">
              <a:latin typeface="Helvetica" charset="0"/>
              <a:cs typeface="Helvetica" charset="0"/>
            </a:endParaRPr>
          </a:p>
          <a:p>
            <a:r>
              <a:rPr lang="en-US" sz="2000">
                <a:latin typeface="Helvetica" charset="0"/>
                <a:cs typeface="Helvetica" charset="0"/>
              </a:rPr>
              <a:t>   </a:t>
            </a:r>
          </a:p>
          <a:p>
            <a:endParaRPr lang="en-US" sz="2000">
              <a:latin typeface="Helvetica" charset="0"/>
              <a:cs typeface="Helvetica" charset="0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1981200" y="2590800"/>
            <a:ext cx="4724400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endParaRPr lang="en-US" sz="2000" b="0" kern="0" dirty="0"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56357" name="Object 2"/>
          <p:cNvGraphicFramePr>
            <a:graphicFrameLocks noChangeAspect="1"/>
          </p:cNvGraphicFramePr>
          <p:nvPr/>
        </p:nvGraphicFramePr>
        <p:xfrm>
          <a:off x="2743200" y="5029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3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0292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0" y="5181600"/>
            <a:ext cx="381000" cy="1588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359" name="Text Box 31"/>
          <p:cNvSpPr txBox="1">
            <a:spLocks noChangeArrowheads="1"/>
          </p:cNvSpPr>
          <p:nvPr/>
        </p:nvSpPr>
        <p:spPr bwMode="auto">
          <a:xfrm>
            <a:off x="2286000" y="2757488"/>
            <a:ext cx="1100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grpSp>
        <p:nvGrpSpPr>
          <p:cNvPr id="56360" name="Group 37"/>
          <p:cNvGrpSpPr>
            <a:grpSpLocks/>
          </p:cNvGrpSpPr>
          <p:nvPr/>
        </p:nvGrpSpPr>
        <p:grpSpPr bwMode="auto">
          <a:xfrm>
            <a:off x="3473450" y="1298575"/>
            <a:ext cx="1250950" cy="1368425"/>
            <a:chOff x="2095" y="1252"/>
            <a:chExt cx="789" cy="864"/>
          </a:xfrm>
        </p:grpSpPr>
        <p:sp>
          <p:nvSpPr>
            <p:cNvPr id="56361" name="Freeform 38"/>
            <p:cNvSpPr>
              <a:spLocks/>
            </p:cNvSpPr>
            <p:nvPr/>
          </p:nvSpPr>
          <p:spPr bwMode="auto">
            <a:xfrm>
              <a:off x="2116" y="1252"/>
              <a:ext cx="768" cy="864"/>
            </a:xfrm>
            <a:custGeom>
              <a:avLst/>
              <a:gdLst>
                <a:gd name="T0" fmla="*/ 768 w 768"/>
                <a:gd name="T1" fmla="*/ 0 h 960"/>
                <a:gd name="T2" fmla="*/ 432 w 768"/>
                <a:gd name="T3" fmla="*/ 126 h 960"/>
                <a:gd name="T4" fmla="*/ 144 w 768"/>
                <a:gd name="T5" fmla="*/ 347 h 960"/>
                <a:gd name="T6" fmla="*/ 0 w 768"/>
                <a:gd name="T7" fmla="*/ 63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960"/>
                <a:gd name="T14" fmla="*/ 768 w 768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960">
                  <a:moveTo>
                    <a:pt x="768" y="0"/>
                  </a:moveTo>
                  <a:cubicBezTo>
                    <a:pt x="652" y="52"/>
                    <a:pt x="536" y="104"/>
                    <a:pt x="432" y="192"/>
                  </a:cubicBezTo>
                  <a:cubicBezTo>
                    <a:pt x="328" y="280"/>
                    <a:pt x="216" y="400"/>
                    <a:pt x="144" y="528"/>
                  </a:cubicBezTo>
                  <a:cubicBezTo>
                    <a:pt x="72" y="656"/>
                    <a:pt x="36" y="808"/>
                    <a:pt x="0" y="96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6362" name="Text Box 39"/>
            <p:cNvSpPr txBox="1">
              <a:spLocks noChangeArrowheads="1"/>
            </p:cNvSpPr>
            <p:nvPr/>
          </p:nvSpPr>
          <p:spPr bwMode="auto">
            <a:xfrm rot="-3584285">
              <a:off x="1825" y="1522"/>
              <a:ext cx="7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9" tIns="44446" rIns="90479" bIns="4444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notify(50)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81000" y="5334000"/>
            <a:ext cx="3886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Joining Operation</a:t>
            </a:r>
          </a:p>
        </p:txBody>
      </p:sp>
      <p:sp>
        <p:nvSpPr>
          <p:cNvPr id="58371" name="Oval 3"/>
          <p:cNvSpPr>
            <a:spLocks noChangeArrowheads="1"/>
          </p:cNvSpPr>
          <p:nvPr/>
        </p:nvSpPr>
        <p:spPr bwMode="auto">
          <a:xfrm>
            <a:off x="4010025" y="10668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004050" y="115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</a:t>
            </a:r>
          </a:p>
        </p:txBody>
      </p:sp>
      <p:pic>
        <p:nvPicPr>
          <p:cNvPr id="58373" name="Picture 5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685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Picture 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210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7934325" y="4038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20</a:t>
            </a:r>
          </a:p>
        </p:txBody>
      </p:sp>
      <p:pic>
        <p:nvPicPr>
          <p:cNvPr id="58376" name="Picture 8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734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6086475" y="5181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32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5334000" y="50434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35</a:t>
            </a:r>
          </a:p>
        </p:txBody>
      </p:sp>
      <p:pic>
        <p:nvPicPr>
          <p:cNvPr id="58379" name="Picture 11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55816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7591425" y="169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8201025" y="3062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15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4267200" y="3886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44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5019675" y="152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58</a:t>
            </a:r>
          </a:p>
        </p:txBody>
      </p:sp>
      <p:pic>
        <p:nvPicPr>
          <p:cNvPr id="58384" name="Picture 1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114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5" name="Picture 17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86" name="Line 18"/>
          <p:cNvSpPr>
            <a:spLocks noChangeShapeType="1"/>
          </p:cNvSpPr>
          <p:nvPr/>
        </p:nvSpPr>
        <p:spPr bwMode="auto">
          <a:xfrm flipV="1">
            <a:off x="4162425" y="4191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4991100" y="14303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8388" name="Picture 20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2971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89" name="Line 21"/>
          <p:cNvSpPr>
            <a:spLocks noChangeShapeType="1"/>
          </p:cNvSpPr>
          <p:nvPr/>
        </p:nvSpPr>
        <p:spPr bwMode="auto">
          <a:xfrm flipV="1">
            <a:off x="5381625" y="53340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 flipV="1">
            <a:off x="6296025" y="55626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Line 23"/>
          <p:cNvSpPr>
            <a:spLocks noChangeShapeType="1"/>
          </p:cNvSpPr>
          <p:nvPr/>
        </p:nvSpPr>
        <p:spPr bwMode="auto">
          <a:xfrm flipH="1" flipV="1">
            <a:off x="8353425" y="42672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2" name="Line 24"/>
          <p:cNvSpPr>
            <a:spLocks noChangeShapeType="1"/>
          </p:cNvSpPr>
          <p:nvPr/>
        </p:nvSpPr>
        <p:spPr bwMode="auto">
          <a:xfrm flipH="1">
            <a:off x="8582025" y="32004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Line 25"/>
          <p:cNvSpPr>
            <a:spLocks noChangeShapeType="1"/>
          </p:cNvSpPr>
          <p:nvPr/>
        </p:nvSpPr>
        <p:spPr bwMode="auto">
          <a:xfrm flipV="1">
            <a:off x="7867650" y="16668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8394" name="Picture 2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371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5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2743200"/>
            <a:ext cx="265113" cy="438150"/>
          </a:xfrm>
        </p:spPr>
      </p:pic>
      <p:sp>
        <p:nvSpPr>
          <p:cNvPr id="58396" name="Text Box 28"/>
          <p:cNvSpPr txBox="1">
            <a:spLocks noChangeArrowheads="1"/>
          </p:cNvSpPr>
          <p:nvPr/>
        </p:nvSpPr>
        <p:spPr bwMode="auto">
          <a:xfrm>
            <a:off x="3297238" y="3124200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58397" name="Rectangle 29"/>
          <p:cNvSpPr>
            <a:spLocks noChangeArrowheads="1"/>
          </p:cNvSpPr>
          <p:nvPr/>
        </p:nvSpPr>
        <p:spPr bwMode="auto">
          <a:xfrm>
            <a:off x="304800" y="838200"/>
            <a:ext cx="2286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n=58 processes notify(50)</a:t>
            </a:r>
          </a:p>
          <a:p>
            <a:pPr lvl="1"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pred = 44</a:t>
            </a:r>
          </a:p>
          <a:p>
            <a:pPr lvl="1"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</a:t>
            </a:r>
            <a:r>
              <a:rPr lang="ja-JP" altLang="en-US" sz="2000" b="0">
                <a:latin typeface="Helvetica" charset="0"/>
                <a:cs typeface="Helvetica" charset="0"/>
              </a:rPr>
              <a:t>’</a:t>
            </a:r>
            <a:r>
              <a:rPr lang="en-US" altLang="ja-JP" sz="2000" b="0">
                <a:latin typeface="Helvetica" charset="0"/>
                <a:cs typeface="Helvetica" charset="0"/>
              </a:rPr>
              <a:t> = 50</a:t>
            </a:r>
          </a:p>
          <a:p>
            <a:pPr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set pred = 50</a:t>
            </a:r>
          </a:p>
        </p:txBody>
      </p:sp>
      <p:sp>
        <p:nvSpPr>
          <p:cNvPr id="58398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087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pred=nil</a:t>
            </a:r>
          </a:p>
        </p:txBody>
      </p:sp>
      <p:sp>
        <p:nvSpPr>
          <p:cNvPr id="58399" name="Text Box 32"/>
          <p:cNvSpPr txBox="1">
            <a:spLocks noChangeArrowheads="1"/>
          </p:cNvSpPr>
          <p:nvPr/>
        </p:nvSpPr>
        <p:spPr bwMode="auto">
          <a:xfrm>
            <a:off x="2773363" y="4037013"/>
            <a:ext cx="1101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sp>
        <p:nvSpPr>
          <p:cNvPr id="58400" name="Text Box 33"/>
          <p:cNvSpPr txBox="1">
            <a:spLocks noChangeArrowheads="1"/>
          </p:cNvSpPr>
          <p:nvPr/>
        </p:nvSpPr>
        <p:spPr bwMode="auto">
          <a:xfrm>
            <a:off x="2781300" y="426720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pred=35</a:t>
            </a:r>
          </a:p>
        </p:txBody>
      </p:sp>
      <p:sp>
        <p:nvSpPr>
          <p:cNvPr id="58401" name="Text Box 41"/>
          <p:cNvSpPr txBox="1">
            <a:spLocks noChangeArrowheads="1"/>
          </p:cNvSpPr>
          <p:nvPr/>
        </p:nvSpPr>
        <p:spPr bwMode="auto">
          <a:xfrm>
            <a:off x="3657600" y="765175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succ=4</a:t>
            </a:r>
          </a:p>
        </p:txBody>
      </p:sp>
      <p:sp>
        <p:nvSpPr>
          <p:cNvPr id="1361962" name="Text Box 42"/>
          <p:cNvSpPr txBox="1">
            <a:spLocks noChangeArrowheads="1"/>
          </p:cNvSpPr>
          <p:nvPr/>
        </p:nvSpPr>
        <p:spPr bwMode="auto">
          <a:xfrm>
            <a:off x="3617913" y="996950"/>
            <a:ext cx="1106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pred=44</a:t>
            </a:r>
          </a:p>
        </p:txBody>
      </p:sp>
      <p:sp>
        <p:nvSpPr>
          <p:cNvPr id="58403" name="Rectangle 42"/>
          <p:cNvSpPr>
            <a:spLocks noChangeArrowheads="1"/>
          </p:cNvSpPr>
          <p:nvPr/>
        </p:nvSpPr>
        <p:spPr bwMode="auto">
          <a:xfrm>
            <a:off x="381000" y="4648200"/>
            <a:ext cx="3886200" cy="17526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en-US" sz="2000">
                <a:latin typeface="Helvetica" charset="0"/>
                <a:cs typeface="Helvetica" charset="0"/>
              </a:rPr>
              <a:t>n.notify(n</a:t>
            </a:r>
            <a:r>
              <a:rPr lang="ja-JP" altLang="en-US" sz="2000">
                <a:latin typeface="Helvetica" charset="0"/>
                <a:cs typeface="Helvetica" charset="0"/>
              </a:rPr>
              <a:t>’</a:t>
            </a:r>
            <a:r>
              <a:rPr lang="en-US" altLang="ja-JP" sz="2000">
                <a:latin typeface="Helvetica" charset="0"/>
                <a:cs typeface="Helvetica" charset="0"/>
              </a:rPr>
              <a:t>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if (pred = nil or n</a:t>
            </a:r>
            <a:r>
              <a:rPr lang="ja-JP" altLang="en-US" sz="2000">
                <a:latin typeface="Helvetica" charset="0"/>
                <a:cs typeface="Helvetica" charset="0"/>
              </a:rPr>
              <a:t>’</a:t>
            </a:r>
            <a:r>
              <a:rPr lang="en-US" altLang="ja-JP" sz="2000">
                <a:latin typeface="Helvetica" charset="0"/>
                <a:cs typeface="Helvetica" charset="0"/>
              </a:rPr>
              <a:t>    (pred, n))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    pred = n</a:t>
            </a:r>
            <a:r>
              <a:rPr lang="ja-JP" altLang="en-US" sz="2000">
                <a:latin typeface="Helvetica" charset="0"/>
                <a:cs typeface="Helvetica" charset="0"/>
              </a:rPr>
              <a:t>’</a:t>
            </a:r>
            <a:endParaRPr lang="en-US" altLang="ja-JP" sz="2000">
              <a:latin typeface="Helvetica" charset="0"/>
              <a:cs typeface="Helvetica" charset="0"/>
            </a:endParaRPr>
          </a:p>
          <a:p>
            <a:r>
              <a:rPr lang="en-US" sz="2000">
                <a:latin typeface="Helvetica" charset="0"/>
                <a:cs typeface="Helvetica" charset="0"/>
              </a:rPr>
              <a:t>   </a:t>
            </a:r>
          </a:p>
          <a:p>
            <a:endParaRPr lang="en-US" sz="2000">
              <a:latin typeface="Helvetica" charset="0"/>
              <a:cs typeface="Helvetica" charset="0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1981200" y="2590800"/>
            <a:ext cx="4724400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endParaRPr lang="en-US" sz="2000" b="0" kern="0" dirty="0"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58405" name="Object 2"/>
          <p:cNvGraphicFramePr>
            <a:graphicFrameLocks noChangeAspect="1"/>
          </p:cNvGraphicFramePr>
          <p:nvPr/>
        </p:nvGraphicFramePr>
        <p:xfrm>
          <a:off x="2743200" y="5029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2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0292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0" y="5484813"/>
            <a:ext cx="381000" cy="1587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407" name="Text Box 31"/>
          <p:cNvSpPr txBox="1">
            <a:spLocks noChangeArrowheads="1"/>
          </p:cNvSpPr>
          <p:nvPr/>
        </p:nvSpPr>
        <p:spPr bwMode="auto">
          <a:xfrm>
            <a:off x="2286000" y="2757488"/>
            <a:ext cx="1100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grpSp>
        <p:nvGrpSpPr>
          <p:cNvPr id="58408" name="Group 37"/>
          <p:cNvGrpSpPr>
            <a:grpSpLocks/>
          </p:cNvGrpSpPr>
          <p:nvPr/>
        </p:nvGrpSpPr>
        <p:grpSpPr bwMode="auto">
          <a:xfrm>
            <a:off x="3473450" y="1298575"/>
            <a:ext cx="1250950" cy="1368425"/>
            <a:chOff x="2095" y="1252"/>
            <a:chExt cx="789" cy="864"/>
          </a:xfrm>
        </p:grpSpPr>
        <p:sp>
          <p:nvSpPr>
            <p:cNvPr id="58410" name="Freeform 38"/>
            <p:cNvSpPr>
              <a:spLocks/>
            </p:cNvSpPr>
            <p:nvPr/>
          </p:nvSpPr>
          <p:spPr bwMode="auto">
            <a:xfrm>
              <a:off x="2116" y="1252"/>
              <a:ext cx="768" cy="864"/>
            </a:xfrm>
            <a:custGeom>
              <a:avLst/>
              <a:gdLst>
                <a:gd name="T0" fmla="*/ 768 w 768"/>
                <a:gd name="T1" fmla="*/ 0 h 960"/>
                <a:gd name="T2" fmla="*/ 432 w 768"/>
                <a:gd name="T3" fmla="*/ 126 h 960"/>
                <a:gd name="T4" fmla="*/ 144 w 768"/>
                <a:gd name="T5" fmla="*/ 347 h 960"/>
                <a:gd name="T6" fmla="*/ 0 w 768"/>
                <a:gd name="T7" fmla="*/ 63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960"/>
                <a:gd name="T14" fmla="*/ 768 w 768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960">
                  <a:moveTo>
                    <a:pt x="768" y="0"/>
                  </a:moveTo>
                  <a:cubicBezTo>
                    <a:pt x="652" y="52"/>
                    <a:pt x="536" y="104"/>
                    <a:pt x="432" y="192"/>
                  </a:cubicBezTo>
                  <a:cubicBezTo>
                    <a:pt x="328" y="280"/>
                    <a:pt x="216" y="400"/>
                    <a:pt x="144" y="528"/>
                  </a:cubicBezTo>
                  <a:cubicBezTo>
                    <a:pt x="72" y="656"/>
                    <a:pt x="36" y="808"/>
                    <a:pt x="0" y="96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8411" name="Text Box 39"/>
            <p:cNvSpPr txBox="1">
              <a:spLocks noChangeArrowheads="1"/>
            </p:cNvSpPr>
            <p:nvPr/>
          </p:nvSpPr>
          <p:spPr bwMode="auto">
            <a:xfrm rot="-3584285">
              <a:off x="1825" y="1522"/>
              <a:ext cx="7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9" tIns="44446" rIns="90479" bIns="4444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notify(50)</a:t>
              </a:r>
            </a:p>
          </p:txBody>
        </p:sp>
      </p:grpSp>
      <p:sp>
        <p:nvSpPr>
          <p:cNvPr id="51" name="Text Box 42"/>
          <p:cNvSpPr txBox="1">
            <a:spLocks noChangeArrowheads="1"/>
          </p:cNvSpPr>
          <p:nvPr/>
        </p:nvSpPr>
        <p:spPr bwMode="auto">
          <a:xfrm>
            <a:off x="3619500" y="1004888"/>
            <a:ext cx="1104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Helvetica" charset="0"/>
                <a:cs typeface="Helvetica" charset="0"/>
              </a:rPr>
              <a:t>pred=50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2" grpId="0"/>
      <p:bldP spid="5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81000" y="5029200"/>
            <a:ext cx="3886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Joining Operation</a:t>
            </a:r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4010025" y="10668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7004050" y="115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</a:t>
            </a:r>
          </a:p>
        </p:txBody>
      </p:sp>
      <p:pic>
        <p:nvPicPr>
          <p:cNvPr id="60421" name="Picture 5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685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210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7934325" y="4038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20</a:t>
            </a:r>
          </a:p>
        </p:txBody>
      </p:sp>
      <p:pic>
        <p:nvPicPr>
          <p:cNvPr id="60424" name="Picture 8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734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6086475" y="5181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32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5334000" y="50434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35</a:t>
            </a:r>
          </a:p>
        </p:txBody>
      </p:sp>
      <p:pic>
        <p:nvPicPr>
          <p:cNvPr id="60427" name="Picture 11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55816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7591425" y="169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8201025" y="3062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15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4267200" y="3886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44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5019675" y="152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58</a:t>
            </a:r>
          </a:p>
        </p:txBody>
      </p:sp>
      <p:pic>
        <p:nvPicPr>
          <p:cNvPr id="60432" name="Picture 1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114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3" name="Picture 17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34" name="Line 18"/>
          <p:cNvSpPr>
            <a:spLocks noChangeShapeType="1"/>
          </p:cNvSpPr>
          <p:nvPr/>
        </p:nvSpPr>
        <p:spPr bwMode="auto">
          <a:xfrm flipV="1">
            <a:off x="4162425" y="4191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5" name="Line 19"/>
          <p:cNvSpPr>
            <a:spLocks noChangeShapeType="1"/>
          </p:cNvSpPr>
          <p:nvPr/>
        </p:nvSpPr>
        <p:spPr bwMode="auto">
          <a:xfrm>
            <a:off x="4991100" y="14303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0436" name="Picture 20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2971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37" name="Line 21"/>
          <p:cNvSpPr>
            <a:spLocks noChangeShapeType="1"/>
          </p:cNvSpPr>
          <p:nvPr/>
        </p:nvSpPr>
        <p:spPr bwMode="auto">
          <a:xfrm flipV="1">
            <a:off x="5381625" y="53340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Line 22"/>
          <p:cNvSpPr>
            <a:spLocks noChangeShapeType="1"/>
          </p:cNvSpPr>
          <p:nvPr/>
        </p:nvSpPr>
        <p:spPr bwMode="auto">
          <a:xfrm flipV="1">
            <a:off x="6296025" y="55626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Line 23"/>
          <p:cNvSpPr>
            <a:spLocks noChangeShapeType="1"/>
          </p:cNvSpPr>
          <p:nvPr/>
        </p:nvSpPr>
        <p:spPr bwMode="auto">
          <a:xfrm flipH="1" flipV="1">
            <a:off x="8353425" y="42672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0" name="Line 24"/>
          <p:cNvSpPr>
            <a:spLocks noChangeShapeType="1"/>
          </p:cNvSpPr>
          <p:nvPr/>
        </p:nvSpPr>
        <p:spPr bwMode="auto">
          <a:xfrm flipH="1">
            <a:off x="8582025" y="32004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 flipV="1">
            <a:off x="7867650" y="16668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0442" name="Picture 2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371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43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2743200"/>
            <a:ext cx="265113" cy="438150"/>
          </a:xfrm>
        </p:spPr>
      </p:pic>
      <p:sp>
        <p:nvSpPr>
          <p:cNvPr id="60444" name="Text Box 28"/>
          <p:cNvSpPr txBox="1">
            <a:spLocks noChangeArrowheads="1"/>
          </p:cNvSpPr>
          <p:nvPr/>
        </p:nvSpPr>
        <p:spPr bwMode="auto">
          <a:xfrm>
            <a:off x="3297238" y="3124200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60445" name="Rectangle 29"/>
          <p:cNvSpPr>
            <a:spLocks noChangeArrowheads="1"/>
          </p:cNvSpPr>
          <p:nvPr/>
        </p:nvSpPr>
        <p:spPr bwMode="auto">
          <a:xfrm>
            <a:off x="228600" y="990600"/>
            <a:ext cx="2438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n=44 runs stabilize()</a:t>
            </a:r>
          </a:p>
          <a:p>
            <a:pPr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</a:t>
            </a:r>
            <a:r>
              <a:rPr lang="ja-JP" altLang="en-US" sz="2000" b="0">
                <a:latin typeface="Helvetica" charset="0"/>
                <a:cs typeface="Helvetica" charset="0"/>
              </a:rPr>
              <a:t>’</a:t>
            </a:r>
            <a:r>
              <a:rPr lang="en-US" altLang="ja-JP" sz="2000" b="0">
                <a:latin typeface="Helvetica" charset="0"/>
                <a:cs typeface="Helvetica" charset="0"/>
              </a:rPr>
              <a:t>s successor (58) returns x = 50</a:t>
            </a:r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60446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087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pred=nil</a:t>
            </a:r>
          </a:p>
        </p:txBody>
      </p:sp>
      <p:sp>
        <p:nvSpPr>
          <p:cNvPr id="60447" name="Text Box 32"/>
          <p:cNvSpPr txBox="1">
            <a:spLocks noChangeArrowheads="1"/>
          </p:cNvSpPr>
          <p:nvPr/>
        </p:nvSpPr>
        <p:spPr bwMode="auto">
          <a:xfrm>
            <a:off x="2773363" y="4037013"/>
            <a:ext cx="1101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sp>
        <p:nvSpPr>
          <p:cNvPr id="60448" name="Text Box 33"/>
          <p:cNvSpPr txBox="1">
            <a:spLocks noChangeArrowheads="1"/>
          </p:cNvSpPr>
          <p:nvPr/>
        </p:nvSpPr>
        <p:spPr bwMode="auto">
          <a:xfrm>
            <a:off x="2781300" y="426720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pred=35</a:t>
            </a:r>
          </a:p>
        </p:txBody>
      </p:sp>
      <p:sp>
        <p:nvSpPr>
          <p:cNvPr id="60449" name="Text Box 41"/>
          <p:cNvSpPr txBox="1">
            <a:spLocks noChangeArrowheads="1"/>
          </p:cNvSpPr>
          <p:nvPr/>
        </p:nvSpPr>
        <p:spPr bwMode="auto">
          <a:xfrm>
            <a:off x="3657600" y="765175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succ=4</a:t>
            </a:r>
          </a:p>
        </p:txBody>
      </p:sp>
      <p:sp>
        <p:nvSpPr>
          <p:cNvPr id="60450" name="Text Box 42"/>
          <p:cNvSpPr txBox="1">
            <a:spLocks noChangeArrowheads="1"/>
          </p:cNvSpPr>
          <p:nvPr/>
        </p:nvSpPr>
        <p:spPr bwMode="auto">
          <a:xfrm>
            <a:off x="3617913" y="99695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pred=50</a:t>
            </a:r>
          </a:p>
        </p:txBody>
      </p:sp>
      <p:sp>
        <p:nvSpPr>
          <p:cNvPr id="60451" name="Rectangle 42"/>
          <p:cNvSpPr>
            <a:spLocks noChangeArrowheads="1"/>
          </p:cNvSpPr>
          <p:nvPr/>
        </p:nvSpPr>
        <p:spPr bwMode="auto">
          <a:xfrm>
            <a:off x="381000" y="4648200"/>
            <a:ext cx="3886200" cy="17526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en-US" sz="2000">
                <a:latin typeface="Helvetica" charset="0"/>
                <a:cs typeface="Helvetica" charset="0"/>
              </a:rPr>
              <a:t>n.stabilize()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x = succ.pred;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if (x    (n, succ))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    succ = x;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succ.notify(n);</a:t>
            </a:r>
          </a:p>
          <a:p>
            <a:endParaRPr lang="en-US" sz="2000">
              <a:latin typeface="Helvetica" charset="0"/>
              <a:cs typeface="Helvetica" charset="0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1981200" y="2590800"/>
            <a:ext cx="4724400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endParaRPr lang="en-US" sz="2000" b="0" kern="0" dirty="0"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60453" name="Object 2"/>
          <p:cNvGraphicFramePr>
            <a:graphicFrameLocks noChangeAspect="1"/>
          </p:cNvGraphicFramePr>
          <p:nvPr/>
        </p:nvGraphicFramePr>
        <p:xfrm>
          <a:off x="1143000" y="5410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0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102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0" y="5181600"/>
            <a:ext cx="381000" cy="1588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455" name="Text Box 31"/>
          <p:cNvSpPr txBox="1">
            <a:spLocks noChangeArrowheads="1"/>
          </p:cNvSpPr>
          <p:nvPr/>
        </p:nvSpPr>
        <p:spPr bwMode="auto">
          <a:xfrm>
            <a:off x="2286000" y="2757488"/>
            <a:ext cx="1100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3200400" y="1447800"/>
            <a:ext cx="1524000" cy="2573338"/>
            <a:chOff x="381000" y="1447800"/>
            <a:chExt cx="1524000" cy="2573867"/>
          </a:xfrm>
        </p:grpSpPr>
        <p:sp>
          <p:nvSpPr>
            <p:cNvPr id="60457" name="Freeform 53"/>
            <p:cNvSpPr>
              <a:spLocks noChangeArrowheads="1"/>
            </p:cNvSpPr>
            <p:nvPr/>
          </p:nvSpPr>
          <p:spPr bwMode="auto">
            <a:xfrm>
              <a:off x="838200" y="1447800"/>
              <a:ext cx="936978" cy="2573867"/>
            </a:xfrm>
            <a:custGeom>
              <a:avLst/>
              <a:gdLst>
                <a:gd name="T0" fmla="*/ 242711 w 936978"/>
                <a:gd name="T1" fmla="*/ 2573867 h 2573867"/>
                <a:gd name="T2" fmla="*/ 22578 w 936978"/>
                <a:gd name="T3" fmla="*/ 1473200 h 2573867"/>
                <a:gd name="T4" fmla="*/ 378178 w 936978"/>
                <a:gd name="T5" fmla="*/ 524934 h 2573867"/>
                <a:gd name="T6" fmla="*/ 936978 w 936978"/>
                <a:gd name="T7" fmla="*/ 0 h 25738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6978"/>
                <a:gd name="T13" fmla="*/ 0 h 2573867"/>
                <a:gd name="T14" fmla="*/ 936978 w 936978"/>
                <a:gd name="T15" fmla="*/ 2573867 h 25738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6978" h="2573867">
                  <a:moveTo>
                    <a:pt x="242711" y="2573867"/>
                  </a:moveTo>
                  <a:cubicBezTo>
                    <a:pt x="121355" y="2194278"/>
                    <a:pt x="0" y="1814689"/>
                    <a:pt x="22578" y="1473200"/>
                  </a:cubicBezTo>
                  <a:cubicBezTo>
                    <a:pt x="45156" y="1131711"/>
                    <a:pt x="225778" y="770467"/>
                    <a:pt x="378178" y="524934"/>
                  </a:cubicBezTo>
                  <a:cubicBezTo>
                    <a:pt x="530578" y="279401"/>
                    <a:pt x="936978" y="0"/>
                    <a:pt x="936978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0458" name="Freeform 54"/>
            <p:cNvSpPr>
              <a:spLocks noChangeArrowheads="1"/>
            </p:cNvSpPr>
            <p:nvPr/>
          </p:nvSpPr>
          <p:spPr bwMode="auto">
            <a:xfrm>
              <a:off x="968022" y="1447800"/>
              <a:ext cx="936978" cy="2573867"/>
            </a:xfrm>
            <a:custGeom>
              <a:avLst/>
              <a:gdLst>
                <a:gd name="T0" fmla="*/ 242711 w 936978"/>
                <a:gd name="T1" fmla="*/ 2573867 h 2573867"/>
                <a:gd name="T2" fmla="*/ 22578 w 936978"/>
                <a:gd name="T3" fmla="*/ 1473200 h 2573867"/>
                <a:gd name="T4" fmla="*/ 378178 w 936978"/>
                <a:gd name="T5" fmla="*/ 524934 h 2573867"/>
                <a:gd name="T6" fmla="*/ 936978 w 936978"/>
                <a:gd name="T7" fmla="*/ 0 h 25738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6978"/>
                <a:gd name="T13" fmla="*/ 0 h 2573867"/>
                <a:gd name="T14" fmla="*/ 936978 w 936978"/>
                <a:gd name="T15" fmla="*/ 2573867 h 25738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6978" h="2573867">
                  <a:moveTo>
                    <a:pt x="242711" y="2573867"/>
                  </a:moveTo>
                  <a:cubicBezTo>
                    <a:pt x="121355" y="2194278"/>
                    <a:pt x="0" y="1814689"/>
                    <a:pt x="22578" y="1473200"/>
                  </a:cubicBezTo>
                  <a:cubicBezTo>
                    <a:pt x="45156" y="1131711"/>
                    <a:pt x="225778" y="770467"/>
                    <a:pt x="378178" y="524934"/>
                  </a:cubicBezTo>
                  <a:cubicBezTo>
                    <a:pt x="530578" y="279401"/>
                    <a:pt x="936978" y="0"/>
                    <a:pt x="936978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0459" name="Text Box 31"/>
            <p:cNvSpPr txBox="1">
              <a:spLocks noChangeArrowheads="1"/>
            </p:cNvSpPr>
            <p:nvPr/>
          </p:nvSpPr>
          <p:spPr bwMode="auto">
            <a:xfrm>
              <a:off x="381000" y="1981200"/>
              <a:ext cx="702662" cy="366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9" tIns="44446" rIns="90479" bIns="4444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x=50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81000" y="5334000"/>
            <a:ext cx="3886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Joining Operation</a:t>
            </a:r>
          </a:p>
        </p:txBody>
      </p:sp>
      <p:sp>
        <p:nvSpPr>
          <p:cNvPr id="62467" name="Oval 3"/>
          <p:cNvSpPr>
            <a:spLocks noChangeArrowheads="1"/>
          </p:cNvSpPr>
          <p:nvPr/>
        </p:nvSpPr>
        <p:spPr bwMode="auto">
          <a:xfrm>
            <a:off x="4010025" y="10668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7004050" y="115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</a:t>
            </a:r>
          </a:p>
        </p:txBody>
      </p:sp>
      <p:pic>
        <p:nvPicPr>
          <p:cNvPr id="62469" name="Picture 5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685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210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7934325" y="4038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20</a:t>
            </a:r>
          </a:p>
        </p:txBody>
      </p:sp>
      <p:pic>
        <p:nvPicPr>
          <p:cNvPr id="62472" name="Picture 8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734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6086475" y="5181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32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5334000" y="50434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35</a:t>
            </a:r>
          </a:p>
        </p:txBody>
      </p:sp>
      <p:pic>
        <p:nvPicPr>
          <p:cNvPr id="62475" name="Picture 11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55816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7591425" y="169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8201025" y="3062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15</a:t>
            </a:r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4267200" y="3886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44</a:t>
            </a:r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5019675" y="152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58</a:t>
            </a:r>
          </a:p>
        </p:txBody>
      </p:sp>
      <p:pic>
        <p:nvPicPr>
          <p:cNvPr id="62480" name="Picture 1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114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1" name="Picture 17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2" name="Line 18"/>
          <p:cNvSpPr>
            <a:spLocks noChangeShapeType="1"/>
          </p:cNvSpPr>
          <p:nvPr/>
        </p:nvSpPr>
        <p:spPr bwMode="auto">
          <a:xfrm flipV="1">
            <a:off x="4162425" y="4191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3" name="Line 19"/>
          <p:cNvSpPr>
            <a:spLocks noChangeShapeType="1"/>
          </p:cNvSpPr>
          <p:nvPr/>
        </p:nvSpPr>
        <p:spPr bwMode="auto">
          <a:xfrm>
            <a:off x="4991100" y="14303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2484" name="Picture 20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2971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5" name="Line 21"/>
          <p:cNvSpPr>
            <a:spLocks noChangeShapeType="1"/>
          </p:cNvSpPr>
          <p:nvPr/>
        </p:nvSpPr>
        <p:spPr bwMode="auto">
          <a:xfrm flipV="1">
            <a:off x="5381625" y="53340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6" name="Line 22"/>
          <p:cNvSpPr>
            <a:spLocks noChangeShapeType="1"/>
          </p:cNvSpPr>
          <p:nvPr/>
        </p:nvSpPr>
        <p:spPr bwMode="auto">
          <a:xfrm flipV="1">
            <a:off x="6296025" y="55626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7" name="Line 23"/>
          <p:cNvSpPr>
            <a:spLocks noChangeShapeType="1"/>
          </p:cNvSpPr>
          <p:nvPr/>
        </p:nvSpPr>
        <p:spPr bwMode="auto">
          <a:xfrm flipH="1" flipV="1">
            <a:off x="8353425" y="42672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8" name="Line 24"/>
          <p:cNvSpPr>
            <a:spLocks noChangeShapeType="1"/>
          </p:cNvSpPr>
          <p:nvPr/>
        </p:nvSpPr>
        <p:spPr bwMode="auto">
          <a:xfrm flipH="1">
            <a:off x="8582025" y="32004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9" name="Line 25"/>
          <p:cNvSpPr>
            <a:spLocks noChangeShapeType="1"/>
          </p:cNvSpPr>
          <p:nvPr/>
        </p:nvSpPr>
        <p:spPr bwMode="auto">
          <a:xfrm flipV="1">
            <a:off x="7867650" y="16668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2490" name="Picture 2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371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91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2743200"/>
            <a:ext cx="265113" cy="438150"/>
          </a:xfrm>
        </p:spPr>
      </p:pic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3297238" y="3124200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45087" name="Rectangle 29"/>
          <p:cNvSpPr>
            <a:spLocks noChangeArrowheads="1"/>
          </p:cNvSpPr>
          <p:nvPr/>
        </p:nvSpPr>
        <p:spPr bwMode="auto">
          <a:xfrm>
            <a:off x="381000" y="914400"/>
            <a:ext cx="1981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r>
              <a:rPr lang="en-US" sz="2000" b="0" dirty="0">
                <a:latin typeface="Helvetica" charset="0"/>
                <a:cs typeface="Helvetica" charset="0"/>
              </a:rPr>
              <a:t>n=44 runs stabilize()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r>
              <a:rPr lang="en-US" sz="2000" b="0" dirty="0">
                <a:latin typeface="Helvetica" charset="0"/>
                <a:cs typeface="Helvetica" charset="0"/>
              </a:rPr>
              <a:t>x = 50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r>
              <a:rPr lang="en-US" sz="2000" b="0" dirty="0" err="1">
                <a:latin typeface="Helvetica" charset="0"/>
                <a:cs typeface="Helvetica" charset="0"/>
              </a:rPr>
              <a:t>succ</a:t>
            </a:r>
            <a:r>
              <a:rPr lang="en-US" sz="2000" b="0" dirty="0">
                <a:latin typeface="Helvetica" charset="0"/>
                <a:cs typeface="Helvetica" charset="0"/>
              </a:rPr>
              <a:t> = 58</a:t>
            </a:r>
          </a:p>
          <a:p>
            <a:pPr marL="381000" indent="-3810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endParaRPr lang="en-US" sz="2000" b="0" dirty="0">
              <a:latin typeface="Helvetica" charset="0"/>
              <a:cs typeface="Helvetica" charset="0"/>
            </a:endParaRPr>
          </a:p>
        </p:txBody>
      </p:sp>
      <p:sp>
        <p:nvSpPr>
          <p:cNvPr id="62494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087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pred=nil</a:t>
            </a:r>
          </a:p>
        </p:txBody>
      </p:sp>
      <p:sp>
        <p:nvSpPr>
          <p:cNvPr id="62495" name="Text Box 32"/>
          <p:cNvSpPr txBox="1">
            <a:spLocks noChangeArrowheads="1"/>
          </p:cNvSpPr>
          <p:nvPr/>
        </p:nvSpPr>
        <p:spPr bwMode="auto">
          <a:xfrm>
            <a:off x="2773363" y="4037013"/>
            <a:ext cx="1101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sp>
        <p:nvSpPr>
          <p:cNvPr id="62496" name="Text Box 33"/>
          <p:cNvSpPr txBox="1">
            <a:spLocks noChangeArrowheads="1"/>
          </p:cNvSpPr>
          <p:nvPr/>
        </p:nvSpPr>
        <p:spPr bwMode="auto">
          <a:xfrm>
            <a:off x="2781300" y="426720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pred=35</a:t>
            </a:r>
          </a:p>
        </p:txBody>
      </p:sp>
      <p:sp>
        <p:nvSpPr>
          <p:cNvPr id="62497" name="Text Box 41"/>
          <p:cNvSpPr txBox="1">
            <a:spLocks noChangeArrowheads="1"/>
          </p:cNvSpPr>
          <p:nvPr/>
        </p:nvSpPr>
        <p:spPr bwMode="auto">
          <a:xfrm>
            <a:off x="3657600" y="765175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succ=4</a:t>
            </a:r>
          </a:p>
        </p:txBody>
      </p:sp>
      <p:sp>
        <p:nvSpPr>
          <p:cNvPr id="62498" name="Text Box 42"/>
          <p:cNvSpPr txBox="1">
            <a:spLocks noChangeArrowheads="1"/>
          </p:cNvSpPr>
          <p:nvPr/>
        </p:nvSpPr>
        <p:spPr bwMode="auto">
          <a:xfrm>
            <a:off x="3617913" y="99695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pred=50</a:t>
            </a:r>
          </a:p>
        </p:txBody>
      </p:sp>
      <p:sp>
        <p:nvSpPr>
          <p:cNvPr id="62499" name="Rectangle 42"/>
          <p:cNvSpPr>
            <a:spLocks noChangeArrowheads="1"/>
          </p:cNvSpPr>
          <p:nvPr/>
        </p:nvSpPr>
        <p:spPr bwMode="auto">
          <a:xfrm>
            <a:off x="381000" y="4648200"/>
            <a:ext cx="3886200" cy="17526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en-US" sz="2000">
                <a:latin typeface="Helvetica" charset="0"/>
                <a:cs typeface="Helvetica" charset="0"/>
              </a:rPr>
              <a:t>n.stabilize()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x = succ.pred;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if (x    (n, succ))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    succ = x;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succ.notify(n);</a:t>
            </a:r>
          </a:p>
          <a:p>
            <a:endParaRPr lang="en-US" sz="2000">
              <a:latin typeface="Helvetica" charset="0"/>
              <a:cs typeface="Helvetica" charset="0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1981200" y="2590800"/>
            <a:ext cx="4724400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endParaRPr lang="en-US" sz="2000" b="0" kern="0" dirty="0"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62501" name="Object 2"/>
          <p:cNvGraphicFramePr>
            <a:graphicFrameLocks noChangeAspect="1"/>
          </p:cNvGraphicFramePr>
          <p:nvPr/>
        </p:nvGraphicFramePr>
        <p:xfrm>
          <a:off x="1143000" y="5410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4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102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0" y="5484813"/>
            <a:ext cx="381000" cy="1587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503" name="Text Box 31"/>
          <p:cNvSpPr txBox="1">
            <a:spLocks noChangeArrowheads="1"/>
          </p:cNvSpPr>
          <p:nvPr/>
        </p:nvSpPr>
        <p:spPr bwMode="auto">
          <a:xfrm>
            <a:off x="2286000" y="2757488"/>
            <a:ext cx="1100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81000" y="5638800"/>
            <a:ext cx="3886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Joining Operation</a:t>
            </a:r>
          </a:p>
        </p:txBody>
      </p:sp>
      <p:sp>
        <p:nvSpPr>
          <p:cNvPr id="64515" name="Oval 3"/>
          <p:cNvSpPr>
            <a:spLocks noChangeArrowheads="1"/>
          </p:cNvSpPr>
          <p:nvPr/>
        </p:nvSpPr>
        <p:spPr bwMode="auto">
          <a:xfrm>
            <a:off x="4010025" y="10668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7004050" y="115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</a:t>
            </a:r>
          </a:p>
        </p:txBody>
      </p:sp>
      <p:pic>
        <p:nvPicPr>
          <p:cNvPr id="64517" name="Picture 5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685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210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7934325" y="4038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20</a:t>
            </a:r>
          </a:p>
        </p:txBody>
      </p:sp>
      <p:pic>
        <p:nvPicPr>
          <p:cNvPr id="64520" name="Picture 8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734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6086475" y="5181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32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5334000" y="50434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35</a:t>
            </a:r>
          </a:p>
        </p:txBody>
      </p:sp>
      <p:pic>
        <p:nvPicPr>
          <p:cNvPr id="64523" name="Picture 11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55816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7591425" y="169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8201025" y="3062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15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4267200" y="3886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44</a:t>
            </a: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5019675" y="152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58</a:t>
            </a:r>
          </a:p>
        </p:txBody>
      </p:sp>
      <p:pic>
        <p:nvPicPr>
          <p:cNvPr id="64528" name="Picture 1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114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9" name="Picture 17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30" name="Line 18"/>
          <p:cNvSpPr>
            <a:spLocks noChangeShapeType="1"/>
          </p:cNvSpPr>
          <p:nvPr/>
        </p:nvSpPr>
        <p:spPr bwMode="auto">
          <a:xfrm flipV="1">
            <a:off x="4162425" y="4191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1" name="Line 19"/>
          <p:cNvSpPr>
            <a:spLocks noChangeShapeType="1"/>
          </p:cNvSpPr>
          <p:nvPr/>
        </p:nvSpPr>
        <p:spPr bwMode="auto">
          <a:xfrm>
            <a:off x="4991100" y="14303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4532" name="Picture 20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2971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33" name="Line 21"/>
          <p:cNvSpPr>
            <a:spLocks noChangeShapeType="1"/>
          </p:cNvSpPr>
          <p:nvPr/>
        </p:nvSpPr>
        <p:spPr bwMode="auto">
          <a:xfrm flipV="1">
            <a:off x="5381625" y="53340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4" name="Line 22"/>
          <p:cNvSpPr>
            <a:spLocks noChangeShapeType="1"/>
          </p:cNvSpPr>
          <p:nvPr/>
        </p:nvSpPr>
        <p:spPr bwMode="auto">
          <a:xfrm flipV="1">
            <a:off x="6296025" y="55626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5" name="Line 23"/>
          <p:cNvSpPr>
            <a:spLocks noChangeShapeType="1"/>
          </p:cNvSpPr>
          <p:nvPr/>
        </p:nvSpPr>
        <p:spPr bwMode="auto">
          <a:xfrm flipH="1" flipV="1">
            <a:off x="8353425" y="42672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6" name="Line 24"/>
          <p:cNvSpPr>
            <a:spLocks noChangeShapeType="1"/>
          </p:cNvSpPr>
          <p:nvPr/>
        </p:nvSpPr>
        <p:spPr bwMode="auto">
          <a:xfrm flipH="1">
            <a:off x="8582025" y="32004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7" name="Line 25"/>
          <p:cNvSpPr>
            <a:spLocks noChangeShapeType="1"/>
          </p:cNvSpPr>
          <p:nvPr/>
        </p:nvSpPr>
        <p:spPr bwMode="auto">
          <a:xfrm flipV="1">
            <a:off x="7867650" y="16668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4538" name="Picture 2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371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39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2743200"/>
            <a:ext cx="265113" cy="438150"/>
          </a:xfrm>
        </p:spPr>
      </p:pic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3297238" y="3124200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47135" name="Rectangle 29"/>
          <p:cNvSpPr>
            <a:spLocks noChangeArrowheads="1"/>
          </p:cNvSpPr>
          <p:nvPr/>
        </p:nvSpPr>
        <p:spPr bwMode="auto">
          <a:xfrm>
            <a:off x="304800" y="914400"/>
            <a:ext cx="2362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r>
              <a:rPr lang="en-US" sz="2000" b="0" dirty="0">
                <a:latin typeface="Helvetica" charset="0"/>
                <a:cs typeface="Helvetica" charset="0"/>
              </a:rPr>
              <a:t>n=44 runs stabilize()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r>
              <a:rPr lang="en-US" sz="2000" b="0" dirty="0">
                <a:latin typeface="Helvetica" charset="0"/>
                <a:cs typeface="Helvetica" charset="0"/>
              </a:rPr>
              <a:t>x = 50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r>
              <a:rPr lang="en-US" sz="2000" b="0" dirty="0" err="1">
                <a:latin typeface="Helvetica" charset="0"/>
                <a:cs typeface="Helvetica" charset="0"/>
              </a:rPr>
              <a:t>succ</a:t>
            </a:r>
            <a:r>
              <a:rPr lang="en-US" sz="2000" b="0" dirty="0">
                <a:latin typeface="Helvetica" charset="0"/>
                <a:cs typeface="Helvetica" charset="0"/>
              </a:rPr>
              <a:t> = 58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r>
              <a:rPr lang="en-US" sz="2000" b="0" dirty="0">
                <a:latin typeface="Helvetica" charset="0"/>
                <a:cs typeface="Helvetica" charset="0"/>
              </a:rPr>
              <a:t>n=44 sets </a:t>
            </a:r>
            <a:r>
              <a:rPr lang="en-US" sz="2000" b="0" dirty="0" err="1">
                <a:latin typeface="Helvetica" charset="0"/>
                <a:cs typeface="Helvetica" charset="0"/>
              </a:rPr>
              <a:t>succ</a:t>
            </a:r>
            <a:r>
              <a:rPr lang="en-US" sz="2000" b="0" dirty="0">
                <a:latin typeface="Helvetica" charset="0"/>
                <a:cs typeface="Helvetica" charset="0"/>
              </a:rPr>
              <a:t>=50</a:t>
            </a:r>
          </a:p>
          <a:p>
            <a:pPr marL="381000" indent="-3810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endParaRPr lang="en-US" sz="2000" b="0" dirty="0">
              <a:latin typeface="Helvetica" charset="0"/>
              <a:cs typeface="Helvetica" charset="0"/>
            </a:endParaRPr>
          </a:p>
        </p:txBody>
      </p:sp>
      <p:sp>
        <p:nvSpPr>
          <p:cNvPr id="64542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087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pred=nil</a:t>
            </a:r>
          </a:p>
        </p:txBody>
      </p:sp>
      <p:sp>
        <p:nvSpPr>
          <p:cNvPr id="1361952" name="Text Box 32"/>
          <p:cNvSpPr txBox="1">
            <a:spLocks noChangeArrowheads="1"/>
          </p:cNvSpPr>
          <p:nvPr/>
        </p:nvSpPr>
        <p:spPr bwMode="auto">
          <a:xfrm>
            <a:off x="2773363" y="4037013"/>
            <a:ext cx="1101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sp>
        <p:nvSpPr>
          <p:cNvPr id="64544" name="Text Box 33"/>
          <p:cNvSpPr txBox="1">
            <a:spLocks noChangeArrowheads="1"/>
          </p:cNvSpPr>
          <p:nvPr/>
        </p:nvSpPr>
        <p:spPr bwMode="auto">
          <a:xfrm>
            <a:off x="2781300" y="426720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pred=35</a:t>
            </a:r>
          </a:p>
        </p:txBody>
      </p:sp>
      <p:sp>
        <p:nvSpPr>
          <p:cNvPr id="64545" name="Text Box 41"/>
          <p:cNvSpPr txBox="1">
            <a:spLocks noChangeArrowheads="1"/>
          </p:cNvSpPr>
          <p:nvPr/>
        </p:nvSpPr>
        <p:spPr bwMode="auto">
          <a:xfrm>
            <a:off x="3657600" y="765175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succ=4</a:t>
            </a:r>
          </a:p>
        </p:txBody>
      </p:sp>
      <p:sp>
        <p:nvSpPr>
          <p:cNvPr id="64546" name="Text Box 42"/>
          <p:cNvSpPr txBox="1">
            <a:spLocks noChangeArrowheads="1"/>
          </p:cNvSpPr>
          <p:nvPr/>
        </p:nvSpPr>
        <p:spPr bwMode="auto">
          <a:xfrm>
            <a:off x="3617913" y="99695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pred=50</a:t>
            </a:r>
          </a:p>
        </p:txBody>
      </p:sp>
      <p:sp>
        <p:nvSpPr>
          <p:cNvPr id="64547" name="Rectangle 42"/>
          <p:cNvSpPr>
            <a:spLocks noChangeArrowheads="1"/>
          </p:cNvSpPr>
          <p:nvPr/>
        </p:nvSpPr>
        <p:spPr bwMode="auto">
          <a:xfrm>
            <a:off x="381000" y="4648200"/>
            <a:ext cx="3886200" cy="17526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en-US" sz="2000">
                <a:latin typeface="Helvetica" charset="0"/>
                <a:cs typeface="Helvetica" charset="0"/>
              </a:rPr>
              <a:t>n.stabilize()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x = succ.pred;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if (x    (n, succ))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    succ = x;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succ.notify(n);</a:t>
            </a:r>
          </a:p>
          <a:p>
            <a:endParaRPr lang="en-US" sz="2000">
              <a:latin typeface="Helvetica" charset="0"/>
              <a:cs typeface="Helvetica" charset="0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1981200" y="2590800"/>
            <a:ext cx="4724400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endParaRPr lang="en-US" sz="2000" b="0" kern="0" dirty="0"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64549" name="Object 2"/>
          <p:cNvGraphicFramePr>
            <a:graphicFrameLocks noChangeAspect="1"/>
          </p:cNvGraphicFramePr>
          <p:nvPr/>
        </p:nvGraphicFramePr>
        <p:xfrm>
          <a:off x="1143000" y="5410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3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102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0" y="5789613"/>
            <a:ext cx="381000" cy="1587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551" name="Text Box 31"/>
          <p:cNvSpPr txBox="1">
            <a:spLocks noChangeArrowheads="1"/>
          </p:cNvSpPr>
          <p:nvPr/>
        </p:nvSpPr>
        <p:spPr bwMode="auto">
          <a:xfrm>
            <a:off x="2286000" y="2757488"/>
            <a:ext cx="1100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2811463" y="4052888"/>
            <a:ext cx="1100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Helvetica" charset="0"/>
                <a:cs typeface="Helvetica" charset="0"/>
              </a:rPr>
              <a:t>succ=50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2" grpId="0"/>
      <p:bldP spid="4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81000" y="5943600"/>
            <a:ext cx="3886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Joining Operation</a:t>
            </a:r>
          </a:p>
        </p:txBody>
      </p:sp>
      <p:sp>
        <p:nvSpPr>
          <p:cNvPr id="66563" name="Oval 3"/>
          <p:cNvSpPr>
            <a:spLocks noChangeArrowheads="1"/>
          </p:cNvSpPr>
          <p:nvPr/>
        </p:nvSpPr>
        <p:spPr bwMode="auto">
          <a:xfrm>
            <a:off x="4010025" y="10668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7004050" y="115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</a:t>
            </a:r>
          </a:p>
        </p:txBody>
      </p:sp>
      <p:pic>
        <p:nvPicPr>
          <p:cNvPr id="66565" name="Picture 5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685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210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7934325" y="4038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20</a:t>
            </a:r>
          </a:p>
        </p:txBody>
      </p:sp>
      <p:pic>
        <p:nvPicPr>
          <p:cNvPr id="66568" name="Picture 8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734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6086475" y="5181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32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5334000" y="50434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35</a:t>
            </a:r>
          </a:p>
        </p:txBody>
      </p:sp>
      <p:pic>
        <p:nvPicPr>
          <p:cNvPr id="66571" name="Picture 11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55816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7591425" y="169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8201025" y="3062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15</a:t>
            </a: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4267200" y="3886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44</a:t>
            </a: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5019675" y="152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58</a:t>
            </a:r>
          </a:p>
        </p:txBody>
      </p:sp>
      <p:pic>
        <p:nvPicPr>
          <p:cNvPr id="66576" name="Picture 1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114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7" name="Picture 17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78" name="Line 18"/>
          <p:cNvSpPr>
            <a:spLocks noChangeShapeType="1"/>
          </p:cNvSpPr>
          <p:nvPr/>
        </p:nvSpPr>
        <p:spPr bwMode="auto">
          <a:xfrm flipV="1">
            <a:off x="4162425" y="4191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>
            <a:off x="4991100" y="14303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6580" name="Picture 20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2971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81" name="Line 21"/>
          <p:cNvSpPr>
            <a:spLocks noChangeShapeType="1"/>
          </p:cNvSpPr>
          <p:nvPr/>
        </p:nvSpPr>
        <p:spPr bwMode="auto">
          <a:xfrm flipV="1">
            <a:off x="5381625" y="53340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2" name="Line 22"/>
          <p:cNvSpPr>
            <a:spLocks noChangeShapeType="1"/>
          </p:cNvSpPr>
          <p:nvPr/>
        </p:nvSpPr>
        <p:spPr bwMode="auto">
          <a:xfrm flipV="1">
            <a:off x="6296025" y="55626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Line 23"/>
          <p:cNvSpPr>
            <a:spLocks noChangeShapeType="1"/>
          </p:cNvSpPr>
          <p:nvPr/>
        </p:nvSpPr>
        <p:spPr bwMode="auto">
          <a:xfrm flipH="1" flipV="1">
            <a:off x="8353425" y="42672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Line 24"/>
          <p:cNvSpPr>
            <a:spLocks noChangeShapeType="1"/>
          </p:cNvSpPr>
          <p:nvPr/>
        </p:nvSpPr>
        <p:spPr bwMode="auto">
          <a:xfrm flipH="1">
            <a:off x="8582025" y="32004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5" name="Line 25"/>
          <p:cNvSpPr>
            <a:spLocks noChangeShapeType="1"/>
          </p:cNvSpPr>
          <p:nvPr/>
        </p:nvSpPr>
        <p:spPr bwMode="auto">
          <a:xfrm flipV="1">
            <a:off x="7867650" y="16668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6586" name="Picture 2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371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87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2743200"/>
            <a:ext cx="265113" cy="438150"/>
          </a:xfrm>
        </p:spPr>
      </p:pic>
      <p:sp>
        <p:nvSpPr>
          <p:cNvPr id="66588" name="Text Box 28"/>
          <p:cNvSpPr txBox="1">
            <a:spLocks noChangeArrowheads="1"/>
          </p:cNvSpPr>
          <p:nvPr/>
        </p:nvSpPr>
        <p:spPr bwMode="auto">
          <a:xfrm>
            <a:off x="3297238" y="3124200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49183" name="Rectangle 29"/>
          <p:cNvSpPr>
            <a:spLocks noChangeArrowheads="1"/>
          </p:cNvSpPr>
          <p:nvPr/>
        </p:nvSpPr>
        <p:spPr bwMode="auto">
          <a:xfrm>
            <a:off x="304800" y="914400"/>
            <a:ext cx="2590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r>
              <a:rPr lang="en-US" sz="2000" b="0" dirty="0">
                <a:latin typeface="Helvetica" charset="0"/>
                <a:cs typeface="Helvetica" charset="0"/>
              </a:rPr>
              <a:t>n=44 runs stabilize()</a:t>
            </a:r>
          </a:p>
          <a:p>
            <a:pPr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r>
              <a:rPr lang="en-US" sz="2000" b="0" dirty="0">
                <a:latin typeface="Helvetica" charset="0"/>
                <a:cs typeface="Helvetica" charset="0"/>
              </a:rPr>
              <a:t>n=44 sends notify(44) to its successor </a:t>
            </a:r>
          </a:p>
          <a:p>
            <a:pPr marL="381000" indent="-381000"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endParaRPr lang="en-US" sz="2000" b="0" dirty="0">
              <a:latin typeface="Helvetica" charset="0"/>
              <a:cs typeface="Helvetica" charset="0"/>
            </a:endParaRPr>
          </a:p>
        </p:txBody>
      </p:sp>
      <p:sp>
        <p:nvSpPr>
          <p:cNvPr id="66590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087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pred=nil</a:t>
            </a:r>
          </a:p>
        </p:txBody>
      </p:sp>
      <p:sp>
        <p:nvSpPr>
          <p:cNvPr id="66591" name="Text Box 32"/>
          <p:cNvSpPr txBox="1">
            <a:spLocks noChangeArrowheads="1"/>
          </p:cNvSpPr>
          <p:nvPr/>
        </p:nvSpPr>
        <p:spPr bwMode="auto">
          <a:xfrm>
            <a:off x="2773363" y="4037013"/>
            <a:ext cx="1101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succ=50</a:t>
            </a:r>
          </a:p>
        </p:txBody>
      </p:sp>
      <p:sp>
        <p:nvSpPr>
          <p:cNvPr id="66592" name="Text Box 33"/>
          <p:cNvSpPr txBox="1">
            <a:spLocks noChangeArrowheads="1"/>
          </p:cNvSpPr>
          <p:nvPr/>
        </p:nvSpPr>
        <p:spPr bwMode="auto">
          <a:xfrm>
            <a:off x="2781300" y="426720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pred=35</a:t>
            </a:r>
          </a:p>
        </p:txBody>
      </p:sp>
      <p:sp>
        <p:nvSpPr>
          <p:cNvPr id="66593" name="Text Box 41"/>
          <p:cNvSpPr txBox="1">
            <a:spLocks noChangeArrowheads="1"/>
          </p:cNvSpPr>
          <p:nvPr/>
        </p:nvSpPr>
        <p:spPr bwMode="auto">
          <a:xfrm>
            <a:off x="3657600" y="765175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succ=4</a:t>
            </a:r>
          </a:p>
        </p:txBody>
      </p:sp>
      <p:sp>
        <p:nvSpPr>
          <p:cNvPr id="66594" name="Text Box 42"/>
          <p:cNvSpPr txBox="1">
            <a:spLocks noChangeArrowheads="1"/>
          </p:cNvSpPr>
          <p:nvPr/>
        </p:nvSpPr>
        <p:spPr bwMode="auto">
          <a:xfrm>
            <a:off x="3617913" y="99695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pred=50</a:t>
            </a:r>
          </a:p>
        </p:txBody>
      </p:sp>
      <p:sp>
        <p:nvSpPr>
          <p:cNvPr id="66595" name="Rectangle 42"/>
          <p:cNvSpPr>
            <a:spLocks noChangeArrowheads="1"/>
          </p:cNvSpPr>
          <p:nvPr/>
        </p:nvSpPr>
        <p:spPr bwMode="auto">
          <a:xfrm>
            <a:off x="381000" y="4648200"/>
            <a:ext cx="3886200" cy="17526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en-US" sz="2000">
                <a:latin typeface="Helvetica" charset="0"/>
                <a:cs typeface="Helvetica" charset="0"/>
              </a:rPr>
              <a:t>n.stabilize()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x = succ.pred;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if (x    (n, succ))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    succ = x;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succ.notify(n);</a:t>
            </a:r>
          </a:p>
          <a:p>
            <a:endParaRPr lang="en-US" sz="2000">
              <a:latin typeface="Helvetica" charset="0"/>
              <a:cs typeface="Helvetica" charset="0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1981200" y="2590800"/>
            <a:ext cx="4724400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endParaRPr lang="en-US" sz="2000" b="0" kern="0" dirty="0"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66597" name="Object 2"/>
          <p:cNvGraphicFramePr>
            <a:graphicFrameLocks noChangeAspect="1"/>
          </p:cNvGraphicFramePr>
          <p:nvPr/>
        </p:nvGraphicFramePr>
        <p:xfrm>
          <a:off x="1143000" y="5410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3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102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0" y="6096000"/>
            <a:ext cx="381000" cy="1588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599" name="Text Box 31"/>
          <p:cNvSpPr txBox="1">
            <a:spLocks noChangeArrowheads="1"/>
          </p:cNvSpPr>
          <p:nvPr/>
        </p:nvSpPr>
        <p:spPr bwMode="auto">
          <a:xfrm>
            <a:off x="2286000" y="2757488"/>
            <a:ext cx="1100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2514600" y="3454400"/>
            <a:ext cx="1346200" cy="493713"/>
            <a:chOff x="2514600" y="3454400"/>
            <a:chExt cx="1346200" cy="493759"/>
          </a:xfrm>
        </p:grpSpPr>
        <p:sp>
          <p:nvSpPr>
            <p:cNvPr id="66601" name="Freeform 45"/>
            <p:cNvSpPr>
              <a:spLocks noChangeArrowheads="1"/>
            </p:cNvSpPr>
            <p:nvPr/>
          </p:nvSpPr>
          <p:spPr bwMode="auto">
            <a:xfrm>
              <a:off x="3623733" y="3454400"/>
              <a:ext cx="237067" cy="491067"/>
            </a:xfrm>
            <a:custGeom>
              <a:avLst/>
              <a:gdLst>
                <a:gd name="T0" fmla="*/ 237067 w 237067"/>
                <a:gd name="T1" fmla="*/ 491067 h 491067"/>
                <a:gd name="T2" fmla="*/ 0 w 237067"/>
                <a:gd name="T3" fmla="*/ 0 h 491067"/>
                <a:gd name="T4" fmla="*/ 0 60000 65536"/>
                <a:gd name="T5" fmla="*/ 0 60000 65536"/>
                <a:gd name="T6" fmla="*/ 0 w 237067"/>
                <a:gd name="T7" fmla="*/ 0 h 491067"/>
                <a:gd name="T8" fmla="*/ 237067 w 237067"/>
                <a:gd name="T9" fmla="*/ 491067 h 4910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7067" h="491067">
                  <a:moveTo>
                    <a:pt x="237067" y="491067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6602" name="Text Box 39"/>
            <p:cNvSpPr txBox="1">
              <a:spLocks noChangeArrowheads="1"/>
            </p:cNvSpPr>
            <p:nvPr/>
          </p:nvSpPr>
          <p:spPr bwMode="auto">
            <a:xfrm>
              <a:off x="2514600" y="3581400"/>
              <a:ext cx="1221471" cy="366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9" tIns="44446" rIns="90479" bIns="4444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notify(44)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81000" y="5029200"/>
            <a:ext cx="3886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Joining Operation</a:t>
            </a:r>
          </a:p>
        </p:txBody>
      </p:sp>
      <p:sp>
        <p:nvSpPr>
          <p:cNvPr id="68611" name="Oval 3"/>
          <p:cNvSpPr>
            <a:spLocks noChangeArrowheads="1"/>
          </p:cNvSpPr>
          <p:nvPr/>
        </p:nvSpPr>
        <p:spPr bwMode="auto">
          <a:xfrm>
            <a:off x="4010025" y="10668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7004050" y="115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</a:t>
            </a:r>
          </a:p>
        </p:txBody>
      </p:sp>
      <p:pic>
        <p:nvPicPr>
          <p:cNvPr id="68613" name="Picture 5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685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210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7934325" y="4038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20</a:t>
            </a:r>
          </a:p>
        </p:txBody>
      </p:sp>
      <p:pic>
        <p:nvPicPr>
          <p:cNvPr id="68616" name="Picture 8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734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6086475" y="5181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32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5334000" y="50434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35</a:t>
            </a:r>
          </a:p>
        </p:txBody>
      </p:sp>
      <p:pic>
        <p:nvPicPr>
          <p:cNvPr id="68619" name="Picture 11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55816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7591425" y="169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8201025" y="3062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15</a:t>
            </a:r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4267200" y="3886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44</a:t>
            </a:r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5019675" y="152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58</a:t>
            </a:r>
          </a:p>
        </p:txBody>
      </p:sp>
      <p:pic>
        <p:nvPicPr>
          <p:cNvPr id="68624" name="Picture 1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114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25" name="Picture 17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26" name="Line 18"/>
          <p:cNvSpPr>
            <a:spLocks noChangeShapeType="1"/>
          </p:cNvSpPr>
          <p:nvPr/>
        </p:nvSpPr>
        <p:spPr bwMode="auto">
          <a:xfrm flipV="1">
            <a:off x="4162425" y="4191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7" name="Line 19"/>
          <p:cNvSpPr>
            <a:spLocks noChangeShapeType="1"/>
          </p:cNvSpPr>
          <p:nvPr/>
        </p:nvSpPr>
        <p:spPr bwMode="auto">
          <a:xfrm>
            <a:off x="4991100" y="14303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8628" name="Picture 20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2971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29" name="Line 21"/>
          <p:cNvSpPr>
            <a:spLocks noChangeShapeType="1"/>
          </p:cNvSpPr>
          <p:nvPr/>
        </p:nvSpPr>
        <p:spPr bwMode="auto">
          <a:xfrm flipV="1">
            <a:off x="5381625" y="53340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0" name="Line 22"/>
          <p:cNvSpPr>
            <a:spLocks noChangeShapeType="1"/>
          </p:cNvSpPr>
          <p:nvPr/>
        </p:nvSpPr>
        <p:spPr bwMode="auto">
          <a:xfrm flipV="1">
            <a:off x="6296025" y="55626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1" name="Line 23"/>
          <p:cNvSpPr>
            <a:spLocks noChangeShapeType="1"/>
          </p:cNvSpPr>
          <p:nvPr/>
        </p:nvSpPr>
        <p:spPr bwMode="auto">
          <a:xfrm flipH="1" flipV="1">
            <a:off x="8353425" y="42672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Line 24"/>
          <p:cNvSpPr>
            <a:spLocks noChangeShapeType="1"/>
          </p:cNvSpPr>
          <p:nvPr/>
        </p:nvSpPr>
        <p:spPr bwMode="auto">
          <a:xfrm flipH="1">
            <a:off x="8582025" y="32004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3" name="Line 25"/>
          <p:cNvSpPr>
            <a:spLocks noChangeShapeType="1"/>
          </p:cNvSpPr>
          <p:nvPr/>
        </p:nvSpPr>
        <p:spPr bwMode="auto">
          <a:xfrm flipV="1">
            <a:off x="7867650" y="16668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8634" name="Picture 2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371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35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2743200"/>
            <a:ext cx="265113" cy="438150"/>
          </a:xfrm>
        </p:spPr>
      </p:pic>
      <p:sp>
        <p:nvSpPr>
          <p:cNvPr id="68636" name="Text Box 28"/>
          <p:cNvSpPr txBox="1">
            <a:spLocks noChangeArrowheads="1"/>
          </p:cNvSpPr>
          <p:nvPr/>
        </p:nvSpPr>
        <p:spPr bwMode="auto">
          <a:xfrm>
            <a:off x="3297238" y="3124200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68637" name="Rectangle 29"/>
          <p:cNvSpPr>
            <a:spLocks noChangeArrowheads="1"/>
          </p:cNvSpPr>
          <p:nvPr/>
        </p:nvSpPr>
        <p:spPr bwMode="auto">
          <a:xfrm>
            <a:off x="304800" y="838200"/>
            <a:ext cx="2743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n=50 processes notify(44)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pred = nil</a:t>
            </a:r>
          </a:p>
        </p:txBody>
      </p:sp>
      <p:sp>
        <p:nvSpPr>
          <p:cNvPr id="68638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087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pred=nil</a:t>
            </a:r>
          </a:p>
        </p:txBody>
      </p:sp>
      <p:sp>
        <p:nvSpPr>
          <p:cNvPr id="68639" name="Text Box 32"/>
          <p:cNvSpPr txBox="1">
            <a:spLocks noChangeArrowheads="1"/>
          </p:cNvSpPr>
          <p:nvPr/>
        </p:nvSpPr>
        <p:spPr bwMode="auto">
          <a:xfrm>
            <a:off x="2773363" y="4037013"/>
            <a:ext cx="1101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succ=50</a:t>
            </a:r>
          </a:p>
        </p:txBody>
      </p:sp>
      <p:sp>
        <p:nvSpPr>
          <p:cNvPr id="68640" name="Text Box 33"/>
          <p:cNvSpPr txBox="1">
            <a:spLocks noChangeArrowheads="1"/>
          </p:cNvSpPr>
          <p:nvPr/>
        </p:nvSpPr>
        <p:spPr bwMode="auto">
          <a:xfrm>
            <a:off x="2781300" y="426720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pred=35</a:t>
            </a:r>
          </a:p>
        </p:txBody>
      </p:sp>
      <p:sp>
        <p:nvSpPr>
          <p:cNvPr id="68641" name="Text Box 41"/>
          <p:cNvSpPr txBox="1">
            <a:spLocks noChangeArrowheads="1"/>
          </p:cNvSpPr>
          <p:nvPr/>
        </p:nvSpPr>
        <p:spPr bwMode="auto">
          <a:xfrm>
            <a:off x="3657600" y="765175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succ=4</a:t>
            </a:r>
          </a:p>
        </p:txBody>
      </p:sp>
      <p:sp>
        <p:nvSpPr>
          <p:cNvPr id="68642" name="Text Box 42"/>
          <p:cNvSpPr txBox="1">
            <a:spLocks noChangeArrowheads="1"/>
          </p:cNvSpPr>
          <p:nvPr/>
        </p:nvSpPr>
        <p:spPr bwMode="auto">
          <a:xfrm>
            <a:off x="3617913" y="99695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pred=50</a:t>
            </a:r>
          </a:p>
        </p:txBody>
      </p:sp>
      <p:sp>
        <p:nvSpPr>
          <p:cNvPr id="68643" name="Rectangle 42"/>
          <p:cNvSpPr>
            <a:spLocks noChangeArrowheads="1"/>
          </p:cNvSpPr>
          <p:nvPr/>
        </p:nvSpPr>
        <p:spPr bwMode="auto">
          <a:xfrm>
            <a:off x="381000" y="4648200"/>
            <a:ext cx="3886200" cy="17526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en-US" sz="2000">
                <a:latin typeface="Helvetica" charset="0"/>
                <a:cs typeface="Helvetica" charset="0"/>
              </a:rPr>
              <a:t>n.notify(n</a:t>
            </a:r>
            <a:r>
              <a:rPr lang="ja-JP" altLang="en-US" sz="2000">
                <a:latin typeface="Helvetica" charset="0"/>
                <a:cs typeface="Helvetica" charset="0"/>
              </a:rPr>
              <a:t>’</a:t>
            </a:r>
            <a:r>
              <a:rPr lang="en-US" altLang="ja-JP" sz="2000">
                <a:latin typeface="Helvetica" charset="0"/>
                <a:cs typeface="Helvetica" charset="0"/>
              </a:rPr>
              <a:t>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if (pred = nil or n</a:t>
            </a:r>
            <a:r>
              <a:rPr lang="ja-JP" altLang="en-US" sz="2000">
                <a:latin typeface="Helvetica" charset="0"/>
                <a:cs typeface="Helvetica" charset="0"/>
              </a:rPr>
              <a:t>’</a:t>
            </a:r>
            <a:r>
              <a:rPr lang="en-US" altLang="ja-JP" sz="2000">
                <a:latin typeface="Helvetica" charset="0"/>
                <a:cs typeface="Helvetica" charset="0"/>
              </a:rPr>
              <a:t>    (pred, n))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    pred = n</a:t>
            </a:r>
            <a:r>
              <a:rPr lang="ja-JP" altLang="en-US" sz="2000">
                <a:latin typeface="Helvetica" charset="0"/>
                <a:cs typeface="Helvetica" charset="0"/>
              </a:rPr>
              <a:t>’</a:t>
            </a:r>
            <a:endParaRPr lang="en-US" altLang="ja-JP" sz="2000">
              <a:latin typeface="Helvetica" charset="0"/>
              <a:cs typeface="Helvetica" charset="0"/>
            </a:endParaRPr>
          </a:p>
          <a:p>
            <a:r>
              <a:rPr lang="en-US" sz="2000">
                <a:latin typeface="Helvetica" charset="0"/>
                <a:cs typeface="Helvetica" charset="0"/>
              </a:rPr>
              <a:t>   </a:t>
            </a:r>
          </a:p>
          <a:p>
            <a:endParaRPr lang="en-US" sz="2000">
              <a:latin typeface="Helvetica" charset="0"/>
              <a:cs typeface="Helvetica" charset="0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1981200" y="2590800"/>
            <a:ext cx="4724400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endParaRPr lang="en-US" sz="2000" b="0" kern="0" dirty="0"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68645" name="Object 2"/>
          <p:cNvGraphicFramePr>
            <a:graphicFrameLocks noChangeAspect="1"/>
          </p:cNvGraphicFramePr>
          <p:nvPr/>
        </p:nvGraphicFramePr>
        <p:xfrm>
          <a:off x="2743200" y="5029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1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0292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0" y="5181600"/>
            <a:ext cx="381000" cy="1588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647" name="Text Box 31"/>
          <p:cNvSpPr txBox="1">
            <a:spLocks noChangeArrowheads="1"/>
          </p:cNvSpPr>
          <p:nvPr/>
        </p:nvSpPr>
        <p:spPr bwMode="auto">
          <a:xfrm>
            <a:off x="2286000" y="2757488"/>
            <a:ext cx="1100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grpSp>
        <p:nvGrpSpPr>
          <p:cNvPr id="68648" name="Group 50"/>
          <p:cNvGrpSpPr>
            <a:grpSpLocks/>
          </p:cNvGrpSpPr>
          <p:nvPr/>
        </p:nvGrpSpPr>
        <p:grpSpPr bwMode="auto">
          <a:xfrm>
            <a:off x="2514600" y="3454400"/>
            <a:ext cx="1346200" cy="493713"/>
            <a:chOff x="2514600" y="3454400"/>
            <a:chExt cx="1346200" cy="493759"/>
          </a:xfrm>
        </p:grpSpPr>
        <p:sp>
          <p:nvSpPr>
            <p:cNvPr id="68649" name="Freeform 51"/>
            <p:cNvSpPr>
              <a:spLocks noChangeArrowheads="1"/>
            </p:cNvSpPr>
            <p:nvPr/>
          </p:nvSpPr>
          <p:spPr bwMode="auto">
            <a:xfrm>
              <a:off x="3623733" y="3454400"/>
              <a:ext cx="237067" cy="491067"/>
            </a:xfrm>
            <a:custGeom>
              <a:avLst/>
              <a:gdLst>
                <a:gd name="T0" fmla="*/ 237067 w 237067"/>
                <a:gd name="T1" fmla="*/ 491067 h 491067"/>
                <a:gd name="T2" fmla="*/ 0 w 237067"/>
                <a:gd name="T3" fmla="*/ 0 h 491067"/>
                <a:gd name="T4" fmla="*/ 0 60000 65536"/>
                <a:gd name="T5" fmla="*/ 0 60000 65536"/>
                <a:gd name="T6" fmla="*/ 0 w 237067"/>
                <a:gd name="T7" fmla="*/ 0 h 491067"/>
                <a:gd name="T8" fmla="*/ 237067 w 237067"/>
                <a:gd name="T9" fmla="*/ 491067 h 4910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7067" h="491067">
                  <a:moveTo>
                    <a:pt x="237067" y="491067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8650" name="Text Box 39"/>
            <p:cNvSpPr txBox="1">
              <a:spLocks noChangeArrowheads="1"/>
            </p:cNvSpPr>
            <p:nvPr/>
          </p:nvSpPr>
          <p:spPr bwMode="auto">
            <a:xfrm>
              <a:off x="2514600" y="3581400"/>
              <a:ext cx="1221471" cy="366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9" tIns="44446" rIns="90479" bIns="4444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notify(44)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81000" y="5334000"/>
            <a:ext cx="3886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Joining Operation</a:t>
            </a:r>
          </a:p>
        </p:txBody>
      </p:sp>
      <p:sp>
        <p:nvSpPr>
          <p:cNvPr id="70659" name="Oval 3"/>
          <p:cNvSpPr>
            <a:spLocks noChangeArrowheads="1"/>
          </p:cNvSpPr>
          <p:nvPr/>
        </p:nvSpPr>
        <p:spPr bwMode="auto">
          <a:xfrm>
            <a:off x="4010025" y="10668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7004050" y="115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</a:t>
            </a:r>
          </a:p>
        </p:txBody>
      </p:sp>
      <p:pic>
        <p:nvPicPr>
          <p:cNvPr id="70661" name="Picture 5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685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210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7934325" y="4038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20</a:t>
            </a:r>
          </a:p>
        </p:txBody>
      </p:sp>
      <p:pic>
        <p:nvPicPr>
          <p:cNvPr id="70664" name="Picture 8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734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6086475" y="5181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32</a:t>
            </a: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5334000" y="50434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35</a:t>
            </a:r>
          </a:p>
        </p:txBody>
      </p:sp>
      <p:pic>
        <p:nvPicPr>
          <p:cNvPr id="70667" name="Picture 11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55816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7591425" y="169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8201025" y="3062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15</a:t>
            </a:r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4267200" y="3886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44</a:t>
            </a:r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5019675" y="152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58</a:t>
            </a:r>
          </a:p>
        </p:txBody>
      </p:sp>
      <p:pic>
        <p:nvPicPr>
          <p:cNvPr id="70672" name="Picture 1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114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73" name="Picture 17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74" name="Line 18"/>
          <p:cNvSpPr>
            <a:spLocks noChangeShapeType="1"/>
          </p:cNvSpPr>
          <p:nvPr/>
        </p:nvSpPr>
        <p:spPr bwMode="auto">
          <a:xfrm flipV="1">
            <a:off x="4162425" y="4191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>
            <a:off x="4991100" y="14303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0676" name="Picture 20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2971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77" name="Line 21"/>
          <p:cNvSpPr>
            <a:spLocks noChangeShapeType="1"/>
          </p:cNvSpPr>
          <p:nvPr/>
        </p:nvSpPr>
        <p:spPr bwMode="auto">
          <a:xfrm flipV="1">
            <a:off x="5381625" y="53340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8" name="Line 22"/>
          <p:cNvSpPr>
            <a:spLocks noChangeShapeType="1"/>
          </p:cNvSpPr>
          <p:nvPr/>
        </p:nvSpPr>
        <p:spPr bwMode="auto">
          <a:xfrm flipV="1">
            <a:off x="6296025" y="55626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 flipH="1" flipV="1">
            <a:off x="8353425" y="42672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0" name="Line 24"/>
          <p:cNvSpPr>
            <a:spLocks noChangeShapeType="1"/>
          </p:cNvSpPr>
          <p:nvPr/>
        </p:nvSpPr>
        <p:spPr bwMode="auto">
          <a:xfrm flipH="1">
            <a:off x="8582025" y="32004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1" name="Line 25"/>
          <p:cNvSpPr>
            <a:spLocks noChangeShapeType="1"/>
          </p:cNvSpPr>
          <p:nvPr/>
        </p:nvSpPr>
        <p:spPr bwMode="auto">
          <a:xfrm flipV="1">
            <a:off x="7867650" y="16668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0682" name="Picture 2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371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83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2743200"/>
            <a:ext cx="265113" cy="438150"/>
          </a:xfrm>
        </p:spPr>
      </p:pic>
      <p:sp>
        <p:nvSpPr>
          <p:cNvPr id="70684" name="Text Box 28"/>
          <p:cNvSpPr txBox="1">
            <a:spLocks noChangeArrowheads="1"/>
          </p:cNvSpPr>
          <p:nvPr/>
        </p:nvSpPr>
        <p:spPr bwMode="auto">
          <a:xfrm>
            <a:off x="3297238" y="3124200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228600" y="838200"/>
            <a:ext cx="2743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n=50 processes notify(44)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pred = nil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n=50 sets pred=44</a:t>
            </a:r>
          </a:p>
        </p:txBody>
      </p:sp>
      <p:sp>
        <p:nvSpPr>
          <p:cNvPr id="1361951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087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pred=nil</a:t>
            </a:r>
          </a:p>
        </p:txBody>
      </p:sp>
      <p:sp>
        <p:nvSpPr>
          <p:cNvPr id="70687" name="Text Box 32"/>
          <p:cNvSpPr txBox="1">
            <a:spLocks noChangeArrowheads="1"/>
          </p:cNvSpPr>
          <p:nvPr/>
        </p:nvSpPr>
        <p:spPr bwMode="auto">
          <a:xfrm>
            <a:off x="2773363" y="4037013"/>
            <a:ext cx="1101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succ=50</a:t>
            </a:r>
          </a:p>
        </p:txBody>
      </p:sp>
      <p:sp>
        <p:nvSpPr>
          <p:cNvPr id="70688" name="Text Box 33"/>
          <p:cNvSpPr txBox="1">
            <a:spLocks noChangeArrowheads="1"/>
          </p:cNvSpPr>
          <p:nvPr/>
        </p:nvSpPr>
        <p:spPr bwMode="auto">
          <a:xfrm>
            <a:off x="2781300" y="426720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pred=35</a:t>
            </a:r>
          </a:p>
        </p:txBody>
      </p:sp>
      <p:sp>
        <p:nvSpPr>
          <p:cNvPr id="70689" name="Text Box 41"/>
          <p:cNvSpPr txBox="1">
            <a:spLocks noChangeArrowheads="1"/>
          </p:cNvSpPr>
          <p:nvPr/>
        </p:nvSpPr>
        <p:spPr bwMode="auto">
          <a:xfrm>
            <a:off x="3657600" y="765175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succ=4</a:t>
            </a:r>
          </a:p>
        </p:txBody>
      </p:sp>
      <p:sp>
        <p:nvSpPr>
          <p:cNvPr id="70690" name="Text Box 42"/>
          <p:cNvSpPr txBox="1">
            <a:spLocks noChangeArrowheads="1"/>
          </p:cNvSpPr>
          <p:nvPr/>
        </p:nvSpPr>
        <p:spPr bwMode="auto">
          <a:xfrm>
            <a:off x="3617913" y="99695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pred=50</a:t>
            </a:r>
          </a:p>
        </p:txBody>
      </p:sp>
      <p:sp>
        <p:nvSpPr>
          <p:cNvPr id="70691" name="Rectangle 42"/>
          <p:cNvSpPr>
            <a:spLocks noChangeArrowheads="1"/>
          </p:cNvSpPr>
          <p:nvPr/>
        </p:nvSpPr>
        <p:spPr bwMode="auto">
          <a:xfrm>
            <a:off x="381000" y="4648200"/>
            <a:ext cx="3886200" cy="17526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en-US" sz="2000">
                <a:latin typeface="Helvetica" charset="0"/>
                <a:cs typeface="Helvetica" charset="0"/>
              </a:rPr>
              <a:t>n.notify(n</a:t>
            </a:r>
            <a:r>
              <a:rPr lang="ja-JP" altLang="en-US" sz="2000">
                <a:latin typeface="Helvetica" charset="0"/>
                <a:cs typeface="Helvetica" charset="0"/>
              </a:rPr>
              <a:t>’</a:t>
            </a:r>
            <a:r>
              <a:rPr lang="en-US" altLang="ja-JP" sz="2000">
                <a:latin typeface="Helvetica" charset="0"/>
                <a:cs typeface="Helvetica" charset="0"/>
              </a:rPr>
              <a:t>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if (pred = nil or n</a:t>
            </a:r>
            <a:r>
              <a:rPr lang="ja-JP" altLang="en-US" sz="2000">
                <a:latin typeface="Helvetica" charset="0"/>
                <a:cs typeface="Helvetica" charset="0"/>
              </a:rPr>
              <a:t>’</a:t>
            </a:r>
            <a:r>
              <a:rPr lang="en-US" altLang="ja-JP" sz="2000">
                <a:latin typeface="Helvetica" charset="0"/>
                <a:cs typeface="Helvetica" charset="0"/>
              </a:rPr>
              <a:t>    (pred, n))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    pred = n</a:t>
            </a:r>
            <a:r>
              <a:rPr lang="ja-JP" altLang="en-US" sz="2000">
                <a:latin typeface="Helvetica" charset="0"/>
                <a:cs typeface="Helvetica" charset="0"/>
              </a:rPr>
              <a:t>’</a:t>
            </a:r>
            <a:endParaRPr lang="en-US" altLang="ja-JP" sz="2000">
              <a:latin typeface="Helvetica" charset="0"/>
              <a:cs typeface="Helvetica" charset="0"/>
            </a:endParaRPr>
          </a:p>
          <a:p>
            <a:r>
              <a:rPr lang="en-US" sz="2000">
                <a:latin typeface="Helvetica" charset="0"/>
                <a:cs typeface="Helvetica" charset="0"/>
              </a:rPr>
              <a:t>   </a:t>
            </a:r>
          </a:p>
          <a:p>
            <a:endParaRPr lang="en-US" sz="2000">
              <a:latin typeface="Helvetica" charset="0"/>
              <a:cs typeface="Helvetica" charset="0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1981200" y="2590800"/>
            <a:ext cx="4724400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endParaRPr lang="en-US" sz="2000" b="0" kern="0" dirty="0"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70693" name="Object 2"/>
          <p:cNvGraphicFramePr>
            <a:graphicFrameLocks noChangeAspect="1"/>
          </p:cNvGraphicFramePr>
          <p:nvPr/>
        </p:nvGraphicFramePr>
        <p:xfrm>
          <a:off x="2743200" y="5029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0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0292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0" y="5484813"/>
            <a:ext cx="381000" cy="1587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695" name="Text Box 31"/>
          <p:cNvSpPr txBox="1">
            <a:spLocks noChangeArrowheads="1"/>
          </p:cNvSpPr>
          <p:nvPr/>
        </p:nvSpPr>
        <p:spPr bwMode="auto">
          <a:xfrm>
            <a:off x="2286000" y="2757488"/>
            <a:ext cx="1100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grpSp>
        <p:nvGrpSpPr>
          <p:cNvPr id="70696" name="Group 50"/>
          <p:cNvGrpSpPr>
            <a:grpSpLocks/>
          </p:cNvGrpSpPr>
          <p:nvPr/>
        </p:nvGrpSpPr>
        <p:grpSpPr bwMode="auto">
          <a:xfrm>
            <a:off x="2514600" y="3454400"/>
            <a:ext cx="1346200" cy="493713"/>
            <a:chOff x="2514600" y="3454400"/>
            <a:chExt cx="1346200" cy="493759"/>
          </a:xfrm>
        </p:grpSpPr>
        <p:sp>
          <p:nvSpPr>
            <p:cNvPr id="70698" name="Freeform 51"/>
            <p:cNvSpPr>
              <a:spLocks noChangeArrowheads="1"/>
            </p:cNvSpPr>
            <p:nvPr/>
          </p:nvSpPr>
          <p:spPr bwMode="auto">
            <a:xfrm>
              <a:off x="3623733" y="3454400"/>
              <a:ext cx="237067" cy="491067"/>
            </a:xfrm>
            <a:custGeom>
              <a:avLst/>
              <a:gdLst>
                <a:gd name="T0" fmla="*/ 237067 w 237067"/>
                <a:gd name="T1" fmla="*/ 491067 h 491067"/>
                <a:gd name="T2" fmla="*/ 0 w 237067"/>
                <a:gd name="T3" fmla="*/ 0 h 491067"/>
                <a:gd name="T4" fmla="*/ 0 60000 65536"/>
                <a:gd name="T5" fmla="*/ 0 60000 65536"/>
                <a:gd name="T6" fmla="*/ 0 w 237067"/>
                <a:gd name="T7" fmla="*/ 0 h 491067"/>
                <a:gd name="T8" fmla="*/ 237067 w 237067"/>
                <a:gd name="T9" fmla="*/ 491067 h 4910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7067" h="491067">
                  <a:moveTo>
                    <a:pt x="237067" y="491067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0699" name="Text Box 39"/>
            <p:cNvSpPr txBox="1">
              <a:spLocks noChangeArrowheads="1"/>
            </p:cNvSpPr>
            <p:nvPr/>
          </p:nvSpPr>
          <p:spPr bwMode="auto">
            <a:xfrm>
              <a:off x="2514600" y="3581400"/>
              <a:ext cx="1221471" cy="366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9" tIns="44446" rIns="90479" bIns="4444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notify(44)</a:t>
              </a:r>
            </a:p>
          </p:txBody>
        </p:sp>
      </p:grp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106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Helvetica" charset="0"/>
                <a:cs typeface="Helvetica" charset="0"/>
              </a:rPr>
              <a:t>pred=44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1" grpId="0"/>
      <p:bldP spid="4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Joining Operation (cont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d)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06" name="Oval 3"/>
          <p:cNvSpPr>
            <a:spLocks noChangeArrowheads="1"/>
          </p:cNvSpPr>
          <p:nvPr/>
        </p:nvSpPr>
        <p:spPr bwMode="auto">
          <a:xfrm>
            <a:off x="4010025" y="13716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7004050" y="1462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</a:t>
            </a:r>
          </a:p>
        </p:txBody>
      </p:sp>
      <p:pic>
        <p:nvPicPr>
          <p:cNvPr id="72708" name="Picture 5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6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5148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0" name="Text Box 7"/>
          <p:cNvSpPr txBox="1">
            <a:spLocks noChangeArrowheads="1"/>
          </p:cNvSpPr>
          <p:nvPr/>
        </p:nvSpPr>
        <p:spPr bwMode="auto">
          <a:xfrm>
            <a:off x="7934325" y="4343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20</a:t>
            </a:r>
          </a:p>
        </p:txBody>
      </p:sp>
      <p:pic>
        <p:nvPicPr>
          <p:cNvPr id="72711" name="Picture 8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60388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2" name="Text Box 9"/>
          <p:cNvSpPr txBox="1">
            <a:spLocks noChangeArrowheads="1"/>
          </p:cNvSpPr>
          <p:nvPr/>
        </p:nvSpPr>
        <p:spPr bwMode="auto">
          <a:xfrm>
            <a:off x="6086475" y="5486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32</a:t>
            </a:r>
          </a:p>
        </p:txBody>
      </p:sp>
      <p:sp>
        <p:nvSpPr>
          <p:cNvPr id="72713" name="Text Box 10"/>
          <p:cNvSpPr txBox="1">
            <a:spLocks noChangeArrowheads="1"/>
          </p:cNvSpPr>
          <p:nvPr/>
        </p:nvSpPr>
        <p:spPr bwMode="auto">
          <a:xfrm>
            <a:off x="5334000" y="5348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35</a:t>
            </a:r>
          </a:p>
        </p:txBody>
      </p:sp>
      <p:pic>
        <p:nvPicPr>
          <p:cNvPr id="72714" name="Picture 11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58864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5" name="Text Box 12"/>
          <p:cNvSpPr txBox="1">
            <a:spLocks noChangeArrowheads="1"/>
          </p:cNvSpPr>
          <p:nvPr/>
        </p:nvSpPr>
        <p:spPr bwMode="auto">
          <a:xfrm>
            <a:off x="7591425" y="1995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72716" name="Text Box 13"/>
          <p:cNvSpPr txBox="1">
            <a:spLocks noChangeArrowheads="1"/>
          </p:cNvSpPr>
          <p:nvPr/>
        </p:nvSpPr>
        <p:spPr bwMode="auto">
          <a:xfrm>
            <a:off x="8201025" y="33670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15</a:t>
            </a:r>
          </a:p>
        </p:txBody>
      </p:sp>
      <p:sp>
        <p:nvSpPr>
          <p:cNvPr id="72717" name="Text Box 14"/>
          <p:cNvSpPr txBox="1">
            <a:spLocks noChangeArrowheads="1"/>
          </p:cNvSpPr>
          <p:nvPr/>
        </p:nvSpPr>
        <p:spPr bwMode="auto">
          <a:xfrm>
            <a:off x="4343400" y="4267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44</a:t>
            </a:r>
          </a:p>
        </p:txBody>
      </p:sp>
      <p:sp>
        <p:nvSpPr>
          <p:cNvPr id="72718" name="Text Box 15"/>
          <p:cNvSpPr txBox="1">
            <a:spLocks noChangeArrowheads="1"/>
          </p:cNvSpPr>
          <p:nvPr/>
        </p:nvSpPr>
        <p:spPr bwMode="auto">
          <a:xfrm>
            <a:off x="5029200" y="1752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58</a:t>
            </a:r>
          </a:p>
        </p:txBody>
      </p:sp>
      <p:pic>
        <p:nvPicPr>
          <p:cNvPr id="72719" name="Picture 16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419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0" name="Picture 1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12954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21" name="Line 18"/>
          <p:cNvSpPr>
            <a:spLocks noChangeShapeType="1"/>
          </p:cNvSpPr>
          <p:nvPr/>
        </p:nvSpPr>
        <p:spPr bwMode="auto">
          <a:xfrm flipV="1">
            <a:off x="4162425" y="44958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2" name="Line 19"/>
          <p:cNvSpPr>
            <a:spLocks noChangeShapeType="1"/>
          </p:cNvSpPr>
          <p:nvPr/>
        </p:nvSpPr>
        <p:spPr bwMode="auto">
          <a:xfrm>
            <a:off x="4953000" y="1752600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2723" name="Picture 20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3276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24" name="Line 21"/>
          <p:cNvSpPr>
            <a:spLocks noChangeShapeType="1"/>
          </p:cNvSpPr>
          <p:nvPr/>
        </p:nvSpPr>
        <p:spPr bwMode="auto">
          <a:xfrm flipV="1">
            <a:off x="5381625" y="56388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5" name="Line 22"/>
          <p:cNvSpPr>
            <a:spLocks noChangeShapeType="1"/>
          </p:cNvSpPr>
          <p:nvPr/>
        </p:nvSpPr>
        <p:spPr bwMode="auto">
          <a:xfrm flipV="1">
            <a:off x="6296025" y="58674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6" name="Line 23"/>
          <p:cNvSpPr>
            <a:spLocks noChangeShapeType="1"/>
          </p:cNvSpPr>
          <p:nvPr/>
        </p:nvSpPr>
        <p:spPr bwMode="auto">
          <a:xfrm flipH="1" flipV="1">
            <a:off x="8353425" y="4572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7" name="Line 24"/>
          <p:cNvSpPr>
            <a:spLocks noChangeShapeType="1"/>
          </p:cNvSpPr>
          <p:nvPr/>
        </p:nvSpPr>
        <p:spPr bwMode="auto">
          <a:xfrm flipH="1">
            <a:off x="8582025" y="35052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8" name="Line 25"/>
          <p:cNvSpPr>
            <a:spLocks noChangeShapeType="1"/>
          </p:cNvSpPr>
          <p:nvPr/>
        </p:nvSpPr>
        <p:spPr bwMode="auto">
          <a:xfrm flipV="1">
            <a:off x="7867650" y="19716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2729" name="Picture 26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6764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30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67125" y="3114675"/>
            <a:ext cx="263525" cy="438150"/>
          </a:xfrm>
        </p:spPr>
      </p:pic>
      <p:sp>
        <p:nvSpPr>
          <p:cNvPr id="72731" name="Text Box 28"/>
          <p:cNvSpPr txBox="1">
            <a:spLocks noChangeArrowheads="1"/>
          </p:cNvSpPr>
          <p:nvPr/>
        </p:nvSpPr>
        <p:spPr bwMode="auto">
          <a:xfrm>
            <a:off x="4057650" y="3200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72732" name="Rectangle 29"/>
          <p:cNvSpPr>
            <a:spLocks noChangeArrowheads="1"/>
          </p:cNvSpPr>
          <p:nvPr/>
        </p:nvSpPr>
        <p:spPr bwMode="auto">
          <a:xfrm>
            <a:off x="304800" y="1143000"/>
            <a:ext cx="3048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b="0">
                <a:latin typeface="Helvetica Neue" charset="0"/>
                <a:cs typeface="Helvetica Neue" charset="0"/>
              </a:rPr>
              <a:t>This completes the joining operation!</a:t>
            </a:r>
          </a:p>
        </p:txBody>
      </p:sp>
      <p:sp>
        <p:nvSpPr>
          <p:cNvPr id="72733" name="Text Box 30"/>
          <p:cNvSpPr txBox="1">
            <a:spLocks noChangeArrowheads="1"/>
          </p:cNvSpPr>
          <p:nvPr/>
        </p:nvSpPr>
        <p:spPr bwMode="auto">
          <a:xfrm>
            <a:off x="2590800" y="3048000"/>
            <a:ext cx="1100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Helvetica" charset="0"/>
                <a:cs typeface="Helvetica" charset="0"/>
              </a:rPr>
              <a:t>succ=58</a:t>
            </a:r>
          </a:p>
        </p:txBody>
      </p:sp>
      <p:sp>
        <p:nvSpPr>
          <p:cNvPr id="72734" name="Text Box 31"/>
          <p:cNvSpPr txBox="1">
            <a:spLocks noChangeArrowheads="1"/>
          </p:cNvSpPr>
          <p:nvPr/>
        </p:nvSpPr>
        <p:spPr bwMode="auto">
          <a:xfrm>
            <a:off x="2743200" y="4422775"/>
            <a:ext cx="1100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Helvetica" charset="0"/>
                <a:cs typeface="Helvetica" charset="0"/>
              </a:rPr>
              <a:t>succ=50</a:t>
            </a:r>
          </a:p>
        </p:txBody>
      </p:sp>
      <p:sp>
        <p:nvSpPr>
          <p:cNvPr id="72735" name="Text Box 32"/>
          <p:cNvSpPr txBox="1">
            <a:spLocks noChangeArrowheads="1"/>
          </p:cNvSpPr>
          <p:nvPr/>
        </p:nvSpPr>
        <p:spPr bwMode="auto">
          <a:xfrm>
            <a:off x="2598738" y="3362325"/>
            <a:ext cx="1106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Helvetica" charset="0"/>
                <a:cs typeface="Helvetica" charset="0"/>
              </a:rPr>
              <a:t>pred=44</a:t>
            </a:r>
          </a:p>
        </p:txBody>
      </p:sp>
      <p:sp>
        <p:nvSpPr>
          <p:cNvPr id="72736" name="Text Box 33"/>
          <p:cNvSpPr txBox="1">
            <a:spLocks noChangeArrowheads="1"/>
          </p:cNvSpPr>
          <p:nvPr/>
        </p:nvSpPr>
        <p:spPr bwMode="auto">
          <a:xfrm>
            <a:off x="3657600" y="1298575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Helvetica" charset="0"/>
                <a:cs typeface="Helvetica" charset="0"/>
              </a:rPr>
              <a:t>pred=50</a:t>
            </a:r>
          </a:p>
        </p:txBody>
      </p:sp>
      <p:sp>
        <p:nvSpPr>
          <p:cNvPr id="72737" name="Line 34"/>
          <p:cNvSpPr>
            <a:spLocks noChangeShapeType="1"/>
          </p:cNvSpPr>
          <p:nvPr/>
        </p:nvSpPr>
        <p:spPr bwMode="auto">
          <a:xfrm flipH="1">
            <a:off x="3962400" y="34290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System Examples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91600" cy="563880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Google File System, Hadoop Dist. File Systems (HDFS)</a:t>
            </a:r>
          </a:p>
          <a:p>
            <a:pPr lvl="2">
              <a:lnSpc>
                <a:spcPct val="100000"/>
              </a:lnSpc>
            </a:pPr>
            <a:endParaRPr lang="en-US" b="1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Amazon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Dynamo: internal key value store used to power Amazon.com (shopping cart)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Simple Storage System (S3)</a:t>
            </a:r>
          </a:p>
          <a:p>
            <a:pPr lvl="2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BigTable/Hbase: </a:t>
            </a:r>
            <a:r>
              <a:rPr lang="en-US">
                <a:latin typeface="Helvetica Neue Light" charset="0"/>
                <a:ea typeface="ＭＳ Ｐゴシック" charset="0"/>
              </a:rPr>
              <a:t>distributed, scalable data storage</a:t>
            </a:r>
          </a:p>
          <a:p>
            <a:pPr lvl="2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Cassandra</a:t>
            </a:r>
            <a:r>
              <a:rPr lang="en-US">
                <a:latin typeface="Helvetica Neue Light" charset="0"/>
                <a:ea typeface="ＭＳ Ｐゴシック" charset="0"/>
              </a:rPr>
              <a:t>: </a:t>
            </a:r>
            <a:r>
              <a:rPr lang="ja-JP" altLang="en-US">
                <a:latin typeface="Helvetica Neue Light" charset="0"/>
                <a:ea typeface="ＭＳ Ｐゴシック" charset="0"/>
              </a:rPr>
              <a:t>“</a:t>
            </a:r>
            <a:r>
              <a:rPr lang="en-US" altLang="ja-JP">
                <a:latin typeface="Helvetica Neue Light" charset="0"/>
                <a:ea typeface="ＭＳ Ｐゴシック" charset="0"/>
              </a:rPr>
              <a:t>distributed data management system</a:t>
            </a:r>
            <a:r>
              <a:rPr lang="ja-JP" altLang="en-US">
                <a:latin typeface="Helvetica Neue Light" charset="0"/>
                <a:ea typeface="ＭＳ Ｐゴシック" charset="0"/>
              </a:rPr>
              <a:t>”</a:t>
            </a:r>
            <a:r>
              <a:rPr lang="en-US" altLang="ja-JP">
                <a:latin typeface="Helvetica Neue Light" charset="0"/>
                <a:ea typeface="ＭＳ Ｐゴシック" charset="0"/>
              </a:rPr>
              <a:t> (Facebook)</a:t>
            </a:r>
          </a:p>
          <a:p>
            <a:pPr lvl="3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Memcached:</a:t>
            </a:r>
            <a:r>
              <a:rPr lang="en-US">
                <a:latin typeface="Helvetica Neue Light" charset="0"/>
                <a:ea typeface="ＭＳ Ｐゴシック" charset="0"/>
              </a:rPr>
              <a:t> in-memory key-value store for small chunks of arbitrary data (strings, objects)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Achieving Efficiency: </a:t>
            </a:r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finger tables</a:t>
            </a:r>
          </a:p>
        </p:txBody>
      </p:sp>
      <p:sp>
        <p:nvSpPr>
          <p:cNvPr id="74754" name="Oval 3"/>
          <p:cNvSpPr>
            <a:spLocks noChangeArrowheads="1"/>
          </p:cNvSpPr>
          <p:nvPr/>
        </p:nvSpPr>
        <p:spPr bwMode="auto">
          <a:xfrm>
            <a:off x="2897188" y="1844675"/>
            <a:ext cx="3427412" cy="34274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 Neue" charset="0"/>
              <a:cs typeface="Helvetica Neue" charset="0"/>
            </a:endParaRPr>
          </a:p>
        </p:txBody>
      </p:sp>
      <p:sp>
        <p:nvSpPr>
          <p:cNvPr id="74755" name="Text Box 4"/>
          <p:cNvSpPr txBox="1">
            <a:spLocks noChangeArrowheads="1"/>
          </p:cNvSpPr>
          <p:nvPr/>
        </p:nvSpPr>
        <p:spPr bwMode="auto">
          <a:xfrm>
            <a:off x="2514600" y="4538663"/>
            <a:ext cx="806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>
                <a:latin typeface="Helvetica Neue" charset="0"/>
                <a:cs typeface="Helvetica Neue" charset="0"/>
              </a:rPr>
              <a:t>80 + 2</a:t>
            </a:r>
            <a:r>
              <a:rPr lang="en-US" b="0" baseline="20000">
                <a:latin typeface="Helvetica Neue" charset="0"/>
                <a:cs typeface="Helvetica Neue" charset="0"/>
              </a:rPr>
              <a:t>0</a:t>
            </a:r>
            <a:endParaRPr lang="en-US" sz="1400" b="0">
              <a:latin typeface="Helvetica Neue" charset="0"/>
              <a:cs typeface="Helvetica Neue" charset="0"/>
            </a:endParaRPr>
          </a:p>
        </p:txBody>
      </p:sp>
      <p:sp>
        <p:nvSpPr>
          <p:cNvPr id="74756" name="Freeform 5"/>
          <p:cNvSpPr>
            <a:spLocks/>
          </p:cNvSpPr>
          <p:nvPr/>
        </p:nvSpPr>
        <p:spPr bwMode="auto">
          <a:xfrm>
            <a:off x="3200400" y="4384675"/>
            <a:ext cx="228600" cy="415925"/>
          </a:xfrm>
          <a:custGeom>
            <a:avLst/>
            <a:gdLst>
              <a:gd name="T0" fmla="*/ 2147483647 w 112"/>
              <a:gd name="T1" fmla="*/ 2147483647 h 224"/>
              <a:gd name="T2" fmla="*/ 2147483647 w 112"/>
              <a:gd name="T3" fmla="*/ 2147483647 h 224"/>
              <a:gd name="T4" fmla="*/ 0 w 112"/>
              <a:gd name="T5" fmla="*/ 2147483647 h 224"/>
              <a:gd name="T6" fmla="*/ 0 60000 65536"/>
              <a:gd name="T7" fmla="*/ 0 60000 65536"/>
              <a:gd name="T8" fmla="*/ 0 60000 65536"/>
              <a:gd name="T9" fmla="*/ 0 w 112"/>
              <a:gd name="T10" fmla="*/ 0 h 224"/>
              <a:gd name="T11" fmla="*/ 112 w 112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" h="224">
                <a:moveTo>
                  <a:pt x="96" y="224"/>
                </a:moveTo>
                <a:cubicBezTo>
                  <a:pt x="104" y="144"/>
                  <a:pt x="112" y="64"/>
                  <a:pt x="96" y="32"/>
                </a:cubicBezTo>
                <a:cubicBezTo>
                  <a:pt x="80" y="0"/>
                  <a:pt x="40" y="16"/>
                  <a:pt x="0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4757" name="Freeform 6"/>
          <p:cNvSpPr>
            <a:spLocks/>
          </p:cNvSpPr>
          <p:nvPr/>
        </p:nvSpPr>
        <p:spPr bwMode="auto">
          <a:xfrm>
            <a:off x="3124200" y="4205288"/>
            <a:ext cx="419100" cy="457200"/>
          </a:xfrm>
          <a:custGeom>
            <a:avLst/>
            <a:gdLst>
              <a:gd name="T0" fmla="*/ 2147483647 w 264"/>
              <a:gd name="T1" fmla="*/ 2147483647 h 280"/>
              <a:gd name="T2" fmla="*/ 2147483647 w 264"/>
              <a:gd name="T3" fmla="*/ 2147483647 h 280"/>
              <a:gd name="T4" fmla="*/ 0 w 264"/>
              <a:gd name="T5" fmla="*/ 2147483647 h 280"/>
              <a:gd name="T6" fmla="*/ 0 60000 65536"/>
              <a:gd name="T7" fmla="*/ 0 60000 65536"/>
              <a:gd name="T8" fmla="*/ 0 60000 65536"/>
              <a:gd name="T9" fmla="*/ 0 w 264"/>
              <a:gd name="T10" fmla="*/ 0 h 280"/>
              <a:gd name="T11" fmla="*/ 264 w 264"/>
              <a:gd name="T12" fmla="*/ 280 h 2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80">
                <a:moveTo>
                  <a:pt x="144" y="280"/>
                </a:moveTo>
                <a:cubicBezTo>
                  <a:pt x="204" y="180"/>
                  <a:pt x="264" y="80"/>
                  <a:pt x="240" y="40"/>
                </a:cubicBezTo>
                <a:cubicBezTo>
                  <a:pt x="216" y="0"/>
                  <a:pt x="108" y="20"/>
                  <a:pt x="0" y="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4758" name="Freeform 7"/>
          <p:cNvSpPr>
            <a:spLocks/>
          </p:cNvSpPr>
          <p:nvPr/>
        </p:nvSpPr>
        <p:spPr bwMode="auto">
          <a:xfrm>
            <a:off x="2971800" y="3898900"/>
            <a:ext cx="812800" cy="461963"/>
          </a:xfrm>
          <a:custGeom>
            <a:avLst/>
            <a:gdLst>
              <a:gd name="T0" fmla="*/ 2147483647 w 464"/>
              <a:gd name="T1" fmla="*/ 2147483647 h 392"/>
              <a:gd name="T2" fmla="*/ 2147483647 w 464"/>
              <a:gd name="T3" fmla="*/ 2147483647 h 392"/>
              <a:gd name="T4" fmla="*/ 0 w 464"/>
              <a:gd name="T5" fmla="*/ 2147483647 h 392"/>
              <a:gd name="T6" fmla="*/ 0 60000 65536"/>
              <a:gd name="T7" fmla="*/ 0 60000 65536"/>
              <a:gd name="T8" fmla="*/ 0 60000 65536"/>
              <a:gd name="T9" fmla="*/ 0 w 464"/>
              <a:gd name="T10" fmla="*/ 0 h 392"/>
              <a:gd name="T11" fmla="*/ 464 w 464"/>
              <a:gd name="T12" fmla="*/ 392 h 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392">
                <a:moveTo>
                  <a:pt x="192" y="392"/>
                </a:moveTo>
                <a:cubicBezTo>
                  <a:pt x="328" y="252"/>
                  <a:pt x="464" y="112"/>
                  <a:pt x="432" y="56"/>
                </a:cubicBezTo>
                <a:cubicBezTo>
                  <a:pt x="400" y="0"/>
                  <a:pt x="200" y="28"/>
                  <a:pt x="0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4759" name="Freeform 8"/>
          <p:cNvSpPr>
            <a:spLocks/>
          </p:cNvSpPr>
          <p:nvPr/>
        </p:nvSpPr>
        <p:spPr bwMode="auto">
          <a:xfrm>
            <a:off x="2895600" y="3521075"/>
            <a:ext cx="184150" cy="461963"/>
          </a:xfrm>
          <a:custGeom>
            <a:avLst/>
            <a:gdLst>
              <a:gd name="T0" fmla="*/ 2147483647 w 912"/>
              <a:gd name="T1" fmla="*/ 2147483647 h 720"/>
              <a:gd name="T2" fmla="*/ 2147483647 w 912"/>
              <a:gd name="T3" fmla="*/ 2147483647 h 720"/>
              <a:gd name="T4" fmla="*/ 0 w 912"/>
              <a:gd name="T5" fmla="*/ 0 h 720"/>
              <a:gd name="T6" fmla="*/ 0 60000 65536"/>
              <a:gd name="T7" fmla="*/ 0 60000 65536"/>
              <a:gd name="T8" fmla="*/ 0 60000 65536"/>
              <a:gd name="T9" fmla="*/ 0 w 912"/>
              <a:gd name="T10" fmla="*/ 0 h 720"/>
              <a:gd name="T11" fmla="*/ 912 w 912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720">
                <a:moveTo>
                  <a:pt x="288" y="720"/>
                </a:moveTo>
                <a:cubicBezTo>
                  <a:pt x="600" y="492"/>
                  <a:pt x="912" y="264"/>
                  <a:pt x="864" y="144"/>
                </a:cubicBezTo>
                <a:cubicBezTo>
                  <a:pt x="816" y="24"/>
                  <a:pt x="408" y="1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4760" name="Freeform 9"/>
          <p:cNvSpPr>
            <a:spLocks/>
          </p:cNvSpPr>
          <p:nvPr/>
        </p:nvSpPr>
        <p:spPr bwMode="auto">
          <a:xfrm>
            <a:off x="3352800" y="2378075"/>
            <a:ext cx="184150" cy="461963"/>
          </a:xfrm>
          <a:custGeom>
            <a:avLst/>
            <a:gdLst>
              <a:gd name="T0" fmla="*/ 0 w 776"/>
              <a:gd name="T1" fmla="*/ 2147483647 h 1440"/>
              <a:gd name="T2" fmla="*/ 2147483647 w 776"/>
              <a:gd name="T3" fmla="*/ 2147483647 h 1440"/>
              <a:gd name="T4" fmla="*/ 2147483647 w 776"/>
              <a:gd name="T5" fmla="*/ 0 h 1440"/>
              <a:gd name="T6" fmla="*/ 0 60000 65536"/>
              <a:gd name="T7" fmla="*/ 0 60000 65536"/>
              <a:gd name="T8" fmla="*/ 0 60000 65536"/>
              <a:gd name="T9" fmla="*/ 0 w 776"/>
              <a:gd name="T10" fmla="*/ 0 h 1440"/>
              <a:gd name="T11" fmla="*/ 776 w 776"/>
              <a:gd name="T12" fmla="*/ 1440 h 1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6" h="1440">
                <a:moveTo>
                  <a:pt x="0" y="1440"/>
                </a:moveTo>
                <a:cubicBezTo>
                  <a:pt x="380" y="1272"/>
                  <a:pt x="760" y="1104"/>
                  <a:pt x="768" y="864"/>
                </a:cubicBezTo>
                <a:cubicBezTo>
                  <a:pt x="776" y="624"/>
                  <a:pt x="412" y="31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4761" name="Freeform 10"/>
          <p:cNvSpPr>
            <a:spLocks/>
          </p:cNvSpPr>
          <p:nvPr/>
        </p:nvSpPr>
        <p:spPr bwMode="auto">
          <a:xfrm>
            <a:off x="3352800" y="2284413"/>
            <a:ext cx="2360613" cy="461962"/>
          </a:xfrm>
          <a:custGeom>
            <a:avLst/>
            <a:gdLst>
              <a:gd name="T0" fmla="*/ 0 w 1584"/>
              <a:gd name="T1" fmla="*/ 2147483647 h 1392"/>
              <a:gd name="T2" fmla="*/ 2147483647 w 1584"/>
              <a:gd name="T3" fmla="*/ 2147483647 h 1392"/>
              <a:gd name="T4" fmla="*/ 2147483647 w 1584"/>
              <a:gd name="T5" fmla="*/ 0 h 1392"/>
              <a:gd name="T6" fmla="*/ 0 60000 65536"/>
              <a:gd name="T7" fmla="*/ 0 60000 65536"/>
              <a:gd name="T8" fmla="*/ 0 60000 65536"/>
              <a:gd name="T9" fmla="*/ 0 w 1584"/>
              <a:gd name="T10" fmla="*/ 0 h 1392"/>
              <a:gd name="T11" fmla="*/ 1584 w 1584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4" h="1392">
                <a:moveTo>
                  <a:pt x="0" y="1392"/>
                </a:moveTo>
                <a:cubicBezTo>
                  <a:pt x="300" y="1292"/>
                  <a:pt x="600" y="1192"/>
                  <a:pt x="864" y="960"/>
                </a:cubicBezTo>
                <a:cubicBezTo>
                  <a:pt x="1128" y="728"/>
                  <a:pt x="1356" y="364"/>
                  <a:pt x="15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4762" name="Text Box 11"/>
          <p:cNvSpPr txBox="1">
            <a:spLocks noChangeArrowheads="1"/>
          </p:cNvSpPr>
          <p:nvPr/>
        </p:nvSpPr>
        <p:spPr bwMode="auto">
          <a:xfrm>
            <a:off x="2362200" y="4357688"/>
            <a:ext cx="806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>
                <a:latin typeface="Helvetica Neue" charset="0"/>
                <a:cs typeface="Helvetica Neue" charset="0"/>
              </a:rPr>
              <a:t>80 + 2</a:t>
            </a:r>
            <a:r>
              <a:rPr lang="en-US" b="0" baseline="20000">
                <a:latin typeface="Helvetica Neue" charset="0"/>
                <a:cs typeface="Helvetica Neue" charset="0"/>
              </a:rPr>
              <a:t>1</a:t>
            </a:r>
            <a:endParaRPr lang="en-US" sz="1400" b="0">
              <a:latin typeface="Helvetica Neue" charset="0"/>
              <a:cs typeface="Helvetica Neue" charset="0"/>
            </a:endParaRPr>
          </a:p>
        </p:txBody>
      </p:sp>
      <p:sp>
        <p:nvSpPr>
          <p:cNvPr id="74763" name="Text Box 12"/>
          <p:cNvSpPr txBox="1">
            <a:spLocks noChangeArrowheads="1"/>
          </p:cNvSpPr>
          <p:nvPr/>
        </p:nvSpPr>
        <p:spPr bwMode="auto">
          <a:xfrm>
            <a:off x="2286000" y="4129088"/>
            <a:ext cx="806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>
                <a:latin typeface="Helvetica Neue" charset="0"/>
                <a:cs typeface="Helvetica Neue" charset="0"/>
              </a:rPr>
              <a:t>80 + 2</a:t>
            </a:r>
            <a:r>
              <a:rPr lang="en-US" b="0" baseline="20000">
                <a:latin typeface="Helvetica Neue" charset="0"/>
                <a:cs typeface="Helvetica Neue" charset="0"/>
              </a:rPr>
              <a:t>2</a:t>
            </a:r>
            <a:endParaRPr lang="en-US" sz="1400" b="0">
              <a:latin typeface="Helvetica Neue" charset="0"/>
              <a:cs typeface="Helvetica Neue" charset="0"/>
            </a:endParaRPr>
          </a:p>
        </p:txBody>
      </p:sp>
      <p:sp>
        <p:nvSpPr>
          <p:cNvPr id="74764" name="Text Box 13"/>
          <p:cNvSpPr txBox="1">
            <a:spLocks noChangeArrowheads="1"/>
          </p:cNvSpPr>
          <p:nvPr/>
        </p:nvSpPr>
        <p:spPr bwMode="auto">
          <a:xfrm>
            <a:off x="2089150" y="3898900"/>
            <a:ext cx="806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>
                <a:latin typeface="Helvetica Neue" charset="0"/>
                <a:cs typeface="Helvetica Neue" charset="0"/>
              </a:rPr>
              <a:t>80 + 2</a:t>
            </a:r>
            <a:r>
              <a:rPr lang="en-US" b="0" baseline="20000">
                <a:latin typeface="Helvetica Neue" charset="0"/>
                <a:cs typeface="Helvetica Neue" charset="0"/>
              </a:rPr>
              <a:t>3</a:t>
            </a:r>
            <a:endParaRPr lang="en-US" sz="1400" b="0">
              <a:latin typeface="Helvetica Neue" charset="0"/>
              <a:cs typeface="Helvetica Neue" charset="0"/>
            </a:endParaRPr>
          </a:p>
        </p:txBody>
      </p:sp>
      <p:sp>
        <p:nvSpPr>
          <p:cNvPr id="74765" name="Text Box 14"/>
          <p:cNvSpPr txBox="1">
            <a:spLocks noChangeArrowheads="1"/>
          </p:cNvSpPr>
          <p:nvPr/>
        </p:nvSpPr>
        <p:spPr bwMode="auto">
          <a:xfrm>
            <a:off x="2136775" y="3367088"/>
            <a:ext cx="81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>
                <a:latin typeface="Helvetica Neue" charset="0"/>
                <a:cs typeface="Helvetica Neue" charset="0"/>
              </a:rPr>
              <a:t>80 + 2</a:t>
            </a:r>
            <a:r>
              <a:rPr lang="en-US" b="0" baseline="20000">
                <a:latin typeface="Helvetica Neue" charset="0"/>
                <a:cs typeface="Helvetica Neue" charset="0"/>
              </a:rPr>
              <a:t>4</a:t>
            </a:r>
            <a:endParaRPr lang="en-US" sz="1400" b="0">
              <a:latin typeface="Helvetica Neue" charset="0"/>
              <a:cs typeface="Helvetica Neue" charset="0"/>
            </a:endParaRPr>
          </a:p>
        </p:txBody>
      </p:sp>
      <p:sp>
        <p:nvSpPr>
          <p:cNvPr id="74766" name="Text Box 15"/>
          <p:cNvSpPr txBox="1">
            <a:spLocks noChangeArrowheads="1"/>
          </p:cNvSpPr>
          <p:nvPr/>
        </p:nvSpPr>
        <p:spPr bwMode="auto">
          <a:xfrm>
            <a:off x="2133600" y="2133600"/>
            <a:ext cx="116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 Neue" charset="0"/>
                <a:cs typeface="Helvetica Neue" charset="0"/>
              </a:rPr>
              <a:t>80 + 2</a:t>
            </a:r>
            <a:r>
              <a:rPr lang="en-US" b="0" baseline="20000">
                <a:latin typeface="Helvetica Neue" charset="0"/>
                <a:cs typeface="Helvetica Neue" charset="0"/>
              </a:rPr>
              <a:t>5</a:t>
            </a:r>
            <a:endParaRPr lang="en-US" b="0">
              <a:latin typeface="Helvetica Neue" charset="0"/>
              <a:cs typeface="Helvetica Neue" charset="0"/>
            </a:endParaRPr>
          </a:p>
        </p:txBody>
      </p:sp>
      <p:sp>
        <p:nvSpPr>
          <p:cNvPr id="74767" name="Text Box 16"/>
          <p:cNvSpPr txBox="1">
            <a:spLocks noChangeArrowheads="1"/>
          </p:cNvSpPr>
          <p:nvPr/>
        </p:nvSpPr>
        <p:spPr bwMode="auto">
          <a:xfrm>
            <a:off x="5608638" y="1949450"/>
            <a:ext cx="3173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 Neue" charset="0"/>
                <a:cs typeface="Helvetica Neue" charset="0"/>
              </a:rPr>
              <a:t>(80 + 2</a:t>
            </a:r>
            <a:r>
              <a:rPr lang="en-US" b="0" baseline="20000">
                <a:latin typeface="Helvetica Neue" charset="0"/>
                <a:cs typeface="Helvetica Neue" charset="0"/>
              </a:rPr>
              <a:t>6</a:t>
            </a:r>
            <a:r>
              <a:rPr lang="en-US" b="0">
                <a:latin typeface="Helvetica Neue" charset="0"/>
                <a:cs typeface="Helvetica Neue" charset="0"/>
              </a:rPr>
              <a:t>) mod 2</a:t>
            </a:r>
            <a:r>
              <a:rPr lang="en-US" b="0" baseline="30000">
                <a:latin typeface="Helvetica Neue" charset="0"/>
                <a:cs typeface="Helvetica Neue" charset="0"/>
              </a:rPr>
              <a:t>7</a:t>
            </a:r>
            <a:r>
              <a:rPr lang="en-US" b="0">
                <a:latin typeface="Helvetica Neue" charset="0"/>
                <a:cs typeface="Helvetica Neue" charset="0"/>
              </a:rPr>
              <a:t> = 16</a:t>
            </a:r>
          </a:p>
        </p:txBody>
      </p:sp>
      <p:sp>
        <p:nvSpPr>
          <p:cNvPr id="74768" name="Line 17"/>
          <p:cNvSpPr>
            <a:spLocks noChangeShapeType="1"/>
          </p:cNvSpPr>
          <p:nvPr/>
        </p:nvSpPr>
        <p:spPr bwMode="auto">
          <a:xfrm>
            <a:off x="4616450" y="1787525"/>
            <a:ext cx="0" cy="227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9" name="Text Box 18"/>
          <p:cNvSpPr txBox="1">
            <a:spLocks noChangeArrowheads="1"/>
          </p:cNvSpPr>
          <p:nvPr/>
        </p:nvSpPr>
        <p:spPr bwMode="auto">
          <a:xfrm>
            <a:off x="4454525" y="140335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 Neue" charset="0"/>
                <a:cs typeface="Helvetica Neue" charset="0"/>
              </a:rPr>
              <a:t>0</a:t>
            </a:r>
          </a:p>
        </p:txBody>
      </p:sp>
      <p:sp>
        <p:nvSpPr>
          <p:cNvPr id="74770" name="Text Box 19"/>
          <p:cNvSpPr txBox="1">
            <a:spLocks noChangeArrowheads="1"/>
          </p:cNvSpPr>
          <p:nvPr/>
        </p:nvSpPr>
        <p:spPr bwMode="auto">
          <a:xfrm>
            <a:off x="7086600" y="1143000"/>
            <a:ext cx="1503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 Neue" charset="0"/>
                <a:cs typeface="Helvetica Neue" charset="0"/>
              </a:rPr>
              <a:t>Say </a:t>
            </a:r>
            <a:r>
              <a:rPr lang="en-US" b="0" i="1">
                <a:latin typeface="Helvetica Neue" charset="0"/>
                <a:cs typeface="Helvetica Neue" charset="0"/>
              </a:rPr>
              <a:t>m=7</a:t>
            </a:r>
          </a:p>
        </p:txBody>
      </p:sp>
      <p:sp>
        <p:nvSpPr>
          <p:cNvPr id="74771" name="Text Box 20"/>
          <p:cNvSpPr txBox="1">
            <a:spLocks noChangeArrowheads="1"/>
          </p:cNvSpPr>
          <p:nvPr/>
        </p:nvSpPr>
        <p:spPr bwMode="auto">
          <a:xfrm>
            <a:off x="452438" y="5718175"/>
            <a:ext cx="83867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i="1">
                <a:latin typeface="Times New Roman" charset="0"/>
                <a:cs typeface="Times New Roman" charset="0"/>
              </a:rPr>
              <a:t>i</a:t>
            </a:r>
            <a:r>
              <a:rPr lang="en-US" b="0">
                <a:latin typeface="Times New Roman" charset="0"/>
                <a:cs typeface="Times New Roman" charset="0"/>
              </a:rPr>
              <a:t>th entry at peer with id </a:t>
            </a:r>
            <a:r>
              <a:rPr lang="en-US" b="0" i="1">
                <a:latin typeface="Times New Roman" charset="0"/>
                <a:cs typeface="Times New Roman" charset="0"/>
              </a:rPr>
              <a:t>n </a:t>
            </a:r>
            <a:r>
              <a:rPr lang="en-US" b="0">
                <a:latin typeface="Times New Roman" charset="0"/>
                <a:cs typeface="Times New Roman" charset="0"/>
              </a:rPr>
              <a:t>is first peer with id &gt;=                          </a:t>
            </a:r>
          </a:p>
        </p:txBody>
      </p:sp>
      <p:graphicFrame>
        <p:nvGraphicFramePr>
          <p:cNvPr id="74772" name="Object 2"/>
          <p:cNvGraphicFramePr>
            <a:graphicFrameLocks noChangeAspect="1"/>
          </p:cNvGraphicFramePr>
          <p:nvPr/>
        </p:nvGraphicFramePr>
        <p:xfrm>
          <a:off x="6583363" y="5707063"/>
          <a:ext cx="19462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4" name="Equation" r:id="rId4" imgW="939754" imgH="228738" progId="Equation.3">
                  <p:embed/>
                </p:oleObj>
              </mc:Choice>
              <mc:Fallback>
                <p:oleObj name="Equation" r:id="rId4" imgW="939754" imgH="22873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3363" y="5707063"/>
                        <a:ext cx="19462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3" name="Text Box 22"/>
          <p:cNvSpPr txBox="1">
            <a:spLocks noChangeArrowheads="1"/>
          </p:cNvSpPr>
          <p:nvPr/>
        </p:nvSpPr>
        <p:spPr bwMode="auto">
          <a:xfrm>
            <a:off x="228600" y="2439988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endParaRPr lang="en-US">
              <a:latin typeface="Helvetica Neue" charset="0"/>
              <a:cs typeface="Helvetica Neue" charset="0"/>
            </a:endParaRPr>
          </a:p>
        </p:txBody>
      </p:sp>
      <p:sp>
        <p:nvSpPr>
          <p:cNvPr id="74774" name="Text Box 23"/>
          <p:cNvSpPr txBox="1">
            <a:spLocks noChangeArrowheads="1"/>
          </p:cNvSpPr>
          <p:nvPr/>
        </p:nvSpPr>
        <p:spPr bwMode="auto">
          <a:xfrm>
            <a:off x="276225" y="1906588"/>
            <a:ext cx="1057275" cy="30464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i="1">
                <a:latin typeface="Helvetica Neue" charset="0"/>
                <a:cs typeface="Helvetica Neue" charset="0"/>
              </a:rPr>
              <a:t>i   ft[i]</a:t>
            </a:r>
          </a:p>
          <a:p>
            <a:pPr eaLnBrk="1" hangingPunct="1"/>
            <a:r>
              <a:rPr lang="en-US" b="0">
                <a:latin typeface="Helvetica Neue" charset="0"/>
                <a:cs typeface="Helvetica Neue" charset="0"/>
              </a:rPr>
              <a:t>0  96</a:t>
            </a:r>
          </a:p>
          <a:p>
            <a:pPr eaLnBrk="1" hangingPunct="1"/>
            <a:r>
              <a:rPr lang="en-US" b="0">
                <a:latin typeface="Helvetica Neue" charset="0"/>
                <a:cs typeface="Helvetica Neue" charset="0"/>
              </a:rPr>
              <a:t>1  96</a:t>
            </a:r>
          </a:p>
          <a:p>
            <a:pPr eaLnBrk="1" hangingPunct="1"/>
            <a:r>
              <a:rPr lang="en-US" b="0">
                <a:latin typeface="Helvetica Neue" charset="0"/>
                <a:cs typeface="Helvetica Neue" charset="0"/>
              </a:rPr>
              <a:t>2  96</a:t>
            </a:r>
          </a:p>
          <a:p>
            <a:pPr eaLnBrk="1" hangingPunct="1"/>
            <a:r>
              <a:rPr lang="en-US" b="0">
                <a:latin typeface="Helvetica Neue" charset="0"/>
                <a:cs typeface="Helvetica Neue" charset="0"/>
              </a:rPr>
              <a:t>3  96</a:t>
            </a:r>
          </a:p>
          <a:p>
            <a:pPr eaLnBrk="1" hangingPunct="1"/>
            <a:r>
              <a:rPr lang="en-US" b="0">
                <a:latin typeface="Helvetica Neue" charset="0"/>
                <a:cs typeface="Helvetica Neue" charset="0"/>
              </a:rPr>
              <a:t>4  96</a:t>
            </a:r>
          </a:p>
          <a:p>
            <a:pPr eaLnBrk="1" hangingPunct="1"/>
            <a:r>
              <a:rPr lang="en-US" b="0">
                <a:latin typeface="Helvetica Neue" charset="0"/>
                <a:cs typeface="Helvetica Neue" charset="0"/>
              </a:rPr>
              <a:t>5  112</a:t>
            </a:r>
          </a:p>
          <a:p>
            <a:pPr eaLnBrk="1" hangingPunct="1"/>
            <a:r>
              <a:rPr lang="en-US" b="0">
                <a:latin typeface="Helvetica Neue" charset="0"/>
                <a:cs typeface="Helvetica Neue" charset="0"/>
              </a:rPr>
              <a:t>6  20</a:t>
            </a:r>
          </a:p>
        </p:txBody>
      </p:sp>
      <p:sp>
        <p:nvSpPr>
          <p:cNvPr id="74775" name="Line 24"/>
          <p:cNvSpPr>
            <a:spLocks noChangeShapeType="1"/>
          </p:cNvSpPr>
          <p:nvPr/>
        </p:nvSpPr>
        <p:spPr bwMode="auto">
          <a:xfrm flipH="1" flipV="1">
            <a:off x="1295400" y="3733800"/>
            <a:ext cx="1450975" cy="1212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6" name="Text Box 25"/>
          <p:cNvSpPr txBox="1">
            <a:spLocks noChangeArrowheads="1"/>
          </p:cNvSpPr>
          <p:nvPr/>
        </p:nvSpPr>
        <p:spPr bwMode="auto">
          <a:xfrm>
            <a:off x="20638" y="1336675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 Neue" charset="0"/>
                <a:cs typeface="Helvetica Neue" charset="0"/>
              </a:rPr>
              <a:t>Finger Table at 80</a:t>
            </a:r>
          </a:p>
        </p:txBody>
      </p:sp>
      <p:pic>
        <p:nvPicPr>
          <p:cNvPr id="74777" name="Picture 26" descr="j02303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725" y="3368675"/>
            <a:ext cx="2667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78" name="Line 27"/>
          <p:cNvSpPr>
            <a:spLocks noChangeShapeType="1"/>
          </p:cNvSpPr>
          <p:nvPr/>
        </p:nvSpPr>
        <p:spPr bwMode="auto">
          <a:xfrm>
            <a:off x="6246813" y="3578225"/>
            <a:ext cx="1508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4779" name="Text Box 28"/>
          <p:cNvSpPr txBox="1">
            <a:spLocks noChangeArrowheads="1"/>
          </p:cNvSpPr>
          <p:nvPr/>
        </p:nvSpPr>
        <p:spPr bwMode="auto">
          <a:xfrm>
            <a:off x="5865813" y="336391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 Neue" charset="0"/>
                <a:cs typeface="Helvetica Neue" charset="0"/>
              </a:rPr>
              <a:t>32</a:t>
            </a:r>
          </a:p>
        </p:txBody>
      </p:sp>
      <p:sp>
        <p:nvSpPr>
          <p:cNvPr id="74780" name="Line 29"/>
          <p:cNvSpPr>
            <a:spLocks noChangeShapeType="1"/>
          </p:cNvSpPr>
          <p:nvPr/>
        </p:nvSpPr>
        <p:spPr bwMode="auto">
          <a:xfrm>
            <a:off x="5789613" y="464185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4781" name="Text Box 30"/>
          <p:cNvSpPr txBox="1">
            <a:spLocks noChangeArrowheads="1"/>
          </p:cNvSpPr>
          <p:nvPr/>
        </p:nvSpPr>
        <p:spPr bwMode="auto">
          <a:xfrm>
            <a:off x="5351463" y="442912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 Neue" charset="0"/>
                <a:cs typeface="Helvetica Neue" charset="0"/>
              </a:rPr>
              <a:t>45</a:t>
            </a:r>
          </a:p>
        </p:txBody>
      </p:sp>
      <p:sp>
        <p:nvSpPr>
          <p:cNvPr id="74782" name="Text Box 31"/>
          <p:cNvSpPr txBox="1">
            <a:spLocks noChangeArrowheads="1"/>
          </p:cNvSpPr>
          <p:nvPr/>
        </p:nvSpPr>
        <p:spPr bwMode="auto">
          <a:xfrm>
            <a:off x="3430588" y="456565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 Neue" charset="0"/>
                <a:cs typeface="Helvetica Neue" charset="0"/>
              </a:rPr>
              <a:t>80</a:t>
            </a:r>
          </a:p>
        </p:txBody>
      </p:sp>
      <p:sp>
        <p:nvSpPr>
          <p:cNvPr id="74783" name="Line 32"/>
          <p:cNvSpPr>
            <a:spLocks noChangeShapeType="1"/>
          </p:cNvSpPr>
          <p:nvPr/>
        </p:nvSpPr>
        <p:spPr bwMode="auto">
          <a:xfrm flipV="1">
            <a:off x="5884863" y="2487613"/>
            <a:ext cx="171450" cy="107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4784" name="Text Box 33"/>
          <p:cNvSpPr txBox="1">
            <a:spLocks noChangeArrowheads="1"/>
          </p:cNvSpPr>
          <p:nvPr/>
        </p:nvSpPr>
        <p:spPr bwMode="auto">
          <a:xfrm>
            <a:off x="5484813" y="2436813"/>
            <a:ext cx="454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 Neue" charset="0"/>
                <a:cs typeface="Helvetica Neue" charset="0"/>
              </a:rPr>
              <a:t>20</a:t>
            </a:r>
          </a:p>
        </p:txBody>
      </p:sp>
      <p:sp>
        <p:nvSpPr>
          <p:cNvPr id="74785" name="Line 34"/>
          <p:cNvSpPr>
            <a:spLocks noChangeShapeType="1"/>
          </p:cNvSpPr>
          <p:nvPr/>
        </p:nvSpPr>
        <p:spPr bwMode="auto">
          <a:xfrm flipH="1" flipV="1">
            <a:off x="3354388" y="2271713"/>
            <a:ext cx="10795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4786" name="Text Box 35"/>
          <p:cNvSpPr txBox="1">
            <a:spLocks noChangeArrowheads="1"/>
          </p:cNvSpPr>
          <p:nvPr/>
        </p:nvSpPr>
        <p:spPr bwMode="auto">
          <a:xfrm>
            <a:off x="3430588" y="214630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 Neue" charset="0"/>
                <a:cs typeface="Helvetica Neue" charset="0"/>
              </a:rPr>
              <a:t>112</a:t>
            </a:r>
          </a:p>
        </p:txBody>
      </p:sp>
      <p:sp>
        <p:nvSpPr>
          <p:cNvPr id="74787" name="Text Box 36"/>
          <p:cNvSpPr txBox="1">
            <a:spLocks noChangeArrowheads="1"/>
          </p:cNvSpPr>
          <p:nvPr/>
        </p:nvSpPr>
        <p:spPr bwMode="auto">
          <a:xfrm>
            <a:off x="2897188" y="305911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 Neue" charset="0"/>
                <a:cs typeface="Helvetica Neue" charset="0"/>
              </a:rPr>
              <a:t>96</a:t>
            </a:r>
          </a:p>
        </p:txBody>
      </p:sp>
      <p:sp>
        <p:nvSpPr>
          <p:cNvPr id="74788" name="Line 37"/>
          <p:cNvSpPr>
            <a:spLocks noChangeShapeType="1"/>
          </p:cNvSpPr>
          <p:nvPr/>
        </p:nvSpPr>
        <p:spPr bwMode="auto">
          <a:xfrm flipH="1">
            <a:off x="2822575" y="3273425"/>
            <a:ext cx="150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pic>
        <p:nvPicPr>
          <p:cNvPr id="74789" name="Picture 38" descr="j02303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3" y="4584700"/>
            <a:ext cx="26511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90" name="Picture 39" descr="j02303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88" y="48133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91" name="Picture 40" descr="j02303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2987675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92" name="Picture 41" descr="j02303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8" y="1771650"/>
            <a:ext cx="2667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93" name="Picture 42" descr="j02303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2284413"/>
            <a:ext cx="26511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685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Achieving Fault Tolerance for Lookup Service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924800" cy="5105400"/>
          </a:xfrm>
        </p:spPr>
        <p:txBody>
          <a:bodyPr/>
          <a:lstStyle/>
          <a:p>
            <a:pPr marL="0" indent="0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To improve robustness each node maintains the k (&gt; 1) immediate successors instead of only one successor</a:t>
            </a:r>
          </a:p>
          <a:p>
            <a:pPr marL="0" indent="0"/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In the </a:t>
            </a:r>
            <a:r>
              <a:rPr lang="en-US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pred()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reply message, node A can send its k-1 successors to its predecessor B</a:t>
            </a:r>
          </a:p>
          <a:p>
            <a:pPr marL="0" indent="0"/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Upon receiving </a:t>
            </a:r>
            <a:r>
              <a:rPr lang="en-US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pred()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message, B can update its successor list by concatenating the successor list received from A with its own list</a:t>
            </a:r>
          </a:p>
          <a:p>
            <a:pPr marL="0" indent="0"/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If k = log(M), lookup operation works with high probability even if half of nodes fail, where M is number of nodes in the system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8382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Storage Fault Tolerance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447800"/>
            <a:ext cx="3200400" cy="4724400"/>
          </a:xfrm>
        </p:spPr>
        <p:txBody>
          <a:bodyPr/>
          <a:lstStyle/>
          <a:p>
            <a:pPr marL="0">
              <a:lnSpc>
                <a:spcPct val="100000"/>
              </a:lnSpc>
            </a:pPr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Replicate tuples on successor nodes</a:t>
            </a:r>
          </a:p>
          <a:p>
            <a:pPr marL="0">
              <a:lnSpc>
                <a:spcPct val="100000"/>
              </a:lnSpc>
            </a:pPr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Example: replicate (K14, V14) on nodes 20 and 32</a:t>
            </a:r>
          </a:p>
          <a:p>
            <a:pPr marL="0">
              <a:lnSpc>
                <a:spcPct val="100000"/>
              </a:lnSpc>
            </a:pPr>
            <a:endParaRPr lang="en-US" sz="240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851" name="Oval 4"/>
          <p:cNvSpPr>
            <a:spLocks noChangeArrowheads="1"/>
          </p:cNvSpPr>
          <p:nvPr/>
        </p:nvSpPr>
        <p:spPr bwMode="auto">
          <a:xfrm>
            <a:off x="3538538" y="13716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Key" charset="0"/>
              <a:cs typeface="Key" charset="0"/>
            </a:endParaRPr>
          </a:p>
        </p:txBody>
      </p:sp>
      <p:sp>
        <p:nvSpPr>
          <p:cNvPr id="78852" name="Text Box 5"/>
          <p:cNvSpPr txBox="1">
            <a:spLocks noChangeArrowheads="1"/>
          </p:cNvSpPr>
          <p:nvPr/>
        </p:nvSpPr>
        <p:spPr bwMode="auto">
          <a:xfrm>
            <a:off x="6384925" y="1538288"/>
            <a:ext cx="312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4</a:t>
            </a:r>
          </a:p>
        </p:txBody>
      </p:sp>
      <p:pic>
        <p:nvPicPr>
          <p:cNvPr id="78853" name="Picture 6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13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4" name="Picture 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638" y="45148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5" name="Text Box 8"/>
          <p:cNvSpPr txBox="1">
            <a:spLocks noChangeArrowheads="1"/>
          </p:cNvSpPr>
          <p:nvPr/>
        </p:nvSpPr>
        <p:spPr bwMode="auto">
          <a:xfrm>
            <a:off x="7461250" y="4343400"/>
            <a:ext cx="439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20</a:t>
            </a:r>
          </a:p>
        </p:txBody>
      </p:sp>
      <p:pic>
        <p:nvPicPr>
          <p:cNvPr id="78856" name="Picture 9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60388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7" name="Text Box 10"/>
          <p:cNvSpPr txBox="1">
            <a:spLocks noChangeArrowheads="1"/>
          </p:cNvSpPr>
          <p:nvPr/>
        </p:nvSpPr>
        <p:spPr bwMode="auto">
          <a:xfrm>
            <a:off x="5614988" y="5486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32</a:t>
            </a:r>
          </a:p>
        </p:txBody>
      </p:sp>
      <p:sp>
        <p:nvSpPr>
          <p:cNvPr id="78858" name="Text Box 11"/>
          <p:cNvSpPr txBox="1">
            <a:spLocks noChangeArrowheads="1"/>
          </p:cNvSpPr>
          <p:nvPr/>
        </p:nvSpPr>
        <p:spPr bwMode="auto">
          <a:xfrm>
            <a:off x="4605338" y="5348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35</a:t>
            </a:r>
          </a:p>
        </p:txBody>
      </p:sp>
      <p:pic>
        <p:nvPicPr>
          <p:cNvPr id="78859" name="Picture 12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8" y="58864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60" name="Text Box 13"/>
          <p:cNvSpPr txBox="1">
            <a:spLocks noChangeArrowheads="1"/>
          </p:cNvSpPr>
          <p:nvPr/>
        </p:nvSpPr>
        <p:spPr bwMode="auto">
          <a:xfrm>
            <a:off x="7119938" y="199548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8</a:t>
            </a:r>
          </a:p>
        </p:txBody>
      </p:sp>
      <p:sp>
        <p:nvSpPr>
          <p:cNvPr id="78861" name="Text Box 14"/>
          <p:cNvSpPr txBox="1">
            <a:spLocks noChangeArrowheads="1"/>
          </p:cNvSpPr>
          <p:nvPr/>
        </p:nvSpPr>
        <p:spPr bwMode="auto">
          <a:xfrm>
            <a:off x="7729538" y="33670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15</a:t>
            </a:r>
          </a:p>
        </p:txBody>
      </p:sp>
      <p:sp>
        <p:nvSpPr>
          <p:cNvPr id="78862" name="Text Box 15"/>
          <p:cNvSpPr txBox="1">
            <a:spLocks noChangeArrowheads="1"/>
          </p:cNvSpPr>
          <p:nvPr/>
        </p:nvSpPr>
        <p:spPr bwMode="auto">
          <a:xfrm>
            <a:off x="3767138" y="42672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44</a:t>
            </a:r>
          </a:p>
        </p:txBody>
      </p:sp>
      <p:sp>
        <p:nvSpPr>
          <p:cNvPr id="78863" name="Text Box 16"/>
          <p:cNvSpPr txBox="1">
            <a:spLocks noChangeArrowheads="1"/>
          </p:cNvSpPr>
          <p:nvPr/>
        </p:nvSpPr>
        <p:spPr bwMode="auto">
          <a:xfrm>
            <a:off x="4548188" y="1828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58</a:t>
            </a:r>
          </a:p>
        </p:txBody>
      </p:sp>
      <p:pic>
        <p:nvPicPr>
          <p:cNvPr id="78864" name="Picture 1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4419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65" name="Picture 18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38" y="12954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66" name="Line 19"/>
          <p:cNvSpPr>
            <a:spLocks noChangeShapeType="1"/>
          </p:cNvSpPr>
          <p:nvPr/>
        </p:nvSpPr>
        <p:spPr bwMode="auto">
          <a:xfrm flipV="1">
            <a:off x="3690938" y="44958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7" name="Line 20"/>
          <p:cNvSpPr>
            <a:spLocks noChangeShapeType="1"/>
          </p:cNvSpPr>
          <p:nvPr/>
        </p:nvSpPr>
        <p:spPr bwMode="auto">
          <a:xfrm>
            <a:off x="4519613" y="17351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8868" name="Picture 21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38" y="3276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69" name="Line 22"/>
          <p:cNvSpPr>
            <a:spLocks noChangeShapeType="1"/>
          </p:cNvSpPr>
          <p:nvPr/>
        </p:nvSpPr>
        <p:spPr bwMode="auto">
          <a:xfrm flipV="1">
            <a:off x="4910138" y="56388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0" name="Line 23"/>
          <p:cNvSpPr>
            <a:spLocks noChangeShapeType="1"/>
          </p:cNvSpPr>
          <p:nvPr/>
        </p:nvSpPr>
        <p:spPr bwMode="auto">
          <a:xfrm flipV="1">
            <a:off x="5824538" y="5867400"/>
            <a:ext cx="1587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1" name="Line 24"/>
          <p:cNvSpPr>
            <a:spLocks noChangeShapeType="1"/>
          </p:cNvSpPr>
          <p:nvPr/>
        </p:nvSpPr>
        <p:spPr bwMode="auto">
          <a:xfrm flipH="1" flipV="1">
            <a:off x="7881938" y="4572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2" name="Line 25"/>
          <p:cNvSpPr>
            <a:spLocks noChangeShapeType="1"/>
          </p:cNvSpPr>
          <p:nvPr/>
        </p:nvSpPr>
        <p:spPr bwMode="auto">
          <a:xfrm flipH="1">
            <a:off x="8110538" y="35052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3" name="Line 26"/>
          <p:cNvSpPr>
            <a:spLocks noChangeShapeType="1"/>
          </p:cNvSpPr>
          <p:nvPr/>
        </p:nvSpPr>
        <p:spPr bwMode="auto">
          <a:xfrm flipV="1">
            <a:off x="7396163" y="1971675"/>
            <a:ext cx="112712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8874" name="Picture 2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550" y="1676400"/>
            <a:ext cx="2682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75" name="Line 28"/>
          <p:cNvSpPr>
            <a:spLocks noChangeShapeType="1"/>
          </p:cNvSpPr>
          <p:nvPr/>
        </p:nvSpPr>
        <p:spPr bwMode="auto">
          <a:xfrm rot="3575902">
            <a:off x="6584950" y="1433513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876" name="Group 29"/>
          <p:cNvGrpSpPr>
            <a:grpSpLocks/>
          </p:cNvGrpSpPr>
          <p:nvPr/>
        </p:nvGrpSpPr>
        <p:grpSpPr bwMode="auto">
          <a:xfrm>
            <a:off x="3273425" y="1108075"/>
            <a:ext cx="5089525" cy="5133975"/>
            <a:chOff x="1930" y="844"/>
            <a:chExt cx="3210" cy="3240"/>
          </a:xfrm>
        </p:grpSpPr>
        <p:sp>
          <p:nvSpPr>
            <p:cNvPr id="78899" name="Freeform 30"/>
            <p:cNvSpPr>
              <a:spLocks/>
            </p:cNvSpPr>
            <p:nvPr/>
          </p:nvSpPr>
          <p:spPr bwMode="auto">
            <a:xfrm>
              <a:off x="2788" y="844"/>
              <a:ext cx="1200" cy="168"/>
            </a:xfrm>
            <a:custGeom>
              <a:avLst/>
              <a:gdLst>
                <a:gd name="T0" fmla="*/ 0 w 1200"/>
                <a:gd name="T1" fmla="*/ 168 h 168"/>
                <a:gd name="T2" fmla="*/ 432 w 1200"/>
                <a:gd name="T3" fmla="*/ 24 h 168"/>
                <a:gd name="T4" fmla="*/ 960 w 1200"/>
                <a:gd name="T5" fmla="*/ 24 h 168"/>
                <a:gd name="T6" fmla="*/ 1200 w 1200"/>
                <a:gd name="T7" fmla="*/ 72 h 1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168"/>
                <a:gd name="T14" fmla="*/ 1200 w 1200"/>
                <a:gd name="T15" fmla="*/ 168 h 1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168">
                  <a:moveTo>
                    <a:pt x="0" y="168"/>
                  </a:moveTo>
                  <a:cubicBezTo>
                    <a:pt x="136" y="108"/>
                    <a:pt x="272" y="48"/>
                    <a:pt x="432" y="24"/>
                  </a:cubicBezTo>
                  <a:cubicBezTo>
                    <a:pt x="592" y="0"/>
                    <a:pt x="832" y="16"/>
                    <a:pt x="960" y="24"/>
                  </a:cubicBezTo>
                  <a:cubicBezTo>
                    <a:pt x="1088" y="32"/>
                    <a:pt x="1144" y="52"/>
                    <a:pt x="1200" y="7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8900" name="Freeform 31"/>
            <p:cNvSpPr>
              <a:spLocks/>
            </p:cNvSpPr>
            <p:nvPr/>
          </p:nvSpPr>
          <p:spPr bwMode="auto">
            <a:xfrm>
              <a:off x="4276" y="964"/>
              <a:ext cx="336" cy="240"/>
            </a:xfrm>
            <a:custGeom>
              <a:avLst/>
              <a:gdLst>
                <a:gd name="T0" fmla="*/ 0 w 336"/>
                <a:gd name="T1" fmla="*/ 0 h 240"/>
                <a:gd name="T2" fmla="*/ 192 w 336"/>
                <a:gd name="T3" fmla="*/ 96 h 240"/>
                <a:gd name="T4" fmla="*/ 336 w 336"/>
                <a:gd name="T5" fmla="*/ 240 h 240"/>
                <a:gd name="T6" fmla="*/ 0 60000 65536"/>
                <a:gd name="T7" fmla="*/ 0 60000 65536"/>
                <a:gd name="T8" fmla="*/ 0 60000 65536"/>
                <a:gd name="T9" fmla="*/ 0 w 336"/>
                <a:gd name="T10" fmla="*/ 0 h 240"/>
                <a:gd name="T11" fmla="*/ 336 w 33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240">
                  <a:moveTo>
                    <a:pt x="0" y="0"/>
                  </a:moveTo>
                  <a:cubicBezTo>
                    <a:pt x="68" y="28"/>
                    <a:pt x="136" y="56"/>
                    <a:pt x="192" y="96"/>
                  </a:cubicBezTo>
                  <a:cubicBezTo>
                    <a:pt x="248" y="136"/>
                    <a:pt x="292" y="188"/>
                    <a:pt x="336" y="2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8901" name="Freeform 32"/>
            <p:cNvSpPr>
              <a:spLocks/>
            </p:cNvSpPr>
            <p:nvPr/>
          </p:nvSpPr>
          <p:spPr bwMode="auto">
            <a:xfrm>
              <a:off x="4852" y="1492"/>
              <a:ext cx="288" cy="624"/>
            </a:xfrm>
            <a:custGeom>
              <a:avLst/>
              <a:gdLst>
                <a:gd name="T0" fmla="*/ 0 w 288"/>
                <a:gd name="T1" fmla="*/ 0 h 624"/>
                <a:gd name="T2" fmla="*/ 192 w 288"/>
                <a:gd name="T3" fmla="*/ 240 h 624"/>
                <a:gd name="T4" fmla="*/ 288 w 288"/>
                <a:gd name="T5" fmla="*/ 624 h 624"/>
                <a:gd name="T6" fmla="*/ 0 60000 65536"/>
                <a:gd name="T7" fmla="*/ 0 60000 65536"/>
                <a:gd name="T8" fmla="*/ 0 60000 65536"/>
                <a:gd name="T9" fmla="*/ 0 w 288"/>
                <a:gd name="T10" fmla="*/ 0 h 624"/>
                <a:gd name="T11" fmla="*/ 288 w 288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624">
                  <a:moveTo>
                    <a:pt x="0" y="0"/>
                  </a:moveTo>
                  <a:cubicBezTo>
                    <a:pt x="72" y="68"/>
                    <a:pt x="144" y="136"/>
                    <a:pt x="192" y="240"/>
                  </a:cubicBezTo>
                  <a:cubicBezTo>
                    <a:pt x="240" y="344"/>
                    <a:pt x="264" y="484"/>
                    <a:pt x="288" y="62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8902" name="Freeform 33"/>
            <p:cNvSpPr>
              <a:spLocks/>
            </p:cNvSpPr>
            <p:nvPr/>
          </p:nvSpPr>
          <p:spPr bwMode="auto">
            <a:xfrm>
              <a:off x="5072" y="2596"/>
              <a:ext cx="68" cy="340"/>
            </a:xfrm>
            <a:custGeom>
              <a:avLst/>
              <a:gdLst>
                <a:gd name="T0" fmla="*/ 68 w 68"/>
                <a:gd name="T1" fmla="*/ 0 h 340"/>
                <a:gd name="T2" fmla="*/ 40 w 68"/>
                <a:gd name="T3" fmla="*/ 204 h 340"/>
                <a:gd name="T4" fmla="*/ 0 w 68"/>
                <a:gd name="T5" fmla="*/ 340 h 340"/>
                <a:gd name="T6" fmla="*/ 0 60000 65536"/>
                <a:gd name="T7" fmla="*/ 0 60000 65536"/>
                <a:gd name="T8" fmla="*/ 0 60000 65536"/>
                <a:gd name="T9" fmla="*/ 0 w 68"/>
                <a:gd name="T10" fmla="*/ 0 h 340"/>
                <a:gd name="T11" fmla="*/ 68 w 68"/>
                <a:gd name="T12" fmla="*/ 340 h 3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340">
                  <a:moveTo>
                    <a:pt x="68" y="0"/>
                  </a:moveTo>
                  <a:cubicBezTo>
                    <a:pt x="59" y="73"/>
                    <a:pt x="51" y="147"/>
                    <a:pt x="40" y="204"/>
                  </a:cubicBezTo>
                  <a:cubicBezTo>
                    <a:pt x="29" y="261"/>
                    <a:pt x="14" y="300"/>
                    <a:pt x="0" y="3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8903" name="Freeform 34"/>
            <p:cNvSpPr>
              <a:spLocks/>
            </p:cNvSpPr>
            <p:nvPr/>
          </p:nvSpPr>
          <p:spPr bwMode="auto">
            <a:xfrm>
              <a:off x="3760" y="3268"/>
              <a:ext cx="1188" cy="767"/>
            </a:xfrm>
            <a:custGeom>
              <a:avLst/>
              <a:gdLst>
                <a:gd name="T0" fmla="*/ 1188 w 1188"/>
                <a:gd name="T1" fmla="*/ 0 h 767"/>
                <a:gd name="T2" fmla="*/ 824 w 1188"/>
                <a:gd name="T3" fmla="*/ 460 h 767"/>
                <a:gd name="T4" fmla="*/ 320 w 1188"/>
                <a:gd name="T5" fmla="*/ 716 h 767"/>
                <a:gd name="T6" fmla="*/ 0 w 1188"/>
                <a:gd name="T7" fmla="*/ 764 h 7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8"/>
                <a:gd name="T13" fmla="*/ 0 h 767"/>
                <a:gd name="T14" fmla="*/ 1188 w 1188"/>
                <a:gd name="T15" fmla="*/ 767 h 7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8" h="767">
                  <a:moveTo>
                    <a:pt x="1188" y="0"/>
                  </a:moveTo>
                  <a:cubicBezTo>
                    <a:pt x="1078" y="170"/>
                    <a:pt x="969" y="341"/>
                    <a:pt x="824" y="460"/>
                  </a:cubicBezTo>
                  <a:cubicBezTo>
                    <a:pt x="679" y="579"/>
                    <a:pt x="457" y="665"/>
                    <a:pt x="320" y="716"/>
                  </a:cubicBezTo>
                  <a:cubicBezTo>
                    <a:pt x="183" y="767"/>
                    <a:pt x="91" y="765"/>
                    <a:pt x="0" y="76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8904" name="Freeform 35"/>
            <p:cNvSpPr>
              <a:spLocks/>
            </p:cNvSpPr>
            <p:nvPr/>
          </p:nvSpPr>
          <p:spPr bwMode="auto">
            <a:xfrm>
              <a:off x="1930" y="1216"/>
              <a:ext cx="542" cy="1620"/>
            </a:xfrm>
            <a:custGeom>
              <a:avLst/>
              <a:gdLst>
                <a:gd name="T0" fmla="*/ 90 w 542"/>
                <a:gd name="T1" fmla="*/ 1620 h 1620"/>
                <a:gd name="T2" fmla="*/ 6 w 542"/>
                <a:gd name="T3" fmla="*/ 1136 h 1620"/>
                <a:gd name="T4" fmla="*/ 126 w 542"/>
                <a:gd name="T5" fmla="*/ 520 h 1620"/>
                <a:gd name="T6" fmla="*/ 542 w 542"/>
                <a:gd name="T7" fmla="*/ 0 h 16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2"/>
                <a:gd name="T13" fmla="*/ 0 h 1620"/>
                <a:gd name="T14" fmla="*/ 542 w 542"/>
                <a:gd name="T15" fmla="*/ 1620 h 16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2" h="1620">
                  <a:moveTo>
                    <a:pt x="90" y="1620"/>
                  </a:moveTo>
                  <a:cubicBezTo>
                    <a:pt x="45" y="1469"/>
                    <a:pt x="0" y="1319"/>
                    <a:pt x="6" y="1136"/>
                  </a:cubicBezTo>
                  <a:cubicBezTo>
                    <a:pt x="12" y="953"/>
                    <a:pt x="37" y="709"/>
                    <a:pt x="126" y="520"/>
                  </a:cubicBezTo>
                  <a:cubicBezTo>
                    <a:pt x="215" y="331"/>
                    <a:pt x="378" y="165"/>
                    <a:pt x="542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8905" name="Freeform 36"/>
            <p:cNvSpPr>
              <a:spLocks/>
            </p:cNvSpPr>
            <p:nvPr/>
          </p:nvSpPr>
          <p:spPr bwMode="auto">
            <a:xfrm>
              <a:off x="2164" y="3268"/>
              <a:ext cx="624" cy="624"/>
            </a:xfrm>
            <a:custGeom>
              <a:avLst/>
              <a:gdLst>
                <a:gd name="T0" fmla="*/ 624 w 624"/>
                <a:gd name="T1" fmla="*/ 624 h 624"/>
                <a:gd name="T2" fmla="*/ 288 w 624"/>
                <a:gd name="T3" fmla="*/ 384 h 624"/>
                <a:gd name="T4" fmla="*/ 0 w 624"/>
                <a:gd name="T5" fmla="*/ 0 h 624"/>
                <a:gd name="T6" fmla="*/ 0 60000 65536"/>
                <a:gd name="T7" fmla="*/ 0 60000 65536"/>
                <a:gd name="T8" fmla="*/ 0 60000 65536"/>
                <a:gd name="T9" fmla="*/ 0 w 624"/>
                <a:gd name="T10" fmla="*/ 0 h 624"/>
                <a:gd name="T11" fmla="*/ 624 w 624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624">
                  <a:moveTo>
                    <a:pt x="624" y="624"/>
                  </a:moveTo>
                  <a:cubicBezTo>
                    <a:pt x="508" y="556"/>
                    <a:pt x="392" y="488"/>
                    <a:pt x="288" y="384"/>
                  </a:cubicBezTo>
                  <a:cubicBezTo>
                    <a:pt x="184" y="280"/>
                    <a:pt x="92" y="140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8906" name="Line 37"/>
            <p:cNvSpPr>
              <a:spLocks noChangeShapeType="1"/>
            </p:cNvSpPr>
            <p:nvPr/>
          </p:nvSpPr>
          <p:spPr bwMode="auto">
            <a:xfrm flipH="1" flipV="1">
              <a:off x="3076" y="3988"/>
              <a:ext cx="38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672263" y="2786063"/>
            <a:ext cx="1438275" cy="720725"/>
            <a:chOff x="6672900" y="2785646"/>
            <a:chExt cx="1437638" cy="721142"/>
          </a:xfrm>
        </p:grpSpPr>
        <p:grpSp>
          <p:nvGrpSpPr>
            <p:cNvPr id="5" name="Group 37"/>
            <p:cNvGrpSpPr/>
            <p:nvPr/>
          </p:nvGrpSpPr>
          <p:grpSpPr>
            <a:xfrm>
              <a:off x="6689250" y="2861846"/>
              <a:ext cx="1066800" cy="228600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39" name="Rectangle 3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b="0" dirty="0">
                  <a:latin typeface="Helvetica"/>
                  <a:ea typeface="ＭＳ Ｐゴシック" pitchFamily="1" charset="-128"/>
                  <a:cs typeface="Helvetica"/>
                </a:endParaRPr>
              </a:p>
            </p:txBody>
          </p:sp>
          <p:cxnSp>
            <p:nvCxnSpPr>
              <p:cNvPr id="40" name="Straight Connector 39"/>
              <p:cNvCxnSpPr>
                <a:stCxn id="39" idx="0"/>
                <a:endCxn id="3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78895" name="Group 45"/>
            <p:cNvGrpSpPr>
              <a:grpSpLocks/>
            </p:cNvGrpSpPr>
            <p:nvPr/>
          </p:nvGrpSpPr>
          <p:grpSpPr bwMode="auto">
            <a:xfrm>
              <a:off x="6672900" y="2785646"/>
              <a:ext cx="1099500" cy="338554"/>
              <a:chOff x="5698650" y="4766846"/>
              <a:chExt cx="1099500" cy="338554"/>
            </a:xfrm>
          </p:grpSpPr>
          <p:sp>
            <p:nvSpPr>
              <p:cNvPr id="78897" name="TextBox 46"/>
              <p:cNvSpPr txBox="1">
                <a:spLocks noChangeArrowheads="1"/>
              </p:cNvSpPr>
              <p:nvPr/>
            </p:nvSpPr>
            <p:spPr bwMode="auto">
              <a:xfrm>
                <a:off x="5698650" y="4766846"/>
                <a:ext cx="41289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0">
                    <a:solidFill>
                      <a:srgbClr val="000000"/>
                    </a:solidFill>
                    <a:latin typeface="Helvetica" charset="0"/>
                    <a:cs typeface="Helvetica" charset="0"/>
                  </a:rPr>
                  <a:t>14</a:t>
                </a:r>
              </a:p>
            </p:txBody>
          </p:sp>
          <p:sp>
            <p:nvSpPr>
              <p:cNvPr id="78898" name="TextBox 47"/>
              <p:cNvSpPr txBox="1">
                <a:spLocks noChangeArrowheads="1"/>
              </p:cNvSpPr>
              <p:nvPr/>
            </p:nvSpPr>
            <p:spPr bwMode="auto">
              <a:xfrm>
                <a:off x="6248400" y="4766846"/>
                <a:ext cx="5497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0">
                    <a:latin typeface="Helvetica" charset="0"/>
                    <a:cs typeface="Helvetica" charset="0"/>
                  </a:rPr>
                  <a:t>V14</a:t>
                </a:r>
              </a:p>
            </p:txBody>
          </p:sp>
        </p:grpSp>
        <p:cxnSp>
          <p:nvCxnSpPr>
            <p:cNvPr id="78896" name="Straight Arrow Connector 3"/>
            <p:cNvCxnSpPr>
              <a:cxnSpLocks noChangeShapeType="1"/>
              <a:endCxn id="78872" idx="1"/>
            </p:cNvCxnSpPr>
            <p:nvPr/>
          </p:nvCxnSpPr>
          <p:spPr bwMode="auto">
            <a:xfrm>
              <a:off x="7222650" y="3089971"/>
              <a:ext cx="887888" cy="4168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8878" name="Text Box 16"/>
          <p:cNvSpPr txBox="1">
            <a:spLocks noChangeArrowheads="1"/>
          </p:cNvSpPr>
          <p:nvPr/>
        </p:nvSpPr>
        <p:spPr bwMode="auto">
          <a:xfrm>
            <a:off x="5578475" y="13716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63</a:t>
            </a:r>
          </a:p>
        </p:txBody>
      </p:sp>
      <p:sp>
        <p:nvSpPr>
          <p:cNvPr id="78879" name="Text Box 16"/>
          <p:cNvSpPr txBox="1">
            <a:spLocks noChangeArrowheads="1"/>
          </p:cNvSpPr>
          <p:nvPr/>
        </p:nvSpPr>
        <p:spPr bwMode="auto">
          <a:xfrm>
            <a:off x="5935663" y="13716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0</a:t>
            </a:r>
          </a:p>
        </p:txBody>
      </p:sp>
      <p:sp>
        <p:nvSpPr>
          <p:cNvPr id="78880" name="Line 23"/>
          <p:cNvSpPr>
            <a:spLocks noChangeShapeType="1"/>
          </p:cNvSpPr>
          <p:nvPr/>
        </p:nvSpPr>
        <p:spPr bwMode="auto">
          <a:xfrm flipV="1">
            <a:off x="5791200" y="1295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1" name="Line 23"/>
          <p:cNvSpPr>
            <a:spLocks noChangeShapeType="1"/>
          </p:cNvSpPr>
          <p:nvPr/>
        </p:nvSpPr>
        <p:spPr bwMode="auto">
          <a:xfrm flipV="1">
            <a:off x="6019800" y="1295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6553200" y="3733800"/>
            <a:ext cx="1328738" cy="838200"/>
            <a:chOff x="6672900" y="2785646"/>
            <a:chExt cx="1328738" cy="838200"/>
          </a:xfrm>
        </p:grpSpPr>
        <p:grpSp>
          <p:nvGrpSpPr>
            <p:cNvPr id="8" name="Group 51"/>
            <p:cNvGrpSpPr/>
            <p:nvPr/>
          </p:nvGrpSpPr>
          <p:grpSpPr>
            <a:xfrm>
              <a:off x="6689250" y="2861846"/>
              <a:ext cx="1066800" cy="228600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59" name="Rectangle 5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b="0" dirty="0">
                  <a:latin typeface="Helvetica"/>
                  <a:ea typeface="ＭＳ Ｐゴシック" pitchFamily="1" charset="-128"/>
                  <a:cs typeface="Helvetica"/>
                </a:endParaRPr>
              </a:p>
            </p:txBody>
          </p:sp>
          <p:cxnSp>
            <p:nvCxnSpPr>
              <p:cNvPr id="62" name="Straight Connector 61"/>
              <p:cNvCxnSpPr>
                <a:stCxn id="59" idx="0"/>
                <a:endCxn id="5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63" name="Straight Connector 62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78890" name="Group 52"/>
            <p:cNvGrpSpPr>
              <a:grpSpLocks/>
            </p:cNvGrpSpPr>
            <p:nvPr/>
          </p:nvGrpSpPr>
          <p:grpSpPr bwMode="auto">
            <a:xfrm>
              <a:off x="6672900" y="2785646"/>
              <a:ext cx="1099500" cy="338554"/>
              <a:chOff x="5698650" y="4766846"/>
              <a:chExt cx="1099500" cy="338554"/>
            </a:xfrm>
          </p:grpSpPr>
          <p:sp>
            <p:nvSpPr>
              <p:cNvPr id="78892" name="TextBox 54"/>
              <p:cNvSpPr txBox="1">
                <a:spLocks noChangeArrowheads="1"/>
              </p:cNvSpPr>
              <p:nvPr/>
            </p:nvSpPr>
            <p:spPr bwMode="auto">
              <a:xfrm>
                <a:off x="5698650" y="4766846"/>
                <a:ext cx="41289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0">
                    <a:solidFill>
                      <a:srgbClr val="000000"/>
                    </a:solidFill>
                    <a:latin typeface="Helvetica" charset="0"/>
                    <a:cs typeface="Helvetica" charset="0"/>
                  </a:rPr>
                  <a:t>14</a:t>
                </a:r>
              </a:p>
            </p:txBody>
          </p:sp>
          <p:sp>
            <p:nvSpPr>
              <p:cNvPr id="78893" name="TextBox 55"/>
              <p:cNvSpPr txBox="1">
                <a:spLocks noChangeArrowheads="1"/>
              </p:cNvSpPr>
              <p:nvPr/>
            </p:nvSpPr>
            <p:spPr bwMode="auto">
              <a:xfrm>
                <a:off x="6248400" y="4766846"/>
                <a:ext cx="5497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0">
                    <a:latin typeface="Helvetica" charset="0"/>
                    <a:cs typeface="Helvetica" charset="0"/>
                  </a:rPr>
                  <a:t>V14</a:t>
                </a:r>
              </a:p>
            </p:txBody>
          </p:sp>
        </p:grpSp>
        <p:cxnSp>
          <p:nvCxnSpPr>
            <p:cNvPr id="78891" name="Straight Arrow Connector 53"/>
            <p:cNvCxnSpPr>
              <a:cxnSpLocks noChangeShapeType="1"/>
              <a:endCxn id="78871" idx="1"/>
            </p:cNvCxnSpPr>
            <p:nvPr/>
          </p:nvCxnSpPr>
          <p:spPr bwMode="auto">
            <a:xfrm>
              <a:off x="7222650" y="3089971"/>
              <a:ext cx="778988" cy="5338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63"/>
          <p:cNvGrpSpPr>
            <a:grpSpLocks/>
          </p:cNvGrpSpPr>
          <p:nvPr/>
        </p:nvGrpSpPr>
        <p:grpSpPr bwMode="auto">
          <a:xfrm>
            <a:off x="5862638" y="4800600"/>
            <a:ext cx="1376362" cy="1143000"/>
            <a:chOff x="6396676" y="2785646"/>
            <a:chExt cx="1375724" cy="1143000"/>
          </a:xfrm>
        </p:grpSpPr>
        <p:grpSp>
          <p:nvGrpSpPr>
            <p:cNvPr id="11" name="Group 64"/>
            <p:cNvGrpSpPr/>
            <p:nvPr/>
          </p:nvGrpSpPr>
          <p:grpSpPr>
            <a:xfrm>
              <a:off x="6689250" y="2861846"/>
              <a:ext cx="1066800" cy="228600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70" name="Rectangle 69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b="0" dirty="0">
                  <a:latin typeface="Helvetica"/>
                  <a:ea typeface="ＭＳ Ｐゴシック" pitchFamily="1" charset="-128"/>
                  <a:cs typeface="Helvetica"/>
                </a:endParaRPr>
              </a:p>
            </p:txBody>
          </p:sp>
          <p:cxnSp>
            <p:nvCxnSpPr>
              <p:cNvPr id="71" name="Straight Connector 70"/>
              <p:cNvCxnSpPr>
                <a:stCxn id="70" idx="0"/>
                <a:endCxn id="70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72" name="Straight Connector 71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78885" name="Group 65"/>
            <p:cNvGrpSpPr>
              <a:grpSpLocks/>
            </p:cNvGrpSpPr>
            <p:nvPr/>
          </p:nvGrpSpPr>
          <p:grpSpPr bwMode="auto">
            <a:xfrm>
              <a:off x="6672900" y="2785646"/>
              <a:ext cx="1099500" cy="338554"/>
              <a:chOff x="5698650" y="4766846"/>
              <a:chExt cx="1099500" cy="338554"/>
            </a:xfrm>
          </p:grpSpPr>
          <p:sp>
            <p:nvSpPr>
              <p:cNvPr id="78887" name="TextBox 67"/>
              <p:cNvSpPr txBox="1">
                <a:spLocks noChangeArrowheads="1"/>
              </p:cNvSpPr>
              <p:nvPr/>
            </p:nvSpPr>
            <p:spPr bwMode="auto">
              <a:xfrm>
                <a:off x="5698650" y="4766846"/>
                <a:ext cx="41289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0">
                    <a:solidFill>
                      <a:srgbClr val="000000"/>
                    </a:solidFill>
                    <a:latin typeface="Helvetica" charset="0"/>
                    <a:cs typeface="Helvetica" charset="0"/>
                  </a:rPr>
                  <a:t>14</a:t>
                </a:r>
              </a:p>
            </p:txBody>
          </p:sp>
          <p:sp>
            <p:nvSpPr>
              <p:cNvPr id="78888" name="TextBox 68"/>
              <p:cNvSpPr txBox="1">
                <a:spLocks noChangeArrowheads="1"/>
              </p:cNvSpPr>
              <p:nvPr/>
            </p:nvSpPr>
            <p:spPr bwMode="auto">
              <a:xfrm>
                <a:off x="6248400" y="4766846"/>
                <a:ext cx="5497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0">
                    <a:latin typeface="Helvetica" charset="0"/>
                    <a:cs typeface="Helvetica" charset="0"/>
                  </a:rPr>
                  <a:t>V14</a:t>
                </a:r>
              </a:p>
            </p:txBody>
          </p:sp>
        </p:grpSp>
        <p:cxnSp>
          <p:nvCxnSpPr>
            <p:cNvPr id="78886" name="Straight Arrow Connector 66"/>
            <p:cNvCxnSpPr>
              <a:cxnSpLocks noChangeShapeType="1"/>
              <a:endCxn id="78851" idx="4"/>
            </p:cNvCxnSpPr>
            <p:nvPr/>
          </p:nvCxnSpPr>
          <p:spPr bwMode="auto">
            <a:xfrm flipH="1">
              <a:off x="6396676" y="3089971"/>
              <a:ext cx="825974" cy="8386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8382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Storage Fault Tolerance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447800"/>
            <a:ext cx="3200400" cy="4724400"/>
          </a:xfrm>
        </p:spPr>
        <p:txBody>
          <a:bodyPr/>
          <a:lstStyle/>
          <a:p>
            <a:pPr marL="0">
              <a:lnSpc>
                <a:spcPct val="100000"/>
              </a:lnSpc>
            </a:pPr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If node 15 fails, no reconfiguration needed</a:t>
            </a:r>
          </a:p>
          <a:p>
            <a:pPr marL="342900" lvl="1" indent="0">
              <a:lnSpc>
                <a:spcPct val="100000"/>
              </a:lnSpc>
              <a:buFontTx/>
              <a:buNone/>
            </a:pPr>
            <a:r>
              <a:rPr lang="en-US" sz="2000">
                <a:latin typeface="Helvetica" charset="0"/>
                <a:ea typeface="ＭＳ Ｐゴシック" charset="0"/>
              </a:rPr>
              <a:t>Still have two replicas </a:t>
            </a:r>
          </a:p>
          <a:p>
            <a:pPr marL="342900" lvl="1" indent="0">
              <a:lnSpc>
                <a:spcPct val="100000"/>
              </a:lnSpc>
              <a:buFontTx/>
              <a:buNone/>
            </a:pPr>
            <a:r>
              <a:rPr lang="en-US" sz="2000">
                <a:latin typeface="Helvetica" charset="0"/>
                <a:ea typeface="ＭＳ Ｐゴシック" charset="0"/>
              </a:rPr>
              <a:t>All lookups will be correctly routed</a:t>
            </a:r>
          </a:p>
          <a:p>
            <a:pPr marL="0">
              <a:lnSpc>
                <a:spcPct val="100000"/>
              </a:lnSpc>
            </a:pPr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Will need to add a new replica on node 35</a:t>
            </a:r>
          </a:p>
        </p:txBody>
      </p:sp>
      <p:sp>
        <p:nvSpPr>
          <p:cNvPr id="80899" name="Oval 4"/>
          <p:cNvSpPr>
            <a:spLocks noChangeArrowheads="1"/>
          </p:cNvSpPr>
          <p:nvPr/>
        </p:nvSpPr>
        <p:spPr bwMode="auto">
          <a:xfrm>
            <a:off x="3538538" y="13716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Key" charset="0"/>
              <a:cs typeface="Key" charset="0"/>
            </a:endParaRPr>
          </a:p>
        </p:txBody>
      </p:sp>
      <p:sp>
        <p:nvSpPr>
          <p:cNvPr id="80900" name="Text Box 5"/>
          <p:cNvSpPr txBox="1">
            <a:spLocks noChangeArrowheads="1"/>
          </p:cNvSpPr>
          <p:nvPr/>
        </p:nvSpPr>
        <p:spPr bwMode="auto">
          <a:xfrm>
            <a:off x="6384925" y="1538288"/>
            <a:ext cx="312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4</a:t>
            </a:r>
          </a:p>
        </p:txBody>
      </p:sp>
      <p:pic>
        <p:nvPicPr>
          <p:cNvPr id="80901" name="Picture 6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13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2" name="Picture 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638" y="45148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3" name="Text Box 8"/>
          <p:cNvSpPr txBox="1">
            <a:spLocks noChangeArrowheads="1"/>
          </p:cNvSpPr>
          <p:nvPr/>
        </p:nvSpPr>
        <p:spPr bwMode="auto">
          <a:xfrm>
            <a:off x="7461250" y="4343400"/>
            <a:ext cx="439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20</a:t>
            </a:r>
          </a:p>
        </p:txBody>
      </p:sp>
      <p:pic>
        <p:nvPicPr>
          <p:cNvPr id="80904" name="Picture 9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60388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5" name="Text Box 10"/>
          <p:cNvSpPr txBox="1">
            <a:spLocks noChangeArrowheads="1"/>
          </p:cNvSpPr>
          <p:nvPr/>
        </p:nvSpPr>
        <p:spPr bwMode="auto">
          <a:xfrm>
            <a:off x="5614988" y="5486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32</a:t>
            </a:r>
          </a:p>
        </p:txBody>
      </p:sp>
      <p:sp>
        <p:nvSpPr>
          <p:cNvPr id="80906" name="Text Box 11"/>
          <p:cNvSpPr txBox="1">
            <a:spLocks noChangeArrowheads="1"/>
          </p:cNvSpPr>
          <p:nvPr/>
        </p:nvSpPr>
        <p:spPr bwMode="auto">
          <a:xfrm>
            <a:off x="4605338" y="5348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35</a:t>
            </a:r>
          </a:p>
        </p:txBody>
      </p:sp>
      <p:pic>
        <p:nvPicPr>
          <p:cNvPr id="80907" name="Picture 12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8" y="58864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8" name="Text Box 13"/>
          <p:cNvSpPr txBox="1">
            <a:spLocks noChangeArrowheads="1"/>
          </p:cNvSpPr>
          <p:nvPr/>
        </p:nvSpPr>
        <p:spPr bwMode="auto">
          <a:xfrm>
            <a:off x="7119938" y="199548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8</a:t>
            </a:r>
          </a:p>
        </p:txBody>
      </p:sp>
      <p:sp>
        <p:nvSpPr>
          <p:cNvPr id="1351694" name="Text Box 14"/>
          <p:cNvSpPr txBox="1">
            <a:spLocks noChangeArrowheads="1"/>
          </p:cNvSpPr>
          <p:nvPr/>
        </p:nvSpPr>
        <p:spPr bwMode="auto">
          <a:xfrm>
            <a:off x="7729538" y="33670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15</a:t>
            </a:r>
          </a:p>
        </p:txBody>
      </p:sp>
      <p:sp>
        <p:nvSpPr>
          <p:cNvPr id="80910" name="Text Box 15"/>
          <p:cNvSpPr txBox="1">
            <a:spLocks noChangeArrowheads="1"/>
          </p:cNvSpPr>
          <p:nvPr/>
        </p:nvSpPr>
        <p:spPr bwMode="auto">
          <a:xfrm>
            <a:off x="3767138" y="42672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44</a:t>
            </a:r>
          </a:p>
        </p:txBody>
      </p:sp>
      <p:sp>
        <p:nvSpPr>
          <p:cNvPr id="80911" name="Text Box 16"/>
          <p:cNvSpPr txBox="1">
            <a:spLocks noChangeArrowheads="1"/>
          </p:cNvSpPr>
          <p:nvPr/>
        </p:nvSpPr>
        <p:spPr bwMode="auto">
          <a:xfrm>
            <a:off x="4548188" y="1828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58</a:t>
            </a:r>
          </a:p>
        </p:txBody>
      </p:sp>
      <p:pic>
        <p:nvPicPr>
          <p:cNvPr id="80912" name="Picture 1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4419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13" name="Picture 18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38" y="12954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14" name="Line 19"/>
          <p:cNvSpPr>
            <a:spLocks noChangeShapeType="1"/>
          </p:cNvSpPr>
          <p:nvPr/>
        </p:nvSpPr>
        <p:spPr bwMode="auto">
          <a:xfrm flipV="1">
            <a:off x="3690938" y="44958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5" name="Line 20"/>
          <p:cNvSpPr>
            <a:spLocks noChangeShapeType="1"/>
          </p:cNvSpPr>
          <p:nvPr/>
        </p:nvSpPr>
        <p:spPr bwMode="auto">
          <a:xfrm>
            <a:off x="4519613" y="17351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51701" name="Picture 21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38" y="3276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17" name="Line 22"/>
          <p:cNvSpPr>
            <a:spLocks noChangeShapeType="1"/>
          </p:cNvSpPr>
          <p:nvPr/>
        </p:nvSpPr>
        <p:spPr bwMode="auto">
          <a:xfrm flipV="1">
            <a:off x="4910138" y="56388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8" name="Line 23"/>
          <p:cNvSpPr>
            <a:spLocks noChangeShapeType="1"/>
          </p:cNvSpPr>
          <p:nvPr/>
        </p:nvSpPr>
        <p:spPr bwMode="auto">
          <a:xfrm flipV="1">
            <a:off x="5824538" y="5867400"/>
            <a:ext cx="1587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9" name="Line 24"/>
          <p:cNvSpPr>
            <a:spLocks noChangeShapeType="1"/>
          </p:cNvSpPr>
          <p:nvPr/>
        </p:nvSpPr>
        <p:spPr bwMode="auto">
          <a:xfrm flipH="1" flipV="1">
            <a:off x="7881938" y="4572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05" name="Line 25"/>
          <p:cNvSpPr>
            <a:spLocks noChangeShapeType="1"/>
          </p:cNvSpPr>
          <p:nvPr/>
        </p:nvSpPr>
        <p:spPr bwMode="auto">
          <a:xfrm flipH="1">
            <a:off x="8110538" y="35052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1" name="Line 26"/>
          <p:cNvSpPr>
            <a:spLocks noChangeShapeType="1"/>
          </p:cNvSpPr>
          <p:nvPr/>
        </p:nvSpPr>
        <p:spPr bwMode="auto">
          <a:xfrm flipV="1">
            <a:off x="7396163" y="1971675"/>
            <a:ext cx="112712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0922" name="Picture 2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550" y="1676400"/>
            <a:ext cx="2682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23" name="Line 28"/>
          <p:cNvSpPr>
            <a:spLocks noChangeShapeType="1"/>
          </p:cNvSpPr>
          <p:nvPr/>
        </p:nvSpPr>
        <p:spPr bwMode="auto">
          <a:xfrm rot="3575902">
            <a:off x="6584950" y="1433513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0924" name="Group 29"/>
          <p:cNvGrpSpPr>
            <a:grpSpLocks/>
          </p:cNvGrpSpPr>
          <p:nvPr/>
        </p:nvGrpSpPr>
        <p:grpSpPr bwMode="auto">
          <a:xfrm>
            <a:off x="3273425" y="1108075"/>
            <a:ext cx="5089525" cy="5133975"/>
            <a:chOff x="1930" y="844"/>
            <a:chExt cx="3210" cy="3240"/>
          </a:xfrm>
        </p:grpSpPr>
        <p:sp>
          <p:nvSpPr>
            <p:cNvPr id="80950" name="Freeform 30"/>
            <p:cNvSpPr>
              <a:spLocks/>
            </p:cNvSpPr>
            <p:nvPr/>
          </p:nvSpPr>
          <p:spPr bwMode="auto">
            <a:xfrm>
              <a:off x="2788" y="844"/>
              <a:ext cx="1200" cy="168"/>
            </a:xfrm>
            <a:custGeom>
              <a:avLst/>
              <a:gdLst>
                <a:gd name="T0" fmla="*/ 0 w 1200"/>
                <a:gd name="T1" fmla="*/ 168 h 168"/>
                <a:gd name="T2" fmla="*/ 432 w 1200"/>
                <a:gd name="T3" fmla="*/ 24 h 168"/>
                <a:gd name="T4" fmla="*/ 960 w 1200"/>
                <a:gd name="T5" fmla="*/ 24 h 168"/>
                <a:gd name="T6" fmla="*/ 1200 w 1200"/>
                <a:gd name="T7" fmla="*/ 72 h 1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168"/>
                <a:gd name="T14" fmla="*/ 1200 w 1200"/>
                <a:gd name="T15" fmla="*/ 168 h 1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168">
                  <a:moveTo>
                    <a:pt x="0" y="168"/>
                  </a:moveTo>
                  <a:cubicBezTo>
                    <a:pt x="136" y="108"/>
                    <a:pt x="272" y="48"/>
                    <a:pt x="432" y="24"/>
                  </a:cubicBezTo>
                  <a:cubicBezTo>
                    <a:pt x="592" y="0"/>
                    <a:pt x="832" y="16"/>
                    <a:pt x="960" y="24"/>
                  </a:cubicBezTo>
                  <a:cubicBezTo>
                    <a:pt x="1088" y="32"/>
                    <a:pt x="1144" y="52"/>
                    <a:pt x="1200" y="7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0951" name="Freeform 31"/>
            <p:cNvSpPr>
              <a:spLocks/>
            </p:cNvSpPr>
            <p:nvPr/>
          </p:nvSpPr>
          <p:spPr bwMode="auto">
            <a:xfrm>
              <a:off x="4276" y="964"/>
              <a:ext cx="336" cy="240"/>
            </a:xfrm>
            <a:custGeom>
              <a:avLst/>
              <a:gdLst>
                <a:gd name="T0" fmla="*/ 0 w 336"/>
                <a:gd name="T1" fmla="*/ 0 h 240"/>
                <a:gd name="T2" fmla="*/ 192 w 336"/>
                <a:gd name="T3" fmla="*/ 96 h 240"/>
                <a:gd name="T4" fmla="*/ 336 w 336"/>
                <a:gd name="T5" fmla="*/ 240 h 240"/>
                <a:gd name="T6" fmla="*/ 0 60000 65536"/>
                <a:gd name="T7" fmla="*/ 0 60000 65536"/>
                <a:gd name="T8" fmla="*/ 0 60000 65536"/>
                <a:gd name="T9" fmla="*/ 0 w 336"/>
                <a:gd name="T10" fmla="*/ 0 h 240"/>
                <a:gd name="T11" fmla="*/ 336 w 33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240">
                  <a:moveTo>
                    <a:pt x="0" y="0"/>
                  </a:moveTo>
                  <a:cubicBezTo>
                    <a:pt x="68" y="28"/>
                    <a:pt x="136" y="56"/>
                    <a:pt x="192" y="96"/>
                  </a:cubicBezTo>
                  <a:cubicBezTo>
                    <a:pt x="248" y="136"/>
                    <a:pt x="292" y="188"/>
                    <a:pt x="336" y="2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0952" name="Freeform 32"/>
            <p:cNvSpPr>
              <a:spLocks/>
            </p:cNvSpPr>
            <p:nvPr/>
          </p:nvSpPr>
          <p:spPr bwMode="auto">
            <a:xfrm>
              <a:off x="4852" y="1492"/>
              <a:ext cx="288" cy="624"/>
            </a:xfrm>
            <a:custGeom>
              <a:avLst/>
              <a:gdLst>
                <a:gd name="T0" fmla="*/ 0 w 288"/>
                <a:gd name="T1" fmla="*/ 0 h 624"/>
                <a:gd name="T2" fmla="*/ 192 w 288"/>
                <a:gd name="T3" fmla="*/ 240 h 624"/>
                <a:gd name="T4" fmla="*/ 288 w 288"/>
                <a:gd name="T5" fmla="*/ 624 h 624"/>
                <a:gd name="T6" fmla="*/ 0 60000 65536"/>
                <a:gd name="T7" fmla="*/ 0 60000 65536"/>
                <a:gd name="T8" fmla="*/ 0 60000 65536"/>
                <a:gd name="T9" fmla="*/ 0 w 288"/>
                <a:gd name="T10" fmla="*/ 0 h 624"/>
                <a:gd name="T11" fmla="*/ 288 w 288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624">
                  <a:moveTo>
                    <a:pt x="0" y="0"/>
                  </a:moveTo>
                  <a:cubicBezTo>
                    <a:pt x="72" y="68"/>
                    <a:pt x="144" y="136"/>
                    <a:pt x="192" y="240"/>
                  </a:cubicBezTo>
                  <a:cubicBezTo>
                    <a:pt x="240" y="344"/>
                    <a:pt x="264" y="484"/>
                    <a:pt x="288" y="62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0953" name="Freeform 33"/>
            <p:cNvSpPr>
              <a:spLocks/>
            </p:cNvSpPr>
            <p:nvPr/>
          </p:nvSpPr>
          <p:spPr bwMode="auto">
            <a:xfrm>
              <a:off x="5072" y="2596"/>
              <a:ext cx="68" cy="340"/>
            </a:xfrm>
            <a:custGeom>
              <a:avLst/>
              <a:gdLst>
                <a:gd name="T0" fmla="*/ 68 w 68"/>
                <a:gd name="T1" fmla="*/ 0 h 340"/>
                <a:gd name="T2" fmla="*/ 40 w 68"/>
                <a:gd name="T3" fmla="*/ 204 h 340"/>
                <a:gd name="T4" fmla="*/ 0 w 68"/>
                <a:gd name="T5" fmla="*/ 340 h 340"/>
                <a:gd name="T6" fmla="*/ 0 60000 65536"/>
                <a:gd name="T7" fmla="*/ 0 60000 65536"/>
                <a:gd name="T8" fmla="*/ 0 60000 65536"/>
                <a:gd name="T9" fmla="*/ 0 w 68"/>
                <a:gd name="T10" fmla="*/ 0 h 340"/>
                <a:gd name="T11" fmla="*/ 68 w 68"/>
                <a:gd name="T12" fmla="*/ 340 h 3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340">
                  <a:moveTo>
                    <a:pt x="68" y="0"/>
                  </a:moveTo>
                  <a:cubicBezTo>
                    <a:pt x="59" y="73"/>
                    <a:pt x="51" y="147"/>
                    <a:pt x="40" y="204"/>
                  </a:cubicBezTo>
                  <a:cubicBezTo>
                    <a:pt x="29" y="261"/>
                    <a:pt x="14" y="300"/>
                    <a:pt x="0" y="3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0954" name="Freeform 34"/>
            <p:cNvSpPr>
              <a:spLocks/>
            </p:cNvSpPr>
            <p:nvPr/>
          </p:nvSpPr>
          <p:spPr bwMode="auto">
            <a:xfrm>
              <a:off x="3760" y="3268"/>
              <a:ext cx="1188" cy="767"/>
            </a:xfrm>
            <a:custGeom>
              <a:avLst/>
              <a:gdLst>
                <a:gd name="T0" fmla="*/ 1188 w 1188"/>
                <a:gd name="T1" fmla="*/ 0 h 767"/>
                <a:gd name="T2" fmla="*/ 824 w 1188"/>
                <a:gd name="T3" fmla="*/ 460 h 767"/>
                <a:gd name="T4" fmla="*/ 320 w 1188"/>
                <a:gd name="T5" fmla="*/ 716 h 767"/>
                <a:gd name="T6" fmla="*/ 0 w 1188"/>
                <a:gd name="T7" fmla="*/ 764 h 7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8"/>
                <a:gd name="T13" fmla="*/ 0 h 767"/>
                <a:gd name="T14" fmla="*/ 1188 w 1188"/>
                <a:gd name="T15" fmla="*/ 767 h 7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8" h="767">
                  <a:moveTo>
                    <a:pt x="1188" y="0"/>
                  </a:moveTo>
                  <a:cubicBezTo>
                    <a:pt x="1078" y="170"/>
                    <a:pt x="969" y="341"/>
                    <a:pt x="824" y="460"/>
                  </a:cubicBezTo>
                  <a:cubicBezTo>
                    <a:pt x="679" y="579"/>
                    <a:pt x="457" y="665"/>
                    <a:pt x="320" y="716"/>
                  </a:cubicBezTo>
                  <a:cubicBezTo>
                    <a:pt x="183" y="767"/>
                    <a:pt x="91" y="765"/>
                    <a:pt x="0" y="76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0955" name="Freeform 35"/>
            <p:cNvSpPr>
              <a:spLocks/>
            </p:cNvSpPr>
            <p:nvPr/>
          </p:nvSpPr>
          <p:spPr bwMode="auto">
            <a:xfrm>
              <a:off x="1930" y="1216"/>
              <a:ext cx="542" cy="1620"/>
            </a:xfrm>
            <a:custGeom>
              <a:avLst/>
              <a:gdLst>
                <a:gd name="T0" fmla="*/ 90 w 542"/>
                <a:gd name="T1" fmla="*/ 1620 h 1620"/>
                <a:gd name="T2" fmla="*/ 6 w 542"/>
                <a:gd name="T3" fmla="*/ 1136 h 1620"/>
                <a:gd name="T4" fmla="*/ 126 w 542"/>
                <a:gd name="T5" fmla="*/ 520 h 1620"/>
                <a:gd name="T6" fmla="*/ 542 w 542"/>
                <a:gd name="T7" fmla="*/ 0 h 16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2"/>
                <a:gd name="T13" fmla="*/ 0 h 1620"/>
                <a:gd name="T14" fmla="*/ 542 w 542"/>
                <a:gd name="T15" fmla="*/ 1620 h 16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2" h="1620">
                  <a:moveTo>
                    <a:pt x="90" y="1620"/>
                  </a:moveTo>
                  <a:cubicBezTo>
                    <a:pt x="45" y="1469"/>
                    <a:pt x="0" y="1319"/>
                    <a:pt x="6" y="1136"/>
                  </a:cubicBezTo>
                  <a:cubicBezTo>
                    <a:pt x="12" y="953"/>
                    <a:pt x="37" y="709"/>
                    <a:pt x="126" y="520"/>
                  </a:cubicBezTo>
                  <a:cubicBezTo>
                    <a:pt x="215" y="331"/>
                    <a:pt x="378" y="165"/>
                    <a:pt x="542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0956" name="Freeform 36"/>
            <p:cNvSpPr>
              <a:spLocks/>
            </p:cNvSpPr>
            <p:nvPr/>
          </p:nvSpPr>
          <p:spPr bwMode="auto">
            <a:xfrm>
              <a:off x="2164" y="3268"/>
              <a:ext cx="624" cy="624"/>
            </a:xfrm>
            <a:custGeom>
              <a:avLst/>
              <a:gdLst>
                <a:gd name="T0" fmla="*/ 624 w 624"/>
                <a:gd name="T1" fmla="*/ 624 h 624"/>
                <a:gd name="T2" fmla="*/ 288 w 624"/>
                <a:gd name="T3" fmla="*/ 384 h 624"/>
                <a:gd name="T4" fmla="*/ 0 w 624"/>
                <a:gd name="T5" fmla="*/ 0 h 624"/>
                <a:gd name="T6" fmla="*/ 0 60000 65536"/>
                <a:gd name="T7" fmla="*/ 0 60000 65536"/>
                <a:gd name="T8" fmla="*/ 0 60000 65536"/>
                <a:gd name="T9" fmla="*/ 0 w 624"/>
                <a:gd name="T10" fmla="*/ 0 h 624"/>
                <a:gd name="T11" fmla="*/ 624 w 624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624">
                  <a:moveTo>
                    <a:pt x="624" y="624"/>
                  </a:moveTo>
                  <a:cubicBezTo>
                    <a:pt x="508" y="556"/>
                    <a:pt x="392" y="488"/>
                    <a:pt x="288" y="384"/>
                  </a:cubicBezTo>
                  <a:cubicBezTo>
                    <a:pt x="184" y="280"/>
                    <a:pt x="92" y="140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0957" name="Line 37"/>
            <p:cNvSpPr>
              <a:spLocks noChangeShapeType="1"/>
            </p:cNvSpPr>
            <p:nvPr/>
          </p:nvSpPr>
          <p:spPr bwMode="auto">
            <a:xfrm flipH="1" flipV="1">
              <a:off x="3076" y="3988"/>
              <a:ext cx="38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672263" y="2786063"/>
            <a:ext cx="1438275" cy="720725"/>
            <a:chOff x="6672900" y="2785646"/>
            <a:chExt cx="1437638" cy="721142"/>
          </a:xfrm>
        </p:grpSpPr>
        <p:grpSp>
          <p:nvGrpSpPr>
            <p:cNvPr id="5" name="Group 37"/>
            <p:cNvGrpSpPr/>
            <p:nvPr/>
          </p:nvGrpSpPr>
          <p:grpSpPr>
            <a:xfrm>
              <a:off x="6689250" y="2861846"/>
              <a:ext cx="1066800" cy="228600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39" name="Rectangle 3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b="0" dirty="0">
                  <a:latin typeface="Helvetica"/>
                  <a:ea typeface="ＭＳ Ｐゴシック" pitchFamily="1" charset="-128"/>
                  <a:cs typeface="Helvetica"/>
                </a:endParaRPr>
              </a:p>
            </p:txBody>
          </p:sp>
          <p:cxnSp>
            <p:nvCxnSpPr>
              <p:cNvPr id="40" name="Straight Connector 39"/>
              <p:cNvCxnSpPr>
                <a:stCxn id="39" idx="0"/>
                <a:endCxn id="3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80946" name="Group 45"/>
            <p:cNvGrpSpPr>
              <a:grpSpLocks/>
            </p:cNvGrpSpPr>
            <p:nvPr/>
          </p:nvGrpSpPr>
          <p:grpSpPr bwMode="auto">
            <a:xfrm>
              <a:off x="6672900" y="2785646"/>
              <a:ext cx="1099500" cy="338554"/>
              <a:chOff x="5698650" y="4766846"/>
              <a:chExt cx="1099500" cy="338554"/>
            </a:xfrm>
          </p:grpSpPr>
          <p:sp>
            <p:nvSpPr>
              <p:cNvPr id="80948" name="TextBox 46"/>
              <p:cNvSpPr txBox="1">
                <a:spLocks noChangeArrowheads="1"/>
              </p:cNvSpPr>
              <p:nvPr/>
            </p:nvSpPr>
            <p:spPr bwMode="auto">
              <a:xfrm>
                <a:off x="5698650" y="4766846"/>
                <a:ext cx="41289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0">
                    <a:solidFill>
                      <a:srgbClr val="000000"/>
                    </a:solidFill>
                    <a:latin typeface="Helvetica" charset="0"/>
                    <a:cs typeface="Helvetica" charset="0"/>
                  </a:rPr>
                  <a:t>14</a:t>
                </a:r>
              </a:p>
            </p:txBody>
          </p:sp>
          <p:sp>
            <p:nvSpPr>
              <p:cNvPr id="80949" name="TextBox 47"/>
              <p:cNvSpPr txBox="1">
                <a:spLocks noChangeArrowheads="1"/>
              </p:cNvSpPr>
              <p:nvPr/>
            </p:nvSpPr>
            <p:spPr bwMode="auto">
              <a:xfrm>
                <a:off x="6248400" y="4766846"/>
                <a:ext cx="5497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0">
                    <a:latin typeface="Helvetica" charset="0"/>
                    <a:cs typeface="Helvetica" charset="0"/>
                  </a:rPr>
                  <a:t>V14</a:t>
                </a:r>
              </a:p>
            </p:txBody>
          </p:sp>
        </p:grpSp>
        <p:cxnSp>
          <p:nvCxnSpPr>
            <p:cNvPr id="80947" name="Straight Arrow Connector 3"/>
            <p:cNvCxnSpPr>
              <a:cxnSpLocks noChangeShapeType="1"/>
              <a:endCxn id="1351705" idx="1"/>
            </p:cNvCxnSpPr>
            <p:nvPr/>
          </p:nvCxnSpPr>
          <p:spPr bwMode="auto">
            <a:xfrm>
              <a:off x="7222650" y="3089971"/>
              <a:ext cx="887888" cy="4168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0926" name="Text Box 16"/>
          <p:cNvSpPr txBox="1">
            <a:spLocks noChangeArrowheads="1"/>
          </p:cNvSpPr>
          <p:nvPr/>
        </p:nvSpPr>
        <p:spPr bwMode="auto">
          <a:xfrm>
            <a:off x="5578475" y="13716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63</a:t>
            </a:r>
          </a:p>
        </p:txBody>
      </p:sp>
      <p:sp>
        <p:nvSpPr>
          <p:cNvPr id="80927" name="Text Box 16"/>
          <p:cNvSpPr txBox="1">
            <a:spLocks noChangeArrowheads="1"/>
          </p:cNvSpPr>
          <p:nvPr/>
        </p:nvSpPr>
        <p:spPr bwMode="auto">
          <a:xfrm>
            <a:off x="5935663" y="13716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0</a:t>
            </a:r>
          </a:p>
        </p:txBody>
      </p:sp>
      <p:sp>
        <p:nvSpPr>
          <p:cNvPr id="80928" name="Line 23"/>
          <p:cNvSpPr>
            <a:spLocks noChangeShapeType="1"/>
          </p:cNvSpPr>
          <p:nvPr/>
        </p:nvSpPr>
        <p:spPr bwMode="auto">
          <a:xfrm flipV="1">
            <a:off x="5791200" y="1295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9" name="Line 23"/>
          <p:cNvSpPr>
            <a:spLocks noChangeShapeType="1"/>
          </p:cNvSpPr>
          <p:nvPr/>
        </p:nvSpPr>
        <p:spPr bwMode="auto">
          <a:xfrm flipV="1">
            <a:off x="6019800" y="1295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0930" name="Group 50"/>
          <p:cNvGrpSpPr>
            <a:grpSpLocks/>
          </p:cNvGrpSpPr>
          <p:nvPr/>
        </p:nvGrpSpPr>
        <p:grpSpPr bwMode="auto">
          <a:xfrm>
            <a:off x="6553200" y="3733800"/>
            <a:ext cx="1328738" cy="838200"/>
            <a:chOff x="6672900" y="2785646"/>
            <a:chExt cx="1328738" cy="838200"/>
          </a:xfrm>
        </p:grpSpPr>
        <p:grpSp>
          <p:nvGrpSpPr>
            <p:cNvPr id="8" name="Group 51"/>
            <p:cNvGrpSpPr/>
            <p:nvPr/>
          </p:nvGrpSpPr>
          <p:grpSpPr>
            <a:xfrm>
              <a:off x="6689250" y="2861846"/>
              <a:ext cx="1066800" cy="228600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59" name="Rectangle 5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b="0" dirty="0">
                  <a:latin typeface="Helvetica"/>
                  <a:ea typeface="ＭＳ Ｐゴシック" pitchFamily="1" charset="-128"/>
                  <a:cs typeface="Helvetica"/>
                </a:endParaRPr>
              </a:p>
            </p:txBody>
          </p:sp>
          <p:cxnSp>
            <p:nvCxnSpPr>
              <p:cNvPr id="62" name="Straight Connector 61"/>
              <p:cNvCxnSpPr>
                <a:stCxn id="59" idx="0"/>
                <a:endCxn id="5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63" name="Straight Connector 62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80941" name="Group 52"/>
            <p:cNvGrpSpPr>
              <a:grpSpLocks/>
            </p:cNvGrpSpPr>
            <p:nvPr/>
          </p:nvGrpSpPr>
          <p:grpSpPr bwMode="auto">
            <a:xfrm>
              <a:off x="6672900" y="2785646"/>
              <a:ext cx="1099500" cy="338554"/>
              <a:chOff x="5698650" y="4766846"/>
              <a:chExt cx="1099500" cy="338554"/>
            </a:xfrm>
          </p:grpSpPr>
          <p:sp>
            <p:nvSpPr>
              <p:cNvPr id="80943" name="TextBox 54"/>
              <p:cNvSpPr txBox="1">
                <a:spLocks noChangeArrowheads="1"/>
              </p:cNvSpPr>
              <p:nvPr/>
            </p:nvSpPr>
            <p:spPr bwMode="auto">
              <a:xfrm>
                <a:off x="5698650" y="4766846"/>
                <a:ext cx="41289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0">
                    <a:solidFill>
                      <a:srgbClr val="000000"/>
                    </a:solidFill>
                    <a:latin typeface="Helvetica" charset="0"/>
                    <a:cs typeface="Helvetica" charset="0"/>
                  </a:rPr>
                  <a:t>14</a:t>
                </a:r>
              </a:p>
            </p:txBody>
          </p:sp>
          <p:sp>
            <p:nvSpPr>
              <p:cNvPr id="80944" name="TextBox 55"/>
              <p:cNvSpPr txBox="1">
                <a:spLocks noChangeArrowheads="1"/>
              </p:cNvSpPr>
              <p:nvPr/>
            </p:nvSpPr>
            <p:spPr bwMode="auto">
              <a:xfrm>
                <a:off x="6248400" y="4766846"/>
                <a:ext cx="5497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0">
                    <a:latin typeface="Helvetica" charset="0"/>
                    <a:cs typeface="Helvetica" charset="0"/>
                  </a:rPr>
                  <a:t>V14</a:t>
                </a:r>
              </a:p>
            </p:txBody>
          </p:sp>
        </p:grpSp>
        <p:cxnSp>
          <p:nvCxnSpPr>
            <p:cNvPr id="80942" name="Straight Arrow Connector 53"/>
            <p:cNvCxnSpPr>
              <a:cxnSpLocks noChangeShapeType="1"/>
              <a:endCxn id="80919" idx="1"/>
            </p:cNvCxnSpPr>
            <p:nvPr/>
          </p:nvCxnSpPr>
          <p:spPr bwMode="auto">
            <a:xfrm>
              <a:off x="7222650" y="3089971"/>
              <a:ext cx="778988" cy="5338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0931" name="Group 63"/>
          <p:cNvGrpSpPr>
            <a:grpSpLocks/>
          </p:cNvGrpSpPr>
          <p:nvPr/>
        </p:nvGrpSpPr>
        <p:grpSpPr bwMode="auto">
          <a:xfrm>
            <a:off x="5862638" y="4800600"/>
            <a:ext cx="1376362" cy="1143000"/>
            <a:chOff x="6396676" y="2785646"/>
            <a:chExt cx="1375724" cy="1143000"/>
          </a:xfrm>
        </p:grpSpPr>
        <p:grpSp>
          <p:nvGrpSpPr>
            <p:cNvPr id="11" name="Group 64"/>
            <p:cNvGrpSpPr/>
            <p:nvPr/>
          </p:nvGrpSpPr>
          <p:grpSpPr>
            <a:xfrm>
              <a:off x="6689250" y="2861846"/>
              <a:ext cx="1066800" cy="228600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70" name="Rectangle 69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b="0" dirty="0">
                  <a:latin typeface="Helvetica"/>
                  <a:ea typeface="ＭＳ Ｐゴシック" pitchFamily="1" charset="-128"/>
                  <a:cs typeface="Helvetica"/>
                </a:endParaRPr>
              </a:p>
            </p:txBody>
          </p:sp>
          <p:cxnSp>
            <p:nvCxnSpPr>
              <p:cNvPr id="71" name="Straight Connector 70"/>
              <p:cNvCxnSpPr>
                <a:stCxn id="70" idx="0"/>
                <a:endCxn id="70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72" name="Straight Connector 71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80936" name="Group 65"/>
            <p:cNvGrpSpPr>
              <a:grpSpLocks/>
            </p:cNvGrpSpPr>
            <p:nvPr/>
          </p:nvGrpSpPr>
          <p:grpSpPr bwMode="auto">
            <a:xfrm>
              <a:off x="6672900" y="2785646"/>
              <a:ext cx="1099500" cy="338554"/>
              <a:chOff x="5698650" y="4766846"/>
              <a:chExt cx="1099500" cy="338554"/>
            </a:xfrm>
          </p:grpSpPr>
          <p:sp>
            <p:nvSpPr>
              <p:cNvPr id="80938" name="TextBox 67"/>
              <p:cNvSpPr txBox="1">
                <a:spLocks noChangeArrowheads="1"/>
              </p:cNvSpPr>
              <p:nvPr/>
            </p:nvSpPr>
            <p:spPr bwMode="auto">
              <a:xfrm>
                <a:off x="5698650" y="4766846"/>
                <a:ext cx="41289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0">
                    <a:solidFill>
                      <a:srgbClr val="000000"/>
                    </a:solidFill>
                    <a:latin typeface="Helvetica" charset="0"/>
                    <a:cs typeface="Helvetica" charset="0"/>
                  </a:rPr>
                  <a:t>14</a:t>
                </a:r>
              </a:p>
            </p:txBody>
          </p:sp>
          <p:sp>
            <p:nvSpPr>
              <p:cNvPr id="80939" name="TextBox 68"/>
              <p:cNvSpPr txBox="1">
                <a:spLocks noChangeArrowheads="1"/>
              </p:cNvSpPr>
              <p:nvPr/>
            </p:nvSpPr>
            <p:spPr bwMode="auto">
              <a:xfrm>
                <a:off x="6248400" y="4766846"/>
                <a:ext cx="5497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0">
                    <a:latin typeface="Helvetica" charset="0"/>
                    <a:cs typeface="Helvetica" charset="0"/>
                  </a:rPr>
                  <a:t>V14</a:t>
                </a:r>
              </a:p>
            </p:txBody>
          </p:sp>
        </p:grpSp>
        <p:cxnSp>
          <p:nvCxnSpPr>
            <p:cNvPr id="80937" name="Straight Arrow Connector 66"/>
            <p:cNvCxnSpPr>
              <a:cxnSpLocks noChangeShapeType="1"/>
              <a:endCxn id="80899" idx="4"/>
            </p:cNvCxnSpPr>
            <p:nvPr/>
          </p:nvCxnSpPr>
          <p:spPr bwMode="auto">
            <a:xfrm flipH="1">
              <a:off x="6396676" y="3089971"/>
              <a:ext cx="825974" cy="8386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Group 72"/>
          <p:cNvGrpSpPr>
            <a:grpSpLocks/>
          </p:cNvGrpSpPr>
          <p:nvPr/>
        </p:nvGrpSpPr>
        <p:grpSpPr bwMode="auto">
          <a:xfrm>
            <a:off x="8229600" y="3352800"/>
            <a:ext cx="304800" cy="304800"/>
            <a:chOff x="7391400" y="3581400"/>
            <a:chExt cx="304800" cy="304800"/>
          </a:xfrm>
        </p:grpSpPr>
        <p:cxnSp>
          <p:nvCxnSpPr>
            <p:cNvPr id="80933" name="Straight Connector 73"/>
            <p:cNvCxnSpPr>
              <a:cxnSpLocks noChangeShapeType="1"/>
            </p:cNvCxnSpPr>
            <p:nvPr/>
          </p:nvCxnSpPr>
          <p:spPr bwMode="auto">
            <a:xfrm flipH="1">
              <a:off x="7391400" y="3581400"/>
              <a:ext cx="30480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34" name="Straight Connector 74"/>
            <p:cNvCxnSpPr>
              <a:cxnSpLocks noChangeShapeType="1"/>
            </p:cNvCxnSpPr>
            <p:nvPr/>
          </p:nvCxnSpPr>
          <p:spPr bwMode="auto">
            <a:xfrm flipH="1" flipV="1">
              <a:off x="7391400" y="3581400"/>
              <a:ext cx="30480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1351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351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351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694" grpId="0"/>
      <p:bldP spid="135170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Iterative vs. Recursive Lookup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3276600" cy="4876800"/>
          </a:xfrm>
        </p:spPr>
        <p:txBody>
          <a:bodyPr/>
          <a:lstStyle/>
          <a:p>
            <a:pPr marL="0" indent="0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Iteratively: 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Example: node 44 issue query(31)</a:t>
            </a:r>
          </a:p>
          <a:p>
            <a:pPr marL="0" indent="0"/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/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/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/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/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Recursively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Example: node 44 issue query(31)</a:t>
            </a:r>
          </a:p>
          <a:p>
            <a:pPr lvl="1">
              <a:buFontTx/>
              <a:buNone/>
            </a:pPr>
            <a:endParaRPr lang="en-US">
              <a:latin typeface="Helvetica" charset="0"/>
              <a:ea typeface="ＭＳ Ｐゴシック" charset="0"/>
            </a:endParaRPr>
          </a:p>
          <a:p>
            <a:pPr marL="0" indent="0"/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/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82947" name="Group 4"/>
          <p:cNvGrpSpPr>
            <a:grpSpLocks/>
          </p:cNvGrpSpPr>
          <p:nvPr/>
        </p:nvGrpSpPr>
        <p:grpSpPr bwMode="auto">
          <a:xfrm>
            <a:off x="5486400" y="609600"/>
            <a:ext cx="3709988" cy="3200400"/>
            <a:chOff x="5205622" y="685800"/>
            <a:chExt cx="3709778" cy="3200400"/>
          </a:xfrm>
        </p:grpSpPr>
        <p:sp>
          <p:nvSpPr>
            <p:cNvPr id="82978" name="Oval 3"/>
            <p:cNvSpPr>
              <a:spLocks noChangeArrowheads="1"/>
            </p:cNvSpPr>
            <p:nvPr/>
          </p:nvSpPr>
          <p:spPr bwMode="auto">
            <a:xfrm>
              <a:off x="5662822" y="762000"/>
              <a:ext cx="2771775" cy="2743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82979" name="Oval 1"/>
            <p:cNvSpPr>
              <a:spLocks noChangeArrowheads="1"/>
            </p:cNvSpPr>
            <p:nvPr/>
          </p:nvSpPr>
          <p:spPr bwMode="auto">
            <a:xfrm>
              <a:off x="7834522" y="977900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80" name="Oval 5"/>
            <p:cNvSpPr>
              <a:spLocks noChangeArrowheads="1"/>
            </p:cNvSpPr>
            <p:nvPr/>
          </p:nvSpPr>
          <p:spPr bwMode="auto">
            <a:xfrm>
              <a:off x="8253622" y="1447800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81" name="Oval 6"/>
            <p:cNvSpPr>
              <a:spLocks noChangeArrowheads="1"/>
            </p:cNvSpPr>
            <p:nvPr/>
          </p:nvSpPr>
          <p:spPr bwMode="auto">
            <a:xfrm>
              <a:off x="8406022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82" name="Oval 7"/>
            <p:cNvSpPr>
              <a:spLocks noChangeArrowheads="1"/>
            </p:cNvSpPr>
            <p:nvPr/>
          </p:nvSpPr>
          <p:spPr bwMode="auto">
            <a:xfrm>
              <a:off x="7796422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83" name="Oval 8"/>
            <p:cNvSpPr>
              <a:spLocks noChangeArrowheads="1"/>
            </p:cNvSpPr>
            <p:nvPr/>
          </p:nvSpPr>
          <p:spPr bwMode="auto">
            <a:xfrm>
              <a:off x="7034422" y="3462867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84" name="Oval 9"/>
            <p:cNvSpPr>
              <a:spLocks noChangeArrowheads="1"/>
            </p:cNvSpPr>
            <p:nvPr/>
          </p:nvSpPr>
          <p:spPr bwMode="auto">
            <a:xfrm>
              <a:off x="6501022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85" name="Oval 10"/>
            <p:cNvSpPr>
              <a:spLocks noChangeArrowheads="1"/>
            </p:cNvSpPr>
            <p:nvPr/>
          </p:nvSpPr>
          <p:spPr bwMode="auto">
            <a:xfrm>
              <a:off x="5967622" y="2971800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86" name="Oval 11"/>
            <p:cNvSpPr>
              <a:spLocks noChangeArrowheads="1"/>
            </p:cNvSpPr>
            <p:nvPr/>
          </p:nvSpPr>
          <p:spPr bwMode="auto">
            <a:xfrm>
              <a:off x="5620488" y="2048934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87" name="Oval 12"/>
            <p:cNvSpPr>
              <a:spLocks noChangeArrowheads="1"/>
            </p:cNvSpPr>
            <p:nvPr/>
          </p:nvSpPr>
          <p:spPr bwMode="auto">
            <a:xfrm>
              <a:off x="6196222" y="990600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88" name="TextBox 2"/>
            <p:cNvSpPr txBox="1">
              <a:spLocks noChangeArrowheads="1"/>
            </p:cNvSpPr>
            <p:nvPr/>
          </p:nvSpPr>
          <p:spPr bwMode="auto">
            <a:xfrm>
              <a:off x="7796422" y="685800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4</a:t>
              </a:r>
            </a:p>
          </p:txBody>
        </p:sp>
        <p:sp>
          <p:nvSpPr>
            <p:cNvPr id="82989" name="TextBox 14"/>
            <p:cNvSpPr txBox="1">
              <a:spLocks noChangeArrowheads="1"/>
            </p:cNvSpPr>
            <p:nvPr/>
          </p:nvSpPr>
          <p:spPr bwMode="auto">
            <a:xfrm>
              <a:off x="8321578" y="1219200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8</a:t>
              </a:r>
            </a:p>
          </p:txBody>
        </p:sp>
        <p:sp>
          <p:nvSpPr>
            <p:cNvPr id="82990" name="TextBox 15"/>
            <p:cNvSpPr txBox="1">
              <a:spLocks noChangeArrowheads="1"/>
            </p:cNvSpPr>
            <p:nvPr/>
          </p:nvSpPr>
          <p:spPr bwMode="auto">
            <a:xfrm>
              <a:off x="8473978" y="2069068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15</a:t>
              </a:r>
            </a:p>
          </p:txBody>
        </p:sp>
        <p:sp>
          <p:nvSpPr>
            <p:cNvPr id="82991" name="TextBox 16"/>
            <p:cNvSpPr txBox="1">
              <a:spLocks noChangeArrowheads="1"/>
            </p:cNvSpPr>
            <p:nvPr/>
          </p:nvSpPr>
          <p:spPr bwMode="auto">
            <a:xfrm>
              <a:off x="6882022" y="3516868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32</a:t>
              </a:r>
            </a:p>
          </p:txBody>
        </p:sp>
        <p:sp>
          <p:nvSpPr>
            <p:cNvPr id="82992" name="TextBox 17"/>
            <p:cNvSpPr txBox="1">
              <a:spLocks noChangeArrowheads="1"/>
            </p:cNvSpPr>
            <p:nvPr/>
          </p:nvSpPr>
          <p:spPr bwMode="auto">
            <a:xfrm>
              <a:off x="6272422" y="3352800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35</a:t>
              </a:r>
            </a:p>
          </p:txBody>
        </p:sp>
        <p:sp>
          <p:nvSpPr>
            <p:cNvPr id="82993" name="TextBox 18"/>
            <p:cNvSpPr txBox="1">
              <a:spLocks noChangeArrowheads="1"/>
            </p:cNvSpPr>
            <p:nvPr/>
          </p:nvSpPr>
          <p:spPr bwMode="auto">
            <a:xfrm>
              <a:off x="5205622" y="1916668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50</a:t>
              </a:r>
            </a:p>
          </p:txBody>
        </p:sp>
        <p:sp>
          <p:nvSpPr>
            <p:cNvPr id="82994" name="TextBox 19"/>
            <p:cNvSpPr txBox="1">
              <a:spLocks noChangeArrowheads="1"/>
            </p:cNvSpPr>
            <p:nvPr/>
          </p:nvSpPr>
          <p:spPr bwMode="auto">
            <a:xfrm>
              <a:off x="5831000" y="762000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58</a:t>
              </a:r>
            </a:p>
          </p:txBody>
        </p:sp>
        <p:sp>
          <p:nvSpPr>
            <p:cNvPr id="82995" name="TextBox 20"/>
            <p:cNvSpPr txBox="1">
              <a:spLocks noChangeArrowheads="1"/>
            </p:cNvSpPr>
            <p:nvPr/>
          </p:nvSpPr>
          <p:spPr bwMode="auto">
            <a:xfrm>
              <a:off x="5586622" y="2983468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44</a:t>
              </a:r>
            </a:p>
          </p:txBody>
        </p:sp>
        <p:sp>
          <p:nvSpPr>
            <p:cNvPr id="82996" name="TextBox 21"/>
            <p:cNvSpPr txBox="1">
              <a:spLocks noChangeArrowheads="1"/>
            </p:cNvSpPr>
            <p:nvPr/>
          </p:nvSpPr>
          <p:spPr bwMode="auto">
            <a:xfrm>
              <a:off x="7659800" y="3276600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25</a:t>
              </a:r>
            </a:p>
          </p:txBody>
        </p:sp>
      </p:grp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flipV="1">
            <a:off x="6324600" y="1360488"/>
            <a:ext cx="2220913" cy="153511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Arrow Connector 47"/>
          <p:cNvCxnSpPr>
            <a:cxnSpLocks noChangeShapeType="1"/>
            <a:endCxn id="82978" idx="3"/>
          </p:cNvCxnSpPr>
          <p:nvPr/>
        </p:nvCxnSpPr>
        <p:spPr bwMode="auto">
          <a:xfrm flipH="1">
            <a:off x="6350000" y="1524000"/>
            <a:ext cx="2184400" cy="150336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7391400" y="214471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FF0000"/>
                </a:solidFill>
                <a:latin typeface="Helvetica" charset="0"/>
                <a:cs typeface="Helvetica" charset="0"/>
              </a:rPr>
              <a:t>25</a:t>
            </a:r>
          </a:p>
        </p:txBody>
      </p:sp>
      <p:cxnSp>
        <p:nvCxnSpPr>
          <p:cNvPr id="57" name="Straight Arrow Connector 56"/>
          <p:cNvCxnSpPr>
            <a:cxnSpLocks noChangeShapeType="1"/>
            <a:stCxn id="82985" idx="5"/>
          </p:cNvCxnSpPr>
          <p:nvPr/>
        </p:nvCxnSpPr>
        <p:spPr bwMode="auto">
          <a:xfrm>
            <a:off x="6313488" y="2960688"/>
            <a:ext cx="1763712" cy="16351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Arrow Connector 59"/>
          <p:cNvCxnSpPr>
            <a:cxnSpLocks noChangeShapeType="1"/>
            <a:endCxn id="82978" idx="3"/>
          </p:cNvCxnSpPr>
          <p:nvPr/>
        </p:nvCxnSpPr>
        <p:spPr bwMode="auto">
          <a:xfrm flipH="1" flipV="1">
            <a:off x="6350000" y="3027363"/>
            <a:ext cx="1651000" cy="2492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934200" y="30480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FF0000"/>
                </a:solidFill>
                <a:latin typeface="Helvetica" charset="0"/>
                <a:cs typeface="Helvetica" charset="0"/>
              </a:rPr>
              <a:t>32</a:t>
            </a:r>
          </a:p>
        </p:txBody>
      </p:sp>
      <p:grpSp>
        <p:nvGrpSpPr>
          <p:cNvPr id="82954" name="Group 63"/>
          <p:cNvGrpSpPr>
            <a:grpSpLocks/>
          </p:cNvGrpSpPr>
          <p:nvPr/>
        </p:nvGrpSpPr>
        <p:grpSpPr bwMode="auto">
          <a:xfrm>
            <a:off x="3581400" y="3276600"/>
            <a:ext cx="3709988" cy="3200400"/>
            <a:chOff x="5205622" y="685800"/>
            <a:chExt cx="3709778" cy="3200400"/>
          </a:xfrm>
        </p:grpSpPr>
        <p:sp>
          <p:nvSpPr>
            <p:cNvPr id="82959" name="Oval 64"/>
            <p:cNvSpPr>
              <a:spLocks noChangeArrowheads="1"/>
            </p:cNvSpPr>
            <p:nvPr/>
          </p:nvSpPr>
          <p:spPr bwMode="auto">
            <a:xfrm>
              <a:off x="5662822" y="762000"/>
              <a:ext cx="2771775" cy="2743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82960" name="Oval 65"/>
            <p:cNvSpPr>
              <a:spLocks noChangeArrowheads="1"/>
            </p:cNvSpPr>
            <p:nvPr/>
          </p:nvSpPr>
          <p:spPr bwMode="auto">
            <a:xfrm>
              <a:off x="7834522" y="977900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61" name="Oval 66"/>
            <p:cNvSpPr>
              <a:spLocks noChangeArrowheads="1"/>
            </p:cNvSpPr>
            <p:nvPr/>
          </p:nvSpPr>
          <p:spPr bwMode="auto">
            <a:xfrm>
              <a:off x="8253622" y="1447800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62" name="Oval 67"/>
            <p:cNvSpPr>
              <a:spLocks noChangeArrowheads="1"/>
            </p:cNvSpPr>
            <p:nvPr/>
          </p:nvSpPr>
          <p:spPr bwMode="auto">
            <a:xfrm>
              <a:off x="8406022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63" name="Oval 68"/>
            <p:cNvSpPr>
              <a:spLocks noChangeArrowheads="1"/>
            </p:cNvSpPr>
            <p:nvPr/>
          </p:nvSpPr>
          <p:spPr bwMode="auto">
            <a:xfrm>
              <a:off x="7796422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64" name="Oval 69"/>
            <p:cNvSpPr>
              <a:spLocks noChangeArrowheads="1"/>
            </p:cNvSpPr>
            <p:nvPr/>
          </p:nvSpPr>
          <p:spPr bwMode="auto">
            <a:xfrm>
              <a:off x="7034422" y="3462867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65" name="Oval 70"/>
            <p:cNvSpPr>
              <a:spLocks noChangeArrowheads="1"/>
            </p:cNvSpPr>
            <p:nvPr/>
          </p:nvSpPr>
          <p:spPr bwMode="auto">
            <a:xfrm>
              <a:off x="6501022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66" name="Oval 71"/>
            <p:cNvSpPr>
              <a:spLocks noChangeArrowheads="1"/>
            </p:cNvSpPr>
            <p:nvPr/>
          </p:nvSpPr>
          <p:spPr bwMode="auto">
            <a:xfrm>
              <a:off x="5967622" y="2971800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67" name="Oval 72"/>
            <p:cNvSpPr>
              <a:spLocks noChangeArrowheads="1"/>
            </p:cNvSpPr>
            <p:nvPr/>
          </p:nvSpPr>
          <p:spPr bwMode="auto">
            <a:xfrm>
              <a:off x="5620488" y="2048934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68" name="Oval 73"/>
            <p:cNvSpPr>
              <a:spLocks noChangeArrowheads="1"/>
            </p:cNvSpPr>
            <p:nvPr/>
          </p:nvSpPr>
          <p:spPr bwMode="auto">
            <a:xfrm>
              <a:off x="6196222" y="990600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69" name="TextBox 74"/>
            <p:cNvSpPr txBox="1">
              <a:spLocks noChangeArrowheads="1"/>
            </p:cNvSpPr>
            <p:nvPr/>
          </p:nvSpPr>
          <p:spPr bwMode="auto">
            <a:xfrm>
              <a:off x="7796422" y="685800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4</a:t>
              </a:r>
            </a:p>
          </p:txBody>
        </p:sp>
        <p:sp>
          <p:nvSpPr>
            <p:cNvPr id="82970" name="TextBox 75"/>
            <p:cNvSpPr txBox="1">
              <a:spLocks noChangeArrowheads="1"/>
            </p:cNvSpPr>
            <p:nvPr/>
          </p:nvSpPr>
          <p:spPr bwMode="auto">
            <a:xfrm>
              <a:off x="8321578" y="1219200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8</a:t>
              </a:r>
            </a:p>
          </p:txBody>
        </p:sp>
        <p:sp>
          <p:nvSpPr>
            <p:cNvPr id="82971" name="TextBox 76"/>
            <p:cNvSpPr txBox="1">
              <a:spLocks noChangeArrowheads="1"/>
            </p:cNvSpPr>
            <p:nvPr/>
          </p:nvSpPr>
          <p:spPr bwMode="auto">
            <a:xfrm>
              <a:off x="8473978" y="2069068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15</a:t>
              </a:r>
            </a:p>
          </p:txBody>
        </p:sp>
        <p:sp>
          <p:nvSpPr>
            <p:cNvPr id="82972" name="TextBox 77"/>
            <p:cNvSpPr txBox="1">
              <a:spLocks noChangeArrowheads="1"/>
            </p:cNvSpPr>
            <p:nvPr/>
          </p:nvSpPr>
          <p:spPr bwMode="auto">
            <a:xfrm>
              <a:off x="6882022" y="3516868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32</a:t>
              </a:r>
            </a:p>
          </p:txBody>
        </p:sp>
        <p:sp>
          <p:nvSpPr>
            <p:cNvPr id="82973" name="TextBox 78"/>
            <p:cNvSpPr txBox="1">
              <a:spLocks noChangeArrowheads="1"/>
            </p:cNvSpPr>
            <p:nvPr/>
          </p:nvSpPr>
          <p:spPr bwMode="auto">
            <a:xfrm>
              <a:off x="6272422" y="3352800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35</a:t>
              </a:r>
            </a:p>
          </p:txBody>
        </p:sp>
        <p:sp>
          <p:nvSpPr>
            <p:cNvPr id="82974" name="TextBox 79"/>
            <p:cNvSpPr txBox="1">
              <a:spLocks noChangeArrowheads="1"/>
            </p:cNvSpPr>
            <p:nvPr/>
          </p:nvSpPr>
          <p:spPr bwMode="auto">
            <a:xfrm>
              <a:off x="5205622" y="1916668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50</a:t>
              </a:r>
            </a:p>
          </p:txBody>
        </p:sp>
        <p:sp>
          <p:nvSpPr>
            <p:cNvPr id="82975" name="TextBox 80"/>
            <p:cNvSpPr txBox="1">
              <a:spLocks noChangeArrowheads="1"/>
            </p:cNvSpPr>
            <p:nvPr/>
          </p:nvSpPr>
          <p:spPr bwMode="auto">
            <a:xfrm>
              <a:off x="5831000" y="762000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58</a:t>
              </a:r>
            </a:p>
          </p:txBody>
        </p:sp>
        <p:sp>
          <p:nvSpPr>
            <p:cNvPr id="82976" name="TextBox 81"/>
            <p:cNvSpPr txBox="1">
              <a:spLocks noChangeArrowheads="1"/>
            </p:cNvSpPr>
            <p:nvPr/>
          </p:nvSpPr>
          <p:spPr bwMode="auto">
            <a:xfrm>
              <a:off x="5586622" y="2983468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44</a:t>
              </a:r>
            </a:p>
          </p:txBody>
        </p:sp>
        <p:sp>
          <p:nvSpPr>
            <p:cNvPr id="82977" name="TextBox 82"/>
            <p:cNvSpPr txBox="1">
              <a:spLocks noChangeArrowheads="1"/>
            </p:cNvSpPr>
            <p:nvPr/>
          </p:nvSpPr>
          <p:spPr bwMode="auto">
            <a:xfrm>
              <a:off x="7659800" y="3276600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25</a:t>
              </a:r>
            </a:p>
          </p:txBody>
        </p:sp>
      </p:grpSp>
      <p:cxnSp>
        <p:nvCxnSpPr>
          <p:cNvPr id="84" name="Straight Arrow Connector 83"/>
          <p:cNvCxnSpPr>
            <a:cxnSpLocks noChangeShapeType="1"/>
          </p:cNvCxnSpPr>
          <p:nvPr/>
        </p:nvCxnSpPr>
        <p:spPr bwMode="auto">
          <a:xfrm flipV="1">
            <a:off x="4419600" y="4027488"/>
            <a:ext cx="2220913" cy="153511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5" name="Straight Arrow Connector 84"/>
          <p:cNvCxnSpPr>
            <a:cxnSpLocks noChangeShapeType="1"/>
            <a:endCxn id="82977" idx="0"/>
          </p:cNvCxnSpPr>
          <p:nvPr/>
        </p:nvCxnSpPr>
        <p:spPr bwMode="auto">
          <a:xfrm flipH="1">
            <a:off x="6256338" y="4191000"/>
            <a:ext cx="373062" cy="16764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8" name="Straight Arrow Connector 87"/>
          <p:cNvCxnSpPr>
            <a:cxnSpLocks noChangeShapeType="1"/>
            <a:stCxn id="82977" idx="0"/>
            <a:endCxn id="82959" idx="3"/>
          </p:cNvCxnSpPr>
          <p:nvPr/>
        </p:nvCxnSpPr>
        <p:spPr bwMode="auto">
          <a:xfrm flipH="1" flipV="1">
            <a:off x="4445000" y="5694363"/>
            <a:ext cx="1811338" cy="1730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029200" y="57150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FF0000"/>
                </a:solidFill>
                <a:latin typeface="Helvetica" charset="0"/>
                <a:cs typeface="Helvetica" charset="0"/>
              </a:rPr>
              <a:t>32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3" grpId="0"/>
      <p:bldP spid="8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>
          <a:xfrm>
            <a:off x="990600" y="3200400"/>
            <a:ext cx="7162800" cy="533400"/>
          </a:xfrm>
        </p:spPr>
        <p:txBody>
          <a:bodyPr/>
          <a:lstStyle/>
          <a:p>
            <a:r>
              <a:rPr lang="en-US" sz="4800">
                <a:latin typeface="Helvetica Neue" charset="0"/>
                <a:ea typeface="ＭＳ Ｐゴシック" charset="0"/>
              </a:rPr>
              <a:t>Dynamo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162800" cy="533400"/>
          </a:xfrm>
        </p:spPr>
        <p:txBody>
          <a:bodyPr/>
          <a:lstStyle/>
          <a:p>
            <a:r>
              <a:rPr lang="en-US">
                <a:latin typeface="Helvetica Neue" charset="0"/>
                <a:ea typeface="ＭＳ Ｐゴシック" charset="0"/>
              </a:rPr>
              <a:t>Motivation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800600"/>
          </a:xfrm>
        </p:spPr>
        <p:txBody>
          <a:bodyPr/>
          <a:lstStyle/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Build a distributed storage system:</a:t>
            </a:r>
          </a:p>
          <a:p>
            <a:pPr lvl="1"/>
            <a:r>
              <a:rPr lang="en-US">
                <a:latin typeface="Helvetica Neue Light" charset="0"/>
                <a:ea typeface="ＭＳ Ｐゴシック" charset="0"/>
              </a:rPr>
              <a:t>Scale</a:t>
            </a:r>
          </a:p>
          <a:p>
            <a:pPr lvl="1"/>
            <a:r>
              <a:rPr lang="en-US">
                <a:latin typeface="Helvetica Neue Light" charset="0"/>
                <a:ea typeface="ＭＳ Ｐゴシック" charset="0"/>
              </a:rPr>
              <a:t>Symmetry: every node should have same functionality</a:t>
            </a:r>
          </a:p>
          <a:p>
            <a:pPr lvl="1"/>
            <a:r>
              <a:rPr lang="en-US">
                <a:latin typeface="Helvetica Neue Light" charset="0"/>
                <a:ea typeface="ＭＳ Ｐゴシック" charset="0"/>
              </a:rPr>
              <a:t>Simple: key-value</a:t>
            </a:r>
          </a:p>
          <a:p>
            <a:pPr lvl="1"/>
            <a:r>
              <a:rPr lang="en-US" b="1">
                <a:latin typeface="Helvetica Neue Light" charset="0"/>
                <a:ea typeface="ＭＳ Ｐゴシック" charset="0"/>
              </a:rPr>
              <a:t>Highly available</a:t>
            </a:r>
          </a:p>
          <a:p>
            <a:pPr lvl="1"/>
            <a:r>
              <a:rPr lang="en-US" b="1">
                <a:latin typeface="Helvetica Neue Light" charset="0"/>
                <a:ea typeface="ＭＳ Ｐゴシック" charset="0"/>
              </a:rPr>
              <a:t>Heterogeneity: allow adding nodes with different capacities</a:t>
            </a:r>
          </a:p>
          <a:p>
            <a:pPr lvl="1"/>
            <a:r>
              <a:rPr lang="en-US" b="1">
                <a:solidFill>
                  <a:srgbClr val="FF6600"/>
                </a:solidFill>
                <a:latin typeface="Helvetica Neue Light" charset="0"/>
                <a:ea typeface="ＭＳ Ｐゴシック" charset="0"/>
              </a:rPr>
              <a:t>Guarantee Service Level Agreements (SLA)</a:t>
            </a:r>
          </a:p>
          <a:p>
            <a:pPr lvl="1">
              <a:buFont typeface="Wingdings" charset="0"/>
              <a:buNone/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lvl="1"/>
            <a:endParaRPr lang="en-US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610600" cy="838200"/>
          </a:xfrm>
        </p:spPr>
        <p:txBody>
          <a:bodyPr/>
          <a:lstStyle/>
          <a:p>
            <a:r>
              <a:rPr lang="en-US" sz="3200">
                <a:latin typeface="Helvetica Neue" charset="0"/>
                <a:ea typeface="ＭＳ Ｐゴシック" charset="0"/>
              </a:rPr>
              <a:t>System Assumptions and Requirements</a:t>
            </a:r>
            <a:endParaRPr lang="en-US" sz="3000">
              <a:latin typeface="Helvetica Neue" charset="0"/>
              <a:ea typeface="ＭＳ Ｐゴシック" charset="0"/>
            </a:endParaRP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534400" cy="51816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FF6600"/>
                </a:solidFill>
                <a:latin typeface="Helvetica Neue Light" charset="0"/>
                <a:ea typeface="ＭＳ Ｐゴシック" charset="0"/>
              </a:rPr>
              <a:t>ACID</a:t>
            </a:r>
            <a:r>
              <a:rPr lang="en-US" dirty="0" smtClean="0">
                <a:latin typeface="Helvetica Neue Light" charset="0"/>
                <a:ea typeface="ＭＳ Ｐゴシック" charset="0"/>
              </a:rPr>
              <a:t> </a:t>
            </a:r>
            <a:r>
              <a:rPr lang="en-US" dirty="0">
                <a:latin typeface="Helvetica Neue Light" charset="0"/>
                <a:ea typeface="ＭＳ Ｐゴシック" charset="0"/>
              </a:rPr>
              <a:t>Properties: Atomicity, Consistency, Isolation, </a:t>
            </a:r>
            <a:r>
              <a:rPr lang="en-US" dirty="0" smtClean="0">
                <a:latin typeface="Helvetica Neue Light" charset="0"/>
                <a:ea typeface="ＭＳ Ｐゴシック" charset="0"/>
              </a:rPr>
              <a:t>Durability</a:t>
            </a:r>
            <a:endParaRPr lang="en-US" dirty="0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W</a:t>
            </a:r>
            <a:r>
              <a:rPr lang="en-US" dirty="0" smtClean="0"/>
              <a:t>eaker </a:t>
            </a:r>
            <a:r>
              <a:rPr lang="en-US" dirty="0" smtClean="0">
                <a:solidFill>
                  <a:srgbClr val="FF6600"/>
                </a:solidFill>
              </a:rPr>
              <a:t>C</a:t>
            </a:r>
            <a:r>
              <a:rPr lang="en-US" dirty="0" smtClean="0"/>
              <a:t>onsistency, i.e., eventual consistency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High </a:t>
            </a:r>
            <a:r>
              <a:rPr lang="en-US" dirty="0" smtClean="0">
                <a:solidFill>
                  <a:srgbClr val="FF6600"/>
                </a:solidFill>
              </a:rPr>
              <a:t>A</a:t>
            </a:r>
            <a:r>
              <a:rPr lang="en-US" dirty="0" smtClean="0"/>
              <a:t>vailability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No </a:t>
            </a:r>
            <a:r>
              <a:rPr lang="en-US" dirty="0">
                <a:solidFill>
                  <a:srgbClr val="FF6600"/>
                </a:solidFill>
              </a:rPr>
              <a:t>I</a:t>
            </a:r>
            <a:r>
              <a:rPr lang="en-US" dirty="0" smtClean="0"/>
              <a:t>solation </a:t>
            </a:r>
            <a:r>
              <a:rPr lang="en-US" dirty="0"/>
              <a:t>guarantees 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Only single key </a:t>
            </a:r>
            <a:r>
              <a:rPr lang="en-US" dirty="0"/>
              <a:t>updates</a:t>
            </a:r>
            <a:r>
              <a:rPr lang="en-US" dirty="0" smtClean="0"/>
              <a:t>.</a:t>
            </a:r>
            <a:endParaRPr lang="en-US" i="1" dirty="0">
              <a:latin typeface="Helvetica Neue Light" charset="0"/>
              <a:ea typeface="ＭＳ Ｐゴシック" charset="0"/>
            </a:endParaRPr>
          </a:p>
          <a:p>
            <a:pPr lvl="4">
              <a:lnSpc>
                <a:spcPct val="100000"/>
              </a:lnSpc>
              <a:defRPr/>
            </a:pPr>
            <a:endParaRPr lang="en-US" i="1" dirty="0">
              <a:latin typeface="Helvetica Neue Light" charset="0"/>
              <a:ea typeface="ＭＳ Ｐゴシック" charset="0"/>
            </a:endParaRPr>
          </a:p>
          <a:p>
            <a:pPr marL="0">
              <a:lnSpc>
                <a:spcPct val="100000"/>
              </a:lnSpc>
              <a:defRPr/>
            </a:pPr>
            <a:r>
              <a:rPr lang="en-US" i="1" dirty="0" smtClean="0">
                <a:latin typeface="Helvetica Neue Light" charset="0"/>
                <a:ea typeface="ＭＳ Ｐゴシック" charset="0"/>
              </a:rPr>
              <a:t>SLA </a:t>
            </a:r>
            <a:r>
              <a:rPr lang="en-US" dirty="0" smtClean="0">
                <a:latin typeface="Helvetica Neue Light" charset="0"/>
                <a:ea typeface="ＭＳ Ｐゴシック" charset="0"/>
              </a:rPr>
              <a:t>(Service Level Agreement)</a:t>
            </a:r>
            <a:r>
              <a:rPr lang="en-US" i="1" dirty="0" smtClean="0">
                <a:latin typeface="Helvetica Neue Light" charset="0"/>
                <a:ea typeface="ＭＳ Ｐゴシック" charset="0"/>
              </a:rPr>
              <a:t>: </a:t>
            </a:r>
            <a:r>
              <a:rPr lang="en-US" dirty="0" smtClean="0"/>
              <a:t>99.9% performance guarantees</a:t>
            </a:r>
          </a:p>
          <a:p>
            <a:pPr marL="342900" lvl="1">
              <a:lnSpc>
                <a:spcPct val="100000"/>
              </a:lnSpc>
              <a:defRPr/>
            </a:pPr>
            <a:r>
              <a:rPr lang="en-US" dirty="0" smtClean="0"/>
              <a:t>E.g., 500ms latency for </a:t>
            </a:r>
            <a:r>
              <a:rPr lang="en-US" dirty="0"/>
              <a:t>99.9% of its requests for </a:t>
            </a:r>
            <a:r>
              <a:rPr lang="en-US" dirty="0" smtClean="0"/>
              <a:t>a peak </a:t>
            </a:r>
            <a:r>
              <a:rPr lang="en-US" dirty="0"/>
              <a:t>client load of 500 requests per </a:t>
            </a:r>
            <a:r>
              <a:rPr lang="en-US" dirty="0" smtClean="0"/>
              <a:t>second</a:t>
            </a:r>
          </a:p>
          <a:p>
            <a:pPr marL="342900" lvl="1">
              <a:lnSpc>
                <a:spcPct val="100000"/>
              </a:lnSpc>
              <a:defRPr/>
            </a:pPr>
            <a:r>
              <a:rPr lang="en-US" dirty="0">
                <a:latin typeface="Helvetica Neue Light" charset="0"/>
                <a:ea typeface="ＭＳ Ｐゴシック" charset="0"/>
              </a:rPr>
              <a:t>a</a:t>
            </a:r>
            <a:r>
              <a:rPr lang="en-US" dirty="0" smtClean="0">
                <a:latin typeface="Helvetica Neue Light" charset="0"/>
                <a:ea typeface="ＭＳ Ｐゴシック" charset="0"/>
              </a:rPr>
              <a:t>verage, median, variance not representative for user’s experience</a:t>
            </a:r>
            <a:endParaRPr lang="en-US" dirty="0">
              <a:latin typeface="Helvetica Neue Light" charset="0"/>
              <a:ea typeface="ＭＳ Ｐゴシック" charset="0"/>
            </a:endParaRPr>
          </a:p>
          <a:p>
            <a:pPr lvl="2">
              <a:lnSpc>
                <a:spcPct val="100000"/>
              </a:lnSpc>
              <a:defRPr/>
            </a:pPr>
            <a:endParaRPr lang="en-US" dirty="0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  <a:defRPr/>
            </a:pPr>
            <a:r>
              <a:rPr lang="en-US" dirty="0">
                <a:latin typeface="Helvetica Neue Light" charset="0"/>
                <a:ea typeface="ＭＳ Ｐゴシック" charset="0"/>
              </a:rPr>
              <a:t>Other Assumptions: </a:t>
            </a:r>
            <a:r>
              <a:rPr lang="en-US" dirty="0" smtClean="0">
                <a:latin typeface="Helvetica Neue Light" charset="0"/>
                <a:ea typeface="ＭＳ Ｐゴシック" charset="0"/>
              </a:rPr>
              <a:t>internal service, no </a:t>
            </a:r>
            <a:r>
              <a:rPr lang="en-US" dirty="0">
                <a:latin typeface="Helvetica Neue Light" charset="0"/>
                <a:ea typeface="ＭＳ Ｐゴシック" charset="0"/>
              </a:rPr>
              <a:t>security related </a:t>
            </a:r>
            <a:r>
              <a:rPr lang="en-US" dirty="0" smtClean="0">
                <a:latin typeface="Helvetica Neue Light" charset="0"/>
                <a:ea typeface="ＭＳ Ｐゴシック" charset="0"/>
              </a:rPr>
              <a:t>requirements</a:t>
            </a:r>
            <a:endParaRPr lang="en-US" dirty="0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  <a:defRPr/>
            </a:pPr>
            <a:endParaRPr lang="en-US" dirty="0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  <a:defRPr/>
            </a:pPr>
            <a:endParaRPr lang="en-US" dirty="0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3" name="Picture 3" descr="Screen Shot 2016-10-31 at 10.04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860425"/>
            <a:ext cx="5367338" cy="599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162800" cy="533400"/>
          </a:xfrm>
        </p:spPr>
        <p:txBody>
          <a:bodyPr/>
          <a:lstStyle/>
          <a:p>
            <a:r>
              <a:rPr lang="en-US">
                <a:latin typeface="Helvetica Neue" charset="0"/>
                <a:ea typeface="ＭＳ Ｐゴシック" charset="0"/>
              </a:rPr>
              <a:t>Architecture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3200400" cy="5105400"/>
          </a:xfrm>
        </p:spPr>
        <p:txBody>
          <a:bodyPr/>
          <a:lstStyle/>
          <a:p>
            <a:pPr marL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Service oriented architecture: modular, composable</a:t>
            </a:r>
          </a:p>
          <a:p>
            <a:pPr marL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Challenge: end-to-end SLAs</a:t>
            </a:r>
          </a:p>
          <a:p>
            <a:pPr marL="342900"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Each service should provide even tighter latency bounds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 charset="0"/>
                <a:ea typeface="ＭＳ Ｐゴシック" charset="0"/>
              </a:rPr>
              <a:t>Design Consideration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Sacrifice strong consistency for availability</a:t>
            </a: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Conflict resolution is executed during </a:t>
            </a:r>
            <a:r>
              <a:rPr lang="en-US" b="1" i="1">
                <a:latin typeface="Helvetica Neue Light" charset="0"/>
                <a:ea typeface="ＭＳ Ｐゴシック" charset="0"/>
              </a:rPr>
              <a:t>read</a:t>
            </a:r>
            <a:r>
              <a:rPr lang="en-US">
                <a:latin typeface="Helvetica Neue Light" charset="0"/>
                <a:ea typeface="ＭＳ Ｐゴシック" charset="0"/>
              </a:rPr>
              <a:t> instead of </a:t>
            </a:r>
            <a:r>
              <a:rPr lang="en-US" b="1" i="1">
                <a:latin typeface="Helvetica Neue Light" charset="0"/>
                <a:ea typeface="ＭＳ Ｐゴシック" charset="0"/>
              </a:rPr>
              <a:t>write</a:t>
            </a:r>
            <a:r>
              <a:rPr lang="en-US">
                <a:latin typeface="Helvetica Neue Light" charset="0"/>
                <a:ea typeface="ＭＳ Ｐゴシック" charset="0"/>
              </a:rPr>
              <a:t>, i.e. </a:t>
            </a:r>
            <a:r>
              <a:rPr lang="ja-JP" altLang="en-US">
                <a:latin typeface="Arial" charset="0"/>
                <a:ea typeface="ＭＳ Ｐゴシック" charset="0"/>
              </a:rPr>
              <a:t>“</a:t>
            </a:r>
            <a:r>
              <a:rPr lang="en-US" altLang="ja-JP">
                <a:latin typeface="Helvetica Neue Light" charset="0"/>
                <a:ea typeface="ＭＳ Ｐゴシック" charset="0"/>
              </a:rPr>
              <a:t>always writeable</a:t>
            </a:r>
            <a:r>
              <a:rPr lang="ja-JP" altLang="en-US">
                <a:latin typeface="Arial" charset="0"/>
                <a:ea typeface="ＭＳ Ｐゴシック" charset="0"/>
              </a:rPr>
              <a:t>”</a:t>
            </a:r>
            <a:r>
              <a:rPr lang="en-US" altLang="ja-JP">
                <a:latin typeface="Helvetica Neue Light" charset="0"/>
                <a:ea typeface="ＭＳ Ｐゴシック" charset="0"/>
              </a:rPr>
              <a:t>.</a:t>
            </a: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Other principles: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Incremental scalability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Symmetry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Decentralization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Heterogeneity</a:t>
            </a:r>
            <a:endParaRPr lang="en-US" i="1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Key Value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1524000"/>
          </a:xfrm>
        </p:spPr>
        <p:txBody>
          <a:bodyPr/>
          <a:lstStyle/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Also called a Distributed Hash Table (DHT)</a:t>
            </a: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Main idea: partition set of key-values across many machines</a:t>
            </a:r>
          </a:p>
          <a:p>
            <a:pPr marL="0" indent="0"/>
            <a:endParaRPr lang="en-US">
              <a:latin typeface="Helvetica Neue Light" charset="0"/>
              <a:ea typeface="ＭＳ Ｐゴシック" charset="0"/>
            </a:endParaRPr>
          </a:p>
          <a:p>
            <a:pPr marL="0" indent="0"/>
            <a:endParaRPr lang="en-US">
              <a:latin typeface="Helvetica Neue Light" charset="0"/>
              <a:ea typeface="ＭＳ Ｐゴシック" charset="0"/>
            </a:endParaRPr>
          </a:p>
          <a:p>
            <a:pPr marL="0" indent="0"/>
            <a:endParaRPr lang="en-US">
              <a:latin typeface="Helvetica Neue Light" charset="0"/>
              <a:ea typeface="ＭＳ Ｐゴシック" charset="0"/>
            </a:endParaRPr>
          </a:p>
          <a:p>
            <a:pPr marL="0" indent="0"/>
            <a:endParaRPr lang="en-US">
              <a:latin typeface="Helvetica Neue Light" charset="0"/>
              <a:ea typeface="ＭＳ Ｐゴシック" charset="0"/>
            </a:endParaRPr>
          </a:p>
          <a:p>
            <a:pPr marL="0" indent="0"/>
            <a:endParaRPr lang="en-US">
              <a:latin typeface="Helvetica Neue Light" charset="0"/>
              <a:ea typeface="ＭＳ Ｐゴシック" charset="0"/>
            </a:endParaRPr>
          </a:p>
          <a:p>
            <a:pPr marL="0" indent="0"/>
            <a:endParaRPr lang="en-US">
              <a:latin typeface="Helvetica Neue Light" charset="0"/>
              <a:ea typeface="ＭＳ Ｐゴシック" charset="0"/>
            </a:endParaRPr>
          </a:p>
          <a:p>
            <a:pPr marL="0" indent="0"/>
            <a:endParaRPr lang="en-US">
              <a:latin typeface="Helvetica Neue Light" charset="0"/>
              <a:ea typeface="ＭＳ Ｐゴシック" charset="0"/>
            </a:endParaRPr>
          </a:p>
          <a:p>
            <a:pPr marL="0" indent="0"/>
            <a:endParaRPr lang="en-US">
              <a:latin typeface="Helvetica Neue Light" charset="0"/>
              <a:ea typeface="ＭＳ Ｐゴシック" charset="0"/>
            </a:endParaRPr>
          </a:p>
        </p:txBody>
      </p:sp>
      <p:grpSp>
        <p:nvGrpSpPr>
          <p:cNvPr id="11267" name="Group 97"/>
          <p:cNvGrpSpPr>
            <a:grpSpLocks/>
          </p:cNvGrpSpPr>
          <p:nvPr/>
        </p:nvGrpSpPr>
        <p:grpSpPr bwMode="auto">
          <a:xfrm>
            <a:off x="6781800" y="2379663"/>
            <a:ext cx="533400" cy="1754187"/>
            <a:chOff x="7010400" y="1600200"/>
            <a:chExt cx="533400" cy="1753394"/>
          </a:xfrm>
        </p:grpSpPr>
        <p:sp>
          <p:nvSpPr>
            <p:cNvPr id="11311" name="Rectangle 4"/>
            <p:cNvSpPr>
              <a:spLocks noChangeArrowheads="1"/>
            </p:cNvSpPr>
            <p:nvPr/>
          </p:nvSpPr>
          <p:spPr bwMode="auto">
            <a:xfrm>
              <a:off x="7010400" y="1600200"/>
              <a:ext cx="533400" cy="1752600"/>
            </a:xfrm>
            <a:prstGeom prst="rect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cxnSp>
          <p:nvCxnSpPr>
            <p:cNvPr id="11312" name="Straight Connector 6"/>
            <p:cNvCxnSpPr>
              <a:cxnSpLocks noChangeShapeType="1"/>
              <a:stCxn id="11311" idx="0"/>
              <a:endCxn id="11311" idx="2"/>
            </p:cNvCxnSpPr>
            <p:nvPr/>
          </p:nvCxnSpPr>
          <p:spPr bwMode="auto">
            <a:xfrm rot="16200000" flipH="1">
              <a:off x="6400800" y="2476500"/>
              <a:ext cx="17526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3" name="Straight Connector 7"/>
            <p:cNvCxnSpPr>
              <a:cxnSpLocks noChangeShapeType="1"/>
            </p:cNvCxnSpPr>
            <p:nvPr/>
          </p:nvCxnSpPr>
          <p:spPr bwMode="auto">
            <a:xfrm>
              <a:off x="7010400" y="16764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4" name="Straight Connector 10"/>
            <p:cNvCxnSpPr>
              <a:cxnSpLocks noChangeShapeType="1"/>
            </p:cNvCxnSpPr>
            <p:nvPr/>
          </p:nvCxnSpPr>
          <p:spPr bwMode="auto">
            <a:xfrm>
              <a:off x="7010400" y="17526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5" name="Straight Connector 11"/>
            <p:cNvCxnSpPr>
              <a:cxnSpLocks noChangeShapeType="1"/>
            </p:cNvCxnSpPr>
            <p:nvPr/>
          </p:nvCxnSpPr>
          <p:spPr bwMode="auto">
            <a:xfrm>
              <a:off x="7010400" y="18288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6" name="Straight Connector 12"/>
            <p:cNvCxnSpPr>
              <a:cxnSpLocks noChangeShapeType="1"/>
            </p:cNvCxnSpPr>
            <p:nvPr/>
          </p:nvCxnSpPr>
          <p:spPr bwMode="auto">
            <a:xfrm>
              <a:off x="7010400" y="19050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7" name="Straight Connector 13"/>
            <p:cNvCxnSpPr>
              <a:cxnSpLocks noChangeShapeType="1"/>
            </p:cNvCxnSpPr>
            <p:nvPr/>
          </p:nvCxnSpPr>
          <p:spPr bwMode="auto">
            <a:xfrm>
              <a:off x="7010400" y="1979612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8" name="Straight Connector 14"/>
            <p:cNvCxnSpPr>
              <a:cxnSpLocks noChangeShapeType="1"/>
            </p:cNvCxnSpPr>
            <p:nvPr/>
          </p:nvCxnSpPr>
          <p:spPr bwMode="auto">
            <a:xfrm>
              <a:off x="7010400" y="20574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9" name="Straight Connector 15"/>
            <p:cNvCxnSpPr>
              <a:cxnSpLocks noChangeShapeType="1"/>
            </p:cNvCxnSpPr>
            <p:nvPr/>
          </p:nvCxnSpPr>
          <p:spPr bwMode="auto">
            <a:xfrm>
              <a:off x="7010400" y="21336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0" name="Straight Connector 16"/>
            <p:cNvCxnSpPr>
              <a:cxnSpLocks noChangeShapeType="1"/>
            </p:cNvCxnSpPr>
            <p:nvPr/>
          </p:nvCxnSpPr>
          <p:spPr bwMode="auto">
            <a:xfrm>
              <a:off x="7010400" y="22098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1" name="Straight Connector 17"/>
            <p:cNvCxnSpPr>
              <a:cxnSpLocks noChangeShapeType="1"/>
            </p:cNvCxnSpPr>
            <p:nvPr/>
          </p:nvCxnSpPr>
          <p:spPr bwMode="auto">
            <a:xfrm>
              <a:off x="7010400" y="22860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2" name="Straight Connector 18"/>
            <p:cNvCxnSpPr>
              <a:cxnSpLocks noChangeShapeType="1"/>
            </p:cNvCxnSpPr>
            <p:nvPr/>
          </p:nvCxnSpPr>
          <p:spPr bwMode="auto">
            <a:xfrm>
              <a:off x="7010400" y="2360612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3" name="Straight Connector 19"/>
            <p:cNvCxnSpPr>
              <a:cxnSpLocks noChangeShapeType="1"/>
            </p:cNvCxnSpPr>
            <p:nvPr/>
          </p:nvCxnSpPr>
          <p:spPr bwMode="auto">
            <a:xfrm>
              <a:off x="7010400" y="24384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4" name="Straight Connector 20"/>
            <p:cNvCxnSpPr>
              <a:cxnSpLocks noChangeShapeType="1"/>
            </p:cNvCxnSpPr>
            <p:nvPr/>
          </p:nvCxnSpPr>
          <p:spPr bwMode="auto">
            <a:xfrm>
              <a:off x="7010400" y="25146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5" name="Straight Connector 21"/>
            <p:cNvCxnSpPr>
              <a:cxnSpLocks noChangeShapeType="1"/>
            </p:cNvCxnSpPr>
            <p:nvPr/>
          </p:nvCxnSpPr>
          <p:spPr bwMode="auto">
            <a:xfrm>
              <a:off x="7010400" y="25908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6" name="Straight Connector 22"/>
            <p:cNvCxnSpPr>
              <a:cxnSpLocks noChangeShapeType="1"/>
            </p:cNvCxnSpPr>
            <p:nvPr/>
          </p:nvCxnSpPr>
          <p:spPr bwMode="auto">
            <a:xfrm>
              <a:off x="7010400" y="26670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7" name="Straight Connector 23"/>
            <p:cNvCxnSpPr>
              <a:cxnSpLocks noChangeShapeType="1"/>
            </p:cNvCxnSpPr>
            <p:nvPr/>
          </p:nvCxnSpPr>
          <p:spPr bwMode="auto">
            <a:xfrm>
              <a:off x="7010400" y="2741612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8" name="Straight Connector 24"/>
            <p:cNvCxnSpPr>
              <a:cxnSpLocks noChangeShapeType="1"/>
            </p:cNvCxnSpPr>
            <p:nvPr/>
          </p:nvCxnSpPr>
          <p:spPr bwMode="auto">
            <a:xfrm>
              <a:off x="7010400" y="28194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9" name="Straight Connector 25"/>
            <p:cNvCxnSpPr>
              <a:cxnSpLocks noChangeShapeType="1"/>
            </p:cNvCxnSpPr>
            <p:nvPr/>
          </p:nvCxnSpPr>
          <p:spPr bwMode="auto">
            <a:xfrm>
              <a:off x="7010400" y="28956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30" name="Straight Connector 26"/>
            <p:cNvCxnSpPr>
              <a:cxnSpLocks noChangeShapeType="1"/>
            </p:cNvCxnSpPr>
            <p:nvPr/>
          </p:nvCxnSpPr>
          <p:spPr bwMode="auto">
            <a:xfrm>
              <a:off x="7010400" y="29718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31" name="Straight Connector 28"/>
            <p:cNvCxnSpPr>
              <a:cxnSpLocks noChangeShapeType="1"/>
            </p:cNvCxnSpPr>
            <p:nvPr/>
          </p:nvCxnSpPr>
          <p:spPr bwMode="auto">
            <a:xfrm>
              <a:off x="7010400" y="3275012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1268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74345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74345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74345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74186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6248400" y="4437063"/>
            <a:ext cx="533400" cy="382587"/>
            <a:chOff x="6477000" y="3657600"/>
            <a:chExt cx="533400" cy="381794"/>
          </a:xfrm>
        </p:grpSpPr>
        <p:sp>
          <p:nvSpPr>
            <p:cNvPr id="11305" name="Rectangle 77"/>
            <p:cNvSpPr>
              <a:spLocks noChangeArrowheads="1"/>
            </p:cNvSpPr>
            <p:nvPr/>
          </p:nvSpPr>
          <p:spPr bwMode="auto">
            <a:xfrm>
              <a:off x="6477000" y="3657600"/>
              <a:ext cx="533400" cy="381000"/>
            </a:xfrm>
            <a:prstGeom prst="rect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cxnSp>
          <p:nvCxnSpPr>
            <p:cNvPr id="11306" name="Straight Connector 78"/>
            <p:cNvCxnSpPr>
              <a:cxnSpLocks noChangeShapeType="1"/>
              <a:stCxn id="11305" idx="0"/>
              <a:endCxn id="11305" idx="2"/>
            </p:cNvCxnSpPr>
            <p:nvPr/>
          </p:nvCxnSpPr>
          <p:spPr bwMode="auto">
            <a:xfrm rot="16200000" flipH="1">
              <a:off x="6553200" y="3848100"/>
              <a:ext cx="3810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7" name="Straight Connector 79"/>
            <p:cNvCxnSpPr>
              <a:cxnSpLocks noChangeShapeType="1"/>
            </p:cNvCxnSpPr>
            <p:nvPr/>
          </p:nvCxnSpPr>
          <p:spPr bwMode="auto">
            <a:xfrm>
              <a:off x="6477000" y="37338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8" name="Straight Connector 80"/>
            <p:cNvCxnSpPr>
              <a:cxnSpLocks noChangeShapeType="1"/>
            </p:cNvCxnSpPr>
            <p:nvPr/>
          </p:nvCxnSpPr>
          <p:spPr bwMode="auto">
            <a:xfrm>
              <a:off x="6477000" y="38100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9" name="Straight Connector 81"/>
            <p:cNvCxnSpPr>
              <a:cxnSpLocks noChangeShapeType="1"/>
            </p:cNvCxnSpPr>
            <p:nvPr/>
          </p:nvCxnSpPr>
          <p:spPr bwMode="auto">
            <a:xfrm>
              <a:off x="6477000" y="38862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0" name="Straight Connector 82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98"/>
          <p:cNvGrpSpPr>
            <a:grpSpLocks/>
          </p:cNvGrpSpPr>
          <p:nvPr/>
        </p:nvGrpSpPr>
        <p:grpSpPr bwMode="auto">
          <a:xfrm>
            <a:off x="1524000" y="4437063"/>
            <a:ext cx="533400" cy="381000"/>
            <a:chOff x="1752600" y="3656806"/>
            <a:chExt cx="533400" cy="381000"/>
          </a:xfrm>
        </p:grpSpPr>
        <p:sp>
          <p:nvSpPr>
            <p:cNvPr id="11299" name="Rectangle 59"/>
            <p:cNvSpPr>
              <a:spLocks noChangeArrowheads="1"/>
            </p:cNvSpPr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cxnSp>
          <p:nvCxnSpPr>
            <p:cNvPr id="11300" name="Straight Connector 61"/>
            <p:cNvCxnSpPr>
              <a:cxnSpLocks noChangeShapeType="1"/>
            </p:cNvCxnSpPr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1" name="Straight Connector 62"/>
            <p:cNvCxnSpPr>
              <a:cxnSpLocks noChangeShapeType="1"/>
            </p:cNvCxnSpPr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2" name="Straight Connector 63"/>
            <p:cNvCxnSpPr>
              <a:cxnSpLocks noChangeShapeType="1"/>
            </p:cNvCxnSpPr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3" name="Straight Connector 64"/>
            <p:cNvCxnSpPr>
              <a:cxnSpLocks noChangeShapeType="1"/>
            </p:cNvCxnSpPr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4" name="Straight Connector 83"/>
            <p:cNvCxnSpPr>
              <a:cxnSpLocks noChangeShapeType="1"/>
            </p:cNvCxnSpPr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99"/>
          <p:cNvGrpSpPr>
            <a:grpSpLocks/>
          </p:cNvGrpSpPr>
          <p:nvPr/>
        </p:nvGrpSpPr>
        <p:grpSpPr bwMode="auto">
          <a:xfrm>
            <a:off x="2971800" y="4437063"/>
            <a:ext cx="533400" cy="381000"/>
            <a:chOff x="3200400" y="3657600"/>
            <a:chExt cx="533400" cy="381000"/>
          </a:xfrm>
        </p:grpSpPr>
        <p:sp>
          <p:nvSpPr>
            <p:cNvPr id="11293" name="Rectangle 65"/>
            <p:cNvSpPr>
              <a:spLocks noChangeArrowheads="1"/>
            </p:cNvSpPr>
            <p:nvPr/>
          </p:nvSpPr>
          <p:spPr bwMode="auto">
            <a:xfrm>
              <a:off x="3200400" y="3657600"/>
              <a:ext cx="533400" cy="381000"/>
            </a:xfrm>
            <a:prstGeom prst="rect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cxnSp>
          <p:nvCxnSpPr>
            <p:cNvPr id="11294" name="Straight Connector 67"/>
            <p:cNvCxnSpPr>
              <a:cxnSpLocks noChangeShapeType="1"/>
            </p:cNvCxnSpPr>
            <p:nvPr/>
          </p:nvCxnSpPr>
          <p:spPr bwMode="auto">
            <a:xfrm>
              <a:off x="3200400" y="37338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5" name="Straight Connector 68"/>
            <p:cNvCxnSpPr>
              <a:cxnSpLocks noChangeShapeType="1"/>
            </p:cNvCxnSpPr>
            <p:nvPr/>
          </p:nvCxnSpPr>
          <p:spPr bwMode="auto">
            <a:xfrm>
              <a:off x="3200400" y="38100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6" name="Straight Connector 69"/>
            <p:cNvCxnSpPr>
              <a:cxnSpLocks noChangeShapeType="1"/>
            </p:cNvCxnSpPr>
            <p:nvPr/>
          </p:nvCxnSpPr>
          <p:spPr bwMode="auto">
            <a:xfrm>
              <a:off x="3200400" y="38862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7" name="Straight Connector 70"/>
            <p:cNvCxnSpPr>
              <a:cxnSpLocks noChangeShapeType="1"/>
            </p:cNvCxnSpPr>
            <p:nvPr/>
          </p:nvCxnSpPr>
          <p:spPr bwMode="auto">
            <a:xfrm>
              <a:off x="3200400" y="3658394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8" name="Straight Connector 84"/>
            <p:cNvCxnSpPr>
              <a:cxnSpLocks noChangeShapeType="1"/>
            </p:cNvCxnSpPr>
            <p:nvPr/>
          </p:nvCxnSpPr>
          <p:spPr bwMode="auto">
            <a:xfrm>
              <a:off x="3200400" y="39624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100"/>
          <p:cNvGrpSpPr>
            <a:grpSpLocks/>
          </p:cNvGrpSpPr>
          <p:nvPr/>
        </p:nvGrpSpPr>
        <p:grpSpPr bwMode="auto">
          <a:xfrm>
            <a:off x="4267200" y="4437063"/>
            <a:ext cx="533400" cy="382587"/>
            <a:chOff x="4495800" y="3657600"/>
            <a:chExt cx="533400" cy="381794"/>
          </a:xfrm>
        </p:grpSpPr>
        <p:sp>
          <p:nvSpPr>
            <p:cNvPr id="11286" name="Rectangle 71"/>
            <p:cNvSpPr>
              <a:spLocks noChangeArrowheads="1"/>
            </p:cNvSpPr>
            <p:nvPr/>
          </p:nvSpPr>
          <p:spPr bwMode="auto">
            <a:xfrm>
              <a:off x="4495800" y="3657600"/>
              <a:ext cx="533400" cy="381000"/>
            </a:xfrm>
            <a:prstGeom prst="rect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cxnSp>
          <p:nvCxnSpPr>
            <p:cNvPr id="11287" name="Straight Connector 72"/>
            <p:cNvCxnSpPr>
              <a:cxnSpLocks noChangeShapeType="1"/>
              <a:stCxn id="11286" idx="0"/>
              <a:endCxn id="11286" idx="2"/>
            </p:cNvCxnSpPr>
            <p:nvPr/>
          </p:nvCxnSpPr>
          <p:spPr bwMode="auto">
            <a:xfrm rot="16200000" flipH="1">
              <a:off x="4572000" y="3848100"/>
              <a:ext cx="3810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8" name="Straight Connector 73"/>
            <p:cNvCxnSpPr>
              <a:cxnSpLocks noChangeShapeType="1"/>
            </p:cNvCxnSpPr>
            <p:nvPr/>
          </p:nvCxnSpPr>
          <p:spPr bwMode="auto">
            <a:xfrm>
              <a:off x="4495800" y="37338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9" name="Straight Connector 74"/>
            <p:cNvCxnSpPr>
              <a:cxnSpLocks noChangeShapeType="1"/>
            </p:cNvCxnSpPr>
            <p:nvPr/>
          </p:nvCxnSpPr>
          <p:spPr bwMode="auto">
            <a:xfrm>
              <a:off x="4495800" y="38100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0" name="Straight Connector 75"/>
            <p:cNvCxnSpPr>
              <a:cxnSpLocks noChangeShapeType="1"/>
            </p:cNvCxnSpPr>
            <p:nvPr/>
          </p:nvCxnSpPr>
          <p:spPr bwMode="auto">
            <a:xfrm>
              <a:off x="4495800" y="38862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1" name="Straight Connector 76"/>
            <p:cNvCxnSpPr>
              <a:cxnSpLocks noChangeShapeType="1"/>
            </p:cNvCxnSpPr>
            <p:nvPr/>
          </p:nvCxnSpPr>
          <p:spPr bwMode="auto">
            <a:xfrm>
              <a:off x="4495800" y="3658394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2" name="Straight Connector 85"/>
            <p:cNvCxnSpPr>
              <a:cxnSpLocks noChangeShapeType="1"/>
            </p:cNvCxnSpPr>
            <p:nvPr/>
          </p:nvCxnSpPr>
          <p:spPr bwMode="auto">
            <a:xfrm>
              <a:off x="4495800" y="39624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8" name="Left Brace 87"/>
          <p:cNvSpPr>
            <a:spLocks/>
          </p:cNvSpPr>
          <p:nvPr/>
        </p:nvSpPr>
        <p:spPr bwMode="auto">
          <a:xfrm>
            <a:off x="6629400" y="2379663"/>
            <a:ext cx="152400" cy="381000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89" name="Left Brace 88"/>
          <p:cNvSpPr>
            <a:spLocks/>
          </p:cNvSpPr>
          <p:nvPr/>
        </p:nvSpPr>
        <p:spPr bwMode="auto">
          <a:xfrm>
            <a:off x="6629400" y="2760663"/>
            <a:ext cx="152400" cy="381000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90" name="Left Brace 89"/>
          <p:cNvSpPr>
            <a:spLocks/>
          </p:cNvSpPr>
          <p:nvPr/>
        </p:nvSpPr>
        <p:spPr bwMode="auto">
          <a:xfrm>
            <a:off x="6629400" y="3141663"/>
            <a:ext cx="152400" cy="381000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91" name="Left Brace 90"/>
          <p:cNvSpPr>
            <a:spLocks/>
          </p:cNvSpPr>
          <p:nvPr/>
        </p:nvSpPr>
        <p:spPr bwMode="auto">
          <a:xfrm>
            <a:off x="6629400" y="3751263"/>
            <a:ext cx="152400" cy="381000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11280" name="TextBox 91"/>
          <p:cNvSpPr txBox="1">
            <a:spLocks noChangeArrowheads="1"/>
          </p:cNvSpPr>
          <p:nvPr/>
        </p:nvSpPr>
        <p:spPr bwMode="auto">
          <a:xfrm>
            <a:off x="6688138" y="2133600"/>
            <a:ext cx="7794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Arial Narrow" charset="0"/>
                <a:cs typeface="Arial Narrow" charset="0"/>
              </a:rPr>
              <a:t>key, value</a:t>
            </a:r>
          </a:p>
        </p:txBody>
      </p:sp>
      <p:sp>
        <p:nvSpPr>
          <p:cNvPr id="93" name="Freeform 92"/>
          <p:cNvSpPr>
            <a:spLocks/>
          </p:cNvSpPr>
          <p:nvPr/>
        </p:nvSpPr>
        <p:spPr bwMode="auto">
          <a:xfrm>
            <a:off x="1816100" y="2595563"/>
            <a:ext cx="4762500" cy="1676400"/>
          </a:xfrm>
          <a:custGeom>
            <a:avLst/>
            <a:gdLst>
              <a:gd name="T0" fmla="*/ 4762500 w 4762500"/>
              <a:gd name="T1" fmla="*/ 0 h 1676400"/>
              <a:gd name="T2" fmla="*/ 0 w 4762500"/>
              <a:gd name="T3" fmla="*/ 1676400 h 1676400"/>
              <a:gd name="T4" fmla="*/ 0 60000 65536"/>
              <a:gd name="T5" fmla="*/ 0 60000 65536"/>
              <a:gd name="T6" fmla="*/ 0 w 4762500"/>
              <a:gd name="T7" fmla="*/ 0 h 1676400"/>
              <a:gd name="T8" fmla="*/ 4762500 w 4762500"/>
              <a:gd name="T9" fmla="*/ 1676400 h 1676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62500" h="1676400">
                <a:moveTo>
                  <a:pt x="4762500" y="0"/>
                </a:moveTo>
                <a:lnTo>
                  <a:pt x="0" y="1676400"/>
                </a:lnTo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4" name="Freeform 93"/>
          <p:cNvSpPr>
            <a:spLocks/>
          </p:cNvSpPr>
          <p:nvPr/>
        </p:nvSpPr>
        <p:spPr bwMode="auto">
          <a:xfrm>
            <a:off x="3276600" y="2989263"/>
            <a:ext cx="3276600" cy="1295400"/>
          </a:xfrm>
          <a:custGeom>
            <a:avLst/>
            <a:gdLst>
              <a:gd name="T0" fmla="*/ 347499 w 4762500"/>
              <a:gd name="T1" fmla="*/ 0 h 1676400"/>
              <a:gd name="T2" fmla="*/ 0 w 4762500"/>
              <a:gd name="T3" fmla="*/ 275779 h 1676400"/>
              <a:gd name="T4" fmla="*/ 0 60000 65536"/>
              <a:gd name="T5" fmla="*/ 0 60000 65536"/>
              <a:gd name="T6" fmla="*/ 0 w 4762500"/>
              <a:gd name="T7" fmla="*/ 0 h 1676400"/>
              <a:gd name="T8" fmla="*/ 4762500 w 4762500"/>
              <a:gd name="T9" fmla="*/ 1676400 h 1676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62500" h="1676400">
                <a:moveTo>
                  <a:pt x="4762500" y="0"/>
                </a:moveTo>
                <a:lnTo>
                  <a:pt x="0" y="1676400"/>
                </a:lnTo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5" name="Freeform 94"/>
          <p:cNvSpPr>
            <a:spLocks/>
          </p:cNvSpPr>
          <p:nvPr/>
        </p:nvSpPr>
        <p:spPr bwMode="auto">
          <a:xfrm>
            <a:off x="4572000" y="3370263"/>
            <a:ext cx="1981200" cy="914400"/>
          </a:xfrm>
          <a:custGeom>
            <a:avLst/>
            <a:gdLst>
              <a:gd name="T0" fmla="*/ 10268 w 4762500"/>
              <a:gd name="T1" fmla="*/ 0 h 1676400"/>
              <a:gd name="T2" fmla="*/ 0 w 4762500"/>
              <a:gd name="T3" fmla="*/ 24082 h 1676400"/>
              <a:gd name="T4" fmla="*/ 0 60000 65536"/>
              <a:gd name="T5" fmla="*/ 0 60000 65536"/>
              <a:gd name="T6" fmla="*/ 0 w 4762500"/>
              <a:gd name="T7" fmla="*/ 0 h 1676400"/>
              <a:gd name="T8" fmla="*/ 4762500 w 4762500"/>
              <a:gd name="T9" fmla="*/ 1676400 h 1676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62500" h="1676400">
                <a:moveTo>
                  <a:pt x="4762500" y="0"/>
                </a:moveTo>
                <a:lnTo>
                  <a:pt x="0" y="1676400"/>
                </a:lnTo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6" name="Freeform 95"/>
          <p:cNvSpPr>
            <a:spLocks/>
          </p:cNvSpPr>
          <p:nvPr/>
        </p:nvSpPr>
        <p:spPr bwMode="auto">
          <a:xfrm>
            <a:off x="6477000" y="3979863"/>
            <a:ext cx="152400" cy="304800"/>
          </a:xfrm>
          <a:custGeom>
            <a:avLst/>
            <a:gdLst>
              <a:gd name="T0" fmla="*/ 0 w 4762500"/>
              <a:gd name="T1" fmla="*/ 0 h 1676400"/>
              <a:gd name="T2" fmla="*/ 0 w 4762500"/>
              <a:gd name="T3" fmla="*/ 11 h 1676400"/>
              <a:gd name="T4" fmla="*/ 0 60000 65536"/>
              <a:gd name="T5" fmla="*/ 0 60000 65536"/>
              <a:gd name="T6" fmla="*/ 0 w 4762500"/>
              <a:gd name="T7" fmla="*/ 0 h 1676400"/>
              <a:gd name="T8" fmla="*/ 4762500 w 4762500"/>
              <a:gd name="T9" fmla="*/ 1676400 h 1676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62500" h="1676400">
                <a:moveTo>
                  <a:pt x="4762500" y="0"/>
                </a:moveTo>
                <a:lnTo>
                  <a:pt x="0" y="1676400"/>
                </a:lnTo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1285" name="TextBox 102"/>
          <p:cNvSpPr txBox="1">
            <a:spLocks noChangeArrowheads="1"/>
          </p:cNvSpPr>
          <p:nvPr/>
        </p:nvSpPr>
        <p:spPr bwMode="auto">
          <a:xfrm>
            <a:off x="5486400" y="466566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8" grpId="0" animBg="1"/>
      <p:bldP spid="89" grpId="0" animBg="1"/>
      <p:bldP spid="90" grpId="0" animBg="1"/>
      <p:bldP spid="91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 Neue" charset="0"/>
                <a:ea typeface="ＭＳ Ｐゴシック" charset="0"/>
              </a:rPr>
              <a:t>Summary of techniques used in </a:t>
            </a:r>
            <a:r>
              <a:rPr lang="en-US" sz="3200" i="1">
                <a:latin typeface="Helvetica Neue" charset="0"/>
                <a:ea typeface="ＭＳ Ｐゴシック" charset="0"/>
              </a:rPr>
              <a:t>Dynamo </a:t>
            </a:r>
            <a:r>
              <a:rPr lang="en-US" sz="3200">
                <a:latin typeface="Helvetica Neue" charset="0"/>
                <a:ea typeface="ＭＳ Ｐゴシック" charset="0"/>
              </a:rPr>
              <a:t>and their advantages</a:t>
            </a:r>
            <a:br>
              <a:rPr lang="en-US" sz="3200">
                <a:latin typeface="Helvetica Neue" charset="0"/>
                <a:ea typeface="ＭＳ Ｐゴシック" charset="0"/>
              </a:rPr>
            </a:br>
            <a:endParaRPr lang="en-US" sz="3200">
              <a:latin typeface="Helvetica Neue" charset="0"/>
              <a:ea typeface="ＭＳ Ｐゴシック" charset="0"/>
            </a:endParaRPr>
          </a:p>
        </p:txBody>
      </p:sp>
      <p:graphicFrame>
        <p:nvGraphicFramePr>
          <p:cNvPr id="515168" name="Group 96"/>
          <p:cNvGraphicFramePr>
            <a:graphicFrameLocks noGrp="1"/>
          </p:cNvGraphicFramePr>
          <p:nvPr>
            <p:ph idx="1"/>
          </p:nvPr>
        </p:nvGraphicFramePr>
        <p:xfrm>
          <a:off x="914400" y="1371600"/>
          <a:ext cx="7772400" cy="4737115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6746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Problem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  <a:ea typeface="ＭＳ Ｐゴシック" charset="0"/>
                        <a:cs typeface="Helvetica Neue"/>
                      </a:endParaRP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Technique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  <a:ea typeface="ＭＳ Ｐゴシック" charset="0"/>
                        <a:cs typeface="Helvetica Neue"/>
                      </a:endParaRP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Advantage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  <a:ea typeface="ＭＳ Ｐゴシック" charset="0"/>
                        <a:cs typeface="Helvetica Neue"/>
                      </a:endParaRP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Partitioning</a:t>
                      </a: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Consistent Hashing</a:t>
                      </a: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Incremental Scalability</a:t>
                      </a: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High Availability for writes</a:t>
                      </a: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Vector clocks with reconciliation during reads</a:t>
                      </a: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Version size is decoupled from update rates.</a:t>
                      </a: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1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Handling temporary failures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Helvetica Neue"/>
                        <a:ea typeface="ＭＳ Ｐゴシック" charset="0"/>
                        <a:cs typeface="Helvetica Neue"/>
                      </a:endParaRP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Sloppy Quorum and hinted handoff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Helvetica Neue"/>
                        <a:ea typeface="ＭＳ Ｐゴシック" charset="0"/>
                        <a:cs typeface="Helvetica Neue"/>
                      </a:endParaRP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Provides high availability and durability guarantee when some of the replicas are not available.</a:t>
                      </a: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8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Recovering from permanent failures</a:t>
                      </a: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Anti-entropy using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Merkle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 trees</a:t>
                      </a: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Synchronizes divergent replicas in the background.</a:t>
                      </a: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0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Membership and failure detection</a:t>
                      </a: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Gossip-based membership protocol and failure detection.</a:t>
                      </a: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Preserves symmetry and avoids having a centralized registry for storing membership and node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liveness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 information.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  <a:ea typeface="ＭＳ Ｐゴシック" charset="0"/>
                        <a:cs typeface="Helvetica Neue"/>
                      </a:endParaRP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 charset="0"/>
                <a:ea typeface="ＭＳ Ｐゴシック" charset="0"/>
              </a:rPr>
              <a:t>Data Versioning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A put() call may return to its caller before the update has been applied at all the replicas</a:t>
            </a: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A get() call may return many versions of the same object.</a:t>
            </a: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Challenge: an object having distinct version sub-histories, which the system will need to reconcile in the future.</a:t>
            </a: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Solution: uses vector clocks in order to capture causality between different versions of the same object.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charset="0"/>
                <a:ea typeface="ＭＳ Ｐゴシック" charset="0"/>
              </a:rPr>
              <a:t>Vector </a:t>
            </a:r>
            <a:r>
              <a:rPr lang="en-US" dirty="0" smtClean="0">
                <a:latin typeface="Helvetica Neue" charset="0"/>
                <a:ea typeface="ＭＳ Ｐゴシック" charset="0"/>
              </a:rPr>
              <a:t>clock</a:t>
            </a:r>
            <a:endParaRPr lang="en-US" dirty="0">
              <a:latin typeface="Helvetica Neue" charset="0"/>
              <a:ea typeface="ＭＳ Ｐゴシック" charset="0"/>
            </a:endParaRPr>
          </a:p>
        </p:txBody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924800" cy="487680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 dirty="0">
                <a:latin typeface="Helvetica Neue Light" charset="0"/>
                <a:ea typeface="ＭＳ Ｐゴシック" charset="0"/>
              </a:rPr>
              <a:t>V</a:t>
            </a:r>
            <a:r>
              <a:rPr lang="en-US" dirty="0" smtClean="0">
                <a:latin typeface="Helvetica Neue Light" charset="0"/>
                <a:ea typeface="ＭＳ Ｐゴシック" charset="0"/>
              </a:rPr>
              <a:t>ector clock: </a:t>
            </a:r>
            <a:r>
              <a:rPr lang="en-US" dirty="0">
                <a:latin typeface="Helvetica Neue Light" charset="0"/>
                <a:ea typeface="ＭＳ Ｐゴシック" charset="0"/>
              </a:rPr>
              <a:t>a list of (node, counter) pairs</a:t>
            </a:r>
          </a:p>
          <a:p>
            <a:pPr marL="0" indent="0">
              <a:lnSpc>
                <a:spcPct val="100000"/>
              </a:lnSpc>
            </a:pPr>
            <a:endParaRPr lang="en-US" dirty="0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dirty="0">
                <a:latin typeface="Helvetica Neue Light" charset="0"/>
                <a:ea typeface="ＭＳ Ｐゴシック" charset="0"/>
              </a:rPr>
              <a:t>Every </a:t>
            </a:r>
            <a:r>
              <a:rPr lang="en-US" dirty="0" smtClean="0">
                <a:latin typeface="Helvetica Neue Light" charset="0"/>
                <a:ea typeface="ＭＳ Ｐゴシック" charset="0"/>
              </a:rPr>
              <a:t>object version is </a:t>
            </a:r>
            <a:r>
              <a:rPr lang="en-US" dirty="0">
                <a:latin typeface="Helvetica Neue Light" charset="0"/>
                <a:ea typeface="ＭＳ Ｐゴシック" charset="0"/>
              </a:rPr>
              <a:t>associated with one vector clock</a:t>
            </a:r>
          </a:p>
          <a:p>
            <a:pPr marL="0" indent="0">
              <a:lnSpc>
                <a:spcPct val="100000"/>
              </a:lnSpc>
            </a:pPr>
            <a:endParaRPr lang="en-US" i="1" dirty="0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dirty="0">
                <a:latin typeface="Helvetica Neue Light" charset="0"/>
                <a:ea typeface="ＭＳ Ｐゴシック" charset="0"/>
              </a:rPr>
              <a:t>v</a:t>
            </a:r>
            <a:r>
              <a:rPr lang="en-US" dirty="0" smtClean="0">
                <a:latin typeface="Helvetica Neue Light" charset="0"/>
                <a:ea typeface="ＭＳ Ｐゴシック" charset="0"/>
              </a:rPr>
              <a:t>2 &gt; v1, if the counter of every node in v2 is greater or equal to the counter of every node in v1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 charset="0"/>
                <a:ea typeface="ＭＳ Ｐゴシック" charset="0"/>
              </a:rPr>
              <a:t>Vector clock example</a:t>
            </a:r>
          </a:p>
        </p:txBody>
      </p:sp>
      <p:pic>
        <p:nvPicPr>
          <p:cNvPr id="99330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800100"/>
            <a:ext cx="4038600" cy="5372100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Helvetica Neue" charset="0"/>
                <a:ea typeface="ＭＳ Ｐゴシック" charset="0"/>
              </a:rPr>
              <a:t>Sloppy Quorum</a:t>
            </a:r>
            <a:endParaRPr lang="en-US">
              <a:latin typeface="Helvetica Neue" charset="0"/>
              <a:ea typeface="ＭＳ Ｐゴシック" charset="0"/>
            </a:endParaRPr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924800" cy="4648200"/>
          </a:xfrm>
        </p:spPr>
        <p:txBody>
          <a:bodyPr/>
          <a:lstStyle/>
          <a:p>
            <a:pPr marL="0">
              <a:lnSpc>
                <a:spcPct val="100000"/>
              </a:lnSpc>
              <a:defRPr/>
            </a:pPr>
            <a:r>
              <a:rPr lang="en-US" dirty="0" smtClean="0"/>
              <a:t>Read and write operations are performed on the first N healthy nodes from the preference list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May not always be the first N nodes encountered while walking the consistent hashing ring.</a:t>
            </a:r>
            <a:endParaRPr lang="en-US" i="1" dirty="0" smtClean="0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  <a:defRPr/>
            </a:pPr>
            <a:endParaRPr lang="en-US" dirty="0" smtClean="0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  <a:defRPr/>
            </a:pPr>
            <a:r>
              <a:rPr lang="en-US" dirty="0" smtClean="0">
                <a:latin typeface="Helvetica Neue Light" charset="0"/>
                <a:ea typeface="ＭＳ Ｐゴシック" charset="0"/>
              </a:rPr>
              <a:t>Recall: latency </a:t>
            </a:r>
            <a:r>
              <a:rPr lang="en-US" dirty="0">
                <a:latin typeface="Helvetica Neue Light" charset="0"/>
                <a:ea typeface="ＭＳ Ｐゴシック" charset="0"/>
              </a:rPr>
              <a:t>of a get (or put) operation is dictated by the slowest of the R (or W) </a:t>
            </a:r>
            <a:r>
              <a:rPr lang="en-US" dirty="0" smtClean="0">
                <a:latin typeface="Helvetica Neue Light" charset="0"/>
                <a:ea typeface="ＭＳ Ｐゴシック" charset="0"/>
              </a:rPr>
              <a:t>replicas</a:t>
            </a:r>
          </a:p>
          <a:p>
            <a:pPr marL="0" indent="0">
              <a:lnSpc>
                <a:spcPct val="100000"/>
              </a:lnSpc>
              <a:defRPr/>
            </a:pPr>
            <a:endParaRPr lang="en-US" dirty="0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Helvetica Neue" charset="0"/>
                <a:ea typeface="ＭＳ Ｐゴシック" charset="0"/>
              </a:rPr>
              <a:t>Other techniques</a:t>
            </a:r>
          </a:p>
        </p:txBody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924800" cy="487680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Replica synchronization: </a:t>
            </a:r>
          </a:p>
          <a:p>
            <a:pPr lvl="1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Merkle hash tree</a:t>
            </a:r>
          </a:p>
          <a:p>
            <a:pPr lvl="2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Hash tree where leaves are hashes of individual key values</a:t>
            </a:r>
          </a:p>
          <a:p>
            <a:pPr lvl="2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Parent nodes hashes of their respective children</a:t>
            </a:r>
          </a:p>
          <a:p>
            <a:pPr lvl="2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Each branch of the tree can be checked independently without requiring nodes to download the entire data set</a:t>
            </a:r>
          </a:p>
          <a:p>
            <a:pPr lvl="2">
              <a:lnSpc>
                <a:spcPct val="100000"/>
              </a:lnSpc>
            </a:pPr>
            <a:endParaRPr lang="en-US" b="1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Membership and Failure Detection: </a:t>
            </a:r>
          </a:p>
          <a:p>
            <a:pPr lvl="1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Gossip</a:t>
            </a: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162800" cy="533400"/>
          </a:xfrm>
        </p:spPr>
        <p:txBody>
          <a:bodyPr/>
          <a:lstStyle/>
          <a:p>
            <a:r>
              <a:rPr lang="en-US">
                <a:latin typeface="Helvetica Neue" charset="0"/>
                <a:ea typeface="ＭＳ Ｐゴシック" charset="0"/>
              </a:rPr>
              <a:t>Implementation</a:t>
            </a:r>
          </a:p>
        </p:txBody>
      </p:sp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924800" cy="487680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 dirty="0" smtClean="0">
                <a:latin typeface="Helvetica Neue Light" charset="0"/>
                <a:ea typeface="ＭＳ Ｐゴシック" charset="0"/>
              </a:rPr>
              <a:t>Java</a:t>
            </a:r>
            <a:endParaRPr lang="en-US" dirty="0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endParaRPr lang="en-US" dirty="0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dirty="0">
                <a:latin typeface="Helvetica Neue Light" charset="0"/>
                <a:ea typeface="ＭＳ Ｐゴシック" charset="0"/>
              </a:rPr>
              <a:t>Local </a:t>
            </a:r>
            <a:r>
              <a:rPr lang="en-US" dirty="0" smtClean="0">
                <a:latin typeface="Helvetica Neue Light" charset="0"/>
                <a:ea typeface="ＭＳ Ｐゴシック" charset="0"/>
              </a:rPr>
              <a:t>persistence:</a:t>
            </a:r>
            <a:endParaRPr lang="en-US" dirty="0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100000"/>
              </a:lnSpc>
            </a:pPr>
            <a:r>
              <a:rPr lang="en-US" dirty="0" err="1" smtClean="0">
                <a:latin typeface="Helvetica Neue Light" charset="0"/>
                <a:ea typeface="ＭＳ Ｐゴシック" charset="0"/>
              </a:rPr>
              <a:t>BerkeleyDB</a:t>
            </a:r>
            <a:endParaRPr lang="en-US" dirty="0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Helvetica Neue Light" charset="0"/>
                <a:ea typeface="ＭＳ Ｐゴシック" charset="0"/>
              </a:rPr>
              <a:t>MySQL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Helvetica Neue Light" charset="0"/>
                <a:ea typeface="ＭＳ Ｐゴシック" charset="0"/>
              </a:rPr>
              <a:t>BDB </a:t>
            </a:r>
            <a:r>
              <a:rPr lang="en-US" dirty="0">
                <a:latin typeface="Helvetica Neue Light" charset="0"/>
                <a:ea typeface="ＭＳ Ｐゴシック" charset="0"/>
              </a:rPr>
              <a:t>Java Edition, etc.</a:t>
            </a:r>
          </a:p>
          <a:p>
            <a:pPr marL="0" indent="0">
              <a:lnSpc>
                <a:spcPct val="100000"/>
              </a:lnSpc>
            </a:pPr>
            <a:endParaRPr lang="en-US" dirty="0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 charset="0"/>
                <a:ea typeface="ＭＳ Ｐゴシック" charset="0"/>
              </a:rPr>
              <a:t>Evaluation</a:t>
            </a:r>
          </a:p>
        </p:txBody>
      </p:sp>
      <p:pic>
        <p:nvPicPr>
          <p:cNvPr id="10752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219200"/>
            <a:ext cx="6567488" cy="4876800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7162800" cy="5334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Conclusions: Key Value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Stores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077200" cy="472440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Very large scale storage systems</a:t>
            </a: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Two operations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put(key, value)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value = get(key)</a:t>
            </a: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Challenges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Fault Tolerance </a:t>
            </a:r>
            <a:r>
              <a:rPr lang="en-US">
                <a:latin typeface="Helvetica Neue Light" charset="0"/>
                <a:ea typeface="ＭＳ Ｐゴシック" charset="0"/>
                <a:sym typeface="Wingdings" charset="0"/>
              </a:rPr>
              <a:t> replication</a:t>
            </a:r>
            <a:endParaRPr lang="en-US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Scalability </a:t>
            </a:r>
            <a:r>
              <a:rPr lang="en-US">
                <a:latin typeface="Helvetica Neue Light" charset="0"/>
                <a:ea typeface="ＭＳ Ｐゴシック" charset="0"/>
                <a:sym typeface="Wingdings" charset="0"/>
              </a:rPr>
              <a:t> serve get()’</a:t>
            </a:r>
            <a:r>
              <a:rPr lang="en-US" altLang="ja-JP">
                <a:latin typeface="Helvetica Neue Light" charset="0"/>
                <a:ea typeface="ＭＳ Ｐゴシック" charset="0"/>
                <a:sym typeface="Wingdings" charset="0"/>
              </a:rPr>
              <a:t>s in parallel; replicate/cache hot tuples</a:t>
            </a:r>
            <a:endParaRPr lang="en-US" altLang="ja-JP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Consistency </a:t>
            </a:r>
            <a:r>
              <a:rPr lang="en-US">
                <a:latin typeface="Helvetica Neue Light" charset="0"/>
                <a:ea typeface="ＭＳ Ｐゴシック" charset="0"/>
                <a:sym typeface="Wingdings" charset="0"/>
              </a:rPr>
              <a:t> quorum consensus to improve put() performance</a:t>
            </a:r>
            <a:endParaRPr lang="en-US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100000"/>
              </a:lnSpc>
              <a:buFontTx/>
              <a:buNone/>
            </a:pPr>
            <a:endParaRPr lang="en-US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153400" cy="449580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Fault Tolerance: </a:t>
            </a:r>
            <a:r>
              <a:rPr lang="en-US">
                <a:latin typeface="Helvetica Neue Light" charset="0"/>
                <a:ea typeface="ＭＳ Ｐゴシック" charset="0"/>
              </a:rPr>
              <a:t>handle machine failures without losing data  and without degradation in performance</a:t>
            </a:r>
          </a:p>
          <a:p>
            <a:pPr marL="0" indent="0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Scalability: 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Need to scale to thousands of machines 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Need to allow easy addition of new machines</a:t>
            </a:r>
          </a:p>
          <a:p>
            <a:pPr marL="0" indent="0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Consistency: </a:t>
            </a:r>
            <a:r>
              <a:rPr lang="en-US">
                <a:latin typeface="Helvetica Neue Light" charset="0"/>
                <a:ea typeface="ＭＳ Ｐゴシック" charset="0"/>
              </a:rPr>
              <a:t>maintain data consistency in face of node failures and message losses </a:t>
            </a:r>
          </a:p>
          <a:p>
            <a:pPr marL="0" indent="0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Heterogeneity</a:t>
            </a:r>
            <a:r>
              <a:rPr lang="en-US">
                <a:latin typeface="Helvetica Neue Light" charset="0"/>
                <a:ea typeface="ＭＳ Ｐゴシック" charset="0"/>
              </a:rPr>
              <a:t> (if deployed as peer-to-peer systems):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Latency: 1ms to 1000ms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Bandwidth: 32Kb/s to 100Mb/s</a:t>
            </a: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</p:txBody>
      </p:sp>
      <p:pic>
        <p:nvPicPr>
          <p:cNvPr id="122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20788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20788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20788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220788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/>
          <p:cNvGrpSpPr/>
          <p:nvPr/>
        </p:nvGrpSpPr>
        <p:grpSpPr>
          <a:xfrm>
            <a:off x="6477000" y="915194"/>
            <a:ext cx="533400" cy="381794"/>
            <a:chOff x="6477000" y="3657600"/>
            <a:chExt cx="533400" cy="381794"/>
          </a:xfrm>
          <a:solidFill>
            <a:srgbClr val="FFFFAA"/>
          </a:solidFill>
        </p:grpSpPr>
        <p:sp>
          <p:nvSpPr>
            <p:cNvPr id="9" name="Rectangle 8"/>
            <p:cNvSpPr/>
            <p:nvPr/>
          </p:nvSpPr>
          <p:spPr bwMode="auto">
            <a:xfrm>
              <a:off x="6477000" y="3657600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0" name="Straight Connector 9"/>
            <p:cNvCxnSpPr>
              <a:stCxn id="9" idx="0"/>
              <a:endCxn id="9" idx="2"/>
            </p:cNvCxnSpPr>
            <p:nvPr/>
          </p:nvCxnSpPr>
          <p:spPr bwMode="auto">
            <a:xfrm rot="16200000" flipH="1">
              <a:off x="6553200" y="3848100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6477000" y="37338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6477000" y="38100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6477000" y="38862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64770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" name="Group 14"/>
          <p:cNvGrpSpPr/>
          <p:nvPr/>
        </p:nvGrpSpPr>
        <p:grpSpPr>
          <a:xfrm>
            <a:off x="1752600" y="914400"/>
            <a:ext cx="533400" cy="381794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" name="Group 22"/>
          <p:cNvGrpSpPr/>
          <p:nvPr/>
        </p:nvGrpSpPr>
        <p:grpSpPr>
          <a:xfrm>
            <a:off x="3200400" y="915194"/>
            <a:ext cx="533400" cy="381794"/>
            <a:chOff x="3200400" y="3657600"/>
            <a:chExt cx="533400" cy="381794"/>
          </a:xfrm>
          <a:solidFill>
            <a:srgbClr val="FFFFAA"/>
          </a:solidFill>
        </p:grpSpPr>
        <p:sp>
          <p:nvSpPr>
            <p:cNvPr id="24" name="Rectangle 23"/>
            <p:cNvSpPr/>
            <p:nvPr/>
          </p:nvSpPr>
          <p:spPr bwMode="auto">
            <a:xfrm>
              <a:off x="3200400" y="3657600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3276600" y="3848100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3200400" y="37338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3200400" y="38100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3200400" y="38862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3200400" y="3658394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32004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" name="Group 30"/>
          <p:cNvGrpSpPr/>
          <p:nvPr/>
        </p:nvGrpSpPr>
        <p:grpSpPr>
          <a:xfrm>
            <a:off x="4495800" y="915194"/>
            <a:ext cx="533400" cy="381794"/>
            <a:chOff x="4495800" y="3657600"/>
            <a:chExt cx="533400" cy="381794"/>
          </a:xfrm>
          <a:solidFill>
            <a:srgbClr val="FFFFAA"/>
          </a:solidFill>
        </p:grpSpPr>
        <p:sp>
          <p:nvSpPr>
            <p:cNvPr id="32" name="Rectangle 31"/>
            <p:cNvSpPr/>
            <p:nvPr/>
          </p:nvSpPr>
          <p:spPr bwMode="auto">
            <a:xfrm>
              <a:off x="4495800" y="3657600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33" name="Straight Connector 32"/>
            <p:cNvCxnSpPr>
              <a:stCxn id="32" idx="0"/>
              <a:endCxn id="32" idx="2"/>
            </p:cNvCxnSpPr>
            <p:nvPr/>
          </p:nvCxnSpPr>
          <p:spPr bwMode="auto">
            <a:xfrm rot="16200000" flipH="1">
              <a:off x="4572000" y="3848100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495800" y="37338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4495800" y="38100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4495800" y="38862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4495800" y="3658394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44958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2299" name="TextBox 38"/>
          <p:cNvSpPr txBox="1">
            <a:spLocks noChangeArrowheads="1"/>
          </p:cNvSpPr>
          <p:nvPr/>
        </p:nvSpPr>
        <p:spPr bwMode="auto">
          <a:xfrm>
            <a:off x="5715000" y="1144588"/>
            <a:ext cx="492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…</a:t>
            </a:r>
          </a:p>
        </p:txBody>
      </p: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3276600" y="914400"/>
            <a:ext cx="762000" cy="762000"/>
            <a:chOff x="3505199" y="2971800"/>
            <a:chExt cx="762001" cy="762000"/>
          </a:xfrm>
        </p:grpSpPr>
        <p:cxnSp>
          <p:nvCxnSpPr>
            <p:cNvPr id="12301" name="Straight Connector 40"/>
            <p:cNvCxnSpPr>
              <a:cxnSpLocks noChangeShapeType="1"/>
            </p:cNvCxnSpPr>
            <p:nvPr/>
          </p:nvCxnSpPr>
          <p:spPr bwMode="auto">
            <a:xfrm>
              <a:off x="3505200" y="3048000"/>
              <a:ext cx="762000" cy="6858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2" name="Straight Connector 45"/>
            <p:cNvCxnSpPr>
              <a:cxnSpLocks noChangeShapeType="1"/>
            </p:cNvCxnSpPr>
            <p:nvPr/>
          </p:nvCxnSpPr>
          <p:spPr bwMode="auto">
            <a:xfrm rot="5400000">
              <a:off x="3467099" y="3009900"/>
              <a:ext cx="762000" cy="6858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Key Questions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305800" cy="495300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put(key, value): where do you store a new (key, value) tuple?</a:t>
            </a: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get(key): where is the value associated with a given </a:t>
            </a:r>
            <a:r>
              <a:rPr lang="ja-JP" altLang="en-US">
                <a:latin typeface="Helvetica Neue Light" charset="0"/>
                <a:ea typeface="ＭＳ Ｐゴシック" charset="0"/>
              </a:rPr>
              <a:t>“</a:t>
            </a:r>
            <a:r>
              <a:rPr lang="en-US" altLang="ja-JP">
                <a:latin typeface="Helvetica Neue Light" charset="0"/>
                <a:ea typeface="ＭＳ Ｐゴシック" charset="0"/>
              </a:rPr>
              <a:t>key</a:t>
            </a:r>
            <a:r>
              <a:rPr lang="ja-JP" altLang="en-US">
                <a:latin typeface="Helvetica Neue Light" charset="0"/>
                <a:ea typeface="ＭＳ Ｐゴシック" charset="0"/>
              </a:rPr>
              <a:t>”</a:t>
            </a:r>
            <a:r>
              <a:rPr lang="en-US" altLang="ja-JP">
                <a:latin typeface="Helvetica Neue Light" charset="0"/>
                <a:ea typeface="ＭＳ Ｐゴシック" charset="0"/>
              </a:rPr>
              <a:t> stored?</a:t>
            </a: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And, do the above while providing 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Fault Tolerance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Scalability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Consistency</a:t>
            </a:r>
          </a:p>
          <a:p>
            <a:pPr lvl="1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Directory-Based Architecture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137160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Have a node maintain the mapping between </a:t>
            </a:r>
            <a:r>
              <a:rPr lang="en-US" b="1">
                <a:latin typeface="Helvetica Neue Light" charset="0"/>
                <a:ea typeface="ＭＳ Ｐゴシック" charset="0"/>
              </a:rPr>
              <a:t>keys</a:t>
            </a:r>
            <a:r>
              <a:rPr lang="en-US">
                <a:latin typeface="Helvetica Neue Light" charset="0"/>
                <a:ea typeface="ＭＳ Ｐゴシック" charset="0"/>
              </a:rPr>
              <a:t> and the </a:t>
            </a:r>
            <a:r>
              <a:rPr lang="en-US" b="1">
                <a:latin typeface="Helvetica Neue Light" charset="0"/>
                <a:ea typeface="ＭＳ Ｐゴシック" charset="0"/>
              </a:rPr>
              <a:t>machines (nodes) </a:t>
            </a:r>
            <a:r>
              <a:rPr lang="en-US">
                <a:latin typeface="Helvetica Neue Light" charset="0"/>
                <a:ea typeface="ＭＳ Ｐゴシック" charset="0"/>
              </a:rPr>
              <a:t>that store the </a:t>
            </a:r>
            <a:r>
              <a:rPr lang="en-US" b="1">
                <a:latin typeface="Helvetica Neue Light" charset="0"/>
                <a:ea typeface="ＭＳ Ｐゴシック" charset="0"/>
              </a:rPr>
              <a:t>values</a:t>
            </a:r>
            <a:r>
              <a:rPr lang="en-US">
                <a:latin typeface="Helvetica Neue Light" charset="0"/>
                <a:ea typeface="ＭＳ Ｐゴシック" charset="0"/>
              </a:rPr>
              <a:t> associated with the</a:t>
            </a:r>
            <a:r>
              <a:rPr lang="en-US" b="1">
                <a:latin typeface="Helvetica Neue Light" charset="0"/>
                <a:ea typeface="ＭＳ Ｐゴシック" charset="0"/>
              </a:rPr>
              <a:t> keys</a:t>
            </a:r>
          </a:p>
        </p:txBody>
      </p:sp>
      <p:pic>
        <p:nvPicPr>
          <p:cNvPr id="1433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3241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4344" name="TextBox 38"/>
          <p:cNvSpPr txBox="1">
            <a:spLocks noChangeArrowheads="1"/>
          </p:cNvSpPr>
          <p:nvPr/>
        </p:nvSpPr>
        <p:spPr bwMode="auto">
          <a:xfrm>
            <a:off x="5715000" y="52562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…</a:t>
            </a:r>
          </a:p>
        </p:txBody>
      </p:sp>
      <p:pic>
        <p:nvPicPr>
          <p:cNvPr id="14345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743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4349" name="TextBox 68"/>
          <p:cNvSpPr txBox="1">
            <a:spLocks noChangeArrowheads="1"/>
          </p:cNvSpPr>
          <p:nvPr/>
        </p:nvSpPr>
        <p:spPr bwMode="auto">
          <a:xfrm>
            <a:off x="2162175" y="5954713"/>
            <a:ext cx="436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14350" name="TextBox 69"/>
          <p:cNvSpPr txBox="1">
            <a:spLocks noChangeArrowheads="1"/>
          </p:cNvSpPr>
          <p:nvPr/>
        </p:nvSpPr>
        <p:spPr bwMode="auto">
          <a:xfrm>
            <a:off x="3581400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14351" name="TextBox 70"/>
          <p:cNvSpPr txBox="1">
            <a:spLocks noChangeArrowheads="1"/>
          </p:cNvSpPr>
          <p:nvPr/>
        </p:nvSpPr>
        <p:spPr bwMode="auto">
          <a:xfrm>
            <a:off x="4905375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14352" name="TextBox 71"/>
          <p:cNvSpPr txBox="1">
            <a:spLocks noChangeArrowheads="1"/>
          </p:cNvSpPr>
          <p:nvPr/>
        </p:nvSpPr>
        <p:spPr bwMode="auto">
          <a:xfrm>
            <a:off x="6810375" y="5943600"/>
            <a:ext cx="522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14353" name="TextBox 72"/>
          <p:cNvSpPr txBox="1">
            <a:spLocks noChangeArrowheads="1"/>
          </p:cNvSpPr>
          <p:nvPr/>
        </p:nvSpPr>
        <p:spPr bwMode="auto">
          <a:xfrm>
            <a:off x="2667000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14354" name="TextBox 73"/>
          <p:cNvSpPr txBox="1">
            <a:spLocks noChangeArrowheads="1"/>
          </p:cNvSpPr>
          <p:nvPr/>
        </p:nvSpPr>
        <p:spPr bwMode="auto">
          <a:xfrm>
            <a:off x="3216275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V5</a:t>
            </a:r>
          </a:p>
        </p:txBody>
      </p:sp>
      <p:grpSp>
        <p:nvGrpSpPr>
          <p:cNvPr id="6" name="Group 113"/>
          <p:cNvGrpSpPr>
            <a:grpSpLocks/>
          </p:cNvGrpSpPr>
          <p:nvPr/>
        </p:nvGrpSpPr>
        <p:grpSpPr bwMode="auto">
          <a:xfrm>
            <a:off x="4114800" y="4767263"/>
            <a:ext cx="1098550" cy="338137"/>
            <a:chOff x="4114800" y="4766846"/>
            <a:chExt cx="1099204" cy="338554"/>
          </a:xfrm>
        </p:grpSpPr>
        <p:sp>
          <p:nvSpPr>
            <p:cNvPr id="14373" name="TextBox 74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14374" name="TextBox 75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sp>
        <p:nvSpPr>
          <p:cNvPr id="14356" name="TextBox 76"/>
          <p:cNvSpPr txBox="1">
            <a:spLocks noChangeArrowheads="1"/>
          </p:cNvSpPr>
          <p:nvPr/>
        </p:nvSpPr>
        <p:spPr bwMode="auto">
          <a:xfrm>
            <a:off x="6019800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14357" name="TextBox 77"/>
          <p:cNvSpPr txBox="1">
            <a:spLocks noChangeArrowheads="1"/>
          </p:cNvSpPr>
          <p:nvPr/>
        </p:nvSpPr>
        <p:spPr bwMode="auto">
          <a:xfrm>
            <a:off x="6575425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V105</a:t>
            </a:r>
          </a:p>
        </p:txBody>
      </p:sp>
      <p:grpSp>
        <p:nvGrpSpPr>
          <p:cNvPr id="7" name="Group 78"/>
          <p:cNvGrpSpPr/>
          <p:nvPr/>
        </p:nvGrpSpPr>
        <p:grpSpPr>
          <a:xfrm>
            <a:off x="5486400" y="2590800"/>
            <a:ext cx="10668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>
              <a:stCxn id="80" idx="0"/>
              <a:endCxn id="80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4359" name="TextBox 86"/>
          <p:cNvSpPr txBox="1">
            <a:spLocks noChangeArrowheads="1"/>
          </p:cNvSpPr>
          <p:nvPr/>
        </p:nvSpPr>
        <p:spPr bwMode="auto">
          <a:xfrm>
            <a:off x="5486400" y="27098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14360" name="TextBox 87"/>
          <p:cNvSpPr txBox="1">
            <a:spLocks noChangeArrowheads="1"/>
          </p:cNvSpPr>
          <p:nvPr/>
        </p:nvSpPr>
        <p:spPr bwMode="auto">
          <a:xfrm>
            <a:off x="6035675" y="2709863"/>
            <a:ext cx="454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N2</a:t>
            </a:r>
          </a:p>
        </p:txBody>
      </p: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5486400" y="2895600"/>
            <a:ext cx="981075" cy="338138"/>
            <a:chOff x="5486400" y="3048000"/>
            <a:chExt cx="980357" cy="338554"/>
          </a:xfrm>
        </p:grpSpPr>
        <p:sp>
          <p:nvSpPr>
            <p:cNvPr id="14371" name="TextBox 88"/>
            <p:cNvSpPr txBox="1">
              <a:spLocks noChangeArrowheads="1"/>
            </p:cNvSpPr>
            <p:nvPr/>
          </p:nvSpPr>
          <p:spPr bwMode="auto">
            <a:xfrm>
              <a:off x="5486400" y="3048000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14372" name="TextBox 89"/>
            <p:cNvSpPr txBox="1">
              <a:spLocks noChangeArrowheads="1"/>
            </p:cNvSpPr>
            <p:nvPr/>
          </p:nvSpPr>
          <p:spPr bwMode="auto">
            <a:xfrm>
              <a:off x="6019800" y="3048000"/>
              <a:ext cx="4469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N3</a:t>
              </a:r>
            </a:p>
          </p:txBody>
        </p:sp>
      </p:grpSp>
      <p:sp>
        <p:nvSpPr>
          <p:cNvPr id="14362" name="TextBox 90"/>
          <p:cNvSpPr txBox="1">
            <a:spLocks noChangeArrowheads="1"/>
          </p:cNvSpPr>
          <p:nvPr/>
        </p:nvSpPr>
        <p:spPr bwMode="auto">
          <a:xfrm>
            <a:off x="5432425" y="3243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14363" name="TextBox 91"/>
          <p:cNvSpPr txBox="1">
            <a:spLocks noChangeArrowheads="1"/>
          </p:cNvSpPr>
          <p:nvPr/>
        </p:nvSpPr>
        <p:spPr bwMode="auto">
          <a:xfrm>
            <a:off x="5992813" y="3243263"/>
            <a:ext cx="5603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N50</a:t>
            </a:r>
          </a:p>
        </p:txBody>
      </p:sp>
      <p:sp>
        <p:nvSpPr>
          <p:cNvPr id="14364" name="TextBox 92"/>
          <p:cNvSpPr txBox="1">
            <a:spLocks noChangeArrowheads="1"/>
          </p:cNvSpPr>
          <p:nvPr/>
        </p:nvSpPr>
        <p:spPr bwMode="auto">
          <a:xfrm>
            <a:off x="4675188" y="2209800"/>
            <a:ext cx="187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Master/Directory</a:t>
            </a:r>
          </a:p>
        </p:txBody>
      </p:sp>
      <p:grpSp>
        <p:nvGrpSpPr>
          <p:cNvPr id="9" name="Group 114"/>
          <p:cNvGrpSpPr>
            <a:grpSpLocks/>
          </p:cNvGrpSpPr>
          <p:nvPr/>
        </p:nvGrpSpPr>
        <p:grpSpPr bwMode="auto">
          <a:xfrm>
            <a:off x="1292225" y="2667000"/>
            <a:ext cx="3581400" cy="338138"/>
            <a:chOff x="1292462" y="2667000"/>
            <a:chExt cx="3581400" cy="338554"/>
          </a:xfrm>
        </p:grpSpPr>
        <p:sp>
          <p:nvSpPr>
            <p:cNvPr id="14369" name="TextBox 93"/>
            <p:cNvSpPr txBox="1">
              <a:spLocks noChangeArrowheads="1"/>
            </p:cNvSpPr>
            <p:nvPr/>
          </p:nvSpPr>
          <p:spPr bwMode="auto">
            <a:xfrm>
              <a:off x="1292462" y="2667000"/>
              <a:ext cx="145073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V14)</a:t>
              </a:r>
            </a:p>
          </p:txBody>
        </p:sp>
        <p:cxnSp>
          <p:nvCxnSpPr>
            <p:cNvPr id="14370" name="Straight Arrow Connector 94"/>
            <p:cNvCxnSpPr>
              <a:cxnSpLocks noChangeShapeType="1"/>
              <a:stCxn id="14369" idx="3"/>
            </p:cNvCxnSpPr>
            <p:nvPr/>
          </p:nvCxnSpPr>
          <p:spPr bwMode="auto">
            <a:xfrm>
              <a:off x="2743200" y="2836277"/>
              <a:ext cx="2130662" cy="59323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115"/>
          <p:cNvGrpSpPr>
            <a:grpSpLocks/>
          </p:cNvGrpSpPr>
          <p:nvPr/>
        </p:nvGrpSpPr>
        <p:grpSpPr bwMode="auto">
          <a:xfrm>
            <a:off x="4378325" y="3025775"/>
            <a:ext cx="765175" cy="1450975"/>
            <a:chOff x="4378741" y="3025308"/>
            <a:chExt cx="764759" cy="1450738"/>
          </a:xfrm>
        </p:grpSpPr>
        <p:cxnSp>
          <p:nvCxnSpPr>
            <p:cNvPr id="14367" name="Straight Arrow Connector 98"/>
            <p:cNvCxnSpPr>
              <a:cxnSpLocks noChangeShapeType="1"/>
            </p:cNvCxnSpPr>
            <p:nvPr/>
          </p:nvCxnSpPr>
          <p:spPr bwMode="auto">
            <a:xfrm flipH="1">
              <a:off x="4724400" y="3429000"/>
              <a:ext cx="419100" cy="91440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68" name="TextBox 110"/>
            <p:cNvSpPr txBox="1">
              <a:spLocks noChangeArrowheads="1"/>
            </p:cNvSpPr>
            <p:nvPr/>
          </p:nvSpPr>
          <p:spPr bwMode="auto">
            <a:xfrm rot="-3818413">
              <a:off x="3822649" y="3581400"/>
              <a:ext cx="145073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AA"/>
        </a:solidFill>
        <a:ln w="25400" cap="flat" cmpd="sng" algn="ctr">
          <a:solidFill>
            <a:schemeClr val="tx1"/>
          </a:solidFill>
          <a:prstDash val="solid"/>
          <a:round/>
          <a:headEnd type="triangle" w="med" len="med"/>
          <a:tailEnd type="none" w="med" len="med"/>
        </a:ln>
        <a:effectLst/>
      </a:spPr>
      <a:bodyPr rtlCol="0" anchor="ctr"/>
      <a:lstStyle>
        <a:defPPr algn="ctr">
          <a:defRPr b="0" dirty="0" smtClean="0">
            <a:latin typeface="Helvetica"/>
            <a:cs typeface="Helvetica"/>
          </a:defRPr>
        </a:defPPr>
      </a:lstStyle>
    </a:spDef>
    <a:lnDef>
      <a:spPr bwMode="auto">
        <a:solidFill>
          <a:schemeClr val="bg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000" b="0" dirty="0" smtClean="0">
            <a:latin typeface="Helvetica"/>
            <a:cs typeface="Helvetica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47288</TotalTime>
  <Pages>60</Pages>
  <Words>3667</Words>
  <Application>Microsoft Macintosh PowerPoint</Application>
  <PresentationFormat>On-screen Show (4:3)</PresentationFormat>
  <Paragraphs>1133</Paragraphs>
  <Slides>68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80" baseType="lpstr">
      <vt:lpstr>Arial Narrow</vt:lpstr>
      <vt:lpstr>Comic Sans MS</vt:lpstr>
      <vt:lpstr>Helvetica</vt:lpstr>
      <vt:lpstr>Helvetica Neue</vt:lpstr>
      <vt:lpstr>Helvetica Neue Light</vt:lpstr>
      <vt:lpstr>Key</vt:lpstr>
      <vt:lpstr>ＭＳ Ｐゴシック</vt:lpstr>
      <vt:lpstr>Times New Roman</vt:lpstr>
      <vt:lpstr>Wingdings</vt:lpstr>
      <vt:lpstr>Arial</vt:lpstr>
      <vt:lpstr>Office</vt:lpstr>
      <vt:lpstr>Equation</vt:lpstr>
      <vt:lpstr>Key-Value Tables:  Chord and DynamoDB (Lecture 16, cs262a) </vt:lpstr>
      <vt:lpstr>Today’s Papers</vt:lpstr>
      <vt:lpstr>Key Value Storage</vt:lpstr>
      <vt:lpstr>Key Values: Examples </vt:lpstr>
      <vt:lpstr>System Examples</vt:lpstr>
      <vt:lpstr>Key Value Store</vt:lpstr>
      <vt:lpstr>Challenges</vt:lpstr>
      <vt:lpstr>Key Questions</vt:lpstr>
      <vt:lpstr>Directory-Based Architecture</vt:lpstr>
      <vt:lpstr>Directory-Based Architecture</vt:lpstr>
      <vt:lpstr>Directory-Based Architecture</vt:lpstr>
      <vt:lpstr>Directory-Based Architecture</vt:lpstr>
      <vt:lpstr>Discussion: Iterative vs. Recursive Query</vt:lpstr>
      <vt:lpstr>Fault Tolerance</vt:lpstr>
      <vt:lpstr>Fault Tolerance</vt:lpstr>
      <vt:lpstr>Scalability</vt:lpstr>
      <vt:lpstr>Scalability: Load Balancing</vt:lpstr>
      <vt:lpstr>Replication Challenges</vt:lpstr>
      <vt:lpstr>Consistency</vt:lpstr>
      <vt:lpstr>Concurrent Writes (Updates)</vt:lpstr>
      <vt:lpstr>Concurrent Writes (Updates) </vt:lpstr>
      <vt:lpstr>Read after Write</vt:lpstr>
      <vt:lpstr>Consistency (cont’d)</vt:lpstr>
      <vt:lpstr>Strong Consistency</vt:lpstr>
      <vt:lpstr>Quorum Consensus</vt:lpstr>
      <vt:lpstr>Quorum Consensus Example</vt:lpstr>
      <vt:lpstr>Quorum Consensus Example</vt:lpstr>
      <vt:lpstr>Chord</vt:lpstr>
      <vt:lpstr>Scaling Up Directory</vt:lpstr>
      <vt:lpstr>Recap: Key to Node Mapping Example</vt:lpstr>
      <vt:lpstr>Scaling Up Directory</vt:lpstr>
      <vt:lpstr>Scaling Up Directory</vt:lpstr>
      <vt:lpstr>Chord: Distributed Lookup (Directory) Service</vt:lpstr>
      <vt:lpstr>Lookup</vt:lpstr>
      <vt:lpstr>Stabilization Procedure</vt:lpstr>
      <vt:lpstr>Joining Operation</vt:lpstr>
      <vt:lpstr>Joining Operation</vt:lpstr>
      <vt:lpstr>Joining Operation</vt:lpstr>
      <vt:lpstr>Joining Operation</vt:lpstr>
      <vt:lpstr>Joining Operation</vt:lpstr>
      <vt:lpstr>Joining Operation</vt:lpstr>
      <vt:lpstr>Joining Operation</vt:lpstr>
      <vt:lpstr>Joining Operation</vt:lpstr>
      <vt:lpstr>Joining Operation</vt:lpstr>
      <vt:lpstr>Joining Operation</vt:lpstr>
      <vt:lpstr>Joining Operation</vt:lpstr>
      <vt:lpstr>Joining Operation</vt:lpstr>
      <vt:lpstr>Joining Operation</vt:lpstr>
      <vt:lpstr>Joining Operation (cont’d)</vt:lpstr>
      <vt:lpstr>Achieving Efficiency: finger tables</vt:lpstr>
      <vt:lpstr>Achieving Fault Tolerance for Lookup Service</vt:lpstr>
      <vt:lpstr>Storage Fault Tolerance</vt:lpstr>
      <vt:lpstr>Storage Fault Tolerance</vt:lpstr>
      <vt:lpstr>Iterative vs. Recursive Lookup</vt:lpstr>
      <vt:lpstr>Dynamo</vt:lpstr>
      <vt:lpstr>Motivation</vt:lpstr>
      <vt:lpstr>System Assumptions and Requirements</vt:lpstr>
      <vt:lpstr>Architecture</vt:lpstr>
      <vt:lpstr>Design Consideration</vt:lpstr>
      <vt:lpstr>Summary of techniques used in Dynamo and their advantages </vt:lpstr>
      <vt:lpstr>Data Versioning</vt:lpstr>
      <vt:lpstr>Vector clock</vt:lpstr>
      <vt:lpstr>Vector clock example</vt:lpstr>
      <vt:lpstr>Sloppy Quorum</vt:lpstr>
      <vt:lpstr>Other techniques</vt:lpstr>
      <vt:lpstr>Implementation</vt:lpstr>
      <vt:lpstr>Evaluation</vt:lpstr>
      <vt:lpstr>Conclusions: Key Value Stores</vt:lpstr>
    </vt:vector>
  </TitlesOfParts>
  <Company>UC Berkeley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Ion Stoica</cp:lastModifiedBy>
  <cp:revision>1016</cp:revision>
  <cp:lastPrinted>2016-10-31T23:30:42Z</cp:lastPrinted>
  <dcterms:created xsi:type="dcterms:W3CDTF">2012-03-13T06:29:15Z</dcterms:created>
  <dcterms:modified xsi:type="dcterms:W3CDTF">2018-03-14T07:00:07Z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