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777" r:id="rId2"/>
    <p:sldId id="1064" r:id="rId3"/>
    <p:sldId id="1100" r:id="rId4"/>
    <p:sldId id="1011" r:id="rId5"/>
    <p:sldId id="1015" r:id="rId6"/>
    <p:sldId id="1012" r:id="rId7"/>
    <p:sldId id="1014" r:id="rId8"/>
    <p:sldId id="1065" r:id="rId9"/>
    <p:sldId id="1007" r:id="rId10"/>
    <p:sldId id="1066" r:id="rId11"/>
    <p:sldId id="1018" r:id="rId12"/>
    <p:sldId id="1019" r:id="rId13"/>
    <p:sldId id="1020" r:id="rId14"/>
    <p:sldId id="1021" r:id="rId15"/>
    <p:sldId id="1022" r:id="rId16"/>
    <p:sldId id="1023" r:id="rId17"/>
    <p:sldId id="1024" r:id="rId18"/>
    <p:sldId id="1026" r:id="rId19"/>
    <p:sldId id="1028" r:id="rId20"/>
    <p:sldId id="1029" r:id="rId21"/>
    <p:sldId id="1030" r:id="rId22"/>
    <p:sldId id="1031" r:id="rId23"/>
    <p:sldId id="1032" r:id="rId24"/>
    <p:sldId id="1036" r:id="rId25"/>
    <p:sldId id="1037" r:id="rId26"/>
    <p:sldId id="1038" r:id="rId27"/>
    <p:sldId id="1041" r:id="rId28"/>
    <p:sldId id="1034" r:id="rId29"/>
    <p:sldId id="1040" r:id="rId30"/>
    <p:sldId id="1082" r:id="rId31"/>
    <p:sldId id="1083" r:id="rId32"/>
    <p:sldId id="1084" r:id="rId33"/>
    <p:sldId id="1085" r:id="rId34"/>
    <p:sldId id="1086" r:id="rId35"/>
    <p:sldId id="1087" r:id="rId36"/>
    <p:sldId id="1098" r:id="rId37"/>
    <p:sldId id="1099" r:id="rId38"/>
    <p:sldId id="1088" r:id="rId39"/>
    <p:sldId id="1089" r:id="rId40"/>
    <p:sldId id="1090" r:id="rId41"/>
    <p:sldId id="1091" r:id="rId42"/>
    <p:sldId id="1092" r:id="rId43"/>
    <p:sldId id="1094" r:id="rId44"/>
    <p:sldId id="1095" r:id="rId45"/>
    <p:sldId id="1096" r:id="rId46"/>
    <p:sldId id="1097" r:id="rId47"/>
    <p:sldId id="1042" r:id="rId48"/>
    <p:sldId id="1043" r:id="rId49"/>
    <p:sldId id="1045" r:id="rId50"/>
    <p:sldId id="1044" r:id="rId51"/>
    <p:sldId id="1047" r:id="rId52"/>
    <p:sldId id="1048" r:id="rId53"/>
    <p:sldId id="1049" r:id="rId54"/>
    <p:sldId id="1050" r:id="rId55"/>
    <p:sldId id="1054" r:id="rId56"/>
    <p:sldId id="1055" r:id="rId57"/>
    <p:sldId id="1056" r:id="rId58"/>
    <p:sldId id="1057" r:id="rId59"/>
    <p:sldId id="1058" r:id="rId60"/>
    <p:sldId id="1059" r:id="rId61"/>
    <p:sldId id="1060" r:id="rId62"/>
    <p:sldId id="1063" r:id="rId63"/>
    <p:sldId id="1067" r:id="rId64"/>
    <p:sldId id="1068" r:id="rId65"/>
    <p:sldId id="1069" r:id="rId66"/>
    <p:sldId id="1070" r:id="rId67"/>
    <p:sldId id="1071" r:id="rId68"/>
    <p:sldId id="1072" r:id="rId69"/>
    <p:sldId id="1073" r:id="rId70"/>
    <p:sldId id="1074" r:id="rId71"/>
    <p:sldId id="1075" r:id="rId72"/>
    <p:sldId id="1076" r:id="rId73"/>
    <p:sldId id="1077" r:id="rId74"/>
    <p:sldId id="1078" r:id="rId75"/>
    <p:sldId id="1079" r:id="rId76"/>
    <p:sldId id="1080" r:id="rId77"/>
    <p:sldId id="1081" r:id="rId7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25" autoAdjust="0"/>
    <p:restoredTop sz="93891" autoAdjust="0"/>
  </p:normalViewPr>
  <p:slideViewPr>
    <p:cSldViewPr snapToGrid="0">
      <p:cViewPr>
        <p:scale>
          <a:sx n="96" d="100"/>
          <a:sy n="96" d="100"/>
        </p:scale>
        <p:origin x="200" y="8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32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commentAuthors" Target="commentAuthors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Amount of Work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Person-Months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2"/>
              <c:layout>
                <c:manualLayout>
                  <c:x val="0.150207157349729"/>
                  <c:y val="-0.010549037673833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2476253894801"/>
                      <c:h val="0.160017118390917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.009813537666977"/>
                  <c:y val="0.086376523376566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1433136339273"/>
                      <c:h val="0.160017118390917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0031430627647799"/>
                  <c:y val="0.21024377487836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8216007602858"/>
                      <c:h val="0.11390559104972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Abstract Specification</c:v>
                </c:pt>
                <c:pt idx="1">
                  <c:v>Haskell Prototype</c:v>
                </c:pt>
                <c:pt idx="2">
                  <c:v>Executable Specification</c:v>
                </c:pt>
                <c:pt idx="3">
                  <c:v>C implementation</c:v>
                </c:pt>
                <c:pt idx="4">
                  <c:v>Verification Frameworks</c:v>
                </c:pt>
                <c:pt idx="5">
                  <c:v>seL4-Proofs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2.0</c:v>
                </c:pt>
                <c:pt idx="1">
                  <c:v>24.0</c:v>
                </c:pt>
                <c:pt idx="2">
                  <c:v>3.0</c:v>
                </c:pt>
                <c:pt idx="3">
                  <c:v>2.0</c:v>
                </c:pt>
                <c:pt idx="4">
                  <c:v>108.0</c:v>
                </c:pt>
                <c:pt idx="5">
                  <c:v>132.0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Amount of Work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Person-Months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2"/>
              <c:layout>
                <c:manualLayout>
                  <c:x val="0.140025981600785"/>
                  <c:y val="0.021974905070567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343202364855908"/>
                  <c:y val="0.086376523376566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Abstract Specification</c:v>
                </c:pt>
                <c:pt idx="1">
                  <c:v>Haskell Prototype</c:v>
                </c:pt>
                <c:pt idx="2">
                  <c:v>Executable Specification</c:v>
                </c:pt>
                <c:pt idx="3">
                  <c:v>C implementation</c:v>
                </c:pt>
                <c:pt idx="4">
                  <c:v>Verification Frameworks</c:v>
                </c:pt>
                <c:pt idx="5">
                  <c:v>seL4-Proofs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2.0</c:v>
                </c:pt>
                <c:pt idx="1">
                  <c:v>24.0</c:v>
                </c:pt>
                <c:pt idx="2">
                  <c:v>3.0</c:v>
                </c:pt>
                <c:pt idx="3">
                  <c:v>2.0</c:v>
                </c:pt>
                <c:pt idx="4">
                  <c:v>108.0</c:v>
                </c:pt>
                <c:pt idx="5">
                  <c:v>132.0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3/21/18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3/21/18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4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cbrise.github.io/cs262a-spring2018/notes/sel4.pdf" TargetMode="External"/><Relationship Id="rId4" Type="http://schemas.openxmlformats.org/officeDocument/2006/relationships/hyperlink" Target="https://www.sigops.org/sosp/sosp09/papers/klein-sosp09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mplab.github.io/cs262a-fall2016/notes/Mach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hyperlink" Target="http://www.apple.com/business/docs/iOS_Security_Guide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eilly.com/openbook/opensources/book/appa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eilly.com/openbook/opensources/book/appa.html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6.jpeg"/><Relationship Id="rId12" Type="http://schemas.openxmlformats.org/officeDocument/2006/relationships/image" Target="../media/image47.jpg"/><Relationship Id="rId13" Type="http://schemas.openxmlformats.org/officeDocument/2006/relationships/image" Target="../media/image48.jpg"/><Relationship Id="rId1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Relationship Id="rId4" Type="http://schemas.openxmlformats.org/officeDocument/2006/relationships/image" Target="../media/image39.jpg"/><Relationship Id="rId5" Type="http://schemas.openxmlformats.org/officeDocument/2006/relationships/image" Target="../media/image40.jpeg"/><Relationship Id="rId6" Type="http://schemas.openxmlformats.org/officeDocument/2006/relationships/image" Target="../media/image41.jpg"/><Relationship Id="rId7" Type="http://schemas.openxmlformats.org/officeDocument/2006/relationships/image" Target="../media/image42.jpg"/><Relationship Id="rId8" Type="http://schemas.openxmlformats.org/officeDocument/2006/relationships/image" Target="../media/image43.jpg"/><Relationship Id="rId9" Type="http://schemas.openxmlformats.org/officeDocument/2006/relationships/image" Target="../media/image44.png"/><Relationship Id="rId10" Type="http://schemas.openxmlformats.org/officeDocument/2006/relationships/image" Target="../media/image45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4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hyperlink" Target="https://en.wikipedia.org/wiki/Microkerne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>
                <a:ea typeface="ＭＳ Ｐゴシック" charset="0"/>
              </a:rPr>
              <a:t>Microkernels:</a:t>
            </a:r>
            <a:br>
              <a:rPr lang="en-US" sz="4800" dirty="0" smtClean="0">
                <a:ea typeface="ＭＳ Ｐゴシック" charset="0"/>
              </a:rPr>
            </a:br>
            <a:r>
              <a:rPr lang="en-US" sz="4800" dirty="0" smtClean="0">
                <a:ea typeface="ＭＳ Ｐゴシック" charset="0"/>
              </a:rPr>
              <a:t>From Mach to seL4 </a:t>
            </a:r>
            <a:r>
              <a:rPr lang="en-US" sz="4800" dirty="0">
                <a:ea typeface="ＭＳ Ｐゴシック" charset="0"/>
              </a:rPr>
              <a:t/>
            </a:r>
            <a:br>
              <a:rPr lang="en-US" sz="4800" dirty="0">
                <a:ea typeface="ＭＳ Ｐゴシック" charset="0"/>
              </a:rPr>
            </a:br>
            <a:r>
              <a:rPr lang="en-US" sz="4800" dirty="0" smtClean="0">
                <a:ea typeface="ＭＳ Ｐゴシック" charset="0"/>
              </a:rPr>
              <a:t>(Lecture 18, </a:t>
            </a:r>
            <a:r>
              <a:rPr lang="en-US" sz="4400" dirty="0" smtClean="0">
                <a:ea typeface="ＭＳ Ｐゴシック" charset="0"/>
              </a:rPr>
              <a:t>cs262a) </a:t>
            </a:r>
            <a:endParaRPr lang="en-US" sz="48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84597"/>
            <a:ext cx="9144000" cy="1437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Ali </a:t>
            </a:r>
            <a:r>
              <a:rPr lang="en-US" sz="2200" dirty="0" err="1" smtClean="0">
                <a:latin typeface="Helvetica Neue" charset="0"/>
                <a:ea typeface="Helvetica Neue" charset="0"/>
                <a:cs typeface="Helvetica Neue" charset="0"/>
              </a:rPr>
              <a:t>Godsi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 &amp; Ion Stoica,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March 21, 2018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80975"/>
            <a:ext cx="8850312" cy="857250"/>
          </a:xfrm>
        </p:spPr>
        <p:txBody>
          <a:bodyPr/>
          <a:lstStyle/>
          <a:p>
            <a:r>
              <a:rPr lang="en-US" dirty="0" smtClean="0"/>
              <a:t>Mach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66801"/>
            <a:ext cx="6275671" cy="3640138"/>
          </a:xfrm>
        </p:spPr>
        <p:txBody>
          <a:bodyPr/>
          <a:lstStyle/>
          <a:p>
            <a:r>
              <a:rPr lang="en-US" dirty="0" smtClean="0"/>
              <a:t>Developed at CMU</a:t>
            </a:r>
          </a:p>
          <a:p>
            <a:pPr lvl="1"/>
            <a:endParaRPr lang="en-US" dirty="0"/>
          </a:p>
          <a:p>
            <a:r>
              <a:rPr lang="en-US" dirty="0" smtClean="0"/>
              <a:t>Led by Rick Rashid</a:t>
            </a:r>
          </a:p>
          <a:p>
            <a:pPr lvl="1"/>
            <a:r>
              <a:rPr lang="en-US" dirty="0" smtClean="0"/>
              <a:t>Founded Microsoft Research</a:t>
            </a:r>
          </a:p>
          <a:p>
            <a:pPr lvl="1"/>
            <a:endParaRPr lang="en-US" dirty="0"/>
          </a:p>
          <a:p>
            <a:r>
              <a:rPr lang="en-US" dirty="0" smtClean="0"/>
              <a:t>Initial release: 1985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Big impact (as we will see)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10" y="846825"/>
            <a:ext cx="2337172" cy="25177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5137" y="3348808"/>
            <a:ext cx="14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"/>
                <a:cs typeface="Helvetica Neue "/>
              </a:rPr>
              <a:t>Rick Rashid</a:t>
            </a:r>
            <a:endParaRPr lang="en-US" dirty="0">
              <a:latin typeface="Helvetica Neue "/>
              <a:cs typeface="Helvetica Neue "/>
            </a:endParaRPr>
          </a:p>
        </p:txBody>
      </p:sp>
    </p:spTree>
    <p:extLst>
      <p:ext uri="{BB962C8B-B14F-4D97-AF65-F5344CB8AC3E}">
        <p14:creationId xmlns:p14="http://schemas.microsoft.com/office/powerpoint/2010/main" val="21328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microkernel (Mach)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01157"/>
            <a:ext cx="8850312" cy="3394075"/>
          </a:xfrm>
        </p:spPr>
        <p:txBody>
          <a:bodyPr/>
          <a:lstStyle/>
          <a:p>
            <a:r>
              <a:rPr lang="en-US" dirty="0" smtClean="0"/>
              <a:t>Task and thread management:</a:t>
            </a:r>
          </a:p>
          <a:p>
            <a:pPr lvl="1"/>
            <a:r>
              <a:rPr lang="en-US" dirty="0" smtClean="0"/>
              <a:t>Task (process) unit of allocation</a:t>
            </a:r>
          </a:p>
          <a:p>
            <a:pPr lvl="1"/>
            <a:r>
              <a:rPr lang="en-US" dirty="0" smtClean="0"/>
              <a:t>Thread, unit of execution</a:t>
            </a:r>
          </a:p>
          <a:p>
            <a:pPr lvl="1"/>
            <a:r>
              <a:rPr lang="en-US" dirty="0" smtClean="0"/>
              <a:t>Implements CPU scheduling: exposed to apps</a:t>
            </a:r>
          </a:p>
          <a:p>
            <a:pPr lvl="2"/>
            <a:r>
              <a:rPr lang="en-US" dirty="0" smtClean="0"/>
              <a:t> Applications/environments can implement their own scheduling policies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Inter-process communication (IPC)</a:t>
            </a:r>
          </a:p>
          <a:p>
            <a:pPr lvl="1"/>
            <a:r>
              <a:rPr lang="en-US" dirty="0" smtClean="0"/>
              <a:t>Between threads via ports</a:t>
            </a:r>
          </a:p>
          <a:p>
            <a:pPr lvl="1"/>
            <a:r>
              <a:rPr lang="en-US" dirty="0" smtClean="0"/>
              <a:t>Secured by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microkernel (Mach) 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object management:</a:t>
            </a:r>
          </a:p>
          <a:p>
            <a:pPr lvl="1"/>
            <a:r>
              <a:rPr lang="en-US" dirty="0" smtClean="0"/>
              <a:t>Essentially virtual memory</a:t>
            </a:r>
          </a:p>
          <a:p>
            <a:pPr lvl="1"/>
            <a:r>
              <a:rPr lang="en-US" dirty="0" smtClean="0"/>
              <a:t>Persistent store accessed via IPC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System call redirection:</a:t>
            </a:r>
          </a:p>
          <a:p>
            <a:pPr lvl="1"/>
            <a:r>
              <a:rPr lang="en-US" dirty="0" smtClean="0"/>
              <a:t>Enable to trap system calls and transfer control to user mode</a:t>
            </a:r>
          </a:p>
          <a:p>
            <a:pPr lvl="1"/>
            <a:r>
              <a:rPr lang="en-US" dirty="0" smtClean="0"/>
              <a:t>Essentially enable applications to modify/extend the behavior and functionality of system calls, e.g.,</a:t>
            </a:r>
          </a:p>
          <a:p>
            <a:pPr lvl="2"/>
            <a:r>
              <a:rPr lang="en-US" dirty="0" smtClean="0"/>
              <a:t>Enable binary emulation of environments, tracing,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7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else does </a:t>
            </a:r>
            <a:r>
              <a:rPr lang="en-US" dirty="0"/>
              <a:t>a microkernel (Mach) 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support:</a:t>
            </a:r>
          </a:p>
          <a:p>
            <a:pPr lvl="1"/>
            <a:r>
              <a:rPr lang="en-US" dirty="0" smtClean="0"/>
              <a:t>Implemented using IPC (devices are contacted via ports)</a:t>
            </a:r>
          </a:p>
          <a:p>
            <a:pPr lvl="1"/>
            <a:r>
              <a:rPr lang="en-US" dirty="0" smtClean="0"/>
              <a:t>Support both synchronous and asynchronous devices</a:t>
            </a:r>
          </a:p>
          <a:p>
            <a:r>
              <a:rPr lang="en-US" dirty="0" smtClean="0"/>
              <a:t>User multiprocessing:</a:t>
            </a:r>
          </a:p>
          <a:p>
            <a:pPr lvl="1"/>
            <a:r>
              <a:rPr lang="en-US" dirty="0" smtClean="0"/>
              <a:t>Essentially a user level thread package, with wait()/signal() primitives</a:t>
            </a:r>
          </a:p>
          <a:p>
            <a:pPr lvl="1"/>
            <a:r>
              <a:rPr lang="en-US" dirty="0" smtClean="0"/>
              <a:t>One or more user threads can map to same kernel thread </a:t>
            </a:r>
          </a:p>
          <a:p>
            <a:r>
              <a:rPr lang="en-US" dirty="0" smtClean="0"/>
              <a:t>Multicomputer support:</a:t>
            </a:r>
          </a:p>
          <a:p>
            <a:pPr lvl="1"/>
            <a:r>
              <a:rPr lang="en-US" dirty="0" smtClean="0"/>
              <a:t>Can map transparently tasks/resources on different nodes in a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7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 2.5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BSD code compatibility code, e.g., one-to-one mapping between tasks and processes</a:t>
            </a:r>
          </a:p>
          <a:p>
            <a:endParaRPr lang="en-US" dirty="0"/>
          </a:p>
          <a:p>
            <a:r>
              <a:rPr lang="en-US" dirty="0" smtClean="0"/>
              <a:t>Some commercial success:</a:t>
            </a:r>
          </a:p>
          <a:p>
            <a:pPr lvl="1"/>
            <a:r>
              <a:rPr lang="en-US" dirty="0" smtClean="0"/>
              <a:t>NeXT </a:t>
            </a:r>
          </a:p>
          <a:p>
            <a:pPr lvl="2"/>
            <a:r>
              <a:rPr lang="en-US" dirty="0" smtClean="0"/>
              <a:t>Steve Jobs’ company after he left Apple</a:t>
            </a:r>
          </a:p>
          <a:p>
            <a:pPr lvl="2"/>
            <a:r>
              <a:rPr lang="en-US" dirty="0" smtClean="0"/>
              <a:t>Used by Tim Berners-Lee to develop WWW</a:t>
            </a:r>
          </a:p>
          <a:p>
            <a:pPr lvl="1"/>
            <a:r>
              <a:rPr lang="en-US" dirty="0" smtClean="0"/>
              <a:t>Encore, OSF (Open Software Foundation), 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3177" y="1852574"/>
            <a:ext cx="3643258" cy="285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54761"/>
            <a:ext cx="8850312" cy="3722039"/>
          </a:xfrm>
        </p:spPr>
        <p:txBody>
          <a:bodyPr>
            <a:normAutofit/>
          </a:bodyPr>
          <a:lstStyle/>
          <a:p>
            <a:r>
              <a:rPr lang="en-US" dirty="0" smtClean="0"/>
              <a:t>Eliminate BSD code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ewrite IPC to improve performance</a:t>
            </a:r>
          </a:p>
          <a:p>
            <a:pPr lvl="1"/>
            <a:r>
              <a:rPr lang="en-US" dirty="0" smtClean="0"/>
              <a:t>RPC on (then) contemporary workstations: 95 </a:t>
            </a:r>
            <a:r>
              <a:rPr lang="en-US" dirty="0" err="1" smtClean="0"/>
              <a:t>usec</a:t>
            </a:r>
            <a:endParaRPr lang="en-US" dirty="0"/>
          </a:p>
          <a:p>
            <a:r>
              <a:rPr lang="en-US" dirty="0" smtClean="0"/>
              <a:t>Expose device interface</a:t>
            </a:r>
            <a:endParaRPr lang="en-US" dirty="0"/>
          </a:p>
          <a:p>
            <a:r>
              <a:rPr lang="en-US" dirty="0" smtClean="0"/>
              <a:t>Provide more control to user applications via continuation: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ddress of an user function to be called when thread is rescheduled plus some data: essentially a callback</a:t>
            </a:r>
          </a:p>
          <a:p>
            <a:pPr lvl="1"/>
            <a:r>
              <a:rPr lang="en-US" dirty="0" smtClean="0"/>
              <a:t>Enable application to save restore state, so that the microkernel doesn’t need to do it, e.g., saving and restoring register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9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OSes</a:t>
            </a:r>
            <a:r>
              <a:rPr lang="en-US" dirty="0" smtClean="0"/>
              <a:t> and Application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 allows application to implement:</a:t>
            </a:r>
          </a:p>
          <a:p>
            <a:pPr lvl="1"/>
            <a:r>
              <a:rPr lang="en-US" dirty="0" smtClean="0"/>
              <a:t>Paging</a:t>
            </a:r>
          </a:p>
          <a:p>
            <a:pPr lvl="1"/>
            <a:r>
              <a:rPr lang="en-US" dirty="0" smtClean="0"/>
              <a:t>Control data cached by virtual memory</a:t>
            </a:r>
          </a:p>
          <a:p>
            <a:pPr lvl="1"/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Redirection allows call traps to link directly to executable binaries without modifying he kernel!</a:t>
            </a:r>
          </a:p>
          <a:p>
            <a:pPr lvl="1"/>
            <a:r>
              <a:rPr lang="en-US" dirty="0" smtClean="0"/>
              <a:t>Just need an emulation 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90899"/>
            <a:ext cx="8850312" cy="857250"/>
          </a:xfrm>
        </p:spPr>
        <p:txBody>
          <a:bodyPr/>
          <a:lstStyle/>
          <a:p>
            <a:r>
              <a:rPr lang="en-US" dirty="0" smtClean="0"/>
              <a:t>Emulation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927943"/>
            <a:ext cx="8850312" cy="1574039"/>
          </a:xfrm>
        </p:spPr>
        <p:txBody>
          <a:bodyPr/>
          <a:lstStyle/>
          <a:p>
            <a:r>
              <a:rPr lang="en-US" dirty="0" smtClean="0"/>
              <a:t>Translator for system services and a cache for their results</a:t>
            </a:r>
          </a:p>
          <a:p>
            <a:pPr lvl="1"/>
            <a:r>
              <a:rPr lang="en-US" dirty="0" smtClean="0"/>
              <a:t>Converts app calls to Mach calls</a:t>
            </a:r>
          </a:p>
          <a:p>
            <a:pPr lvl="1"/>
            <a:r>
              <a:rPr lang="en-US" dirty="0" smtClean="0"/>
              <a:t>Invoke functionality of the environment (e.g., OS) and reply to app</a:t>
            </a:r>
          </a:p>
          <a:p>
            <a:pPr lvl="1"/>
            <a:r>
              <a:rPr lang="en-US" dirty="0" smtClean="0"/>
              <a:t>Typically linked to app to avoid another context switching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339" y="2494807"/>
            <a:ext cx="48514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OSes</a:t>
            </a:r>
            <a:r>
              <a:rPr lang="en-US" dirty="0" smtClean="0"/>
              <a:t> Environment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implemented in the emulation library </a:t>
            </a:r>
          </a:p>
          <a:p>
            <a:pPr lvl="1"/>
            <a:r>
              <a:rPr lang="en-US" dirty="0" smtClean="0"/>
              <a:t>Simple, single user systems (e.g., </a:t>
            </a:r>
            <a:r>
              <a:rPr lang="en-US" dirty="0" err="1" smtClean="0"/>
              <a:t>MS-DoS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As a server (see previous slide)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Native </a:t>
            </a:r>
            <a:r>
              <a:rPr lang="en-US" dirty="0" err="1" smtClean="0"/>
              <a:t>OSes</a:t>
            </a:r>
            <a:r>
              <a:rPr lang="en-US" dirty="0" smtClean="0"/>
              <a:t>: use the code of the original systems</a:t>
            </a:r>
          </a:p>
          <a:p>
            <a:pPr lvl="1"/>
            <a:r>
              <a:rPr lang="en-US" dirty="0" smtClean="0"/>
              <a:t>Used to implement both </a:t>
            </a:r>
            <a:r>
              <a:rPr lang="en-US" dirty="0" err="1" smtClean="0"/>
              <a:t>MacOS</a:t>
            </a:r>
            <a:r>
              <a:rPr lang="en-US" dirty="0" smtClean="0"/>
              <a:t>, and DOS</a:t>
            </a:r>
          </a:p>
          <a:p>
            <a:pPr lvl="1"/>
            <a:r>
              <a:rPr lang="en-US" dirty="0" smtClean="0"/>
              <a:t>Emulation library also </a:t>
            </a:r>
            <a:r>
              <a:rPr lang="en-US" dirty="0"/>
              <a:t>v</a:t>
            </a:r>
            <a:r>
              <a:rPr lang="en-US" dirty="0" smtClean="0"/>
              <a:t>irtualizes the physical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Mach 2.5 </a:t>
            </a:r>
            <a:r>
              <a:rPr lang="en-US" dirty="0" err="1" smtClean="0"/>
              <a:t>vs</a:t>
            </a:r>
            <a:r>
              <a:rPr lang="en-US" dirty="0" smtClean="0"/>
              <a:t>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16269"/>
            <a:ext cx="8850312" cy="3887697"/>
          </a:xfrm>
        </p:spPr>
        <p:txBody>
          <a:bodyPr>
            <a:normAutofit/>
          </a:bodyPr>
          <a:lstStyle/>
          <a:p>
            <a:r>
              <a:rPr lang="en-US" dirty="0" smtClean="0"/>
              <a:t>Virtually the same as Mach 2.5, and commercial Unix systems of that time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SunOS 4.1 and Ultrix 4.1</a:t>
            </a:r>
          </a:p>
          <a:p>
            <a:pPr marL="971550" lvl="1" indent="-34290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Why? </a:t>
            </a:r>
          </a:p>
          <a:p>
            <a:pPr lvl="1"/>
            <a:r>
              <a:rPr lang="en-US" dirty="0" smtClean="0"/>
              <a:t>I/O dominated tasks (read, write, compile)</a:t>
            </a:r>
          </a:p>
          <a:p>
            <a:r>
              <a:rPr lang="en-US" dirty="0" err="1" smtClean="0"/>
              <a:t>Microbenchmarks</a:t>
            </a:r>
            <a:r>
              <a:rPr lang="en-US" dirty="0" smtClean="0"/>
              <a:t> would have been nice, e.g.:</a:t>
            </a:r>
          </a:p>
          <a:p>
            <a:pPr lvl="1"/>
            <a:r>
              <a:rPr lang="en-US" dirty="0" smtClean="0"/>
              <a:t>IPC</a:t>
            </a:r>
          </a:p>
          <a:p>
            <a:pPr lvl="1"/>
            <a:r>
              <a:rPr lang="en-US" dirty="0" smtClean="0"/>
              <a:t>Cost of a page 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59944"/>
            <a:ext cx="8850312" cy="4083556"/>
          </a:xfrm>
        </p:spPr>
        <p:txBody>
          <a:bodyPr/>
          <a:lstStyle/>
          <a:p>
            <a:r>
              <a:rPr lang="en-US" dirty="0" smtClean="0"/>
              <a:t>“Microkernel </a:t>
            </a:r>
            <a:r>
              <a:rPr lang="en-US" dirty="0"/>
              <a:t>Operating System Architecure and </a:t>
            </a:r>
            <a:r>
              <a:rPr lang="en-US" dirty="0" smtClean="0"/>
              <a:t>Mach”, D</a:t>
            </a:r>
            <a:r>
              <a:rPr lang="en-US" dirty="0"/>
              <a:t>. </a:t>
            </a:r>
            <a:r>
              <a:rPr lang="en-US" dirty="0" smtClean="0"/>
              <a:t>Black, D. </a:t>
            </a:r>
            <a:r>
              <a:rPr lang="en-US" dirty="0" err="1" smtClean="0"/>
              <a:t>Golub</a:t>
            </a:r>
            <a:r>
              <a:rPr lang="en-US" dirty="0" smtClean="0"/>
              <a:t>, D. </a:t>
            </a:r>
            <a:r>
              <a:rPr lang="en-US" dirty="0" err="1" smtClean="0"/>
              <a:t>Julin</a:t>
            </a:r>
            <a:r>
              <a:rPr lang="en-US" dirty="0" smtClean="0"/>
              <a:t>, R. Rashid, R. </a:t>
            </a:r>
            <a:r>
              <a:rPr lang="en-US" dirty="0" err="1" smtClean="0"/>
              <a:t>Draves</a:t>
            </a:r>
            <a:r>
              <a:rPr lang="en-US" dirty="0" smtClean="0"/>
              <a:t>, R. Dean, A. </a:t>
            </a:r>
            <a:r>
              <a:rPr lang="en-US" dirty="0" err="1" smtClean="0"/>
              <a:t>Forin</a:t>
            </a:r>
            <a:r>
              <a:rPr lang="en-US" dirty="0" smtClean="0"/>
              <a:t>, J. Barrera, H. </a:t>
            </a:r>
            <a:r>
              <a:rPr lang="en-US" dirty="0" err="1" smtClean="0"/>
              <a:t>Tokuda</a:t>
            </a:r>
            <a:r>
              <a:rPr lang="en-US" dirty="0" smtClean="0"/>
              <a:t>, G. Malan, and D. </a:t>
            </a:r>
            <a:r>
              <a:rPr lang="en-US" dirty="0" err="1" smtClean="0"/>
              <a:t>Bohman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>
                <a:hlinkClick r:id="rId2"/>
              </a:rPr>
              <a:t>https://amplab.github.io/cs262a-fall2016/notes/</a:t>
            </a:r>
            <a:r>
              <a:rPr lang="en-US" dirty="0" smtClean="0">
                <a:hlinkClick r:id="rId2"/>
              </a:rPr>
              <a:t>Mach.pdf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“seL4</a:t>
            </a:r>
            <a:r>
              <a:rPr lang="en-US" dirty="0">
                <a:hlinkClick r:id="rId3"/>
              </a:rPr>
              <a:t>: Formal Verification of an OS Kernel</a:t>
            </a:r>
            <a:r>
              <a:rPr lang="en-US" dirty="0" smtClean="0"/>
              <a:t>”, </a:t>
            </a:r>
            <a:r>
              <a:rPr lang="en-US" dirty="0" err="1"/>
              <a:t>Gerwin</a:t>
            </a:r>
            <a:r>
              <a:rPr lang="en-US" dirty="0"/>
              <a:t> </a:t>
            </a:r>
            <a:r>
              <a:rPr lang="en-US" dirty="0" smtClean="0"/>
              <a:t>Klein </a:t>
            </a:r>
            <a:r>
              <a:rPr lang="en-US" dirty="0"/>
              <a:t>, Kevin </a:t>
            </a:r>
            <a:r>
              <a:rPr lang="en-US" dirty="0" smtClean="0"/>
              <a:t>Elphinstone, </a:t>
            </a:r>
            <a:r>
              <a:rPr lang="en-US" dirty="0"/>
              <a:t>Gernot </a:t>
            </a:r>
            <a:r>
              <a:rPr lang="en-US" dirty="0" err="1" smtClean="0"/>
              <a:t>Heiser</a:t>
            </a:r>
            <a:r>
              <a:rPr lang="en-US" dirty="0" smtClean="0"/>
              <a:t>, </a:t>
            </a:r>
            <a:r>
              <a:rPr lang="en-US" dirty="0"/>
              <a:t>June </a:t>
            </a:r>
            <a:r>
              <a:rPr lang="en-US" dirty="0" err="1" smtClean="0"/>
              <a:t>Andronick</a:t>
            </a:r>
            <a:r>
              <a:rPr lang="en-US" dirty="0" smtClean="0"/>
              <a:t>, </a:t>
            </a:r>
            <a:r>
              <a:rPr lang="en-US" dirty="0"/>
              <a:t>David </a:t>
            </a:r>
            <a:r>
              <a:rPr lang="en-US" dirty="0" smtClean="0"/>
              <a:t>Cock, </a:t>
            </a:r>
            <a:r>
              <a:rPr lang="en-US" dirty="0"/>
              <a:t>Philip </a:t>
            </a:r>
            <a:r>
              <a:rPr lang="en-US" dirty="0" err="1" smtClean="0"/>
              <a:t>Derrin</a:t>
            </a:r>
            <a:r>
              <a:rPr lang="en-US" dirty="0" smtClean="0"/>
              <a:t>, </a:t>
            </a:r>
            <a:r>
              <a:rPr lang="en-US" dirty="0" err="1"/>
              <a:t>Dhammika</a:t>
            </a:r>
            <a:r>
              <a:rPr lang="en-US" dirty="0"/>
              <a:t> </a:t>
            </a:r>
            <a:r>
              <a:rPr lang="en-US" dirty="0" err="1" smtClean="0"/>
              <a:t>Elkaduwe</a:t>
            </a:r>
            <a:r>
              <a:rPr lang="en-US" dirty="0" smtClean="0"/>
              <a:t>, </a:t>
            </a:r>
            <a:r>
              <a:rPr lang="en-US" dirty="0"/>
              <a:t>Kai </a:t>
            </a:r>
            <a:r>
              <a:rPr lang="en-US" dirty="0" err="1" smtClean="0"/>
              <a:t>Engelhardt</a:t>
            </a:r>
            <a:r>
              <a:rPr lang="en-US" dirty="0" smtClean="0"/>
              <a:t>, </a:t>
            </a:r>
            <a:r>
              <a:rPr lang="en-US" dirty="0" err="1"/>
              <a:t>Rafal</a:t>
            </a:r>
            <a:r>
              <a:rPr lang="en-US" dirty="0"/>
              <a:t> </a:t>
            </a:r>
            <a:r>
              <a:rPr lang="en-US" dirty="0" err="1" smtClean="0"/>
              <a:t>Kolanski</a:t>
            </a:r>
            <a:r>
              <a:rPr lang="en-US" dirty="0" smtClean="0"/>
              <a:t>, </a:t>
            </a:r>
            <a:r>
              <a:rPr lang="en-US" dirty="0"/>
              <a:t>Michael </a:t>
            </a:r>
            <a:r>
              <a:rPr lang="en-US" dirty="0" smtClean="0"/>
              <a:t>Norrish, </a:t>
            </a:r>
            <a:r>
              <a:rPr lang="en-US" dirty="0"/>
              <a:t>Thomas </a:t>
            </a:r>
            <a:r>
              <a:rPr lang="en-US" dirty="0" smtClean="0"/>
              <a:t>Sewell, </a:t>
            </a:r>
            <a:r>
              <a:rPr lang="en-US" dirty="0"/>
              <a:t>Harvey </a:t>
            </a:r>
            <a:r>
              <a:rPr lang="en-US" dirty="0" err="1" smtClean="0"/>
              <a:t>Tuch</a:t>
            </a:r>
            <a:r>
              <a:rPr lang="en-US" dirty="0" smtClean="0"/>
              <a:t>, </a:t>
            </a:r>
            <a:r>
              <a:rPr lang="en-US" dirty="0"/>
              <a:t>Simon </a:t>
            </a:r>
            <a:r>
              <a:rPr lang="en-US" dirty="0" err="1" smtClean="0"/>
              <a:t>Winwood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www.sigops.org/sosp/sosp09/papers/klein-sosp09.pdf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5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OSF/1 Unix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21639"/>
            <a:ext cx="8850312" cy="3717061"/>
          </a:xfrm>
        </p:spPr>
        <p:txBody>
          <a:bodyPr/>
          <a:lstStyle/>
          <a:p>
            <a:r>
              <a:rPr lang="en-US" dirty="0" smtClean="0"/>
              <a:t>Even more modularity: different OS functionalities implemented as different servers, e.g., </a:t>
            </a:r>
          </a:p>
          <a:p>
            <a:pPr lvl="1"/>
            <a:r>
              <a:rPr lang="en-US" dirty="0" smtClean="0"/>
              <a:t>IPC, process management, file server,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erver proxies on client</a:t>
            </a:r>
            <a:br>
              <a:rPr lang="en-US" dirty="0" smtClean="0"/>
            </a:br>
            <a:r>
              <a:rPr lang="en-US" dirty="0" smtClean="0"/>
              <a:t>side for optimization </a:t>
            </a:r>
            <a:endParaRPr lang="en-US" dirty="0"/>
          </a:p>
        </p:txBody>
      </p:sp>
      <p:pic>
        <p:nvPicPr>
          <p:cNvPr id="4" name="Picture 3" descr="Screen Shot 2016-09-20 at 7.36.42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64" y="1539683"/>
            <a:ext cx="5478836" cy="344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848" y="1996256"/>
            <a:ext cx="3636435" cy="857250"/>
          </a:xfrm>
        </p:spPr>
        <p:txBody>
          <a:bodyPr/>
          <a:lstStyle/>
          <a:p>
            <a:r>
              <a:rPr lang="en-US" dirty="0" smtClean="0"/>
              <a:t>L3 </a:t>
            </a:r>
            <a:r>
              <a:rPr lang="en-US" dirty="0" smtClean="0">
                <a:sym typeface="Wingdings"/>
              </a:rPr>
              <a:t> seL4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0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started? (1993)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7083768" cy="3394075"/>
          </a:xfrm>
        </p:spPr>
        <p:txBody>
          <a:bodyPr/>
          <a:lstStyle/>
          <a:p>
            <a:r>
              <a:rPr lang="en-US" dirty="0" smtClean="0"/>
              <a:t>Microkernels (e.g., Mach) still too slow</a:t>
            </a:r>
          </a:p>
          <a:p>
            <a:pPr lvl="1"/>
            <a:r>
              <a:rPr lang="en-US" dirty="0" smtClean="0"/>
              <a:t>Mostly because IPCs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Tide was turning towards monolithic kernels</a:t>
            </a:r>
          </a:p>
          <a:p>
            <a:endParaRPr lang="en-US" dirty="0"/>
          </a:p>
          <a:p>
            <a:r>
              <a:rPr lang="en-US" b="1" dirty="0" err="1"/>
              <a:t>Jochen</a:t>
            </a:r>
            <a:r>
              <a:rPr lang="en-US" b="1" dirty="0"/>
              <a:t> </a:t>
            </a:r>
            <a:r>
              <a:rPr lang="en-US" b="1" dirty="0" err="1" smtClean="0"/>
              <a:t>Liedtke</a:t>
            </a:r>
            <a:r>
              <a:rPr lang="en-US" b="1" dirty="0" smtClean="0"/>
              <a:t> </a:t>
            </a:r>
            <a:r>
              <a:rPr lang="en-US" dirty="0" smtClean="0"/>
              <a:t>(GMD – </a:t>
            </a:r>
            <a:r>
              <a:rPr lang="en-US" dirty="0"/>
              <a:t>Society for Mathematics and Information technology</a:t>
            </a:r>
            <a:r>
              <a:rPr lang="en-US" dirty="0" smtClean="0"/>
              <a:t>) aimed to show that IPC can be supper-fast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752" y="1254007"/>
            <a:ext cx="1738768" cy="24105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9800" y="3619500"/>
            <a:ext cx="170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 Neue Light"/>
                <a:cs typeface="Helvetica Neue Light"/>
              </a:rPr>
              <a:t>Jochen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err="1">
                <a:latin typeface="Helvetica Neue Light"/>
                <a:cs typeface="Helvetica Neue Light"/>
              </a:rPr>
              <a:t>Liedtke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04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fast?</a:t>
            </a:r>
            <a:endParaRPr lang="en-US" dirty="0"/>
          </a:p>
        </p:txBody>
      </p:sp>
      <p:pic>
        <p:nvPicPr>
          <p:cNvPr id="4" name="Picture 3" descr="Screen Shot 2016-09-20 at 7.53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06" y="1137204"/>
            <a:ext cx="6984265" cy="3867781"/>
          </a:xfrm>
          <a:prstGeom prst="rect">
            <a:avLst/>
          </a:prstGeom>
        </p:spPr>
      </p:pic>
      <p:pic>
        <p:nvPicPr>
          <p:cNvPr id="5" name="Picture 4" descr="Screen Shot 2016-09-20 at 7.54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1" y="4798547"/>
            <a:ext cx="1554922" cy="28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921500" y="1892300"/>
            <a:ext cx="2095500" cy="307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975100" y="1879600"/>
            <a:ext cx="1981200" cy="3086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he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4"/>
            <a:ext cx="8850312" cy="681036"/>
          </a:xfrm>
        </p:spPr>
        <p:txBody>
          <a:bodyPr/>
          <a:lstStyle/>
          <a:p>
            <a:r>
              <a:rPr lang="en-US" dirty="0" smtClean="0"/>
              <a:t>Synchronous IPC </a:t>
            </a:r>
            <a:r>
              <a:rPr lang="en-US" dirty="0" smtClean="0">
                <a:sym typeface="Wingdings"/>
              </a:rPr>
              <a:t> Rendezvous model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076700" y="2286000"/>
            <a:ext cx="1876836" cy="1125954"/>
            <a:chOff x="4076700" y="2286000"/>
            <a:chExt cx="1876836" cy="1125954"/>
          </a:xfrm>
        </p:grpSpPr>
        <p:sp>
          <p:nvSpPr>
            <p:cNvPr id="7" name="Freeform 6"/>
            <p:cNvSpPr/>
            <p:nvPr/>
          </p:nvSpPr>
          <p:spPr>
            <a:xfrm>
              <a:off x="4867275" y="2603500"/>
              <a:ext cx="92075" cy="539750"/>
            </a:xfrm>
            <a:custGeom>
              <a:avLst/>
              <a:gdLst>
                <a:gd name="connsiteX0" fmla="*/ 3175 w 92075"/>
                <a:gd name="connsiteY0" fmla="*/ 0 h 539750"/>
                <a:gd name="connsiteX1" fmla="*/ 82550 w 92075"/>
                <a:gd name="connsiteY1" fmla="*/ 85725 h 539750"/>
                <a:gd name="connsiteX2" fmla="*/ 12700 w 92075"/>
                <a:gd name="connsiteY2" fmla="*/ 158750 h 539750"/>
                <a:gd name="connsiteX3" fmla="*/ 82550 w 92075"/>
                <a:gd name="connsiteY3" fmla="*/ 241300 h 539750"/>
                <a:gd name="connsiteX4" fmla="*/ 9525 w 92075"/>
                <a:gd name="connsiteY4" fmla="*/ 307975 h 539750"/>
                <a:gd name="connsiteX5" fmla="*/ 92075 w 92075"/>
                <a:gd name="connsiteY5" fmla="*/ 390525 h 539750"/>
                <a:gd name="connsiteX6" fmla="*/ 0 w 92075"/>
                <a:gd name="connsiteY6" fmla="*/ 460375 h 539750"/>
                <a:gd name="connsiteX7" fmla="*/ 60325 w 92075"/>
                <a:gd name="connsiteY7" fmla="*/ 5397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075" h="539750">
                  <a:moveTo>
                    <a:pt x="3175" y="0"/>
                  </a:moveTo>
                  <a:lnTo>
                    <a:pt x="82550" y="85725"/>
                  </a:lnTo>
                  <a:lnTo>
                    <a:pt x="12700" y="158750"/>
                  </a:lnTo>
                  <a:lnTo>
                    <a:pt x="82550" y="241300"/>
                  </a:lnTo>
                  <a:lnTo>
                    <a:pt x="9525" y="307975"/>
                  </a:lnTo>
                  <a:lnTo>
                    <a:pt x="92075" y="390525"/>
                  </a:lnTo>
                  <a:lnTo>
                    <a:pt x="0" y="460375"/>
                  </a:lnTo>
                  <a:lnTo>
                    <a:pt x="60325" y="539750"/>
                  </a:lnTo>
                </a:path>
              </a:pathLst>
            </a:custGeom>
            <a:ln w="19050" cmpd="sng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6700" y="3073400"/>
              <a:ext cx="1876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s</a:t>
              </a:r>
              <a:r>
                <a:rPr lang="en-US" sz="1600" dirty="0" smtClean="0">
                  <a:latin typeface="Consolas"/>
                  <a:cs typeface="Consolas"/>
                </a:rPr>
                <a:t>end(</a:t>
              </a:r>
              <a:r>
                <a:rPr lang="en-US" sz="1600" dirty="0" err="1" smtClean="0">
                  <a:latin typeface="Consolas"/>
                  <a:cs typeface="Consolas"/>
                </a:rPr>
                <a:t>dest</a:t>
              </a:r>
              <a:r>
                <a:rPr lang="en-US" sz="1600" dirty="0" smtClean="0">
                  <a:latin typeface="Consolas"/>
                  <a:cs typeface="Consolas"/>
                </a:rPr>
                <a:t>, </a:t>
              </a:r>
              <a:r>
                <a:rPr lang="en-US" sz="1600" dirty="0" err="1" smtClean="0">
                  <a:latin typeface="Consolas"/>
                  <a:cs typeface="Consolas"/>
                </a:rPr>
                <a:t>msg</a:t>
              </a:r>
              <a:r>
                <a:rPr lang="en-US" sz="1600" dirty="0" smtClean="0">
                  <a:latin typeface="Consolas"/>
                  <a:cs typeface="Consolas"/>
                </a:rPr>
                <a:t>)</a:t>
              </a:r>
              <a:endParaRPr lang="en-US" sz="1600" dirty="0">
                <a:latin typeface="Consolas"/>
                <a:cs typeface="Consola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5000" y="2286000"/>
              <a:ext cx="974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nsolas"/>
                  <a:cs typeface="Consolas"/>
                </a:rPr>
                <a:t>Running</a:t>
              </a:r>
              <a:endParaRPr lang="en-US" sz="1600" dirty="0">
                <a:latin typeface="Consolas"/>
                <a:cs typeface="Consolas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318000" y="1892300"/>
            <a:ext cx="131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Thread </a:t>
            </a:r>
            <a:r>
              <a:rPr lang="en-US" sz="1600" dirty="0" err="1" smtClean="0">
                <a:latin typeface="Consolas"/>
                <a:cs typeface="Consolas"/>
              </a:rPr>
              <a:t>src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75500" y="1943100"/>
            <a:ext cx="1425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Thread </a:t>
            </a:r>
            <a:r>
              <a:rPr lang="en-US" sz="1600" dirty="0" err="1" smtClean="0">
                <a:latin typeface="Consolas"/>
                <a:cs typeface="Consolas"/>
              </a:rPr>
              <a:t>dest</a:t>
            </a:r>
            <a:endParaRPr lang="en-US" sz="1600" dirty="0">
              <a:latin typeface="Consolas"/>
              <a:cs typeface="Consola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120060" y="2286000"/>
            <a:ext cx="1764025" cy="1672054"/>
            <a:chOff x="7120060" y="2286000"/>
            <a:chExt cx="1764025" cy="1672054"/>
          </a:xfrm>
        </p:grpSpPr>
        <p:sp>
          <p:nvSpPr>
            <p:cNvPr id="14" name="TextBox 13"/>
            <p:cNvSpPr txBox="1"/>
            <p:nvPr/>
          </p:nvSpPr>
          <p:spPr>
            <a:xfrm>
              <a:off x="7120060" y="3619500"/>
              <a:ext cx="17640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nsolas"/>
                  <a:cs typeface="Consolas"/>
                </a:rPr>
                <a:t>wait(</a:t>
              </a:r>
              <a:r>
                <a:rPr lang="en-US" sz="1600" dirty="0" err="1" smtClean="0">
                  <a:latin typeface="Consolas"/>
                  <a:cs typeface="Consolas"/>
                </a:rPr>
                <a:t>src</a:t>
              </a:r>
              <a:r>
                <a:rPr lang="en-US" sz="1600" dirty="0" smtClean="0">
                  <a:latin typeface="Consolas"/>
                  <a:cs typeface="Consolas"/>
                </a:rPr>
                <a:t>, </a:t>
              </a:r>
              <a:r>
                <a:rPr lang="en-US" sz="1600" dirty="0" err="1" smtClean="0">
                  <a:latin typeface="Consolas"/>
                  <a:cs typeface="Consolas"/>
                </a:rPr>
                <a:t>msg</a:t>
              </a:r>
              <a:r>
                <a:rPr lang="en-US" sz="1600" dirty="0" smtClean="0">
                  <a:latin typeface="Consolas"/>
                  <a:cs typeface="Consolas"/>
                </a:rPr>
                <a:t>)</a:t>
              </a:r>
              <a:endParaRPr lang="en-US" sz="1600" dirty="0">
                <a:latin typeface="Consolas"/>
                <a:cs typeface="Consolas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826375" y="2762452"/>
              <a:ext cx="92075" cy="778816"/>
            </a:xfrm>
            <a:custGeom>
              <a:avLst/>
              <a:gdLst>
                <a:gd name="connsiteX0" fmla="*/ 3175 w 92075"/>
                <a:gd name="connsiteY0" fmla="*/ 0 h 539750"/>
                <a:gd name="connsiteX1" fmla="*/ 82550 w 92075"/>
                <a:gd name="connsiteY1" fmla="*/ 85725 h 539750"/>
                <a:gd name="connsiteX2" fmla="*/ 12700 w 92075"/>
                <a:gd name="connsiteY2" fmla="*/ 158750 h 539750"/>
                <a:gd name="connsiteX3" fmla="*/ 82550 w 92075"/>
                <a:gd name="connsiteY3" fmla="*/ 241300 h 539750"/>
                <a:gd name="connsiteX4" fmla="*/ 9525 w 92075"/>
                <a:gd name="connsiteY4" fmla="*/ 307975 h 539750"/>
                <a:gd name="connsiteX5" fmla="*/ 92075 w 92075"/>
                <a:gd name="connsiteY5" fmla="*/ 390525 h 539750"/>
                <a:gd name="connsiteX6" fmla="*/ 0 w 92075"/>
                <a:gd name="connsiteY6" fmla="*/ 460375 h 539750"/>
                <a:gd name="connsiteX7" fmla="*/ 60325 w 92075"/>
                <a:gd name="connsiteY7" fmla="*/ 5397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075" h="539750">
                  <a:moveTo>
                    <a:pt x="3175" y="0"/>
                  </a:moveTo>
                  <a:lnTo>
                    <a:pt x="82550" y="85725"/>
                  </a:lnTo>
                  <a:lnTo>
                    <a:pt x="12700" y="158750"/>
                  </a:lnTo>
                  <a:lnTo>
                    <a:pt x="82550" y="241300"/>
                  </a:lnTo>
                  <a:lnTo>
                    <a:pt x="9525" y="307975"/>
                  </a:lnTo>
                  <a:lnTo>
                    <a:pt x="92075" y="390525"/>
                  </a:lnTo>
                  <a:lnTo>
                    <a:pt x="0" y="460375"/>
                  </a:lnTo>
                  <a:lnTo>
                    <a:pt x="60325" y="539750"/>
                  </a:lnTo>
                </a:path>
              </a:pathLst>
            </a:custGeom>
            <a:ln w="19050" cmpd="sng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29500" y="2286000"/>
              <a:ext cx="974345" cy="488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nsolas"/>
                  <a:cs typeface="Consolas"/>
                </a:rPr>
                <a:t>Running</a:t>
              </a:r>
              <a:endParaRPr lang="en-US" sz="1600" dirty="0">
                <a:latin typeface="Consolas"/>
                <a:cs typeface="Consolas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419600" y="3924300"/>
            <a:ext cx="3971545" cy="920750"/>
            <a:chOff x="4419600" y="3924300"/>
            <a:chExt cx="3971545" cy="920750"/>
          </a:xfrm>
        </p:grpSpPr>
        <p:sp>
          <p:nvSpPr>
            <p:cNvPr id="8" name="Freeform 7"/>
            <p:cNvSpPr/>
            <p:nvPr/>
          </p:nvSpPr>
          <p:spPr>
            <a:xfrm>
              <a:off x="4867275" y="4305300"/>
              <a:ext cx="92075" cy="539750"/>
            </a:xfrm>
            <a:custGeom>
              <a:avLst/>
              <a:gdLst>
                <a:gd name="connsiteX0" fmla="*/ 3175 w 92075"/>
                <a:gd name="connsiteY0" fmla="*/ 0 h 539750"/>
                <a:gd name="connsiteX1" fmla="*/ 82550 w 92075"/>
                <a:gd name="connsiteY1" fmla="*/ 85725 h 539750"/>
                <a:gd name="connsiteX2" fmla="*/ 12700 w 92075"/>
                <a:gd name="connsiteY2" fmla="*/ 158750 h 539750"/>
                <a:gd name="connsiteX3" fmla="*/ 82550 w 92075"/>
                <a:gd name="connsiteY3" fmla="*/ 241300 h 539750"/>
                <a:gd name="connsiteX4" fmla="*/ 9525 w 92075"/>
                <a:gd name="connsiteY4" fmla="*/ 307975 h 539750"/>
                <a:gd name="connsiteX5" fmla="*/ 92075 w 92075"/>
                <a:gd name="connsiteY5" fmla="*/ 390525 h 539750"/>
                <a:gd name="connsiteX6" fmla="*/ 0 w 92075"/>
                <a:gd name="connsiteY6" fmla="*/ 460375 h 539750"/>
                <a:gd name="connsiteX7" fmla="*/ 60325 w 92075"/>
                <a:gd name="connsiteY7" fmla="*/ 5397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075" h="539750">
                  <a:moveTo>
                    <a:pt x="3175" y="0"/>
                  </a:moveTo>
                  <a:lnTo>
                    <a:pt x="82550" y="85725"/>
                  </a:lnTo>
                  <a:lnTo>
                    <a:pt x="12700" y="158750"/>
                  </a:lnTo>
                  <a:lnTo>
                    <a:pt x="82550" y="241300"/>
                  </a:lnTo>
                  <a:lnTo>
                    <a:pt x="9525" y="307975"/>
                  </a:lnTo>
                  <a:lnTo>
                    <a:pt x="92075" y="390525"/>
                  </a:lnTo>
                  <a:lnTo>
                    <a:pt x="0" y="460375"/>
                  </a:lnTo>
                  <a:lnTo>
                    <a:pt x="60325" y="539750"/>
                  </a:lnTo>
                </a:path>
              </a:pathLst>
            </a:custGeom>
            <a:ln w="19050" cmpd="sng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826375" y="4267200"/>
              <a:ext cx="92075" cy="539750"/>
            </a:xfrm>
            <a:custGeom>
              <a:avLst/>
              <a:gdLst>
                <a:gd name="connsiteX0" fmla="*/ 3175 w 92075"/>
                <a:gd name="connsiteY0" fmla="*/ 0 h 539750"/>
                <a:gd name="connsiteX1" fmla="*/ 82550 w 92075"/>
                <a:gd name="connsiteY1" fmla="*/ 85725 h 539750"/>
                <a:gd name="connsiteX2" fmla="*/ 12700 w 92075"/>
                <a:gd name="connsiteY2" fmla="*/ 158750 h 539750"/>
                <a:gd name="connsiteX3" fmla="*/ 82550 w 92075"/>
                <a:gd name="connsiteY3" fmla="*/ 241300 h 539750"/>
                <a:gd name="connsiteX4" fmla="*/ 9525 w 92075"/>
                <a:gd name="connsiteY4" fmla="*/ 307975 h 539750"/>
                <a:gd name="connsiteX5" fmla="*/ 92075 w 92075"/>
                <a:gd name="connsiteY5" fmla="*/ 390525 h 539750"/>
                <a:gd name="connsiteX6" fmla="*/ 0 w 92075"/>
                <a:gd name="connsiteY6" fmla="*/ 460375 h 539750"/>
                <a:gd name="connsiteX7" fmla="*/ 60325 w 92075"/>
                <a:gd name="connsiteY7" fmla="*/ 5397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075" h="539750">
                  <a:moveTo>
                    <a:pt x="3175" y="0"/>
                  </a:moveTo>
                  <a:lnTo>
                    <a:pt x="82550" y="85725"/>
                  </a:lnTo>
                  <a:lnTo>
                    <a:pt x="12700" y="158750"/>
                  </a:lnTo>
                  <a:lnTo>
                    <a:pt x="82550" y="241300"/>
                  </a:lnTo>
                  <a:lnTo>
                    <a:pt x="9525" y="307975"/>
                  </a:lnTo>
                  <a:lnTo>
                    <a:pt x="92075" y="390525"/>
                  </a:lnTo>
                  <a:lnTo>
                    <a:pt x="0" y="460375"/>
                  </a:lnTo>
                  <a:lnTo>
                    <a:pt x="60325" y="539750"/>
                  </a:lnTo>
                </a:path>
              </a:pathLst>
            </a:custGeom>
            <a:ln w="19050" cmpd="sng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16800" y="3924300"/>
              <a:ext cx="974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nsolas"/>
                  <a:cs typeface="Consolas"/>
                </a:rPr>
                <a:t>Running</a:t>
              </a:r>
              <a:endParaRPr lang="en-US" sz="1600" dirty="0">
                <a:latin typeface="Consolas"/>
                <a:cs typeface="Consola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9600" y="3937000"/>
              <a:ext cx="974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nsolas"/>
                  <a:cs typeface="Consolas"/>
                </a:rPr>
                <a:t>Running</a:t>
              </a:r>
              <a:endParaRPr lang="en-US" sz="1600" dirty="0">
                <a:latin typeface="Consolas"/>
                <a:cs typeface="Consolas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475512" y="3378200"/>
            <a:ext cx="745223" cy="742286"/>
            <a:chOff x="4475512" y="3378200"/>
            <a:chExt cx="745223" cy="742286"/>
          </a:xfrm>
        </p:grpSpPr>
        <p:sp>
          <p:nvSpPr>
            <p:cNvPr id="22" name="TextBox 21"/>
            <p:cNvSpPr txBox="1"/>
            <p:nvPr/>
          </p:nvSpPr>
          <p:spPr>
            <a:xfrm>
              <a:off x="4572000" y="3378200"/>
              <a:ext cx="648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Consolas"/>
                  <a:cs typeface="Consolas"/>
                </a:rPr>
                <a:t>Wait</a:t>
              </a:r>
              <a:endParaRPr lang="en-US" sz="1600" dirty="0">
                <a:solidFill>
                  <a:srgbClr val="FF0000"/>
                </a:solidFill>
                <a:latin typeface="Consolas"/>
                <a:cs typeface="Consola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4533901" y="3594100"/>
              <a:ext cx="46799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dirty="0" smtClean="0">
                  <a:solidFill>
                    <a:srgbClr val="FF0000"/>
                  </a:solidFill>
                </a:rPr>
                <a:t>…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42000" y="3124200"/>
            <a:ext cx="1142265" cy="725005"/>
            <a:chOff x="5842000" y="3124200"/>
            <a:chExt cx="1278060" cy="664577"/>
          </a:xfrm>
        </p:grpSpPr>
        <p:cxnSp>
          <p:nvCxnSpPr>
            <p:cNvPr id="6" name="Straight Arrow Connector 5"/>
            <p:cNvCxnSpPr>
              <a:stCxn id="9" idx="3"/>
              <a:endCxn id="14" idx="1"/>
            </p:cNvCxnSpPr>
            <p:nvPr/>
          </p:nvCxnSpPr>
          <p:spPr>
            <a:xfrm>
              <a:off x="5953536" y="3242677"/>
              <a:ext cx="1166524" cy="546100"/>
            </a:xfrm>
            <a:prstGeom prst="straightConnector1">
              <a:avLst/>
            </a:prstGeom>
            <a:ln w="57150" cmpd="sng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835870">
              <a:off x="5842000" y="3124200"/>
              <a:ext cx="12490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Light"/>
                  <a:cs typeface="Helvetica Neue Light"/>
                </a:rPr>
                <a:t>Kernel copy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28600" y="1955800"/>
            <a:ext cx="3782370" cy="191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Helvetica Neue Light"/>
                <a:cs typeface="Helvetica Neue Light"/>
              </a:rPr>
              <a:t>Kernel executes in sender’s context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>
                <a:latin typeface="Helvetica Neue Light"/>
                <a:cs typeface="Helvetica Neue Light"/>
              </a:rPr>
              <a:t>copies memory data directly </a:t>
            </a:r>
            <a:r>
              <a:rPr lang="en-US" dirty="0" smtClean="0">
                <a:latin typeface="Helvetica Neue Light"/>
                <a:cs typeface="Helvetica Neue Light"/>
              </a:rPr>
              <a:t>to </a:t>
            </a:r>
            <a:br>
              <a:rPr lang="en-US" dirty="0" smtClean="0">
                <a:latin typeface="Helvetica Neue Light"/>
                <a:cs typeface="Helvetica Neue Light"/>
              </a:rPr>
            </a:br>
            <a:r>
              <a:rPr lang="en-US" dirty="0" smtClean="0">
                <a:latin typeface="Helvetica Neue Light"/>
                <a:cs typeface="Helvetica Neue Light"/>
              </a:rPr>
              <a:t>receiver </a:t>
            </a:r>
            <a:r>
              <a:rPr lang="en-US" dirty="0">
                <a:latin typeface="Helvetica Neue Light"/>
                <a:cs typeface="Helvetica Neue Light"/>
              </a:rPr>
              <a:t>(</a:t>
            </a:r>
            <a:r>
              <a:rPr lang="en-US" dirty="0">
                <a:latin typeface="Helvetica Neue "/>
                <a:cs typeface="Helvetica Neue "/>
              </a:rPr>
              <a:t>single-copy</a:t>
            </a:r>
            <a:r>
              <a:rPr lang="en-US" dirty="0" smtClean="0">
                <a:latin typeface="Helvetica Neue Light"/>
                <a:cs typeface="Helvetica Neue Light"/>
              </a:rPr>
              <a:t>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leaves </a:t>
            </a:r>
            <a:r>
              <a:rPr lang="en-US" dirty="0">
                <a:latin typeface="Helvetica Neue Light"/>
                <a:cs typeface="Helvetica Neue Light"/>
              </a:rPr>
              <a:t>message registers </a:t>
            </a:r>
            <a:r>
              <a:rPr lang="en-US" dirty="0" smtClean="0">
                <a:latin typeface="Helvetica Neue Light"/>
                <a:cs typeface="Helvetica Neue Light"/>
              </a:rPr>
              <a:t/>
            </a:r>
            <a:br>
              <a:rPr lang="en-US" dirty="0" smtClean="0">
                <a:latin typeface="Helvetica Neue Light"/>
                <a:cs typeface="Helvetica Neue Light"/>
              </a:rPr>
            </a:br>
            <a:r>
              <a:rPr lang="en-US" dirty="0" smtClean="0">
                <a:latin typeface="Helvetica Neue Light"/>
                <a:cs typeface="Helvetica Neue Light"/>
              </a:rPr>
              <a:t>unchanged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during </a:t>
            </a:r>
            <a:r>
              <a:rPr lang="en-US" dirty="0">
                <a:latin typeface="Helvetica Neue Light"/>
                <a:cs typeface="Helvetica Neue Light"/>
              </a:rPr>
              <a:t>context switch </a:t>
            </a:r>
            <a:r>
              <a:rPr lang="en-US" dirty="0" smtClean="0">
                <a:latin typeface="Helvetica Neue Light"/>
                <a:cs typeface="Helvetica Neue Light"/>
              </a:rPr>
              <a:t/>
            </a:r>
            <a:br>
              <a:rPr lang="en-US" dirty="0" smtClean="0">
                <a:latin typeface="Helvetica Neue Light"/>
                <a:cs typeface="Helvetica Neue Light"/>
              </a:rPr>
            </a:br>
            <a:r>
              <a:rPr lang="en-US" dirty="0" smtClean="0">
                <a:latin typeface="Helvetica Neue Light"/>
                <a:cs typeface="Helvetica Neue Light"/>
              </a:rPr>
              <a:t>(</a:t>
            </a:r>
            <a:r>
              <a:rPr lang="en-US" dirty="0">
                <a:latin typeface="Helvetica Neue "/>
                <a:cs typeface="Helvetica Neue "/>
              </a:rPr>
              <a:t>zero </a:t>
            </a:r>
            <a:r>
              <a:rPr lang="en-US" dirty="0" smtClean="0">
                <a:latin typeface="Helvetica Neue "/>
                <a:cs typeface="Helvetica Neue "/>
              </a:rPr>
              <a:t>copy</a:t>
            </a:r>
            <a:r>
              <a:rPr lang="en-US" dirty="0" smtClean="0">
                <a:latin typeface="Helvetica Neue Light"/>
                <a:cs typeface="Helvetica Neue Light"/>
              </a:rPr>
              <a:t>)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759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IPC cost over years</a:t>
            </a:r>
            <a:endParaRPr lang="en-US" dirty="0"/>
          </a:p>
        </p:txBody>
      </p:sp>
      <p:pic>
        <p:nvPicPr>
          <p:cNvPr id="4" name="Picture 3" descr="Screen Shot 2016-09-20 at 7.55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15" y="1158135"/>
            <a:ext cx="7303051" cy="338534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227349" y="1352550"/>
            <a:ext cx="865818" cy="3074036"/>
          </a:xfrm>
          <a:prstGeom prst="roundRect">
            <a:avLst/>
          </a:prstGeom>
          <a:noFill/>
          <a:ln w="571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Minimalist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55701"/>
            <a:ext cx="6319837" cy="3556000"/>
          </a:xfrm>
        </p:spPr>
        <p:txBody>
          <a:bodyPr/>
          <a:lstStyle/>
          <a:p>
            <a:r>
              <a:rPr lang="en-US" dirty="0" smtClean="0"/>
              <a:t>“A </a:t>
            </a:r>
            <a:r>
              <a:rPr lang="en-US" dirty="0"/>
              <a:t>concept is tolerated inside </a:t>
            </a:r>
            <a:r>
              <a:rPr lang="en-US" dirty="0" smtClean="0"/>
              <a:t>the microkernel </a:t>
            </a:r>
            <a:r>
              <a:rPr lang="en-US" dirty="0"/>
              <a:t>only if moving it </a:t>
            </a:r>
            <a:r>
              <a:rPr lang="en-US" dirty="0" smtClean="0"/>
              <a:t>outside the </a:t>
            </a:r>
            <a:r>
              <a:rPr lang="en-US" dirty="0"/>
              <a:t>kernel, i.e. permitting </a:t>
            </a:r>
            <a:r>
              <a:rPr lang="en-US" dirty="0" smtClean="0"/>
              <a:t>competing implementations</a:t>
            </a:r>
            <a:r>
              <a:rPr lang="en-US" dirty="0"/>
              <a:t>, would prevent </a:t>
            </a:r>
            <a:r>
              <a:rPr lang="en-US" dirty="0" smtClean="0"/>
              <a:t>the implementation </a:t>
            </a:r>
            <a:r>
              <a:rPr lang="en-US" dirty="0"/>
              <a:t>of the </a:t>
            </a:r>
            <a:r>
              <a:rPr lang="en-US" dirty="0" smtClean="0"/>
              <a:t>system’s required functionality”</a:t>
            </a:r>
          </a:p>
          <a:p>
            <a:pPr lvl="2"/>
            <a:endParaRPr lang="en-US" dirty="0"/>
          </a:p>
          <a:p>
            <a:r>
              <a:rPr lang="en-US" dirty="0" smtClean="0"/>
              <a:t>Sounds familiar?</a:t>
            </a:r>
          </a:p>
          <a:p>
            <a:r>
              <a:rPr lang="en-US" dirty="0" smtClean="0"/>
              <a:t>“</a:t>
            </a:r>
            <a:r>
              <a:rPr lang="en-US" dirty="0"/>
              <a:t>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implement anything in the network that can be implemented correctly by the </a:t>
            </a:r>
            <a:r>
              <a:rPr lang="en-US" dirty="0" smtClean="0"/>
              <a:t>hosts”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752" y="1254007"/>
            <a:ext cx="1738768" cy="2410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8300" y="4622800"/>
            <a:ext cx="456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-- radical interpretation of the e2e argument!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378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Lines of Code</a:t>
            </a:r>
            <a:endParaRPr lang="en-US" dirty="0"/>
          </a:p>
        </p:txBody>
      </p:sp>
      <p:pic>
        <p:nvPicPr>
          <p:cNvPr id="4" name="Picture 3" descr="Screen Shot 2016-09-20 at 9.05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" y="1168400"/>
            <a:ext cx="5575300" cy="3454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286499" y="1562100"/>
            <a:ext cx="806667" cy="2946400"/>
          </a:xfrm>
          <a:prstGeom prst="roundRect">
            <a:avLst/>
          </a:prstGeom>
          <a:noFill/>
          <a:ln w="571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9-20 at 7.5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289"/>
            <a:ext cx="9144000" cy="4550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 family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9-20 at 7.5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289"/>
            <a:ext cx="9144000" cy="4550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 family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8900" y="2984500"/>
            <a:ext cx="6159500" cy="1358900"/>
          </a:xfrm>
          <a:prstGeom prst="rect">
            <a:avLst/>
          </a:prstGeom>
          <a:solidFill>
            <a:srgbClr val="FFE0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Helvetica Neue Light"/>
                <a:cs typeface="Helvetica Neue Light"/>
              </a:rPr>
              <a:t>“The Secure Enclave runs an Apple-customized version of the L4 microkernel family</a:t>
            </a:r>
            <a:r>
              <a:rPr lang="en-US" sz="20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”</a:t>
            </a:r>
          </a:p>
          <a:p>
            <a:r>
              <a:rPr lang="en-US" sz="2000" dirty="0">
                <a:solidFill>
                  <a:schemeClr val="tx1"/>
                </a:solidFill>
                <a:latin typeface="Helvetica Neue Light"/>
                <a:cs typeface="Helvetica Neue Light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                            </a:t>
            </a:r>
            <a:r>
              <a:rPr lang="en-US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Helvetica Neue Light"/>
                <a:cs typeface="Helvetica Neue Light"/>
              </a:rPr>
              <a:t>iOS</a:t>
            </a:r>
            <a:r>
              <a:rPr lang="en-US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 Security, Apple </a:t>
            </a:r>
            <a:r>
              <a:rPr lang="en-US" dirty="0" err="1" smtClean="0">
                <a:solidFill>
                  <a:schemeClr val="tx1"/>
                </a:solidFill>
                <a:latin typeface="Helvetica Neue Light"/>
                <a:cs typeface="Helvetica Neue Light"/>
              </a:rPr>
              <a:t>Inc</a:t>
            </a:r>
            <a:r>
              <a:rPr lang="en-US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, 2015</a:t>
            </a:r>
          </a:p>
          <a:p>
            <a:r>
              <a:rPr lang="en-US" dirty="0">
                <a:solidFill>
                  <a:schemeClr val="tx1"/>
                </a:solidFill>
                <a:latin typeface="Helvetica Neue Light"/>
                <a:cs typeface="Helvetica Neue Light"/>
              </a:rPr>
              <a:t>                                  </a:t>
            </a:r>
            <a:r>
              <a:rPr lang="en-US" sz="1200" dirty="0">
                <a:solidFill>
                  <a:schemeClr val="tx1"/>
                </a:solidFill>
                <a:latin typeface="Helvetica Neue Light"/>
                <a:cs typeface="Helvetica Neue Light"/>
              </a:rPr>
              <a:t>(</a:t>
            </a:r>
            <a:r>
              <a:rPr lang="en-US" sz="1200" dirty="0">
                <a:solidFill>
                  <a:schemeClr val="tx1"/>
                </a:solidFill>
                <a:latin typeface="Helvetica Neue Light"/>
                <a:cs typeface="Helvetica Neue Light"/>
                <a:hlinkClick r:id="rId3"/>
              </a:rPr>
              <a:t>www.apple.com/business/docs/</a:t>
            </a:r>
            <a:r>
              <a:rPr lang="en-US" sz="1200" dirty="0" smtClean="0">
                <a:solidFill>
                  <a:schemeClr val="tx1"/>
                </a:solidFill>
                <a:latin typeface="Helvetica Neue Light"/>
                <a:cs typeface="Helvetica Neue Light"/>
                <a:hlinkClick r:id="rId3"/>
              </a:rPr>
              <a:t>iOS_Security_Guide.pdf</a:t>
            </a:r>
            <a:r>
              <a:rPr lang="en-US" sz="1200" dirty="0">
                <a:solidFill>
                  <a:schemeClr val="tx1"/>
                </a:solidFill>
                <a:latin typeface="Helvetica Neue Light"/>
                <a:cs typeface="Helvetica Neue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34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David Patterson </a:t>
            </a:r>
            <a:r>
              <a:rPr lang="mr-IN" dirty="0" smtClean="0"/>
              <a:t>–</a:t>
            </a:r>
            <a:r>
              <a:rPr lang="en-US" dirty="0" smtClean="0"/>
              <a:t> Turing Award winner (2017)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63625"/>
            <a:ext cx="6336954" cy="4079875"/>
          </a:xfrm>
        </p:spPr>
        <p:txBody>
          <a:bodyPr/>
          <a:lstStyle/>
          <a:p>
            <a:r>
              <a:rPr lang="en-US" dirty="0" smtClean="0"/>
              <a:t>For RISC (Reduce Instruction Set Computer) project</a:t>
            </a:r>
          </a:p>
          <a:p>
            <a:pPr lvl="1"/>
            <a:r>
              <a:rPr lang="en-US" dirty="0" smtClean="0"/>
              <a:t>SPARC processor from Sun (now Oracle)</a:t>
            </a:r>
          </a:p>
          <a:p>
            <a:pPr lvl="1"/>
            <a:r>
              <a:rPr lang="en-US" dirty="0" smtClean="0"/>
              <a:t>ARM (Acorn </a:t>
            </a:r>
            <a:r>
              <a:rPr lang="en-US" dirty="0" err="1" smtClean="0"/>
              <a:t>Risc</a:t>
            </a:r>
            <a:r>
              <a:rPr lang="en-US" dirty="0" smtClean="0"/>
              <a:t> Machine)</a:t>
            </a:r>
          </a:p>
          <a:p>
            <a:pPr lvl="1"/>
            <a:r>
              <a:rPr lang="en-US" dirty="0" smtClean="0"/>
              <a:t>Every processor today has a RISC architecture at its core</a:t>
            </a:r>
          </a:p>
          <a:p>
            <a:pPr lvl="2"/>
            <a:endParaRPr lang="en-US" dirty="0"/>
          </a:p>
          <a:p>
            <a:r>
              <a:rPr lang="en-US" dirty="0" smtClean="0"/>
              <a:t>Lots of other impactful work: RAID, Recovery Oriented Computing, etc.</a:t>
            </a:r>
          </a:p>
          <a:p>
            <a:pPr lvl="1"/>
            <a:endParaRPr lang="en-US" dirty="0" smtClean="0"/>
          </a:p>
        </p:txBody>
      </p:sp>
      <p:sp>
        <p:nvSpPr>
          <p:cNvPr id="4" name="AutoShape 4" descr="mage result for david patterson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071" y="1208087"/>
            <a:ext cx="1583842" cy="204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L4 (seL4) – 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Create a formal model of a microkernel</a:t>
            </a:r>
          </a:p>
          <a:p>
            <a:endParaRPr lang="en-US" sz="2100" dirty="0" smtClean="0"/>
          </a:p>
          <a:p>
            <a:r>
              <a:rPr lang="en-US" sz="2100" dirty="0" smtClean="0"/>
              <a:t>Implement the microkernel</a:t>
            </a:r>
          </a:p>
          <a:p>
            <a:endParaRPr lang="en-US" sz="2100" dirty="0" smtClean="0"/>
          </a:p>
          <a:p>
            <a:r>
              <a:rPr lang="en-US" sz="2100" dirty="0" smtClean="0"/>
              <a:t>Prove </a:t>
            </a:r>
            <a:r>
              <a:rPr lang="en-US" sz="2100" dirty="0"/>
              <a:t>that it always behaves according to the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3814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works correctly</a:t>
            </a:r>
          </a:p>
          <a:p>
            <a:endParaRPr lang="en-US" dirty="0" smtClean="0"/>
          </a:p>
          <a:p>
            <a:r>
              <a:rPr lang="en-US" dirty="0" smtClean="0"/>
              <a:t>Compiler produces machine code that fits their formalization</a:t>
            </a:r>
          </a:p>
          <a:p>
            <a:endParaRPr lang="en-US" dirty="0" smtClean="0"/>
          </a:p>
          <a:p>
            <a:r>
              <a:rPr lang="en-US" dirty="0" smtClean="0"/>
              <a:t>Some unchecked assembly code is correct</a:t>
            </a:r>
          </a:p>
          <a:p>
            <a:endParaRPr lang="en-US" dirty="0" smtClean="0"/>
          </a:p>
          <a:p>
            <a:r>
              <a:rPr lang="en-US" dirty="0" smtClean="0"/>
              <a:t>Boot loader is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kernel + spec?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Bottom-Up-Approach</a:t>
            </a:r>
            <a:r>
              <a:rPr lang="en-US" dirty="0" smtClean="0"/>
              <a:t>: Concentrate on low-level details to maximize performance</a:t>
            </a:r>
          </a:p>
          <a:p>
            <a:endParaRPr lang="en-US" dirty="0"/>
          </a:p>
          <a:p>
            <a:r>
              <a:rPr lang="en-US" b="1" dirty="0" smtClean="0"/>
              <a:t>Problem</a:t>
            </a:r>
            <a:r>
              <a:rPr lang="en-US" dirty="0" smtClean="0"/>
              <a:t>: Produces complex design, hard to verify</a:t>
            </a:r>
          </a:p>
        </p:txBody>
      </p:sp>
    </p:spTree>
    <p:extLst>
      <p:ext uri="{BB962C8B-B14F-4D97-AF65-F5344CB8AC3E}">
        <p14:creationId xmlns:p14="http://schemas.microsoft.com/office/powerpoint/2010/main" val="15324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equivalent programs are equally amenable to verification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6603" y="2235188"/>
            <a:ext cx="3097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void swap(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B)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 := A;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A := B;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B := C;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4833" y="2235188"/>
            <a:ext cx="3097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void swap(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B)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A :=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xor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B;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B :=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xor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A :=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xor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51219" y="4054375"/>
                <a:ext cx="4345164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Postcondition: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219" y="4054375"/>
                <a:ext cx="4345164" cy="390748"/>
              </a:xfrm>
              <a:prstGeom prst="rect">
                <a:avLst/>
              </a:prstGeom>
              <a:blipFill rotWithShape="0">
                <a:blip r:embed="rId2"/>
                <a:stretch>
                  <a:fillRect l="-1122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4704522" y="2235188"/>
            <a:ext cx="39756" cy="175432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13872" y="3006352"/>
            <a:ext cx="4354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design kernel + spec?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4" y="1384301"/>
            <a:ext cx="8388625" cy="3070134"/>
          </a:xfrm>
        </p:spPr>
        <p:txBody>
          <a:bodyPr/>
          <a:lstStyle/>
          <a:p>
            <a:r>
              <a:rPr lang="en-US" b="1" dirty="0" smtClean="0"/>
              <a:t>Top-Down-Approach</a:t>
            </a:r>
            <a:r>
              <a:rPr lang="en-US" dirty="0" smtClean="0"/>
              <a:t>: Create formal model of kernel and generate code from </a:t>
            </a:r>
            <a:r>
              <a:rPr lang="en-US" dirty="0" smtClean="0"/>
              <a:t>it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Problem</a:t>
            </a:r>
            <a:r>
              <a:rPr lang="en-US" dirty="0" smtClean="0"/>
              <a:t>: High level of abstraction from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design kernel + spec?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9863" y="1312863"/>
                <a:ext cx="8850312" cy="3722963"/>
              </a:xfrm>
            </p:spPr>
            <p:txBody>
              <a:bodyPr/>
              <a:lstStyle/>
              <a:p>
                <a:r>
                  <a:rPr lang="en-US" b="1" dirty="0" smtClean="0"/>
                  <a:t>Compromise</a:t>
                </a:r>
                <a:r>
                  <a:rPr lang="en-US" dirty="0" smtClean="0"/>
                  <a:t>: build prototype in high-level language (Haskell)</a:t>
                </a:r>
              </a:p>
              <a:p>
                <a:pPr lvl="3"/>
                <a:endParaRPr lang="en-US" dirty="0" smtClean="0"/>
              </a:p>
              <a:p>
                <a:r>
                  <a:rPr lang="en-US" dirty="0" smtClean="0"/>
                  <a:t>Generate </a:t>
                </a:r>
                <a:r>
                  <a:rPr lang="en-US" dirty="0" smtClean="0"/>
                  <a:t>“executable specification” from prototype</a:t>
                </a:r>
              </a:p>
              <a:p>
                <a:pPr lvl="4"/>
                <a:endParaRPr lang="en-US" dirty="0" smtClean="0"/>
              </a:p>
              <a:p>
                <a:r>
                  <a:rPr lang="en-US" dirty="0" smtClean="0"/>
                  <a:t>Re-implement </a:t>
                </a:r>
                <a:r>
                  <a:rPr lang="en-US" dirty="0" smtClean="0"/>
                  <a:t>executable specification in C</a:t>
                </a:r>
              </a:p>
              <a:p>
                <a:pPr lvl="4"/>
                <a:endParaRPr lang="en-US" dirty="0" smtClean="0"/>
              </a:p>
              <a:p>
                <a:r>
                  <a:rPr lang="en-US" dirty="0" smtClean="0"/>
                  <a:t>Prove </a:t>
                </a:r>
                <a:r>
                  <a:rPr lang="en-US" dirty="0" smtClean="0"/>
                  <a:t>refinements:</a:t>
                </a:r>
              </a:p>
              <a:p>
                <a:pPr lvl="1"/>
                <a:r>
                  <a:rPr lang="en-US" dirty="0" smtClean="0"/>
                  <a:t>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 smtClean="0"/>
                  <a:t> executable specification</a:t>
                </a:r>
              </a:p>
              <a:p>
                <a:pPr lvl="1"/>
                <a:r>
                  <a:rPr lang="en-US" dirty="0" smtClean="0"/>
                  <a:t>Executable specification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 smtClean="0"/>
                  <a:t> Abstract specification (more high-level)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863" y="1312863"/>
                <a:ext cx="8850312" cy="3722963"/>
              </a:xfrm>
              <a:blipFill rotWithShape="0">
                <a:blip r:embed="rId2"/>
                <a:stretch>
                  <a:fillRect l="-1102" t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5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seL4 design process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76" y="917853"/>
            <a:ext cx="6587685" cy="3737113"/>
          </a:xfrm>
        </p:spPr>
      </p:pic>
      <p:sp>
        <p:nvSpPr>
          <p:cNvPr id="6" name="Rectangle 5"/>
          <p:cNvSpPr/>
          <p:nvPr/>
        </p:nvSpPr>
        <p:spPr>
          <a:xfrm>
            <a:off x="5817325" y="4655828"/>
            <a:ext cx="3313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Source: </a:t>
            </a:r>
            <a:r>
              <a:rPr lang="en-US" dirty="0" smtClean="0"/>
              <a:t>seL4, Klein et </a:t>
            </a:r>
            <a:r>
              <a:rPr lang="en-US" dirty="0"/>
              <a:t>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seL4 verification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69" y="962793"/>
            <a:ext cx="6469166" cy="3690653"/>
          </a:xfrm>
        </p:spPr>
      </p:pic>
      <p:sp>
        <p:nvSpPr>
          <p:cNvPr id="5" name="Rectangle 4"/>
          <p:cNvSpPr/>
          <p:nvPr/>
        </p:nvSpPr>
        <p:spPr>
          <a:xfrm>
            <a:off x="5817325" y="4655828"/>
            <a:ext cx="3313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Source: </a:t>
            </a:r>
            <a:r>
              <a:rPr lang="en-US" dirty="0" smtClean="0"/>
              <a:t>seL4, Klein et </a:t>
            </a:r>
            <a:r>
              <a:rPr lang="en-US" dirty="0"/>
              <a:t>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3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is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Multiprocessors not included in the model</a:t>
            </a:r>
          </a:p>
          <a:p>
            <a:pPr lvl="1"/>
            <a:r>
              <a:rPr lang="en-US" dirty="0" smtClean="0"/>
              <a:t>seL4 can only run on a single processor</a:t>
            </a:r>
          </a:p>
          <a:p>
            <a:endParaRPr lang="en-US" dirty="0" smtClean="0"/>
          </a:p>
          <a:p>
            <a:r>
              <a:rPr lang="en-US" dirty="0" smtClean="0"/>
              <a:t>Interrupts are still there</a:t>
            </a:r>
          </a:p>
          <a:p>
            <a:pPr lvl="1"/>
            <a:r>
              <a:rPr lang="en-US" dirty="0" smtClean="0"/>
              <a:t>Yield points need to establish all system invariants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Verification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32" y="1722781"/>
            <a:ext cx="5800687" cy="16830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63194" y="4499325"/>
            <a:ext cx="3056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dirty="0" smtClean="0"/>
              <a:t>seL4, Klein et </a:t>
            </a:r>
            <a:r>
              <a:rPr lang="en-US" dirty="0"/>
              <a:t>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 (~1985)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Mondern</a:t>
            </a:r>
            <a:r>
              <a:rPr lang="en-US" dirty="0" smtClean="0"/>
              <a:t> OSes at that time (e.g</a:t>
            </a:r>
            <a:r>
              <a:rPr lang="en-US" dirty="0" smtClean="0"/>
              <a:t>., Unix, OS/2) primarily distinguished by the programming environment they provide and not by the way they manage resources</a:t>
            </a:r>
          </a:p>
          <a:p>
            <a:endParaRPr lang="en-US" dirty="0"/>
          </a:p>
          <a:p>
            <a:r>
              <a:rPr lang="en-US" dirty="0" smtClean="0"/>
              <a:t>Opportunity: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actor out the common part</a:t>
            </a:r>
          </a:p>
          <a:p>
            <a:pPr lvl="1"/>
            <a:r>
              <a:rPr lang="en-US" dirty="0" smtClean="0"/>
              <a:t>Make it easier to build new </a:t>
            </a:r>
            <a:r>
              <a:rPr lang="en-US" dirty="0" err="1" smtClean="0"/>
              <a:t>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2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Verification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395037"/>
              </p:ext>
            </p:extLst>
          </p:nvPr>
        </p:nvGraphicFramePr>
        <p:xfrm>
          <a:off x="1205948" y="878959"/>
          <a:ext cx="6042991" cy="3514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5512525" y="4393308"/>
            <a:ext cx="3313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 of Data: seL4, Klein et </a:t>
            </a:r>
            <a:r>
              <a:rPr lang="en-US" dirty="0"/>
              <a:t>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verification of microkernels is possible</a:t>
            </a:r>
          </a:p>
          <a:p>
            <a:r>
              <a:rPr lang="en-US" dirty="0" smtClean="0"/>
              <a:t>Performance of verified kernels can be OK</a:t>
            </a:r>
          </a:p>
          <a:p>
            <a:endParaRPr lang="en-US" dirty="0"/>
          </a:p>
          <a:p>
            <a:r>
              <a:rPr lang="en-US" dirty="0" smtClean="0"/>
              <a:t>However:</a:t>
            </a:r>
          </a:p>
          <a:p>
            <a:pPr lvl="1"/>
            <a:r>
              <a:rPr lang="en-US" dirty="0" smtClean="0"/>
              <a:t>Verification is </a:t>
            </a:r>
            <a:r>
              <a:rPr lang="en-US" dirty="0" smtClean="0"/>
              <a:t>a huge </a:t>
            </a:r>
            <a:r>
              <a:rPr lang="en-US" dirty="0" smtClean="0"/>
              <a:t>effort</a:t>
            </a:r>
          </a:p>
          <a:p>
            <a:pPr lvl="1"/>
            <a:r>
              <a:rPr lang="en-US" dirty="0" smtClean="0"/>
              <a:t>Still needs to assume compiler correctness (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huge trusted base)</a:t>
            </a:r>
          </a:p>
          <a:p>
            <a:endParaRPr lang="en-US" dirty="0"/>
          </a:p>
          <a:p>
            <a:r>
              <a:rPr lang="en-US" dirty="0" smtClean="0"/>
              <a:t>Is </a:t>
            </a:r>
            <a:r>
              <a:rPr lang="en-US" dirty="0" smtClean="0"/>
              <a:t>proving functional correctness worth the effort?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55575"/>
            <a:ext cx="8850312" cy="857250"/>
          </a:xfrm>
        </p:spPr>
        <p:txBody>
          <a:bodyPr/>
          <a:lstStyle/>
          <a:p>
            <a:r>
              <a:rPr lang="en-US" dirty="0" smtClean="0"/>
              <a:t>What drove L4’s evolution?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1104901"/>
            <a:ext cx="9113837" cy="3416299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domain: embedded devices (natural fit!)</a:t>
            </a:r>
          </a:p>
          <a:p>
            <a:pPr lvl="1"/>
            <a:r>
              <a:rPr lang="en-US" dirty="0" smtClean="0"/>
              <a:t>Small footprint</a:t>
            </a:r>
          </a:p>
          <a:p>
            <a:pPr lvl="1"/>
            <a:r>
              <a:rPr lang="en-US" dirty="0" smtClean="0"/>
              <a:t>Devices ran few applications, didn’t need all OS services (e.g., file system)</a:t>
            </a:r>
          </a:p>
          <a:p>
            <a:pPr lvl="4"/>
            <a:endParaRPr lang="en-US" dirty="0"/>
          </a:p>
          <a:p>
            <a:r>
              <a:rPr lang="en-US" dirty="0" smtClean="0"/>
              <a:t>Embedded devices required:</a:t>
            </a:r>
          </a:p>
          <a:p>
            <a:pPr lvl="1"/>
            <a:r>
              <a:rPr lang="en-US" dirty="0" smtClean="0"/>
              <a:t>Security and resilience </a:t>
            </a:r>
            <a:r>
              <a:rPr lang="en-US" dirty="0" smtClean="0">
                <a:sym typeface="Wingdings"/>
              </a:rPr>
              <a:t> special attention to </a:t>
            </a:r>
            <a:r>
              <a:rPr lang="en-US" dirty="0" err="1" smtClean="0">
                <a:sym typeface="Wingdings"/>
              </a:rPr>
              <a:t>DoS</a:t>
            </a:r>
            <a:r>
              <a:rPr lang="en-US" dirty="0" smtClean="0">
                <a:sym typeface="Wingdings"/>
              </a:rPr>
              <a:t> attacks,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formal verification</a:t>
            </a:r>
          </a:p>
          <a:p>
            <a:pPr lvl="1"/>
            <a:r>
              <a:rPr lang="en-US" dirty="0" smtClean="0">
                <a:sym typeface="Wingdings"/>
              </a:rPr>
              <a:t>Real-time guarantees  non-</a:t>
            </a:r>
            <a:r>
              <a:rPr lang="en-US" dirty="0" err="1" smtClean="0">
                <a:sym typeface="Wingdings"/>
              </a:rPr>
              <a:t>preemptable</a:t>
            </a:r>
            <a:r>
              <a:rPr lang="en-US" dirty="0" smtClean="0">
                <a:sym typeface="Wingdings"/>
              </a:rPr>
              <a:t> kernel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microkernels take over the world?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much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err="1" smtClean="0"/>
              <a:t>MacOS</a:t>
            </a:r>
            <a:r>
              <a:rPr lang="en-US" dirty="0" smtClean="0"/>
              <a:t>, based on NeXT, based on Mach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/>
              <a:t> </a:t>
            </a:r>
            <a:r>
              <a:rPr lang="en-US" dirty="0" smtClean="0"/>
              <a:t>has both bits of Mach and L4</a:t>
            </a:r>
          </a:p>
          <a:p>
            <a:pPr lvl="1"/>
            <a:r>
              <a:rPr lang="en-US" dirty="0" smtClean="0"/>
              <a:t>Windows: hybrid (similar design goals to Mach)</a:t>
            </a:r>
          </a:p>
          <a:p>
            <a:endParaRPr lang="en-US" dirty="0" smtClean="0"/>
          </a:p>
          <a:p>
            <a:r>
              <a:rPr lang="en-US" dirty="0" smtClean="0"/>
              <a:t>With one notable exception, </a:t>
            </a:r>
            <a:r>
              <a:rPr lang="en-US" dirty="0" smtClean="0">
                <a:latin typeface="Helvetica Neue "/>
                <a:cs typeface="Helvetica Neue "/>
              </a:rPr>
              <a:t>Linux!</a:t>
            </a:r>
            <a:endParaRPr lang="en-US" dirty="0">
              <a:latin typeface="Helvetica Neue "/>
              <a:cs typeface="Helvetica Neue "/>
            </a:endParaRPr>
          </a:p>
        </p:txBody>
      </p:sp>
    </p:spTree>
    <p:extLst>
      <p:ext uri="{BB962C8B-B14F-4D97-AF65-F5344CB8AC3E}">
        <p14:creationId xmlns:p14="http://schemas.microsoft.com/office/powerpoint/2010/main" val="184035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41275"/>
            <a:ext cx="8850312" cy="857250"/>
          </a:xfrm>
        </p:spPr>
        <p:txBody>
          <a:bodyPr/>
          <a:lstStyle/>
          <a:p>
            <a:r>
              <a:rPr lang="en-US" dirty="0" smtClean="0"/>
              <a:t>So why didn’t take over </a:t>
            </a:r>
            <a:r>
              <a:rPr lang="en-US" i="1" dirty="0" smtClean="0"/>
              <a:t>entire</a:t>
            </a:r>
            <a:r>
              <a:rPr lang="en-US" dirty="0" smtClean="0"/>
              <a:t>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893763"/>
            <a:ext cx="8732838" cy="4008437"/>
          </a:xfrm>
        </p:spPr>
        <p:txBody>
          <a:bodyPr/>
          <a:lstStyle/>
          <a:p>
            <a:r>
              <a:rPr lang="en-US" dirty="0" smtClean="0"/>
              <a:t>Hardware standardization:</a:t>
            </a:r>
          </a:p>
          <a:p>
            <a:pPr lvl="1"/>
            <a:r>
              <a:rPr lang="en-US" dirty="0" smtClean="0"/>
              <a:t>Intel and ARM dominating</a:t>
            </a:r>
          </a:p>
          <a:p>
            <a:pPr lvl="1"/>
            <a:r>
              <a:rPr lang="en-US" dirty="0" smtClean="0"/>
              <a:t>Less need for portability, one of main goals of Mach</a:t>
            </a:r>
          </a:p>
          <a:p>
            <a:r>
              <a:rPr lang="en-US" dirty="0" smtClean="0"/>
              <a:t>Software standardization:</a:t>
            </a:r>
          </a:p>
          <a:p>
            <a:pPr lvl="1"/>
            <a:r>
              <a:rPr lang="en-US" dirty="0" smtClean="0"/>
              <a:t>Windows, </a:t>
            </a:r>
            <a:r>
              <a:rPr lang="en-US" dirty="0" err="1" smtClean="0"/>
              <a:t>MacOS</a:t>
            </a:r>
            <a:r>
              <a:rPr lang="en-US" dirty="0" smtClean="0"/>
              <a:t>/</a:t>
            </a:r>
            <a:r>
              <a:rPr lang="en-US" dirty="0" err="1" smtClean="0"/>
              <a:t>iOS</a:t>
            </a:r>
            <a:r>
              <a:rPr lang="en-US" dirty="0" smtClean="0"/>
              <a:t>, Linux/Android</a:t>
            </a:r>
          </a:p>
          <a:p>
            <a:pPr lvl="1"/>
            <a:r>
              <a:rPr lang="en-US" dirty="0" smtClean="0"/>
              <a:t>Less need to factor out common functionality</a:t>
            </a:r>
            <a:endParaRPr lang="en-US" dirty="0"/>
          </a:p>
          <a:p>
            <a:r>
              <a:rPr lang="en-US" dirty="0" smtClean="0"/>
              <a:t>Maybe just a fluke? </a:t>
            </a:r>
          </a:p>
          <a:p>
            <a:pPr lvl="1"/>
            <a:r>
              <a:rPr lang="en-US" dirty="0" smtClean="0"/>
              <a:t>Linux could have been very well adopted the microkernel approach</a:t>
            </a:r>
          </a:p>
          <a:p>
            <a:pPr lvl="1"/>
            <a:r>
              <a:rPr lang="en-US" dirty="0" smtClean="0"/>
              <a:t>Philosophical debate between Linus and Andy </a:t>
            </a:r>
            <a:r>
              <a:rPr lang="en-US" dirty="0" err="1" smtClean="0"/>
              <a:t>Tanembaum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One of Linus main arguments: there is only i386 I need to write code for!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7300" y="4609068"/>
            <a:ext cx="698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://www.oreilly.com/openbook/opensources/book/</a:t>
            </a:r>
            <a:r>
              <a:rPr lang="en-US" sz="1400" dirty="0" smtClean="0">
                <a:hlinkClick r:id="rId2"/>
              </a:rPr>
              <a:t>appa.html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284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68275"/>
            <a:ext cx="8850312" cy="857250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drove L4’s evolution</a:t>
            </a:r>
            <a:r>
              <a:rPr lang="en-US" dirty="0" smtClean="0"/>
              <a:t>?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08063"/>
            <a:ext cx="8682037" cy="3919537"/>
          </a:xfrm>
        </p:spPr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experience, e.g.,</a:t>
            </a:r>
          </a:p>
          <a:p>
            <a:pPr lvl="1"/>
            <a:r>
              <a:rPr lang="en-US" dirty="0" smtClean="0"/>
              <a:t>New features, e.g., </a:t>
            </a:r>
            <a:r>
              <a:rPr lang="en-US" dirty="0" err="1" smtClean="0"/>
              <a:t>async</a:t>
            </a:r>
            <a:r>
              <a:rPr lang="en-US" dirty="0" smtClean="0"/>
              <a:t> IPC</a:t>
            </a:r>
          </a:p>
          <a:p>
            <a:pPr lvl="1"/>
            <a:r>
              <a:rPr lang="en-US" dirty="0" smtClean="0"/>
              <a:t>Remove features not useful: timeouts, clans &amp; chiefs</a:t>
            </a:r>
            <a:endParaRPr lang="en-US" dirty="0"/>
          </a:p>
          <a:p>
            <a:r>
              <a:rPr lang="en-US" dirty="0" smtClean="0"/>
              <a:t>Software evolution:</a:t>
            </a:r>
          </a:p>
          <a:p>
            <a:pPr lvl="1"/>
            <a:r>
              <a:rPr lang="en-US" dirty="0" smtClean="0"/>
              <a:t>E.g., Linux raise and POSIX decline obviate the need for long IPCs</a:t>
            </a:r>
          </a:p>
          <a:p>
            <a:r>
              <a:rPr lang="en-US" dirty="0" smtClean="0"/>
              <a:t>Hardware advances</a:t>
            </a:r>
          </a:p>
          <a:p>
            <a:pPr lvl="1"/>
            <a:r>
              <a:rPr lang="en-US" dirty="0" smtClean="0"/>
              <a:t>Bigger caches, bigger </a:t>
            </a:r>
            <a:r>
              <a:rPr lang="en-US" dirty="0"/>
              <a:t>T</a:t>
            </a:r>
            <a:r>
              <a:rPr lang="en-US" dirty="0" smtClean="0"/>
              <a:t>LBs, better context switching support </a:t>
            </a:r>
            <a:r>
              <a:rPr lang="en-US" dirty="0" smtClean="0">
                <a:sym typeface="Wingdings"/>
              </a:rPr>
              <a:t> obviate the need for some optimizations (e.g., virtual TLBs. Thread IDs as destination IDs)</a:t>
            </a:r>
          </a:p>
          <a:p>
            <a:pPr lvl="1"/>
            <a:r>
              <a:rPr lang="en-US" dirty="0" smtClean="0">
                <a:sym typeface="Wingdings"/>
              </a:rPr>
              <a:t>Multicores  push for some optimizations (</a:t>
            </a:r>
            <a:r>
              <a:rPr lang="en-US" dirty="0" err="1" smtClean="0">
                <a:sym typeface="Wingdings"/>
              </a:rPr>
              <a:t>async</a:t>
            </a:r>
            <a:r>
              <a:rPr lang="en-US" dirty="0" smtClean="0">
                <a:sym typeface="Wingdings"/>
              </a:rPr>
              <a:t> wait) 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0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IPCs: Transferring large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during page faults?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IPC </a:t>
            </a:r>
            <a:r>
              <a:rPr lang="en-US" dirty="0"/>
              <a:t>page faults </a:t>
            </a:r>
            <a:r>
              <a:rPr lang="en-US" dirty="0" smtClean="0"/>
              <a:t>are </a:t>
            </a:r>
            <a:r>
              <a:rPr lang="en-US" dirty="0"/>
              <a:t>nested </a:t>
            </a:r>
            <a:r>
              <a:rPr lang="en-US" dirty="0" smtClean="0"/>
              <a:t>exceptions</a:t>
            </a:r>
            <a:endParaRPr lang="en-US" dirty="0"/>
          </a:p>
          <a:p>
            <a:pPr lvl="1"/>
            <a:r>
              <a:rPr lang="en-US" dirty="0" smtClean="0"/>
              <a:t>L4 </a:t>
            </a:r>
            <a:r>
              <a:rPr lang="en-US" dirty="0"/>
              <a:t>executes with interrupts disabled for performance, no </a:t>
            </a:r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invoke untrusted </a:t>
            </a:r>
            <a:r>
              <a:rPr lang="en-US" dirty="0" smtClean="0"/>
              <a:t>user mode </a:t>
            </a:r>
            <a:r>
              <a:rPr lang="en-US" dirty="0"/>
              <a:t>page-fault </a:t>
            </a:r>
            <a:r>
              <a:rPr lang="en-US" dirty="0" smtClean="0"/>
              <a:t>handlers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otential </a:t>
            </a:r>
            <a:r>
              <a:rPr lang="en-US" dirty="0"/>
              <a:t>for </a:t>
            </a:r>
            <a:r>
              <a:rPr lang="en-US" dirty="0" err="1"/>
              <a:t>DOSing</a:t>
            </a:r>
            <a:r>
              <a:rPr lang="en-US" dirty="0"/>
              <a:t> other </a:t>
            </a:r>
            <a:r>
              <a:rPr lang="en-US" dirty="0" smtClean="0"/>
              <a:t>thread (i.e., page fault handler hangs)</a:t>
            </a:r>
            <a:endParaRPr lang="en-US" dirty="0"/>
          </a:p>
          <a:p>
            <a:pPr lvl="1"/>
            <a:r>
              <a:rPr lang="en-US" dirty="0" smtClean="0"/>
              <a:t>Can use timeouts </a:t>
            </a:r>
            <a:r>
              <a:rPr lang="en-US" dirty="0"/>
              <a:t>to avoid DOS </a:t>
            </a:r>
            <a:r>
              <a:rPr lang="en-US" dirty="0" smtClean="0"/>
              <a:t>attacks</a:t>
            </a:r>
          </a:p>
          <a:p>
            <a:pPr lvl="2"/>
            <a:r>
              <a:rPr lang="en-US" dirty="0" smtClean="0"/>
              <a:t>Complex, goes against minimalist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long IPCs?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POSIX-style </a:t>
            </a:r>
            <a:r>
              <a:rPr lang="en-US" dirty="0" smtClean="0"/>
              <a:t>APIs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message passing between apps and OS, e.g., write(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nbytes</a:t>
            </a:r>
            <a:r>
              <a:rPr lang="en-US" dirty="0" smtClean="0"/>
              <a:t>)</a:t>
            </a:r>
          </a:p>
          <a:p>
            <a:pPr lvl="3"/>
            <a:endParaRPr lang="en-US" dirty="0"/>
          </a:p>
          <a:p>
            <a:r>
              <a:rPr lang="en-US" dirty="0" smtClean="0"/>
              <a:t>Linux became de-facto standard</a:t>
            </a:r>
          </a:p>
          <a:p>
            <a:pPr lvl="1"/>
            <a:r>
              <a:rPr lang="en-US" dirty="0"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ommunicate via shared memory</a:t>
            </a:r>
          </a:p>
          <a:p>
            <a:pPr lvl="5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Supporting POSIX not as critical</a:t>
            </a:r>
            <a:endParaRPr lang="en-US" dirty="0" smtClean="0"/>
          </a:p>
          <a:p>
            <a:pPr lvl="1"/>
            <a:r>
              <a:rPr lang="en-US" dirty="0" smtClean="0"/>
              <a:t>Message passing can be emulated anyway via shared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2400" y="2997200"/>
            <a:ext cx="3314700" cy="74930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Helvetica Neue "/>
                <a:cs typeface="Helvetica Neue "/>
              </a:rPr>
              <a:t>Long IPC abandoned</a:t>
            </a:r>
            <a:endParaRPr lang="en-US" sz="2400" dirty="0">
              <a:solidFill>
                <a:srgbClr val="FF0000"/>
              </a:solidFill>
              <a:latin typeface="Helvetica Neue "/>
              <a:cs typeface="Helvetica Neue "/>
            </a:endParaRPr>
          </a:p>
        </p:txBody>
      </p:sp>
    </p:spTree>
    <p:extLst>
      <p:ext uri="{BB962C8B-B14F-4D97-AF65-F5344CB8AC3E}">
        <p14:creationId xmlns:p14="http://schemas.microsoft.com/office/powerpoint/2010/main" val="171434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destinations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211263"/>
            <a:ext cx="8850312" cy="2878137"/>
          </a:xfrm>
        </p:spPr>
        <p:txBody>
          <a:bodyPr/>
          <a:lstStyle/>
          <a:p>
            <a:r>
              <a:rPr lang="en-US" dirty="0" smtClean="0"/>
              <a:t>Initially use thread identifier (why?)</a:t>
            </a:r>
          </a:p>
          <a:p>
            <a:pPr lvl="1"/>
            <a:r>
              <a:rPr lang="en-US" dirty="0" smtClean="0"/>
              <a:t>Wanted to avoid cache an TLB pollution </a:t>
            </a:r>
          </a:p>
          <a:p>
            <a:pPr lvl="1"/>
            <a:endParaRPr lang="en-US" dirty="0"/>
          </a:p>
          <a:p>
            <a:r>
              <a:rPr lang="en-US" dirty="0" smtClean="0"/>
              <a:t>But</a:t>
            </a:r>
          </a:p>
          <a:p>
            <a:pPr lvl="1"/>
            <a:r>
              <a:rPr lang="en-US" dirty="0" smtClean="0"/>
              <a:t>Poor information hiding (e.g., multi-threaded server has to expose the structure to the clients)</a:t>
            </a:r>
          </a:p>
          <a:p>
            <a:pPr lvl="1"/>
            <a:r>
              <a:rPr lang="en-US" dirty="0" smtClean="0"/>
              <a:t>Large caches and TLBs reduced pollution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2400" y="4165600"/>
            <a:ext cx="6223000" cy="68580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Helvetica Neue "/>
                <a:cs typeface="Helvetica Neue "/>
              </a:rPr>
              <a:t>Thread IDs </a:t>
            </a:r>
            <a:r>
              <a:rPr lang="en-US" sz="2400" i="1" dirty="0" smtClean="0">
                <a:solidFill>
                  <a:srgbClr val="FF0000"/>
                </a:solidFill>
                <a:latin typeface="Helvetica Neue "/>
                <a:cs typeface="Helvetica Neue "/>
              </a:rPr>
              <a:t>replaced</a:t>
            </a:r>
            <a:r>
              <a:rPr lang="en-US" sz="2400" dirty="0" smtClean="0">
                <a:solidFill>
                  <a:srgbClr val="FF0000"/>
                </a:solidFill>
                <a:latin typeface="Helvetica Neue "/>
                <a:cs typeface="Helvetica Neue "/>
              </a:rPr>
              <a:t> by port-like endpoints </a:t>
            </a:r>
            <a:endParaRPr lang="en-US" sz="2400" dirty="0">
              <a:solidFill>
                <a:srgbClr val="FF0000"/>
              </a:solidFill>
              <a:latin typeface="Helvetica Neue "/>
              <a:cs typeface="Helvetica Neue "/>
            </a:endParaRPr>
          </a:p>
        </p:txBody>
      </p:sp>
    </p:spTree>
    <p:extLst>
      <p:ext uri="{BB962C8B-B14F-4D97-AF65-F5344CB8AC3E}">
        <p14:creationId xmlns:p14="http://schemas.microsoft.com/office/powerpoint/2010/main" val="214593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Microkernels separates OS in two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661481" cy="1709737"/>
          </a:xfrm>
        </p:spPr>
        <p:txBody>
          <a:bodyPr/>
          <a:lstStyle/>
          <a:p>
            <a:r>
              <a:rPr lang="en-US" dirty="0" smtClean="0"/>
              <a:t>Part of OS that control basic hardware resources (i.e.. microkernel)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Part of OS that determine unique characteristics of application  environment (e.g., file system)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Synchronous IPC may lead to thread being blocked </a:t>
            </a:r>
            <a:r>
              <a:rPr lang="en-US" dirty="0"/>
              <a:t>i</a:t>
            </a:r>
            <a:r>
              <a:rPr lang="en-US" dirty="0" smtClean="0"/>
              <a:t>ndefinitely</a:t>
            </a:r>
          </a:p>
          <a:p>
            <a:pPr lvl="1"/>
            <a:r>
              <a:rPr lang="en-US" dirty="0" smtClean="0"/>
              <a:t>E.g., a thread which waits for another thread that hangs</a:t>
            </a:r>
          </a:p>
          <a:p>
            <a:pPr lvl="1"/>
            <a:endParaRPr lang="en-US" dirty="0"/>
          </a:p>
          <a:p>
            <a:r>
              <a:rPr lang="en-US" dirty="0" smtClean="0"/>
              <a:t>Solution: timeouts</a:t>
            </a:r>
          </a:p>
          <a:p>
            <a:pPr lvl="1"/>
            <a:r>
              <a:rPr lang="en-US" dirty="0" smtClean="0"/>
              <a:t>No reliable way to pick a timeout; application specific </a:t>
            </a:r>
          </a:p>
          <a:p>
            <a:endParaRPr lang="en-US" dirty="0"/>
          </a:p>
          <a:p>
            <a:r>
              <a:rPr lang="en-US" dirty="0" smtClean="0"/>
              <a:t>Ended up just using two values: 0 and infinity</a:t>
            </a:r>
          </a:p>
          <a:p>
            <a:pPr lvl="1"/>
            <a:r>
              <a:rPr lang="en-US" dirty="0" smtClean="0"/>
              <a:t>Client sends and receives with infinite timeouts</a:t>
            </a:r>
          </a:p>
          <a:p>
            <a:pPr lvl="1"/>
            <a:r>
              <a:rPr lang="en-US" dirty="0" smtClean="0"/>
              <a:t>Servers requests with an infinite timeout but replies with a </a:t>
            </a:r>
            <a:r>
              <a:rPr lang="en-US" dirty="0"/>
              <a:t>z</a:t>
            </a:r>
            <a:r>
              <a:rPr lang="en-US" dirty="0" smtClean="0"/>
              <a:t>ero timeout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72100" y="2082800"/>
            <a:ext cx="3314700" cy="68580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Helvetica Neue "/>
                <a:cs typeface="Helvetica Neue "/>
              </a:rPr>
              <a:t>Timeouts abandoned</a:t>
            </a:r>
            <a:endParaRPr lang="en-US" sz="2400" dirty="0">
              <a:solidFill>
                <a:srgbClr val="FF0000"/>
              </a:solidFill>
              <a:latin typeface="Helvetica Neue "/>
              <a:cs typeface="Helvetica Neue "/>
            </a:endParaRPr>
          </a:p>
        </p:txBody>
      </p:sp>
    </p:spTree>
    <p:extLst>
      <p:ext uri="{BB962C8B-B14F-4D97-AF65-F5344CB8AC3E}">
        <p14:creationId xmlns:p14="http://schemas.microsoft.com/office/powerpoint/2010/main" val="359267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IPCs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5989637" cy="3394075"/>
          </a:xfrm>
        </p:spPr>
        <p:txBody>
          <a:bodyPr/>
          <a:lstStyle/>
          <a:p>
            <a:r>
              <a:rPr lang="en-US" dirty="0" smtClean="0"/>
              <a:t>Insufficient (Why?) </a:t>
            </a:r>
          </a:p>
          <a:p>
            <a:r>
              <a:rPr lang="en-US" dirty="0" smtClean="0"/>
              <a:t>Disadvantages of synchronous IPCs</a:t>
            </a:r>
          </a:p>
          <a:p>
            <a:pPr lvl="1"/>
            <a:r>
              <a:rPr lang="en-US" dirty="0" smtClean="0"/>
              <a:t>Have to block on IO operations</a:t>
            </a:r>
          </a:p>
          <a:p>
            <a:pPr lvl="1"/>
            <a:r>
              <a:rPr lang="en-US" dirty="0" smtClean="0"/>
              <a:t>Forces apps to use multithreading</a:t>
            </a:r>
          </a:p>
          <a:p>
            <a:pPr lvl="1"/>
            <a:r>
              <a:rPr lang="en-US" dirty="0" smtClean="0"/>
              <a:t>Poor choice for multicores (no need to block if IO executes on another core!)</a:t>
            </a:r>
          </a:p>
          <a:p>
            <a:pPr lvl="1"/>
            <a:endParaRPr lang="en-US" dirty="0"/>
          </a:p>
          <a:p>
            <a:r>
              <a:rPr lang="en-US" dirty="0" smtClean="0"/>
              <a:t>Want </a:t>
            </a:r>
            <a:r>
              <a:rPr lang="en-US" dirty="0" err="1" smtClean="0"/>
              <a:t>async</a:t>
            </a:r>
            <a:r>
              <a:rPr lang="en-US" dirty="0" smtClean="0"/>
              <a:t> IPCs</a:t>
            </a:r>
          </a:p>
          <a:p>
            <a:pPr lvl="1"/>
            <a:r>
              <a:rPr lang="en-US" dirty="0" smtClean="0"/>
              <a:t>Want something like select()/poll()/</a:t>
            </a:r>
            <a:r>
              <a:rPr lang="en-US" dirty="0" err="1" smtClean="0"/>
              <a:t>epoll</a:t>
            </a:r>
            <a:r>
              <a:rPr lang="en-US" dirty="0" smtClean="0"/>
              <a:t>() in Unix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02400" y="1536700"/>
            <a:ext cx="1981200" cy="3098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369175" y="186690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369175" y="391160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78600" y="2336800"/>
            <a:ext cx="1764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 err="1" smtClean="0">
                <a:latin typeface="Consolas"/>
                <a:cs typeface="Consolas"/>
              </a:rPr>
              <a:t>nitiate_IO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is-IS" sz="1600" dirty="0" smtClean="0">
                <a:latin typeface="Consolas"/>
                <a:cs typeface="Consolas"/>
              </a:rPr>
              <a:t>…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6900" y="1549400"/>
            <a:ext cx="974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Running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8500" y="1206500"/>
            <a:ext cx="861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Thread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369175" y="267970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32600" y="3149600"/>
            <a:ext cx="131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/>
                <a:cs typeface="Consolas"/>
              </a:rPr>
              <a:t>wait_IO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is-IS" sz="1600" dirty="0" smtClean="0">
                <a:latin typeface="Consolas"/>
                <a:cs typeface="Consolas"/>
              </a:rPr>
              <a:t>…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628900" y="4165600"/>
            <a:ext cx="3835400" cy="12700"/>
          </a:xfrm>
          <a:prstGeom prst="straightConnector1">
            <a:avLst/>
          </a:prstGeom>
          <a:ln w="57150" cmpd="sng">
            <a:solidFill>
              <a:srgbClr val="78725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3200" y="3479800"/>
            <a:ext cx="804522" cy="621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 smtClean="0">
                <a:latin typeface="Helvetica Neue Light"/>
                <a:cs typeface="Helvetica Neue Light"/>
              </a:rPr>
              <a:t>receive</a:t>
            </a:r>
          </a:p>
          <a:p>
            <a:pPr>
              <a:lnSpc>
                <a:spcPct val="70000"/>
              </a:lnSpc>
            </a:pPr>
            <a:endParaRPr lang="en-US" sz="1600" dirty="0" smtClean="0">
              <a:latin typeface="Helvetica Neue Light"/>
              <a:cs typeface="Helvetica Neue Light"/>
            </a:endParaRPr>
          </a:p>
          <a:p>
            <a:pPr>
              <a:lnSpc>
                <a:spcPct val="70000"/>
              </a:lnSpc>
            </a:pPr>
            <a:r>
              <a:rPr lang="en-US" sz="1600" dirty="0" err="1" smtClean="0">
                <a:latin typeface="Helvetica Neue Light"/>
                <a:cs typeface="Helvetica Neue Light"/>
              </a:rPr>
              <a:t>msg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7048500" y="3340100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200" dirty="0" smtClean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642100" y="3801477"/>
            <a:ext cx="723900" cy="8523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10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47763"/>
            <a:ext cx="6281737" cy="3394075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ending </a:t>
            </a:r>
            <a:r>
              <a:rPr lang="en-US" dirty="0"/>
              <a:t>is non-blocking </a:t>
            </a:r>
            <a:r>
              <a:rPr lang="en-US" dirty="0" smtClean="0"/>
              <a:t>and asynchronous </a:t>
            </a:r>
          </a:p>
          <a:p>
            <a:r>
              <a:rPr lang="en-US" dirty="0" smtClean="0"/>
              <a:t>Receiver</a:t>
            </a:r>
            <a:r>
              <a:rPr lang="en-US" dirty="0"/>
              <a:t>, who </a:t>
            </a:r>
            <a:r>
              <a:rPr lang="en-US" dirty="0" smtClean="0"/>
              <a:t>can block or poll for message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seL4: Asynchronous Endpoints (AEP)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ingle</a:t>
            </a:r>
            <a:r>
              <a:rPr lang="en-US" dirty="0"/>
              <a:t>-</a:t>
            </a:r>
            <a:r>
              <a:rPr lang="en-US" dirty="0" smtClean="0"/>
              <a:t>word notification field</a:t>
            </a:r>
          </a:p>
          <a:p>
            <a:pPr lvl="1"/>
            <a:r>
              <a:rPr lang="en-US" dirty="0" smtClean="0"/>
              <a:t>Send sets a bit in notification field</a:t>
            </a:r>
          </a:p>
          <a:p>
            <a:pPr lvl="1"/>
            <a:r>
              <a:rPr lang="en-US" dirty="0" smtClean="0"/>
              <a:t>Bits in notification field are </a:t>
            </a:r>
            <a:r>
              <a:rPr lang="en-US" dirty="0" err="1" smtClean="0"/>
              <a:t>ORed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notification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ait(), effectively select() across notification fields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92900" y="1181100"/>
            <a:ext cx="1981200" cy="30607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559675" y="147320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559675" y="351790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61200" y="1943100"/>
            <a:ext cx="974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poll(</a:t>
            </a:r>
            <a:r>
              <a:rPr lang="is-IS" sz="1600" dirty="0" smtClean="0">
                <a:latin typeface="Consolas"/>
                <a:cs typeface="Consolas"/>
              </a:rPr>
              <a:t>…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7400" y="1155700"/>
            <a:ext cx="974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Running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88200" y="812800"/>
            <a:ext cx="861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Thread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559675" y="231140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64400" y="2781300"/>
            <a:ext cx="861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wait()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5600" y="3111500"/>
            <a:ext cx="804522" cy="621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 smtClean="0">
                <a:latin typeface="Helvetica Neue Light"/>
                <a:cs typeface="Helvetica Neue Light"/>
              </a:rPr>
              <a:t>receive</a:t>
            </a:r>
          </a:p>
          <a:p>
            <a:pPr>
              <a:lnSpc>
                <a:spcPct val="70000"/>
              </a:lnSpc>
            </a:pPr>
            <a:endParaRPr lang="en-US" sz="1600" dirty="0" smtClean="0">
              <a:latin typeface="Helvetica Neue Light"/>
              <a:cs typeface="Helvetica Neue Light"/>
            </a:endParaRPr>
          </a:p>
          <a:p>
            <a:pPr>
              <a:lnSpc>
                <a:spcPct val="70000"/>
              </a:lnSpc>
            </a:pPr>
            <a:r>
              <a:rPr lang="en-US" sz="1600" dirty="0" err="1" smtClean="0">
                <a:latin typeface="Helvetica Neue Light"/>
                <a:cs typeface="Helvetica Neue Light"/>
              </a:rPr>
              <a:t>msg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7200900" y="2971800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200" dirty="0" smtClean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794500" y="3433177"/>
            <a:ext cx="723900" cy="8523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34100" y="1866900"/>
            <a:ext cx="558800" cy="0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09600" y="4368800"/>
            <a:ext cx="7264400" cy="60960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Helvetica Neue "/>
                <a:cs typeface="Helvetica Neue "/>
              </a:rPr>
              <a:t>Added </a:t>
            </a:r>
            <a:r>
              <a:rPr lang="en-US" sz="2400" dirty="0" err="1" smtClean="0">
                <a:solidFill>
                  <a:srgbClr val="FF0000"/>
                </a:solidFill>
                <a:latin typeface="Helvetica Neue "/>
                <a:cs typeface="Helvetica Neue "/>
              </a:rPr>
              <a:t>async</a:t>
            </a:r>
            <a:r>
              <a:rPr lang="en-US" sz="2400" dirty="0" smtClean="0">
                <a:solidFill>
                  <a:srgbClr val="FF0000"/>
                </a:solidFill>
                <a:latin typeface="Helvetica Neue "/>
                <a:cs typeface="Helvetica Neue "/>
              </a:rPr>
              <a:t> notifications to complement </a:t>
            </a:r>
            <a:r>
              <a:rPr lang="en-US" sz="2400" dirty="0" err="1" smtClean="0">
                <a:solidFill>
                  <a:srgbClr val="FF0000"/>
                </a:solidFill>
                <a:latin typeface="Helvetica Neue "/>
                <a:cs typeface="Helvetica Neue "/>
              </a:rPr>
              <a:t>syn</a:t>
            </a:r>
            <a:r>
              <a:rPr lang="en-US" sz="2400" dirty="0" smtClean="0">
                <a:solidFill>
                  <a:srgbClr val="FF0000"/>
                </a:solidFill>
                <a:latin typeface="Helvetica Neue "/>
                <a:cs typeface="Helvetica Neue "/>
              </a:rPr>
              <a:t> IPCs</a:t>
            </a:r>
            <a:endParaRPr lang="en-US" sz="2400" dirty="0">
              <a:solidFill>
                <a:srgbClr val="FF0000"/>
              </a:solidFill>
              <a:latin typeface="Helvetica Neue "/>
              <a:cs typeface="Helvetica Neue "/>
            </a:endParaRPr>
          </a:p>
        </p:txBody>
      </p:sp>
    </p:spTree>
    <p:extLst>
      <p:ext uri="{BB962C8B-B14F-4D97-AF65-F5344CB8AC3E}">
        <p14:creationId xmlns:p14="http://schemas.microsoft.com/office/powerpoint/2010/main" val="299801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68275"/>
            <a:ext cx="8850312" cy="857250"/>
          </a:xfrm>
        </p:spPr>
        <p:txBody>
          <a:bodyPr/>
          <a:lstStyle/>
          <a:p>
            <a:r>
              <a:rPr lang="en-US" dirty="0" smtClean="0"/>
              <a:t>Lazy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28700"/>
            <a:ext cx="8567737" cy="3949699"/>
          </a:xfrm>
        </p:spPr>
        <p:txBody>
          <a:bodyPr/>
          <a:lstStyle/>
          <a:p>
            <a:r>
              <a:rPr lang="en-US" dirty="0"/>
              <a:t>What is the problem?</a:t>
            </a:r>
          </a:p>
          <a:p>
            <a:pPr lvl="1"/>
            <a:r>
              <a:rPr lang="en-US" dirty="0" smtClean="0"/>
              <a:t>Lot’s of queue manipulations: threads frequently switch between ready and wait queues due to the rendezvous </a:t>
            </a:r>
            <a:r>
              <a:rPr lang="en-US" dirty="0"/>
              <a:t>IPC </a:t>
            </a:r>
            <a:r>
              <a:rPr lang="en-US" dirty="0" smtClean="0"/>
              <a:t>model</a:t>
            </a:r>
            <a:endParaRPr lang="en-US" dirty="0">
              <a:sym typeface="Wingdings"/>
            </a:endParaRPr>
          </a:p>
          <a:p>
            <a:r>
              <a:rPr lang="en-US" dirty="0" smtClean="0"/>
              <a:t>Lazy scheduling: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thread blocks on an IPC operation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  <a:latin typeface="Helvetica Neue "/>
                <a:cs typeface="Helvetica Neue "/>
              </a:rPr>
              <a:t>leave it in ready queue </a:t>
            </a:r>
          </a:p>
          <a:p>
            <a:pPr lvl="1"/>
            <a:r>
              <a:rPr lang="en-US" dirty="0" err="1" smtClean="0"/>
              <a:t>Dequeue</a:t>
            </a:r>
            <a:r>
              <a:rPr lang="en-US" dirty="0" smtClean="0"/>
              <a:t> all blocked threads at next scheduling event</a:t>
            </a:r>
          </a:p>
          <a:p>
            <a:r>
              <a:rPr lang="en-US" dirty="0" smtClean="0"/>
              <a:t>Why does it work?</a:t>
            </a:r>
          </a:p>
          <a:p>
            <a:pPr lvl="1"/>
            <a:r>
              <a:rPr lang="en-US" dirty="0" smtClean="0"/>
              <a:t>Move work </a:t>
            </a:r>
            <a:r>
              <a:rPr lang="en-US" dirty="0"/>
              <a:t>from a high-</a:t>
            </a:r>
            <a:r>
              <a:rPr lang="en-US" dirty="0" smtClean="0"/>
              <a:t>frequency IPC operation to </a:t>
            </a:r>
            <a:r>
              <a:rPr lang="en-US" dirty="0"/>
              <a:t>the less </a:t>
            </a:r>
            <a:r>
              <a:rPr lang="en-US" dirty="0" smtClean="0"/>
              <a:t>frequently scheduler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5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Benno</a:t>
            </a:r>
            <a:r>
              <a:rPr lang="en-US" dirty="0" smtClean="0"/>
              <a:t>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1122363"/>
            <a:ext cx="8974137" cy="3394075"/>
          </a:xfrm>
        </p:spPr>
        <p:txBody>
          <a:bodyPr/>
          <a:lstStyle/>
          <a:p>
            <a:r>
              <a:rPr lang="en-US" dirty="0" smtClean="0"/>
              <a:t>Lazy scheduling drawback</a:t>
            </a:r>
          </a:p>
          <a:p>
            <a:pPr lvl="1"/>
            <a:r>
              <a:rPr lang="en-US" dirty="0" smtClean="0"/>
              <a:t>Bad when many threads </a:t>
            </a:r>
            <a:r>
              <a:rPr lang="en-US" dirty="0" smtClean="0">
                <a:sym typeface="Wingdings"/>
              </a:rPr>
              <a:t> worst-case proportional with # of threads</a:t>
            </a:r>
            <a:endParaRPr lang="en-US" dirty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Benno</a:t>
            </a:r>
            <a:r>
              <a:rPr lang="en-US" dirty="0" smtClean="0">
                <a:sym typeface="Wingdings"/>
              </a:rPr>
              <a:t> scheduling</a:t>
            </a:r>
          </a:p>
          <a:p>
            <a:pPr lvl="1"/>
            <a:r>
              <a:rPr lang="en-US" dirty="0" smtClean="0"/>
              <a:t>Ready </a:t>
            </a:r>
            <a:r>
              <a:rPr lang="en-US" dirty="0"/>
              <a:t>queue contains all runnable </a:t>
            </a:r>
            <a:r>
              <a:rPr lang="en-US" dirty="0" smtClean="0"/>
              <a:t>threads, except current running one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a thread is unblocked by an IPC </a:t>
            </a:r>
            <a:r>
              <a:rPr lang="en-US" dirty="0" smtClean="0"/>
              <a:t>operation, run it without placing in ready queue (as it </a:t>
            </a:r>
            <a:r>
              <a:rPr lang="en-US" dirty="0"/>
              <a:t>may block again very soon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If running thread is preempted, place it in ready queue</a:t>
            </a:r>
          </a:p>
          <a:p>
            <a:pPr lvl="1"/>
            <a:r>
              <a:rPr lang="en-US" dirty="0" smtClean="0"/>
              <a:t>Still need to maintain wait queues but typically they are in hit 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4368800"/>
            <a:ext cx="7264400" cy="60960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Helvetica Neue "/>
                <a:cs typeface="Helvetica Neue "/>
              </a:rPr>
              <a:t>Replace lazy scheduling by </a:t>
            </a:r>
            <a:r>
              <a:rPr lang="en-US" sz="2400" dirty="0" err="1" smtClean="0">
                <a:solidFill>
                  <a:srgbClr val="FF0000"/>
                </a:solidFill>
                <a:latin typeface="Helvetica Neue "/>
                <a:cs typeface="Helvetica Neue "/>
              </a:rPr>
              <a:t>Benno</a:t>
            </a:r>
            <a:r>
              <a:rPr lang="en-US" sz="2400" dirty="0" smtClean="0">
                <a:solidFill>
                  <a:srgbClr val="FF0000"/>
                </a:solidFill>
                <a:latin typeface="Helvetica Neue "/>
                <a:cs typeface="Helvetica Neue "/>
              </a:rPr>
              <a:t> scheduling</a:t>
            </a:r>
            <a:endParaRPr lang="en-US" sz="2400" dirty="0">
              <a:solidFill>
                <a:srgbClr val="FF0000"/>
              </a:solidFill>
              <a:latin typeface="Helvetica Neue "/>
              <a:cs typeface="Helvetica Neue "/>
            </a:endParaRPr>
          </a:p>
        </p:txBody>
      </p:sp>
    </p:spTree>
    <p:extLst>
      <p:ext uri="{BB962C8B-B14F-4D97-AF65-F5344CB8AC3E}">
        <p14:creationId xmlns:p14="http://schemas.microsoft.com/office/powerpoint/2010/main" val="141601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946692"/>
              </p:ext>
            </p:extLst>
          </p:nvPr>
        </p:nvGraphicFramePr>
        <p:xfrm>
          <a:off x="12700" y="1033463"/>
          <a:ext cx="9144000" cy="3977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32100"/>
                <a:gridCol w="1663700"/>
                <a:gridCol w="464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</a:t>
                      </a:r>
                      <a:r>
                        <a:rPr lang="en-US" baseline="0" dirty="0" smtClean="0"/>
                        <a:t> design decision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Maintained/Abandoned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Synchronous IPC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✚</a:t>
                      </a:r>
                      <a:endParaRPr lang="en-US" dirty="0">
                        <a:solidFill>
                          <a:srgbClr val="008000"/>
                        </a:solidFill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Added </a:t>
                      </a:r>
                      <a:r>
                        <a:rPr lang="en-US" dirty="0" err="1" smtClean="0">
                          <a:latin typeface="Helvetica Neue "/>
                          <a:cs typeface="Helvetica Neue "/>
                        </a:rPr>
                        <a:t>async</a:t>
                      </a:r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 notifications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In-register </a:t>
                      </a:r>
                      <a:r>
                        <a:rPr lang="en-US" dirty="0" err="1" smtClean="0">
                          <a:latin typeface="Helvetica Neue "/>
                          <a:cs typeface="Helvetica Neue "/>
                        </a:rPr>
                        <a:t>msg</a:t>
                      </a:r>
                      <a:r>
                        <a:rPr lang="en-US" baseline="0" dirty="0" smtClean="0">
                          <a:latin typeface="Helvetica Neue "/>
                          <a:cs typeface="Helvetica Neue "/>
                        </a:rPr>
                        <a:t> transfer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Replaced physical</a:t>
                      </a:r>
                      <a:r>
                        <a:rPr lang="en-US" baseline="0" dirty="0" smtClean="0">
                          <a:latin typeface="Helvetica Neue "/>
                          <a:cs typeface="Helvetica Neue "/>
                        </a:rPr>
                        <a:t> with virtual registers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Long IPC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008000"/>
                        </a:solidFill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IPC timeouts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Clans and chiefs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User level drivers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  <a:sym typeface="Zapf Dingbats"/>
                        </a:rPr>
                        <a:t>✔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Process hierarchy 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Recursive page mapping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 Black Condensed"/>
                        <a:cs typeface="Helvetica Neue Black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Some retained it some didn’t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Kernel memory control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✚</a:t>
                      </a:r>
                      <a:endParaRPr lang="en-US" dirty="0" smtClean="0">
                        <a:solidFill>
                          <a:srgbClr val="008000"/>
                        </a:solidFill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Added user-level control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3613150" y="4413250"/>
            <a:ext cx="165100" cy="3175"/>
          </a:xfrm>
          <a:prstGeom prst="line">
            <a:avLst/>
          </a:prstGeom>
          <a:ln w="5715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0" y="1676400"/>
            <a:ext cx="9144000" cy="342900"/>
          </a:xfrm>
          <a:prstGeom prst="roundRect">
            <a:avLst/>
          </a:prstGeom>
          <a:noFill/>
          <a:ln w="38100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0" y="2413000"/>
            <a:ext cx="9144000" cy="342900"/>
          </a:xfrm>
          <a:prstGeom prst="roundRect">
            <a:avLst/>
          </a:prstGeom>
          <a:noFill/>
          <a:ln w="38100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700" y="2768600"/>
            <a:ext cx="9144000" cy="342900"/>
          </a:xfrm>
          <a:prstGeom prst="roundRect">
            <a:avLst/>
          </a:prstGeom>
          <a:noFill/>
          <a:ln w="38100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7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(cont’d)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613150" y="4413250"/>
            <a:ext cx="165100" cy="3175"/>
          </a:xfrm>
          <a:prstGeom prst="line">
            <a:avLst/>
          </a:prstGeom>
          <a:ln w="5715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056558"/>
              </p:ext>
            </p:extLst>
          </p:nvPr>
        </p:nvGraphicFramePr>
        <p:xfrm>
          <a:off x="0" y="1160463"/>
          <a:ext cx="9144000" cy="360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32100"/>
                <a:gridCol w="1663700"/>
                <a:gridCol w="464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</a:t>
                      </a:r>
                      <a:r>
                        <a:rPr lang="en-US" baseline="0" dirty="0" smtClean="0"/>
                        <a:t> design decision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Maintained/Abandoned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Scheduling policies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 Black Condensed"/>
                          <a:cs typeface="Helvetica Neue Black Condensed"/>
                        </a:rPr>
                        <a:t>?</a:t>
                      </a:r>
                      <a:endParaRPr lang="en-US" dirty="0">
                        <a:latin typeface="Helvetica Neue Black Condensed"/>
                        <a:cs typeface="Helvetica Neue Black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Unresolved: no policy</a:t>
                      </a:r>
                      <a:r>
                        <a:rPr lang="en-US" baseline="0" dirty="0" smtClean="0">
                          <a:latin typeface="Helvetica Neue "/>
                          <a:cs typeface="Helvetica Neue "/>
                        </a:rPr>
                        <a:t> agnostic solution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Multicores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Helvetica Neue Black Condensed"/>
                          <a:cs typeface="Helvetica Neue Black Condensed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Unresolved:</a:t>
                      </a:r>
                      <a:r>
                        <a:rPr lang="en-US" baseline="0" dirty="0" smtClean="0">
                          <a:latin typeface="Helvetica Neue "/>
                          <a:cs typeface="Helvetica Neue "/>
                        </a:rPr>
                        <a:t> cannot be verified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Virtual TCP addressing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Lazy scheduling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Replaced with </a:t>
                      </a:r>
                      <a:r>
                        <a:rPr lang="en-US" dirty="0" err="1" smtClean="0">
                          <a:latin typeface="Helvetica Neue "/>
                          <a:cs typeface="Helvetica Neue "/>
                        </a:rPr>
                        <a:t>Benno</a:t>
                      </a:r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 scheduling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Non-</a:t>
                      </a:r>
                      <a:r>
                        <a:rPr lang="en-US" dirty="0" err="1" smtClean="0">
                          <a:latin typeface="Helvetica Neue "/>
                          <a:cs typeface="Helvetica Neue "/>
                        </a:rPr>
                        <a:t>preemptable</a:t>
                      </a:r>
                      <a:r>
                        <a:rPr lang="en-US" baseline="0" dirty="0" smtClean="0">
                          <a:latin typeface="Helvetica Neue "/>
                          <a:cs typeface="Helvetica Neue "/>
                        </a:rPr>
                        <a:t> kernel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sym typeface="Zapf Dingbats"/>
                        </a:rPr>
                        <a:t>✔</a:t>
                      </a:r>
                      <a:endParaRPr lang="en-US" dirty="0" smtClean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Mostly maintained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Non-portability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Mostly portable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Non-standard calling 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Replaced by C standard calling convention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Language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Assembly</a:t>
                      </a:r>
                      <a:r>
                        <a:rPr lang="en-US" baseline="0" dirty="0" smtClean="0">
                          <a:latin typeface="Helvetica Neue "/>
                          <a:cs typeface="Helvetica Neue "/>
                        </a:rPr>
                        <a:t>/C++ mostly replaced by C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0" y="2933700"/>
            <a:ext cx="9144000" cy="342900"/>
          </a:xfrm>
          <a:prstGeom prst="roundRect">
            <a:avLst/>
          </a:prstGeom>
          <a:noFill/>
          <a:ln w="38100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80975"/>
            <a:ext cx="8850312" cy="857250"/>
          </a:xfrm>
        </p:spPr>
        <p:txBody>
          <a:bodyPr/>
          <a:lstStyle/>
          <a:p>
            <a:r>
              <a:rPr lang="en-US" dirty="0" smtClean="0"/>
              <a:t>Discussions: L4 tenets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20763"/>
            <a:ext cx="8850312" cy="3970337"/>
          </a:xfrm>
        </p:spPr>
        <p:txBody>
          <a:bodyPr/>
          <a:lstStyle/>
          <a:p>
            <a:r>
              <a:rPr lang="en-US" dirty="0" smtClean="0"/>
              <a:t>Minimalist design: strict interpretation of e2e argument</a:t>
            </a:r>
          </a:p>
          <a:p>
            <a:pPr lvl="1"/>
            <a:r>
              <a:rPr lang="en-US" dirty="0" smtClean="0"/>
              <a:t>Only functionality that can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be implemented completely in </a:t>
            </a:r>
            <a:r>
              <a:rPr lang="en-US" smtClean="0"/>
              <a:t>the app</a:t>
            </a:r>
            <a:endParaRPr lang="en-US" dirty="0" smtClean="0"/>
          </a:p>
          <a:p>
            <a:pPr lvl="1"/>
            <a:r>
              <a:rPr lang="en-US" dirty="0" smtClean="0"/>
              <a:t>No policies in the microkernel</a:t>
            </a:r>
          </a:p>
          <a:p>
            <a:r>
              <a:rPr lang="en-US" dirty="0" smtClean="0"/>
              <a:t>Obsessive  optimization of IPC</a:t>
            </a:r>
          </a:p>
          <a:p>
            <a:r>
              <a:rPr lang="en-US" dirty="0" smtClean="0"/>
              <a:t>Unlike Mach, didn’t care about portability (at least initially)</a:t>
            </a:r>
            <a:endParaRPr lang="en-US" dirty="0"/>
          </a:p>
          <a:p>
            <a:pPr lvl="3"/>
            <a:endParaRPr lang="en-US" dirty="0" smtClean="0"/>
          </a:p>
          <a:p>
            <a:r>
              <a:rPr lang="en-US" dirty="0" smtClean="0"/>
              <a:t>So what got in besides IPC?</a:t>
            </a:r>
          </a:p>
          <a:p>
            <a:pPr lvl="1"/>
            <a:r>
              <a:rPr lang="en-US" dirty="0" smtClean="0"/>
              <a:t>Scheduling, including scheduling policies</a:t>
            </a:r>
          </a:p>
          <a:p>
            <a:pPr lvl="1"/>
            <a:r>
              <a:rPr lang="en-US" dirty="0" smtClean="0"/>
              <a:t>Some device drivers: timer, interrupt controller </a:t>
            </a:r>
          </a:p>
          <a:p>
            <a:pPr lvl="1"/>
            <a:r>
              <a:rPr lang="en-US" dirty="0" smtClean="0"/>
              <a:t>Minimal 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9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55575"/>
            <a:ext cx="8850312" cy="857250"/>
          </a:xfrm>
        </p:spPr>
        <p:txBody>
          <a:bodyPr/>
          <a:lstStyle/>
          <a:p>
            <a:r>
              <a:rPr lang="en-US" dirty="0" smtClean="0"/>
              <a:t>What drove L4’s evolution?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1104901"/>
            <a:ext cx="9113837" cy="3416299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domain: embedded devices (natural fit!)</a:t>
            </a:r>
          </a:p>
          <a:p>
            <a:pPr lvl="1"/>
            <a:r>
              <a:rPr lang="en-US" dirty="0" smtClean="0"/>
              <a:t>Small footprint</a:t>
            </a:r>
          </a:p>
          <a:p>
            <a:pPr lvl="1"/>
            <a:r>
              <a:rPr lang="en-US" dirty="0" smtClean="0"/>
              <a:t>Devices ran few applications, didn’t need all OS services (e.g., file system)</a:t>
            </a:r>
          </a:p>
          <a:p>
            <a:pPr lvl="4"/>
            <a:endParaRPr lang="en-US" dirty="0"/>
          </a:p>
          <a:p>
            <a:r>
              <a:rPr lang="en-US" dirty="0" smtClean="0"/>
              <a:t>Embedded devices required:</a:t>
            </a:r>
          </a:p>
          <a:p>
            <a:pPr lvl="1"/>
            <a:r>
              <a:rPr lang="en-US" dirty="0" smtClean="0"/>
              <a:t>Security and resilience </a:t>
            </a:r>
            <a:r>
              <a:rPr lang="en-US" dirty="0" smtClean="0">
                <a:sym typeface="Wingdings"/>
              </a:rPr>
              <a:t> special attention to </a:t>
            </a:r>
            <a:r>
              <a:rPr lang="en-US" dirty="0" err="1" smtClean="0">
                <a:sym typeface="Wingdings"/>
              </a:rPr>
              <a:t>DoS</a:t>
            </a:r>
            <a:r>
              <a:rPr lang="en-US" dirty="0" smtClean="0">
                <a:sym typeface="Wingdings"/>
              </a:rPr>
              <a:t> attacks,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formal verification</a:t>
            </a:r>
          </a:p>
          <a:p>
            <a:pPr lvl="1"/>
            <a:r>
              <a:rPr lang="en-US" dirty="0" smtClean="0">
                <a:sym typeface="Wingdings"/>
              </a:rPr>
              <a:t>Real-time guarantees  non-</a:t>
            </a:r>
            <a:r>
              <a:rPr lang="en-US" dirty="0" err="1" smtClean="0">
                <a:sym typeface="Wingdings"/>
              </a:rPr>
              <a:t>preemptable</a:t>
            </a:r>
            <a:r>
              <a:rPr lang="en-US" dirty="0" smtClean="0">
                <a:sym typeface="Wingdings"/>
              </a:rPr>
              <a:t> kernel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68275"/>
            <a:ext cx="8850312" cy="857250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drove L4’s evolution</a:t>
            </a:r>
            <a:r>
              <a:rPr lang="en-US" dirty="0" smtClean="0"/>
              <a:t>?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08063"/>
            <a:ext cx="8682037" cy="3919537"/>
          </a:xfrm>
        </p:spPr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experience, e.g.,</a:t>
            </a:r>
          </a:p>
          <a:p>
            <a:pPr lvl="1"/>
            <a:r>
              <a:rPr lang="en-US" dirty="0" smtClean="0"/>
              <a:t>New features, e.g., </a:t>
            </a:r>
            <a:r>
              <a:rPr lang="en-US" dirty="0" err="1" smtClean="0"/>
              <a:t>async</a:t>
            </a:r>
            <a:r>
              <a:rPr lang="en-US" dirty="0" smtClean="0"/>
              <a:t> IPC</a:t>
            </a:r>
          </a:p>
          <a:p>
            <a:pPr lvl="1"/>
            <a:r>
              <a:rPr lang="en-US" dirty="0" smtClean="0"/>
              <a:t>Remove features not useful: timeouts, clans &amp; chiefs</a:t>
            </a:r>
            <a:endParaRPr lang="en-US" dirty="0"/>
          </a:p>
          <a:p>
            <a:r>
              <a:rPr lang="en-US" dirty="0" smtClean="0"/>
              <a:t>Software evolution:</a:t>
            </a:r>
          </a:p>
          <a:p>
            <a:pPr lvl="1"/>
            <a:r>
              <a:rPr lang="en-US" dirty="0" smtClean="0"/>
              <a:t>E.g., Linux raise and POSIX decline obviate the need for long IPCs</a:t>
            </a:r>
          </a:p>
          <a:p>
            <a:r>
              <a:rPr lang="en-US" dirty="0" smtClean="0"/>
              <a:t>Hardware advances</a:t>
            </a:r>
          </a:p>
          <a:p>
            <a:pPr lvl="1"/>
            <a:r>
              <a:rPr lang="en-US" dirty="0" smtClean="0"/>
              <a:t>Bigger caches, bigger </a:t>
            </a:r>
            <a:r>
              <a:rPr lang="en-US" dirty="0"/>
              <a:t>T</a:t>
            </a:r>
            <a:r>
              <a:rPr lang="en-US" dirty="0" smtClean="0"/>
              <a:t>LBs, better context switching support </a:t>
            </a:r>
            <a:r>
              <a:rPr lang="en-US" dirty="0" smtClean="0">
                <a:sym typeface="Wingdings"/>
              </a:rPr>
              <a:t> obviate the need for some optimizations (e.g., virtual TLBs. Thread IDs as destination IDs)</a:t>
            </a:r>
          </a:p>
          <a:p>
            <a:pPr lvl="1"/>
            <a:r>
              <a:rPr lang="en-US" dirty="0" smtClean="0">
                <a:sym typeface="Wingdings"/>
              </a:rPr>
              <a:t>Multicores  push for some optimizations (</a:t>
            </a:r>
            <a:r>
              <a:rPr lang="en-US" dirty="0" err="1" smtClean="0">
                <a:sym typeface="Wingdings"/>
              </a:rPr>
              <a:t>async</a:t>
            </a:r>
            <a:r>
              <a:rPr lang="en-US" dirty="0" smtClean="0">
                <a:sym typeface="Wingdings"/>
              </a:rPr>
              <a:t> wait) 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4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 do they try to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43000"/>
            <a:ext cx="8850312" cy="4000499"/>
          </a:xfrm>
        </p:spPr>
        <p:txBody>
          <a:bodyPr/>
          <a:lstStyle/>
          <a:p>
            <a:r>
              <a:rPr lang="en-US" dirty="0"/>
              <a:t>Portability:</a:t>
            </a:r>
          </a:p>
          <a:p>
            <a:pPr lvl="1"/>
            <a:r>
              <a:rPr lang="en-US" dirty="0"/>
              <a:t>Environment mostly independent on the instruction set architecture</a:t>
            </a:r>
          </a:p>
          <a:p>
            <a:r>
              <a:rPr lang="en-US" dirty="0" smtClean="0"/>
              <a:t>Extensibility &amp; customization:</a:t>
            </a:r>
          </a:p>
          <a:p>
            <a:pPr lvl="1"/>
            <a:r>
              <a:rPr lang="en-US" dirty="0" smtClean="0"/>
              <a:t>Can easily add new versions of environments</a:t>
            </a:r>
          </a:p>
          <a:p>
            <a:pPr lvl="1"/>
            <a:r>
              <a:rPr lang="en-US" dirty="0"/>
              <a:t>Enable environments to evolve faster (decouples them from </a:t>
            </a:r>
            <a:r>
              <a:rPr lang="en-US" dirty="0" smtClean="0"/>
              <a:t>microkernel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Can simultaneously provide environments emulating interfaces</a:t>
            </a:r>
          </a:p>
          <a:p>
            <a:r>
              <a:rPr lang="en-US" dirty="0" smtClean="0"/>
              <a:t>Sounds familiar?</a:t>
            </a:r>
          </a:p>
          <a:p>
            <a:pPr lvl="1"/>
            <a:r>
              <a:rPr lang="en-US" dirty="0" smtClean="0"/>
              <a:t>Microkernel as a narrow waist (anchor point) of </a:t>
            </a:r>
            <a:r>
              <a:rPr lang="en-US" dirty="0" err="1" smtClean="0"/>
              <a:t>OSes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>
                <a:solidFill>
                  <a:srgbClr val="FF6600"/>
                </a:solidFill>
              </a:rPr>
              <a:t>hardware </a:t>
            </a:r>
            <a:r>
              <a:rPr lang="en-US" dirty="0" smtClean="0">
                <a:solidFill>
                  <a:srgbClr val="FF6600"/>
                </a:solidFill>
              </a:rPr>
              <a:t>independence, </a:t>
            </a:r>
            <a:r>
              <a:rPr lang="en-US" dirty="0" smtClean="0"/>
              <a:t>similar to data independence in relational data models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microkernels take over the world?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much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err="1" smtClean="0"/>
              <a:t>MacOS</a:t>
            </a:r>
            <a:r>
              <a:rPr lang="en-US" dirty="0" smtClean="0"/>
              <a:t>, based on NeXT, based on Mach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/>
              <a:t> </a:t>
            </a:r>
            <a:r>
              <a:rPr lang="en-US" dirty="0" smtClean="0"/>
              <a:t>has both bits of Mach and L4</a:t>
            </a:r>
          </a:p>
          <a:p>
            <a:pPr lvl="1"/>
            <a:r>
              <a:rPr lang="en-US" dirty="0" smtClean="0"/>
              <a:t>Windows: hybrid (similar design goals to Mach)</a:t>
            </a:r>
          </a:p>
          <a:p>
            <a:endParaRPr lang="en-US" dirty="0" smtClean="0"/>
          </a:p>
          <a:p>
            <a:r>
              <a:rPr lang="en-US" dirty="0" smtClean="0"/>
              <a:t>With one notable exception, </a:t>
            </a:r>
            <a:r>
              <a:rPr lang="en-US" dirty="0" smtClean="0">
                <a:latin typeface="Helvetica Neue "/>
                <a:cs typeface="Helvetica Neue "/>
              </a:rPr>
              <a:t>Linux!</a:t>
            </a:r>
            <a:endParaRPr lang="en-US" dirty="0">
              <a:latin typeface="Helvetica Neue "/>
              <a:cs typeface="Helvetica Neue "/>
            </a:endParaRPr>
          </a:p>
        </p:txBody>
      </p:sp>
    </p:spTree>
    <p:extLst>
      <p:ext uri="{BB962C8B-B14F-4D97-AF65-F5344CB8AC3E}">
        <p14:creationId xmlns:p14="http://schemas.microsoft.com/office/powerpoint/2010/main" val="181236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41275"/>
            <a:ext cx="8850312" cy="857250"/>
          </a:xfrm>
        </p:spPr>
        <p:txBody>
          <a:bodyPr/>
          <a:lstStyle/>
          <a:p>
            <a:r>
              <a:rPr lang="en-US" dirty="0" smtClean="0"/>
              <a:t>So why didn’t take over </a:t>
            </a:r>
            <a:r>
              <a:rPr lang="en-US" i="1" dirty="0" smtClean="0"/>
              <a:t>entire</a:t>
            </a:r>
            <a:r>
              <a:rPr lang="en-US" dirty="0" smtClean="0"/>
              <a:t>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893763"/>
            <a:ext cx="8732838" cy="4008437"/>
          </a:xfrm>
        </p:spPr>
        <p:txBody>
          <a:bodyPr/>
          <a:lstStyle/>
          <a:p>
            <a:r>
              <a:rPr lang="en-US" dirty="0" smtClean="0"/>
              <a:t>Hardware standardization:</a:t>
            </a:r>
          </a:p>
          <a:p>
            <a:pPr lvl="1"/>
            <a:r>
              <a:rPr lang="en-US" dirty="0" smtClean="0"/>
              <a:t>Intel and ARM dominating</a:t>
            </a:r>
          </a:p>
          <a:p>
            <a:pPr lvl="1"/>
            <a:r>
              <a:rPr lang="en-US" dirty="0" smtClean="0"/>
              <a:t>Less need for portability, one of main goals of Mach</a:t>
            </a:r>
          </a:p>
          <a:p>
            <a:r>
              <a:rPr lang="en-US" dirty="0" smtClean="0"/>
              <a:t>Software standardization:</a:t>
            </a:r>
          </a:p>
          <a:p>
            <a:pPr lvl="1"/>
            <a:r>
              <a:rPr lang="en-US" dirty="0" smtClean="0"/>
              <a:t>Windows, </a:t>
            </a:r>
            <a:r>
              <a:rPr lang="en-US" dirty="0" err="1" smtClean="0"/>
              <a:t>MacOS</a:t>
            </a:r>
            <a:r>
              <a:rPr lang="en-US" dirty="0" smtClean="0"/>
              <a:t>/</a:t>
            </a:r>
            <a:r>
              <a:rPr lang="en-US" dirty="0" err="1" smtClean="0"/>
              <a:t>iOS</a:t>
            </a:r>
            <a:r>
              <a:rPr lang="en-US" dirty="0" smtClean="0"/>
              <a:t>, Linux/Android</a:t>
            </a:r>
          </a:p>
          <a:p>
            <a:pPr lvl="1"/>
            <a:r>
              <a:rPr lang="en-US" dirty="0" smtClean="0"/>
              <a:t>Less need to factor out common functionality</a:t>
            </a:r>
            <a:endParaRPr lang="en-US" dirty="0"/>
          </a:p>
          <a:p>
            <a:r>
              <a:rPr lang="en-US" dirty="0" smtClean="0"/>
              <a:t>Maybe just a fluke? </a:t>
            </a:r>
          </a:p>
          <a:p>
            <a:pPr lvl="1"/>
            <a:r>
              <a:rPr lang="en-US" dirty="0" smtClean="0"/>
              <a:t>Linux could have been very well adopted the microkernel approach</a:t>
            </a:r>
          </a:p>
          <a:p>
            <a:pPr lvl="1"/>
            <a:r>
              <a:rPr lang="en-US" dirty="0" smtClean="0"/>
              <a:t>Philosophical debate between Linus and Andy </a:t>
            </a:r>
            <a:r>
              <a:rPr lang="en-US" dirty="0" err="1" smtClean="0"/>
              <a:t>Tanembaum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One of Linus main arguments: there is only i386 I need to write code for!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7300" y="4609068"/>
            <a:ext cx="698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://www.oreilly.com/openbook/opensources/book/</a:t>
            </a:r>
            <a:r>
              <a:rPr lang="en-US" sz="1400" dirty="0" smtClean="0">
                <a:hlinkClick r:id="rId2"/>
              </a:rPr>
              <a:t>appa.html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635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5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seL4 – Takeaway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verification of microkernels is possible</a:t>
            </a:r>
          </a:p>
          <a:p>
            <a:r>
              <a:rPr lang="en-US" dirty="0" smtClean="0"/>
              <a:t>Performance of verified kernels can be OK</a:t>
            </a:r>
          </a:p>
          <a:p>
            <a:endParaRPr lang="en-US" dirty="0"/>
          </a:p>
          <a:p>
            <a:r>
              <a:rPr lang="en-US" dirty="0" smtClean="0"/>
              <a:t>BUT:</a:t>
            </a:r>
          </a:p>
          <a:p>
            <a:r>
              <a:rPr lang="en-US" dirty="0" smtClean="0"/>
              <a:t>Verification is a colossal effort</a:t>
            </a:r>
          </a:p>
          <a:p>
            <a:r>
              <a:rPr lang="en-US" dirty="0" smtClean="0"/>
              <a:t>Still needs to assume compiler correctness (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huge trusted base)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seL4 - Authors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30" y="1341087"/>
            <a:ext cx="901358" cy="1197003"/>
          </a:xfrm>
        </p:spPr>
      </p:pic>
      <p:sp>
        <p:nvSpPr>
          <p:cNvPr id="5" name="TextBox 4"/>
          <p:cNvSpPr txBox="1"/>
          <p:nvPr/>
        </p:nvSpPr>
        <p:spPr>
          <a:xfrm>
            <a:off x="1689462" y="2577194"/>
            <a:ext cx="138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Gerwin</a:t>
            </a:r>
            <a:r>
              <a:rPr lang="en-US" dirty="0" smtClean="0"/>
              <a:t> Klein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30" y="1338994"/>
            <a:ext cx="1199096" cy="1199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21248" y="2577194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Kevin </a:t>
            </a:r>
            <a:r>
              <a:rPr lang="en-US" dirty="0" err="1"/>
              <a:t>Elphinstone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96" y="1338994"/>
            <a:ext cx="1150319" cy="11990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10483" y="25771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Gernot</a:t>
            </a:r>
            <a:r>
              <a:rPr lang="en-US" dirty="0" smtClean="0"/>
              <a:t> </a:t>
            </a:r>
            <a:r>
              <a:rPr lang="en-US" dirty="0" err="1" smtClean="0"/>
              <a:t>Heiser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80" y="1340596"/>
            <a:ext cx="825427" cy="11974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99687" y="2577194"/>
            <a:ext cx="167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June </a:t>
            </a:r>
            <a:r>
              <a:rPr lang="en-US" dirty="0" err="1"/>
              <a:t>Andronick</a:t>
            </a:r>
            <a:r>
              <a:rPr lang="en-US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78" y="1343869"/>
            <a:ext cx="896948" cy="11942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36277" y="673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21619" y="2577194"/>
            <a:ext cx="12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David Cock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6" r="10172"/>
          <a:stretch/>
        </p:blipFill>
        <p:spPr>
          <a:xfrm>
            <a:off x="1444645" y="3029882"/>
            <a:ext cx="723551" cy="8379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99551" y="389046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Philip </a:t>
            </a:r>
            <a:r>
              <a:rPr lang="en-US" dirty="0" err="1" smtClean="0"/>
              <a:t>Derrin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8" t="4827" r="9632" b="4740"/>
          <a:stretch/>
        </p:blipFill>
        <p:spPr>
          <a:xfrm>
            <a:off x="3128663" y="3029883"/>
            <a:ext cx="539096" cy="83778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18067" y="3890466"/>
            <a:ext cx="15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Kai </a:t>
            </a:r>
            <a:r>
              <a:rPr lang="en-US" dirty="0" err="1" smtClean="0"/>
              <a:t>Engelhardt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1" t="3562" r="6741" b="5186"/>
          <a:stretch/>
        </p:blipFill>
        <p:spPr>
          <a:xfrm>
            <a:off x="2272011" y="3029882"/>
            <a:ext cx="748718" cy="8379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06420" y="4173581"/>
            <a:ext cx="224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Dhammika</a:t>
            </a:r>
            <a:r>
              <a:rPr lang="en-US" dirty="0"/>
              <a:t> </a:t>
            </a:r>
            <a:r>
              <a:rPr lang="en-US" dirty="0" err="1"/>
              <a:t>Elkaduwe</a:t>
            </a:r>
            <a:r>
              <a:rPr lang="en-US" dirty="0"/>
              <a:t>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93" y="3029882"/>
            <a:ext cx="711829" cy="83792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559960" y="4173581"/>
            <a:ext cx="152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Rafal</a:t>
            </a:r>
            <a:r>
              <a:rPr lang="en-US" dirty="0"/>
              <a:t> </a:t>
            </a:r>
            <a:r>
              <a:rPr lang="en-US" dirty="0" err="1"/>
              <a:t>Kolanski</a:t>
            </a:r>
            <a:r>
              <a:rPr lang="en-US" dirty="0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456" y="3029882"/>
            <a:ext cx="631588" cy="83792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280548" y="3890466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Michael Norrish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978" y="3029882"/>
            <a:ext cx="666530" cy="8379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074811" y="4173581"/>
            <a:ext cx="158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Thomas Sewell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3" r="64777" b="62847"/>
          <a:stretch/>
        </p:blipFill>
        <p:spPr>
          <a:xfrm>
            <a:off x="6109442" y="3029882"/>
            <a:ext cx="674803" cy="8379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178" y="3029882"/>
            <a:ext cx="833397" cy="8333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946537" y="3890466"/>
            <a:ext cx="133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Harvey </a:t>
            </a:r>
            <a:r>
              <a:rPr lang="en-US" dirty="0" err="1" smtClean="0"/>
              <a:t>Tuch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59733" y="4173581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Simon </a:t>
            </a:r>
            <a:r>
              <a:rPr lang="en-US" dirty="0" err="1" smtClean="0"/>
              <a:t>Winwood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5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seL4 – Project Leaders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30" y="1341087"/>
            <a:ext cx="901358" cy="1197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37265" y="1345375"/>
            <a:ext cx="3611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Gerwin</a:t>
            </a:r>
            <a:r>
              <a:rPr lang="en-US" dirty="0" smtClean="0"/>
              <a:t> Klein</a:t>
            </a:r>
          </a:p>
          <a:p>
            <a:pPr marL="214313" indent="-214313">
              <a:buFontTx/>
              <a:buChar char="-"/>
            </a:pPr>
            <a:r>
              <a:rPr lang="en-US" dirty="0" smtClean="0"/>
              <a:t>TU Munich (PhD)</a:t>
            </a:r>
          </a:p>
          <a:p>
            <a:pPr marL="214313" indent="-214313">
              <a:buFontTx/>
              <a:buChar char="-"/>
            </a:pPr>
            <a:r>
              <a:rPr lang="en-US" dirty="0" smtClean="0"/>
              <a:t>University of New South Wales</a:t>
            </a:r>
          </a:p>
          <a:p>
            <a:pPr marL="214313" indent="-214313">
              <a:buFontTx/>
              <a:buChar char="-"/>
            </a:pPr>
            <a:r>
              <a:rPr lang="en-US" dirty="0" smtClean="0"/>
              <a:t>Does not put a CV on his webpage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31" y="3428505"/>
            <a:ext cx="1199096" cy="1199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93712" y="3776291"/>
            <a:ext cx="3916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Kevin </a:t>
            </a:r>
            <a:r>
              <a:rPr lang="en-US" dirty="0" err="1" smtClean="0"/>
              <a:t>Elphinstone</a:t>
            </a:r>
            <a:endParaRPr lang="en-US" dirty="0" smtClean="0"/>
          </a:p>
          <a:p>
            <a:pPr marL="214313" indent="-214313">
              <a:buFontTx/>
              <a:buChar char="-"/>
            </a:pPr>
            <a:r>
              <a:rPr lang="en-US" dirty="0"/>
              <a:t>University of New South Wales</a:t>
            </a:r>
          </a:p>
          <a:p>
            <a:pPr marL="214313" indent="-214313">
              <a:buFontTx/>
              <a:buChar char="-"/>
            </a:pPr>
            <a:r>
              <a:rPr lang="en-US" dirty="0" smtClean="0"/>
              <a:t>Does not put a CV on his webpage</a:t>
            </a:r>
          </a:p>
          <a:p>
            <a:pPr marL="214313" indent="-214313">
              <a:buFontTx/>
              <a:buChar char="-"/>
            </a:pPr>
            <a:r>
              <a:rPr lang="en-US" dirty="0" smtClean="0"/>
              <a:t>Collaborated with </a:t>
            </a:r>
            <a:r>
              <a:rPr lang="en-US" dirty="0" err="1" smtClean="0"/>
              <a:t>Jochen</a:t>
            </a:r>
            <a:r>
              <a:rPr lang="en-US" dirty="0" smtClean="0"/>
              <a:t> </a:t>
            </a:r>
            <a:r>
              <a:rPr lang="en-US" dirty="0" err="1" smtClean="0"/>
              <a:t>Liedtke</a:t>
            </a:r>
            <a:r>
              <a:rPr lang="en-US" dirty="0" smtClean="0"/>
              <a:t> (L4)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48" y="2410336"/>
            <a:ext cx="1150319" cy="11990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4050" y="2410336"/>
            <a:ext cx="39164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Gernot</a:t>
            </a:r>
            <a:r>
              <a:rPr lang="en-US" dirty="0" smtClean="0"/>
              <a:t> </a:t>
            </a:r>
            <a:r>
              <a:rPr lang="en-US" dirty="0" err="1" smtClean="0"/>
              <a:t>Heiser</a:t>
            </a:r>
            <a:endParaRPr lang="en-US" dirty="0" smtClean="0"/>
          </a:p>
          <a:p>
            <a:pPr marL="214313" indent="-214313">
              <a:buFontTx/>
              <a:buChar char="-"/>
            </a:pPr>
            <a:r>
              <a:rPr lang="en-US" dirty="0" smtClean="0"/>
              <a:t>ETH Zurich (PhD, 1991)</a:t>
            </a:r>
          </a:p>
          <a:p>
            <a:pPr marL="214313" indent="-214313">
              <a:buFontTx/>
              <a:buChar char="-"/>
            </a:pPr>
            <a:r>
              <a:rPr lang="en-US" dirty="0" smtClean="0"/>
              <a:t>University of New South Wales</a:t>
            </a:r>
          </a:p>
          <a:p>
            <a:pPr marL="214313" indent="-214313">
              <a:buFontTx/>
              <a:buChar char="-"/>
            </a:pPr>
            <a:r>
              <a:rPr lang="en-US" dirty="0" smtClean="0"/>
              <a:t>Created Startup “Open Kernel Labs”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 sell L4 technology</a:t>
            </a:r>
          </a:p>
          <a:p>
            <a:pPr marL="214313" indent="-214313">
              <a:buFontTx/>
              <a:buChar char="-"/>
            </a:pPr>
            <a:r>
              <a:rPr lang="en-US" dirty="0" smtClean="0"/>
              <a:t>Collaborated with </a:t>
            </a:r>
            <a:r>
              <a:rPr lang="en-US" dirty="0" err="1" smtClean="0"/>
              <a:t>Jochen</a:t>
            </a:r>
            <a:r>
              <a:rPr lang="en-US" dirty="0" smtClean="0"/>
              <a:t> </a:t>
            </a:r>
            <a:r>
              <a:rPr lang="en-US" dirty="0" err="1" smtClean="0"/>
              <a:t>Liedtke</a:t>
            </a:r>
            <a:r>
              <a:rPr lang="en-US" dirty="0" smtClean="0"/>
              <a:t> (L4)</a:t>
            </a:r>
          </a:p>
        </p:txBody>
      </p:sp>
    </p:spTree>
    <p:extLst>
      <p:ext uri="{BB962C8B-B14F-4D97-AF65-F5344CB8AC3E}">
        <p14:creationId xmlns:p14="http://schemas.microsoft.com/office/powerpoint/2010/main" val="114052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L4 – Design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Create a formal model of a microkernel</a:t>
            </a:r>
          </a:p>
          <a:p>
            <a:r>
              <a:rPr lang="en-US" sz="2100" dirty="0"/>
              <a:t>Implement the microkernel</a:t>
            </a:r>
          </a:p>
          <a:p>
            <a:r>
              <a:rPr lang="en-US" sz="2100" dirty="0"/>
              <a:t>Prove that it always behaves according to the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473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works correctly</a:t>
            </a:r>
          </a:p>
          <a:p>
            <a:r>
              <a:rPr lang="en-US" dirty="0" smtClean="0"/>
              <a:t>Compiler produces machine code that fits their formalization</a:t>
            </a:r>
          </a:p>
          <a:p>
            <a:r>
              <a:rPr lang="en-US" dirty="0" smtClean="0"/>
              <a:t>Some unchecked assembly code is correct</a:t>
            </a:r>
          </a:p>
          <a:p>
            <a:r>
              <a:rPr lang="en-US" dirty="0" smtClean="0"/>
              <a:t>Boot loader is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kernel + spec?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Bottom-Up-Approach:</a:t>
            </a:r>
          </a:p>
          <a:p>
            <a:r>
              <a:rPr lang="en-US" dirty="0" smtClean="0"/>
              <a:t>Concentrate on low-level details to maximize performance</a:t>
            </a:r>
          </a:p>
          <a:p>
            <a:endParaRPr lang="en-US" dirty="0"/>
          </a:p>
          <a:p>
            <a:r>
              <a:rPr lang="en-US" dirty="0" smtClean="0"/>
              <a:t>Problem:</a:t>
            </a:r>
          </a:p>
          <a:p>
            <a:r>
              <a:rPr lang="en-US" dirty="0" smtClean="0"/>
              <a:t>Produces complex design, hard to verify</a:t>
            </a:r>
          </a:p>
        </p:txBody>
      </p:sp>
    </p:spTree>
    <p:extLst>
      <p:ext uri="{BB962C8B-B14F-4D97-AF65-F5344CB8AC3E}">
        <p14:creationId xmlns:p14="http://schemas.microsoft.com/office/powerpoint/2010/main" val="1928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equivalent programs are equally amenable to verification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4986" y="2235188"/>
            <a:ext cx="2293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swap(</a:t>
            </a:r>
            <a:r>
              <a:rPr lang="en-US" dirty="0" err="1" smtClean="0"/>
              <a:t>ptr</a:t>
            </a:r>
            <a:r>
              <a:rPr lang="en-US" dirty="0" smtClean="0"/>
              <a:t> A, </a:t>
            </a:r>
            <a:r>
              <a:rPr lang="en-US" dirty="0" err="1" smtClean="0"/>
              <a:t>ptr</a:t>
            </a:r>
            <a:r>
              <a:rPr lang="en-US" dirty="0" smtClean="0"/>
              <a:t> B)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ptr</a:t>
            </a:r>
            <a:r>
              <a:rPr lang="en-US" dirty="0" smtClean="0"/>
              <a:t> C := A;</a:t>
            </a:r>
          </a:p>
          <a:p>
            <a:r>
              <a:rPr lang="en-US" dirty="0" smtClean="0"/>
              <a:t>       A := B;</a:t>
            </a:r>
          </a:p>
          <a:p>
            <a:r>
              <a:rPr lang="en-US" dirty="0" smtClean="0"/>
              <a:t>       B := C;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57511" y="2235188"/>
            <a:ext cx="2293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swap(</a:t>
            </a:r>
            <a:r>
              <a:rPr lang="en-US" dirty="0" err="1" smtClean="0"/>
              <a:t>ptr</a:t>
            </a:r>
            <a:r>
              <a:rPr lang="en-US" dirty="0" smtClean="0"/>
              <a:t> A, </a:t>
            </a:r>
            <a:r>
              <a:rPr lang="en-US" dirty="0" err="1" smtClean="0"/>
              <a:t>ptr</a:t>
            </a:r>
            <a:r>
              <a:rPr lang="en-US" dirty="0" smtClean="0"/>
              <a:t> B)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A := A </a:t>
            </a:r>
            <a:r>
              <a:rPr lang="en-US" dirty="0" err="1" smtClean="0"/>
              <a:t>xor</a:t>
            </a:r>
            <a:r>
              <a:rPr lang="en-US" dirty="0" smtClean="0"/>
              <a:t> B;</a:t>
            </a:r>
          </a:p>
          <a:p>
            <a:r>
              <a:rPr lang="en-US" dirty="0" smtClean="0"/>
              <a:t>       B := A </a:t>
            </a:r>
            <a:r>
              <a:rPr lang="en-US" dirty="0" err="1" smtClean="0"/>
              <a:t>xor</a:t>
            </a:r>
            <a:r>
              <a:rPr lang="en-US" dirty="0" smtClean="0"/>
              <a:t> B;</a:t>
            </a:r>
          </a:p>
          <a:p>
            <a:r>
              <a:rPr lang="en-US" dirty="0"/>
              <a:t> </a:t>
            </a:r>
            <a:r>
              <a:rPr lang="en-US" dirty="0" smtClean="0"/>
              <a:t>      A := A </a:t>
            </a:r>
            <a:r>
              <a:rPr lang="en-US" dirty="0" err="1" smtClean="0"/>
              <a:t>xor</a:t>
            </a:r>
            <a:r>
              <a:rPr lang="en-US" dirty="0" smtClean="0"/>
              <a:t> B;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2809" y="2754561"/>
            <a:ext cx="43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23498" y="3683315"/>
                <a:ext cx="4345164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Postcondition: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998" y="4911087"/>
                <a:ext cx="4486806" cy="390748"/>
              </a:xfrm>
              <a:prstGeom prst="rect">
                <a:avLst/>
              </a:prstGeom>
              <a:blipFill rotWithShape="0">
                <a:blip r:embed="rId2"/>
                <a:stretch>
                  <a:fillRect l="-1223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6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 do they try to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to provide better functionality and performance for kernel:</a:t>
            </a:r>
          </a:p>
          <a:p>
            <a:pPr lvl="1"/>
            <a:r>
              <a:rPr lang="en-US" dirty="0" smtClean="0"/>
              <a:t>Real-time: no need to maintain lock for extended periods of time; environments are </a:t>
            </a:r>
            <a:r>
              <a:rPr lang="en-US" dirty="0" err="1" smtClean="0"/>
              <a:t>preemptable</a:t>
            </a:r>
            <a:endParaRPr lang="en-US" dirty="0" smtClean="0"/>
          </a:p>
          <a:p>
            <a:pPr lvl="1"/>
            <a:r>
              <a:rPr lang="en-US" dirty="0" smtClean="0"/>
              <a:t>Multiprocessor support: simpler functionality </a:t>
            </a:r>
            <a:r>
              <a:rPr lang="en-US" dirty="0" smtClean="0">
                <a:sym typeface="Wingdings"/>
              </a:rPr>
              <a:t> easier to parallelize</a:t>
            </a:r>
          </a:p>
          <a:p>
            <a:pPr lvl="1"/>
            <a:r>
              <a:rPr lang="en-US" dirty="0" smtClean="0"/>
              <a:t>Multicomputer support: simpler </a:t>
            </a:r>
            <a:r>
              <a:rPr lang="en-US" dirty="0"/>
              <a:t>functionality </a:t>
            </a:r>
            <a:r>
              <a:rPr lang="en-US" dirty="0">
                <a:sym typeface="Wingdings"/>
              </a:rPr>
              <a:t> easier to </a:t>
            </a:r>
            <a:r>
              <a:rPr lang="en-US" dirty="0" smtClean="0">
                <a:sym typeface="Wingdings"/>
              </a:rPr>
              <a:t>distribute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/>
              <a:t>Security: simpler functionality </a:t>
            </a:r>
            <a:r>
              <a:rPr lang="en-US" dirty="0" smtClean="0">
                <a:sym typeface="Wingdings"/>
              </a:rPr>
              <a:t> easier to secure</a:t>
            </a:r>
          </a:p>
          <a:p>
            <a:r>
              <a:rPr lang="en-US" dirty="0"/>
              <a:t>Flexibility (network accessibility):</a:t>
            </a:r>
          </a:p>
          <a:p>
            <a:pPr lvl="1"/>
            <a:r>
              <a:rPr lang="en-US" dirty="0"/>
              <a:t>System environment can run remotely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78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design kernel + spec?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220" y="1384301"/>
            <a:ext cx="5657851" cy="3070134"/>
          </a:xfrm>
        </p:spPr>
        <p:txBody>
          <a:bodyPr/>
          <a:lstStyle/>
          <a:p>
            <a:r>
              <a:rPr lang="en-US" dirty="0" smtClean="0"/>
              <a:t>Top-Down-Approach:</a:t>
            </a:r>
          </a:p>
          <a:p>
            <a:r>
              <a:rPr lang="en-US" dirty="0" smtClean="0"/>
              <a:t>Create formal model of kernel</a:t>
            </a:r>
          </a:p>
          <a:p>
            <a:pPr lvl="1"/>
            <a:r>
              <a:rPr lang="en-US" dirty="0" smtClean="0"/>
              <a:t>Generate code from that</a:t>
            </a:r>
          </a:p>
          <a:p>
            <a:endParaRPr lang="en-US" dirty="0" smtClean="0"/>
          </a:p>
          <a:p>
            <a:r>
              <a:rPr lang="en-US" dirty="0" smtClean="0"/>
              <a:t>Problem:</a:t>
            </a:r>
          </a:p>
          <a:p>
            <a:r>
              <a:rPr lang="en-US" dirty="0" smtClean="0"/>
              <a:t>High level of abstraction from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design kernel + spec?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Compromise:</a:t>
                </a:r>
              </a:p>
              <a:p>
                <a:r>
                  <a:rPr lang="en-US" dirty="0" smtClean="0"/>
                  <a:t>Build prototype in high-level language (Haskell)</a:t>
                </a:r>
              </a:p>
              <a:p>
                <a:pPr lvl="1"/>
                <a:r>
                  <a:rPr lang="en-US" dirty="0" smtClean="0"/>
                  <a:t>Generate “executable specification” from prototype</a:t>
                </a:r>
              </a:p>
              <a:p>
                <a:pPr lvl="1"/>
                <a:r>
                  <a:rPr lang="en-US" dirty="0" smtClean="0"/>
                  <a:t>Re-implement executable specification in C</a:t>
                </a:r>
              </a:p>
              <a:p>
                <a:pPr lvl="1"/>
                <a:r>
                  <a:rPr lang="en-US" dirty="0" smtClean="0"/>
                  <a:t>Prove refinements:</a:t>
                </a:r>
              </a:p>
              <a:p>
                <a:pPr lvl="2"/>
                <a:r>
                  <a:rPr lang="en-US" dirty="0" smtClean="0"/>
                  <a:t>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 smtClean="0"/>
                  <a:t> executable specification</a:t>
                </a:r>
              </a:p>
              <a:p>
                <a:pPr lvl="2"/>
                <a:r>
                  <a:rPr lang="en-US" dirty="0" smtClean="0"/>
                  <a:t>Executable specification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 smtClean="0"/>
                  <a:t> Abstract specification (more high-level)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8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9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is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Multiprocessors not included in the model</a:t>
            </a:r>
          </a:p>
          <a:p>
            <a:pPr lvl="1"/>
            <a:r>
              <a:rPr lang="en-US" dirty="0" smtClean="0"/>
              <a:t>seL4 can only run on a single processor</a:t>
            </a:r>
          </a:p>
          <a:p>
            <a:r>
              <a:rPr lang="en-US" dirty="0" smtClean="0"/>
              <a:t>Interrupts are still there</a:t>
            </a:r>
          </a:p>
          <a:p>
            <a:pPr lvl="1"/>
            <a:r>
              <a:rPr lang="en-US" dirty="0" smtClean="0"/>
              <a:t>Yield points need to establish all system invariants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Verification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937" y="2019300"/>
            <a:ext cx="3808126" cy="1104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63194" y="4393308"/>
            <a:ext cx="2037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dirty="0" smtClean="0"/>
              <a:t>seL4, Klein et </a:t>
            </a:r>
            <a:r>
              <a:rPr lang="en-US" dirty="0"/>
              <a:t>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Verification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1759744" y="1384698"/>
          <a:ext cx="5657850" cy="3017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5512525" y="4393308"/>
            <a:ext cx="2488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 of Data: seL4, Klein et </a:t>
            </a:r>
            <a:r>
              <a:rPr lang="en-US" dirty="0"/>
              <a:t>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1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Functional verification of microkernels is possible</a:t>
            </a:r>
          </a:p>
          <a:p>
            <a:r>
              <a:rPr lang="en-US" dirty="0" smtClean="0"/>
              <a:t>Performance of verified kernels can be OK</a:t>
            </a:r>
          </a:p>
          <a:p>
            <a:endParaRPr lang="en-US" dirty="0"/>
          </a:p>
          <a:p>
            <a:r>
              <a:rPr lang="en-US" dirty="0" smtClean="0"/>
              <a:t>BUT:</a:t>
            </a:r>
          </a:p>
          <a:p>
            <a:r>
              <a:rPr lang="en-US" dirty="0" smtClean="0"/>
              <a:t>Verification is a colossal effort</a:t>
            </a:r>
          </a:p>
          <a:p>
            <a:r>
              <a:rPr lang="en-US" dirty="0" smtClean="0"/>
              <a:t>Still needs to assume compiler correctness (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huge trusted base)</a:t>
            </a:r>
          </a:p>
          <a:p>
            <a:endParaRPr lang="en-US" dirty="0"/>
          </a:p>
          <a:p>
            <a:r>
              <a:rPr lang="en-US" sz="1800" b="1" dirty="0"/>
              <a:t>Discussion</a:t>
            </a:r>
            <a:endParaRPr lang="en-US" b="1" dirty="0" smtClean="0"/>
          </a:p>
          <a:p>
            <a:r>
              <a:rPr lang="en-US" dirty="0" smtClean="0"/>
              <a:t>Is proving functional correctness worth the effort?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vs. seL4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759744" y="1384698"/>
          <a:ext cx="5657850" cy="1381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25"/>
                <a:gridCol w="2828925"/>
              </a:tblGrid>
              <a:tr h="274320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Goal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Singularity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seL4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</a:tr>
              <a:tr h="81764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A verifiably</a:t>
                      </a:r>
                      <a:r>
                        <a:rPr lang="en-US" sz="1400" baseline="0" dirty="0" smtClean="0">
                          <a:solidFill>
                            <a:sysClr val="windowText" lastClr="000000"/>
                          </a:solidFill>
                        </a:rPr>
                        <a:t> safe system. 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ysClr val="windowText" lastClr="000000"/>
                          </a:solidFill>
                        </a:rPr>
                        <a:t>Kernel should fail “safely” when an error occurs.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A verifiably correct system. </a:t>
                      </a:r>
                    </a:p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There just should not be any errors.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1760220" y="2800351"/>
          <a:ext cx="5657850" cy="1381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25"/>
                <a:gridCol w="2828925"/>
              </a:tblGrid>
              <a:tr h="274320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Ease of</a:t>
                      </a:r>
                      <a:r>
                        <a:rPr lang="en-US" sz="1400" baseline="0" dirty="0" smtClean="0">
                          <a:solidFill>
                            <a:sysClr val="windowText" lastClr="000000"/>
                          </a:solidFill>
                        </a:rPr>
                        <a:t> Verification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Singularity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seL4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</a:tr>
              <a:tr h="81764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Most guarantees come for free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ysClr val="windowText" lastClr="000000"/>
                          </a:solidFill>
                        </a:rPr>
                        <a:t>Annotations and contracts can give more guarantees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Several</a:t>
                      </a:r>
                      <a:r>
                        <a:rPr lang="en-US" sz="1400" baseline="0" dirty="0" smtClean="0">
                          <a:solidFill>
                            <a:sysClr val="windowText" lastClr="000000"/>
                          </a:solidFill>
                        </a:rPr>
                        <a:t> person-years just for proving about 80 invariants.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40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room between Singularity and seL4</a:t>
            </a:r>
          </a:p>
          <a:p>
            <a:pPr lvl="1"/>
            <a:r>
              <a:rPr lang="en-US" dirty="0" smtClean="0"/>
              <a:t>I.e.: more parts of Singularity can be verified for functional correctness</a:t>
            </a:r>
          </a:p>
          <a:p>
            <a:pPr lvl="1"/>
            <a:endParaRPr lang="en-US" dirty="0"/>
          </a:p>
          <a:p>
            <a:r>
              <a:rPr lang="en-US" dirty="0" smtClean="0"/>
              <a:t>Both are verified microkernels</a:t>
            </a:r>
          </a:p>
          <a:p>
            <a:pPr lvl="1"/>
            <a:r>
              <a:rPr lang="en-US" dirty="0" smtClean="0"/>
              <a:t>Good Isolation </a:t>
            </a:r>
            <a:r>
              <a:rPr lang="en-US" dirty="0" smtClean="0">
                <a:sym typeface="Wingdings" panose="05000000000000000000" pitchFamily="2" charset="2"/>
              </a:rPr>
              <a:t> additional components can be verified independently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" y="19246"/>
            <a:ext cx="9144000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720" y="4774168"/>
            <a:ext cx="435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hlinkClick r:id="rId3"/>
              </a:rPr>
              <a:t>https://en.wikipedia.org/wiki/</a:t>
            </a:r>
            <a:r>
              <a:rPr lang="en-US" dirty="0" smtClean="0">
                <a:hlinkClick r:id="rId3"/>
              </a:rPr>
              <a:t>Microkernel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710609" y="0"/>
            <a:ext cx="5452627" cy="47741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3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80975"/>
            <a:ext cx="8850312" cy="857250"/>
          </a:xfrm>
        </p:spPr>
        <p:txBody>
          <a:bodyPr/>
          <a:lstStyle/>
          <a:p>
            <a:r>
              <a:rPr lang="en-US" dirty="0" smtClean="0"/>
              <a:t>Mach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66801"/>
            <a:ext cx="8850312" cy="3640138"/>
          </a:xfrm>
        </p:spPr>
        <p:txBody>
          <a:bodyPr/>
          <a:lstStyle/>
          <a:p>
            <a:r>
              <a:rPr lang="en-US" dirty="0" smtClean="0"/>
              <a:t>Goal: show that microkernels can be as efficient as monolithic operating systems:</a:t>
            </a:r>
          </a:p>
          <a:p>
            <a:pPr lvl="1"/>
            <a:r>
              <a:rPr lang="en-US" dirty="0" smtClean="0"/>
              <a:t>“</a:t>
            </a:r>
            <a:r>
              <a:rPr lang="is-IS" dirty="0" smtClean="0"/>
              <a:t>… </a:t>
            </a:r>
            <a:r>
              <a:rPr lang="en-US" dirty="0" smtClean="0"/>
              <a:t>achieving the levels of functionality and performance expected and required of commercial products”</a:t>
            </a:r>
          </a:p>
          <a:p>
            <a:pPr lvl="1"/>
            <a:endParaRPr lang="en-US" dirty="0"/>
          </a:p>
          <a:p>
            <a:r>
              <a:rPr lang="en-US" dirty="0" smtClean="0"/>
              <a:t>Sounds familiar? </a:t>
            </a:r>
          </a:p>
          <a:p>
            <a:pPr lvl="1"/>
            <a:r>
              <a:rPr lang="en-US" dirty="0" smtClean="0"/>
              <a:t>Similar goals as System R and Ingress: Show that a conceptually superior solution (i.e., relational model) admit efficient implementations that can match the performance of existing solutions (i.e., network and hierarchical models)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6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33968</TotalTime>
  <Words>3302</Words>
  <Application>Microsoft Macintosh PowerPoint</Application>
  <PresentationFormat>On-screen Show (16:9)</PresentationFormat>
  <Paragraphs>611</Paragraphs>
  <Slides>77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94" baseType="lpstr">
      <vt:lpstr>Calibri</vt:lpstr>
      <vt:lpstr>Cambria Math</vt:lpstr>
      <vt:lpstr>Consolas</vt:lpstr>
      <vt:lpstr>Helvetica Neue</vt:lpstr>
      <vt:lpstr>Helvetica Neue </vt:lpstr>
      <vt:lpstr>Helvetica Neue Black Condensed</vt:lpstr>
      <vt:lpstr>Helvetica Neue Light</vt:lpstr>
      <vt:lpstr>Lucida Grande</vt:lpstr>
      <vt:lpstr>MS PGothic</vt:lpstr>
      <vt:lpstr>ＭＳ Ｐゴシック</vt:lpstr>
      <vt:lpstr>Newslab Thin</vt:lpstr>
      <vt:lpstr>Tahoma</vt:lpstr>
      <vt:lpstr>Wingdings</vt:lpstr>
      <vt:lpstr>Zapf Dingbats</vt:lpstr>
      <vt:lpstr>Arial</vt:lpstr>
      <vt:lpstr>DB_deck_16x9_example</vt:lpstr>
      <vt:lpstr>Excel.Chart.8</vt:lpstr>
      <vt:lpstr>Microkernels: From Mach to seL4  (Lecture 18, cs262a) </vt:lpstr>
      <vt:lpstr>Papers</vt:lpstr>
      <vt:lpstr>David Patterson – Turing Award winner (2017)</vt:lpstr>
      <vt:lpstr>Key Observation (~1985)</vt:lpstr>
      <vt:lpstr>Microkernels separates OS in two parts</vt:lpstr>
      <vt:lpstr>What problem do they try to solve?</vt:lpstr>
      <vt:lpstr>What problem do they try to solve?</vt:lpstr>
      <vt:lpstr>PowerPoint Presentation</vt:lpstr>
      <vt:lpstr>Mach</vt:lpstr>
      <vt:lpstr>Mach</vt:lpstr>
      <vt:lpstr>What does a microkernel (Mach) do?</vt:lpstr>
      <vt:lpstr>What does a microkernel (Mach) do?</vt:lpstr>
      <vt:lpstr>What else does a microkernel (Mach) do?</vt:lpstr>
      <vt:lpstr>Mach 2.5</vt:lpstr>
      <vt:lpstr>Mach 3</vt:lpstr>
      <vt:lpstr>OSes and Application Programs</vt:lpstr>
      <vt:lpstr>Emulation Libraries</vt:lpstr>
      <vt:lpstr>OSes Environment Architectures</vt:lpstr>
      <vt:lpstr>Performance: Mach 2.5 vs 3.0</vt:lpstr>
      <vt:lpstr>OSF/1 Unix Server</vt:lpstr>
      <vt:lpstr>L3  seL4</vt:lpstr>
      <vt:lpstr>How it started? (1993)</vt:lpstr>
      <vt:lpstr>How fast?</vt:lpstr>
      <vt:lpstr>How did he do it?</vt:lpstr>
      <vt:lpstr>One-way IPC cost over years</vt:lpstr>
      <vt:lpstr>Minimalist design </vt:lpstr>
      <vt:lpstr>Source Lines of Code</vt:lpstr>
      <vt:lpstr>L4 family tree</vt:lpstr>
      <vt:lpstr>L4 family tree</vt:lpstr>
      <vt:lpstr>Secure L4 (seL4) – Design Goals</vt:lpstr>
      <vt:lpstr>Assumptions</vt:lpstr>
      <vt:lpstr>How to design kernel + spec?</vt:lpstr>
      <vt:lpstr>Reminder</vt:lpstr>
      <vt:lpstr>How to design kernel + spec?</vt:lpstr>
      <vt:lpstr>How to design kernel + spec?</vt:lpstr>
      <vt:lpstr>seL4 design process</vt:lpstr>
      <vt:lpstr>seL4 verification</vt:lpstr>
      <vt:lpstr>Concurrency is a problem</vt:lpstr>
      <vt:lpstr>Cost of Verification</vt:lpstr>
      <vt:lpstr>Cost of Verification</vt:lpstr>
      <vt:lpstr>Takeaway</vt:lpstr>
      <vt:lpstr>What drove L4’s evolution? </vt:lpstr>
      <vt:lpstr>Did microkernels take over the world?</vt:lpstr>
      <vt:lpstr>So why didn’t take over entire world!</vt:lpstr>
      <vt:lpstr>PowerPoint Presentation</vt:lpstr>
      <vt:lpstr>What drove L4’s evolution? (cont’d)</vt:lpstr>
      <vt:lpstr>Long IPCs: Transferring large messages</vt:lpstr>
      <vt:lpstr>Why long IPCs?</vt:lpstr>
      <vt:lpstr>IPC destinations</vt:lpstr>
      <vt:lpstr>Timeouts</vt:lpstr>
      <vt:lpstr>Asynchronous IPCs</vt:lpstr>
      <vt:lpstr>Async notifications</vt:lpstr>
      <vt:lpstr>Lazy scheduling</vt:lpstr>
      <vt:lpstr>Benno scheduling</vt:lpstr>
      <vt:lpstr>Summary</vt:lpstr>
      <vt:lpstr>Summary (cont’d)</vt:lpstr>
      <vt:lpstr>Discussions: L4 tenets</vt:lpstr>
      <vt:lpstr>What drove L4’s evolution? </vt:lpstr>
      <vt:lpstr>What drove L4’s evolution? (cont’d)</vt:lpstr>
      <vt:lpstr>Did microkernels take over the world?</vt:lpstr>
      <vt:lpstr>So why didn’t take over entire world!</vt:lpstr>
      <vt:lpstr>PowerPoint Presentation</vt:lpstr>
      <vt:lpstr>seL4 – Takeaway Goal</vt:lpstr>
      <vt:lpstr>seL4 - Authors</vt:lpstr>
      <vt:lpstr>seL4 – Project Leaders</vt:lpstr>
      <vt:lpstr>Secure L4 – Design Goal</vt:lpstr>
      <vt:lpstr>Assumptions</vt:lpstr>
      <vt:lpstr>How to design kernel + spec?</vt:lpstr>
      <vt:lpstr>Reminder</vt:lpstr>
      <vt:lpstr>How to design kernel + spec?</vt:lpstr>
      <vt:lpstr>How to design kernel + spec?</vt:lpstr>
      <vt:lpstr>Concurrency is a problem</vt:lpstr>
      <vt:lpstr>Cost of Verification</vt:lpstr>
      <vt:lpstr>Cost of Verification</vt:lpstr>
      <vt:lpstr>Takeaway</vt:lpstr>
      <vt:lpstr>Singularity vs. seL4</vt:lpstr>
      <vt:lpstr>Perspective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Ion Stoica</cp:lastModifiedBy>
  <cp:revision>1628</cp:revision>
  <cp:lastPrinted>2016-09-09T04:46:22Z</cp:lastPrinted>
  <dcterms:created xsi:type="dcterms:W3CDTF">2015-02-13T19:56:21Z</dcterms:created>
  <dcterms:modified xsi:type="dcterms:W3CDTF">2018-03-21T17:42:29Z</dcterms:modified>
</cp:coreProperties>
</file>