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777" r:id="rId2"/>
    <p:sldId id="1064" r:id="rId3"/>
    <p:sldId id="1073" r:id="rId4"/>
    <p:sldId id="1197" r:id="rId5"/>
    <p:sldId id="1074" r:id="rId6"/>
    <p:sldId id="1129" r:id="rId7"/>
    <p:sldId id="1130" r:id="rId8"/>
    <p:sldId id="1075" r:id="rId9"/>
    <p:sldId id="1131" r:id="rId10"/>
    <p:sldId id="1122" r:id="rId11"/>
    <p:sldId id="1133" r:id="rId12"/>
    <p:sldId id="1174" r:id="rId13"/>
    <p:sldId id="1135" r:id="rId14"/>
    <p:sldId id="1176" r:id="rId15"/>
    <p:sldId id="1177" r:id="rId16"/>
    <p:sldId id="1200" r:id="rId17"/>
    <p:sldId id="1199" r:id="rId18"/>
    <p:sldId id="1167" r:id="rId19"/>
    <p:sldId id="1193" r:id="rId20"/>
    <p:sldId id="1168" r:id="rId21"/>
    <p:sldId id="1196" r:id="rId22"/>
    <p:sldId id="1194" r:id="rId23"/>
    <p:sldId id="1165" r:id="rId24"/>
    <p:sldId id="1139" r:id="rId25"/>
    <p:sldId id="1140" r:id="rId26"/>
    <p:sldId id="1142" r:id="rId27"/>
    <p:sldId id="1179" r:id="rId28"/>
    <p:sldId id="1180" r:id="rId29"/>
    <p:sldId id="1201" r:id="rId30"/>
    <p:sldId id="1188" r:id="rId31"/>
    <p:sldId id="1183" r:id="rId32"/>
    <p:sldId id="1185" r:id="rId33"/>
    <p:sldId id="1189" r:id="rId34"/>
    <p:sldId id="1144" r:id="rId35"/>
    <p:sldId id="1202" r:id="rId36"/>
    <p:sldId id="1203" r:id="rId37"/>
    <p:sldId id="1204" r:id="rId38"/>
    <p:sldId id="1198" r:id="rId39"/>
    <p:sldId id="1190" r:id="rId4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96"/>
    <a:srgbClr val="FFDCB4"/>
    <a:srgbClr val="FFE0B6"/>
    <a:srgbClr val="95CEE8"/>
    <a:srgbClr val="69CEE8"/>
    <a:srgbClr val="C9E5FF"/>
    <a:srgbClr val="FF8D00"/>
    <a:srgbClr val="FFA63C"/>
    <a:srgbClr val="FFD4E1"/>
    <a:srgbClr val="3D84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68" autoAdjust="0"/>
    <p:restoredTop sz="93946" autoAdjust="0"/>
  </p:normalViewPr>
  <p:slideViewPr>
    <p:cSldViewPr snapToGrid="0">
      <p:cViewPr varScale="1">
        <p:scale>
          <a:sx n="153" d="100"/>
          <a:sy n="153" d="100"/>
        </p:scale>
        <p:origin x="904" y="168"/>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1751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4/2/18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4/2/18</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graph</a:t>
            </a:r>
          </a:p>
          <a:p>
            <a:pPr lvl="0" rtl="0">
              <a:spcBef>
                <a:spcPts val="0"/>
              </a:spcBef>
              <a:buNone/>
            </a:pPr>
            <a:r>
              <a:rPr lang="en" dirty="0"/>
              <a:t>Checklist</a:t>
            </a:r>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Quantum 15 ms</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70B0390-5AAF-114E-8D2E-98DEDFAE9A00}" type="slidenum">
              <a:rPr lang="en-US"/>
              <a:pPr/>
              <a:t>24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F970836-9D18-8344-9666-07FFB5C35BD8}" type="slidenum">
              <a:rPr lang="en-US"/>
              <a:pPr/>
              <a:t>25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Times New Roman" charset="0"/>
              </a:rPr>
              <a:t>Almost all ``system'' services are extensions </a:t>
            </a:r>
          </a:p>
          <a:p>
            <a:pPr eaLnBrk="1" hangingPunct="1"/>
            <a:r>
              <a:rPr lang="en-US" dirty="0">
                <a:latin typeface="Times New Roman" charset="0"/>
              </a:rPr>
              <a:t>-- Network protocols </a:t>
            </a:r>
          </a:p>
          <a:p>
            <a:pPr eaLnBrk="1" hangingPunct="1"/>
            <a:r>
              <a:rPr lang="en-US" dirty="0">
                <a:latin typeface="Times New Roman" charset="0"/>
              </a:rPr>
              <a:t>-- File systems </a:t>
            </a:r>
          </a:p>
          <a:p>
            <a:pPr eaLnBrk="1" hangingPunct="1"/>
            <a:r>
              <a:rPr lang="en-US" dirty="0">
                <a:latin typeface="Times New Roman" charset="0"/>
              </a:rPr>
              <a:t>-- System call interface </a:t>
            </a:r>
          </a:p>
          <a:p>
            <a:pPr eaLnBrk="1" hangingPunct="1"/>
            <a:r>
              <a:rPr lang="en-US" dirty="0">
                <a:latin typeface="Times New Roman" charset="0"/>
              </a:rPr>
              <a:t>SPIN only implements services which cannot be safely implemented as extensions </a:t>
            </a:r>
          </a:p>
          <a:p>
            <a:pPr eaLnBrk="1" hangingPunct="1"/>
            <a:r>
              <a:rPr lang="en-US" dirty="0">
                <a:latin typeface="Times New Roman" charset="0"/>
              </a:rPr>
              <a:t>-- Processor execution state </a:t>
            </a:r>
          </a:p>
          <a:p>
            <a:pPr eaLnBrk="1" hangingPunct="1"/>
            <a:r>
              <a:rPr lang="en-US" dirty="0">
                <a:latin typeface="Times New Roman" charset="0"/>
              </a:rPr>
              <a:t>-- Basic interface to MMU and physical memory </a:t>
            </a:r>
          </a:p>
          <a:p>
            <a:pPr eaLnBrk="1" hangingPunct="1"/>
            <a:r>
              <a:rPr lang="en-US" dirty="0">
                <a:latin typeface="Times New Roman" charset="0"/>
              </a:rPr>
              <a:t>-- Device IO/DMA </a:t>
            </a:r>
          </a:p>
          <a:p>
            <a:pPr eaLnBrk="1" hangingPunct="1"/>
            <a:r>
              <a:rPr lang="en-US" dirty="0">
                <a:latin typeface="Times New Roman" charset="0"/>
              </a:rPr>
              <a:t>-- Dynamic linker and Dispatcher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EB5D371-BF22-E744-9E5B-064B390F5891}" type="slidenum">
              <a:rPr lang="en-US"/>
              <a:pPr/>
              <a:t>36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atin typeface="Times New Roman" charset="0"/>
              </a:rPr>
              <a:t>Extensibility</a:t>
            </a:r>
          </a:p>
          <a:p>
            <a:pPr eaLnBrk="1" hangingPunct="1"/>
            <a:r>
              <a:rPr lang="en-US">
                <a:latin typeface="Times New Roman" charset="0"/>
              </a:rPr>
              <a:t>	Ability to use application specific knowledge</a:t>
            </a:r>
          </a:p>
          <a:p>
            <a:pPr eaLnBrk="1" hangingPunct="1"/>
            <a:r>
              <a:rPr lang="en-US">
                <a:latin typeface="Times New Roman" charset="0"/>
              </a:rPr>
              <a:t>Security</a:t>
            </a:r>
          </a:p>
          <a:p>
            <a:pPr eaLnBrk="1" hangingPunct="1"/>
            <a:r>
              <a:rPr lang="en-US">
                <a:latin typeface="Times New Roman" charset="0"/>
              </a:rPr>
              <a:t>	Extensions should not compromise security. Applications should still be able to share resourses</a:t>
            </a:r>
          </a:p>
          <a:p>
            <a:pPr eaLnBrk="1" hangingPunct="1"/>
            <a:r>
              <a:rPr lang="en-US">
                <a:latin typeface="Times New Roman" charset="0"/>
              </a:rPr>
              <a:t>Performance</a:t>
            </a:r>
          </a:p>
          <a:p>
            <a:pPr eaLnBrk="1" hangingPunct="1"/>
            <a:endParaRPr lang="en-US">
              <a:latin typeface="Times New Roman" charset="0"/>
            </a:endParaRPr>
          </a:p>
        </p:txBody>
      </p:sp>
    </p:spTree>
    <p:extLst>
      <p:ext uri="{BB962C8B-B14F-4D97-AF65-F5344CB8AC3E}">
        <p14:creationId xmlns:p14="http://schemas.microsoft.com/office/powerpoint/2010/main" val="11480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LXC, </a:t>
            </a:r>
            <a:r>
              <a:rPr lang="en-US" dirty="0" err="1" smtClean="0"/>
              <a:t>libcontainer</a:t>
            </a:r>
            <a:r>
              <a:rPr lang="en-US" dirty="0" smtClean="0"/>
              <a:t>, </a:t>
            </a:r>
            <a:r>
              <a:rPr lang="en-US" dirty="0" err="1" smtClean="0"/>
              <a:t>cgroups</a:t>
            </a:r>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38</a:t>
            </a:fld>
            <a:endParaRPr lang="en-US" altLang="en-US"/>
          </a:p>
        </p:txBody>
      </p:sp>
    </p:spTree>
    <p:extLst>
      <p:ext uri="{BB962C8B-B14F-4D97-AF65-F5344CB8AC3E}">
        <p14:creationId xmlns:p14="http://schemas.microsoft.com/office/powerpoint/2010/main" val="53506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BDAA192-A049-B449-AB42-4FC5C28369E5}" type="slidenum">
              <a:rPr lang="en-US"/>
              <a:pPr/>
              <a:t>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atin typeface="Times New Roman" charset="0"/>
              </a:rPr>
              <a:t>Why resource management? </a:t>
            </a:r>
          </a:p>
          <a:p>
            <a:pPr eaLnBrk="1" hangingPunct="1"/>
            <a:r>
              <a:rPr lang="en-US">
                <a:latin typeface="Times New Roman" charset="0"/>
              </a:rPr>
              <a:t>	- resource are shared for efficiency</a:t>
            </a:r>
          </a:p>
          <a:p>
            <a:pPr eaLnBrk="1" hangingPunct="1"/>
            <a:r>
              <a:rPr lang="en-US">
                <a:latin typeface="Times New Roman" charset="0"/>
              </a:rPr>
              <a:t>	- fairness</a:t>
            </a:r>
          </a:p>
          <a:p>
            <a:pPr eaLnBrk="1" hangingPunct="1"/>
            <a:r>
              <a:rPr lang="en-US">
                <a:latin typeface="Times New Roman" charset="0"/>
              </a:rPr>
              <a:t>	- Scheduling, VM</a:t>
            </a:r>
          </a:p>
          <a:p>
            <a:pPr eaLnBrk="1" hangingPunct="1"/>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95F583-F6C4-7349-83F0-7EC130CEE443}" type="slidenum">
              <a:rPr lang="en-US"/>
              <a:pPr/>
              <a:t>8</a:t>
            </a:fld>
            <a:endParaRPr 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lvl="2" eaLnBrk="1" hangingPunct="1"/>
            <a:r>
              <a:rPr lang="en-US" sz="900" dirty="0" err="1">
                <a:latin typeface="Lucida Sans Unicode" charset="0"/>
              </a:rPr>
              <a:t>Microkernels</a:t>
            </a:r>
            <a:r>
              <a:rPr lang="en-US" sz="900" dirty="0">
                <a:latin typeface="Lucida Sans Unicode" charset="0"/>
              </a:rPr>
              <a:t> (replaceable trusted servers, fault isolation)</a:t>
            </a:r>
          </a:p>
          <a:p>
            <a:pPr lvl="3" eaLnBrk="1" hangingPunct="1"/>
            <a:r>
              <a:rPr lang="en-US" sz="900" dirty="0">
                <a:latin typeface="Lucida Sans Unicode" charset="0"/>
              </a:rPr>
              <a:t>- Process, address space, IPC</a:t>
            </a:r>
          </a:p>
          <a:p>
            <a:pPr lvl="3" eaLnBrk="1" hangingPunct="1"/>
            <a:r>
              <a:rPr lang="en-US" sz="900" dirty="0">
                <a:latin typeface="Lucida Sans Unicode" charset="0"/>
              </a:rPr>
              <a:t>- same abstraction to all processes (even with trusted servers)</a:t>
            </a:r>
          </a:p>
          <a:p>
            <a:pPr lvl="3" eaLnBrk="1" hangingPunct="1"/>
            <a:r>
              <a:rPr lang="en-US" sz="900" dirty="0">
                <a:latin typeface="Lucida Sans Unicode" charset="0"/>
              </a:rPr>
              <a:t>- is there a need to cross the protection boundary often?</a:t>
            </a:r>
          </a:p>
          <a:p>
            <a:pPr lvl="2" eaLnBrk="1" hangingPunct="1"/>
            <a:r>
              <a:rPr lang="en-US" sz="900" dirty="0">
                <a:latin typeface="Lucida Sans Unicode" charset="0"/>
              </a:rPr>
              <a:t>Virtual Machines (multiple </a:t>
            </a:r>
            <a:r>
              <a:rPr lang="en-US" sz="900" dirty="0" err="1">
                <a:latin typeface="Lucida Sans Unicode" charset="0"/>
              </a:rPr>
              <a:t>VMs</a:t>
            </a:r>
            <a:r>
              <a:rPr lang="en-US" sz="900" dirty="0">
                <a:latin typeface="Lucida Sans Unicode" charset="0"/>
              </a:rPr>
              <a:t> on the same host OS)</a:t>
            </a:r>
          </a:p>
          <a:p>
            <a:pPr lvl="3" eaLnBrk="1" hangingPunct="1"/>
            <a:r>
              <a:rPr lang="en-US" sz="900" dirty="0">
                <a:latin typeface="Lucida Sans Unicode" charset="0"/>
              </a:rPr>
              <a:t>- virtualization of hardware expensive </a:t>
            </a:r>
          </a:p>
          <a:p>
            <a:pPr lvl="3" eaLnBrk="1" hangingPunct="1"/>
            <a:r>
              <a:rPr lang="en-US" sz="900" dirty="0">
                <a:latin typeface="Lucida Sans Unicode" charset="0"/>
              </a:rPr>
              <a:t>- virtualization can be counter-productive (apps LRU pager Vs VMM pager)</a:t>
            </a:r>
          </a:p>
          <a:p>
            <a:pPr eaLnBrk="1" hangingPunct="1"/>
            <a:endParaRPr lang="en-US" dirty="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virtual memory systems know whether to use disk or remote memory</a:t>
            </a:r>
          </a:p>
          <a:p>
            <a:pPr lvl="1"/>
            <a:r>
              <a:rPr lang="en-US" dirty="0" smtClean="0"/>
              <a:t> Use a page fault to retrieve page from disk / another processor</a:t>
            </a:r>
          </a:p>
          <a:p>
            <a:r>
              <a:rPr lang="is-IS" dirty="0" smtClean="0"/>
              <a:t>…</a:t>
            </a:r>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10</a:t>
            </a:fld>
            <a:endParaRPr lang="en-US" altLang="en-US"/>
          </a:p>
        </p:txBody>
      </p:sp>
    </p:spTree>
    <p:extLst>
      <p:ext uri="{BB962C8B-B14F-4D97-AF65-F5344CB8AC3E}">
        <p14:creationId xmlns:p14="http://schemas.microsoft.com/office/powerpoint/2010/main" val="205055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EBE42AE-D309-1546-9582-20F8D2B25CEB}" type="slidenum">
              <a:rPr lang="en-US"/>
              <a:pPr/>
              <a:t>13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19C7739-656E-3145-B471-E0812D6422EC}" type="slidenum">
              <a:rPr lang="en-US"/>
              <a:pPr/>
              <a:t>15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Securely expose hardware: hardware, software, download</a:t>
            </a:r>
            <a:r>
              <a:rPr lang="en-US" baseline="0" dirty="0" smtClean="0"/>
              <a:t> application code</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Securely expose hardware: hardware, software, download</a:t>
            </a:r>
            <a:r>
              <a:rPr lang="en-US" baseline="0" dirty="0" smtClean="0"/>
              <a:t> application code</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Excel_97_-_2004_Worksheet1.xls"/><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603" r:id="rId4" imgW="7271927" imgH="3492719" progId="Excel.Chart.8">
                  <p:embed/>
                </p:oleObj>
              </mc:Choice>
              <mc:Fallback>
                <p:oleObj r:id="rId4" imgW="7271927" imgH="349271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hyperlink" Target="http://www.cs.cornell.edu/courses/CS6410/2011fa/lectures/08-extensible-kernels.pdf"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os.csail.mit.edu/6.828/2008/readings/engler95exokernel.pdf" TargetMode="External"/><Relationship Id="rId3" Type="http://schemas.openxmlformats.org/officeDocument/2006/relationships/hyperlink" Target="http://www.cs.cornell.edu/people/egs/papers/spin-tr94-03-03.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image" Target="../media/image2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hyperlink" Target="http://www.cs.cornell.edu/courses/CS6410/2011fa/lectures/08-extensible-kernels.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29.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66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Extensible </a:t>
            </a:r>
            <a:r>
              <a:rPr lang="en-US" sz="4800" dirty="0" err="1" smtClean="0">
                <a:ea typeface="ＭＳ Ｐゴシック" charset="0"/>
              </a:rPr>
              <a:t>OSes</a:t>
            </a:r>
            <a:r>
              <a:rPr lang="en-US" sz="4800" dirty="0" smtClean="0">
                <a:ea typeface="ＭＳ Ｐゴシック" charset="0"/>
              </a:rPr>
              <a:t/>
            </a:r>
            <a:br>
              <a:rPr lang="en-US" sz="4800" dirty="0" smtClean="0">
                <a:ea typeface="ＭＳ Ｐゴシック" charset="0"/>
              </a:rPr>
            </a:br>
            <a:r>
              <a:rPr lang="en-US" sz="4800" dirty="0" err="1" smtClean="0">
                <a:ea typeface="ＭＳ Ｐゴシック" charset="0"/>
              </a:rPr>
              <a:t>Exokernel</a:t>
            </a:r>
            <a:r>
              <a:rPr lang="en-US" sz="4800" dirty="0" smtClean="0">
                <a:ea typeface="ＭＳ Ｐゴシック" charset="0"/>
              </a:rPr>
              <a:t> and SPIN </a:t>
            </a:r>
            <a:br>
              <a:rPr lang="en-US" sz="4800" dirty="0" smtClean="0">
                <a:ea typeface="ＭＳ Ｐゴシック" charset="0"/>
              </a:rPr>
            </a:br>
            <a:r>
              <a:rPr lang="en-US" sz="4800" dirty="0" smtClean="0">
                <a:ea typeface="ＭＳ Ｐゴシック" charset="0"/>
              </a:rPr>
              <a:t>Lecture 19, </a:t>
            </a:r>
            <a:r>
              <a:rPr lang="en-US" sz="4400" dirty="0" smtClean="0">
                <a:ea typeface="ＭＳ Ｐゴシック" charset="0"/>
              </a:rPr>
              <a:t>cs262a</a:t>
            </a:r>
            <a:endParaRPr lang="en-US" sz="4800" dirty="0"/>
          </a:p>
        </p:txBody>
      </p:sp>
      <p:sp>
        <p:nvSpPr>
          <p:cNvPr id="55" name="Shape 55"/>
          <p:cNvSpPr txBox="1">
            <a:spLocks noGrp="1"/>
          </p:cNvSpPr>
          <p:nvPr>
            <p:ph type="subTitle" idx="1"/>
          </p:nvPr>
        </p:nvSpPr>
        <p:spPr>
          <a:xfrm>
            <a:off x="0" y="3084597"/>
            <a:ext cx="9144000" cy="1437128"/>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Ion </a:t>
            </a:r>
            <a:r>
              <a:rPr lang="en-US" sz="2200" dirty="0" err="1" smtClean="0">
                <a:latin typeface="Helvetica Neue" charset="0"/>
                <a:ea typeface="Helvetica Neue" charset="0"/>
                <a:cs typeface="Helvetica Neue" charset="0"/>
              </a:rPr>
              <a:t>Stoica</a:t>
            </a:r>
            <a:r>
              <a:rPr lang="en-US" sz="2200" dirty="0" smtClean="0">
                <a:latin typeface="Helvetica Neue" charset="0"/>
                <a:ea typeface="Helvetica Neue" charset="0"/>
                <a:cs typeface="Helvetica Neue" charset="0"/>
              </a:rPr>
              <a:t> &amp; Ali Ghodsi</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smtClean="0">
                <a:latin typeface="Helvetica Neue" charset="0"/>
                <a:ea typeface="Helvetica Neue" charset="0"/>
                <a:cs typeface="Helvetica Neue" charset="0"/>
              </a:rPr>
              <a:t>April 2, 2018</a:t>
            </a:r>
            <a:endParaRPr lang="en-US" sz="2200" dirty="0" smtClean="0">
              <a:latin typeface="Helvetica Neue" charset="0"/>
              <a:ea typeface="Helvetica Neue" charset="0"/>
              <a:cs typeface="Helvetica Neue" charset="0"/>
            </a:endParaRPr>
          </a:p>
          <a:p>
            <a:pPr lvl="0" rtl="0">
              <a:spcBef>
                <a:spcPts val="0"/>
              </a:spcBef>
              <a:buNone/>
            </a:pP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Illustrating the need for App Control</a:t>
            </a:r>
          </a:p>
        </p:txBody>
      </p:sp>
      <p:sp>
        <p:nvSpPr>
          <p:cNvPr id="3" name="Content Placeholder 2"/>
          <p:cNvSpPr>
            <a:spLocks noGrp="1"/>
          </p:cNvSpPr>
          <p:nvPr>
            <p:ph idx="1"/>
          </p:nvPr>
        </p:nvSpPr>
        <p:spPr/>
        <p:txBody>
          <a:bodyPr/>
          <a:lstStyle/>
          <a:p>
            <a:r>
              <a:rPr lang="en-US" dirty="0" smtClean="0"/>
              <a:t>Databases know better than the OS what pages they will access </a:t>
            </a:r>
          </a:p>
          <a:p>
            <a:pPr lvl="1"/>
            <a:r>
              <a:rPr lang="en-US" dirty="0" smtClean="0"/>
              <a:t>Can </a:t>
            </a:r>
            <a:r>
              <a:rPr lang="en-US" dirty="0" err="1" smtClean="0"/>
              <a:t>prefetch</a:t>
            </a:r>
            <a:r>
              <a:rPr lang="en-US" dirty="0" smtClean="0"/>
              <a:t> pages, LRU hurts their performance, why?</a:t>
            </a:r>
          </a:p>
          <a:p>
            <a:endParaRPr lang="en-US" dirty="0"/>
          </a:p>
        </p:txBody>
      </p:sp>
    </p:spTree>
    <p:extLst>
      <p:ext uri="{BB962C8B-B14F-4D97-AF65-F5344CB8AC3E}">
        <p14:creationId xmlns:p14="http://schemas.microsoft.com/office/powerpoint/2010/main" val="1709157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Papers, Two Approaches</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Exokernel</a:t>
            </a:r>
            <a:r>
              <a:rPr lang="en-US" sz="2800" dirty="0" smtClean="0"/>
              <a:t>:</a:t>
            </a:r>
          </a:p>
          <a:p>
            <a:pPr lvl="1">
              <a:lnSpc>
                <a:spcPct val="90000"/>
              </a:lnSpc>
            </a:pPr>
            <a:r>
              <a:rPr lang="en-US" dirty="0" smtClean="0"/>
              <a:t>Very minimalist kernel, most functionality implemented in user space</a:t>
            </a:r>
          </a:p>
          <a:p>
            <a:pPr lvl="1">
              <a:lnSpc>
                <a:spcPct val="90000"/>
              </a:lnSpc>
            </a:pPr>
            <a:r>
              <a:rPr lang="en-US" dirty="0" smtClean="0"/>
              <a:t>Assumed many apps have widely different requirements, maximal extensibility</a:t>
            </a:r>
          </a:p>
          <a:p>
            <a:pPr lvl="1">
              <a:lnSpc>
                <a:spcPct val="90000"/>
              </a:lnSpc>
            </a:pPr>
            <a:endParaRPr lang="en-US" sz="2400" dirty="0"/>
          </a:p>
          <a:p>
            <a:pPr>
              <a:lnSpc>
                <a:spcPct val="90000"/>
              </a:lnSpc>
            </a:pPr>
            <a:r>
              <a:rPr lang="en-US" sz="2800" dirty="0" smtClean="0"/>
              <a:t>SPIN:</a:t>
            </a:r>
          </a:p>
          <a:p>
            <a:pPr lvl="1">
              <a:lnSpc>
                <a:spcPct val="90000"/>
              </a:lnSpc>
            </a:pPr>
            <a:r>
              <a:rPr lang="en-US" dirty="0" smtClean="0"/>
              <a:t>Dynamically link extensions into the kernel</a:t>
            </a:r>
          </a:p>
          <a:p>
            <a:pPr lvl="1">
              <a:lnSpc>
                <a:spcPct val="90000"/>
              </a:lnSpc>
            </a:pPr>
            <a:r>
              <a:rPr lang="en-US" dirty="0" smtClean="0"/>
              <a:t>Rely on programming language features, e.g. static </a:t>
            </a:r>
            <a:r>
              <a:rPr lang="en-US" dirty="0" err="1" smtClean="0"/>
              <a:t>typechecking</a:t>
            </a:r>
            <a:endParaRPr lang="en-US" dirty="0" smtClean="0"/>
          </a:p>
          <a:p>
            <a:pPr lvl="1">
              <a:lnSpc>
                <a:spcPct val="90000"/>
              </a:lnSpc>
            </a:pPr>
            <a:r>
              <a:rPr lang="en-US" dirty="0" smtClean="0"/>
              <a:t>Assumed device drivers need flexibility, so focused on how to enable them while staying protected</a:t>
            </a:r>
          </a:p>
        </p:txBody>
      </p:sp>
    </p:spTree>
    <p:extLst>
      <p:ext uri="{BB962C8B-B14F-4D97-AF65-F5344CB8AC3E}">
        <p14:creationId xmlns:p14="http://schemas.microsoft.com/office/powerpoint/2010/main" val="2175510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endParaRPr lang="en-US" dirty="0"/>
          </a:p>
        </p:txBody>
      </p:sp>
      <p:sp>
        <p:nvSpPr>
          <p:cNvPr id="3" name="Content Placeholder 2"/>
          <p:cNvSpPr>
            <a:spLocks noGrp="1"/>
          </p:cNvSpPr>
          <p:nvPr>
            <p:ph idx="1"/>
          </p:nvPr>
        </p:nvSpPr>
        <p:spPr/>
        <p:txBody>
          <a:bodyPr/>
          <a:lstStyle/>
          <a:p>
            <a:r>
              <a:rPr lang="en-US" dirty="0" smtClean="0"/>
              <a:t>A nice illustration of the end-to-end argument:</a:t>
            </a:r>
          </a:p>
          <a:p>
            <a:pPr lvl="1"/>
            <a:r>
              <a:rPr lang="en-US" dirty="0"/>
              <a:t>``general-purpose implementations of abstractions force applications that do not need a given feature </a:t>
            </a:r>
            <a:r>
              <a:rPr lang="en-US" dirty="0" smtClean="0"/>
              <a:t>to pay </a:t>
            </a:r>
            <a:r>
              <a:rPr lang="en-US" dirty="0"/>
              <a:t>substantial overhead costs</a:t>
            </a:r>
            <a:r>
              <a:rPr lang="en-US" dirty="0" smtClean="0"/>
              <a:t>.’’</a:t>
            </a:r>
          </a:p>
          <a:p>
            <a:pPr lvl="1"/>
            <a:r>
              <a:rPr lang="en-US" dirty="0" smtClean="0"/>
              <a:t>In fact the paper is explicitly invoking it (sec 2.2)!</a:t>
            </a:r>
          </a:p>
          <a:p>
            <a:pPr lvl="1"/>
            <a:endParaRPr lang="en-US" dirty="0"/>
          </a:p>
          <a:p>
            <a:r>
              <a:rPr lang="en-US" dirty="0" smtClean="0"/>
              <a:t>Corollary: </a:t>
            </a:r>
          </a:p>
          <a:p>
            <a:pPr lvl="1"/>
            <a:r>
              <a:rPr lang="en-US" dirty="0" smtClean="0"/>
              <a:t>Kernel just safely exposes resources to apps</a:t>
            </a:r>
          </a:p>
          <a:p>
            <a:pPr lvl="1"/>
            <a:r>
              <a:rPr lang="en-US" dirty="0" smtClean="0"/>
              <a:t>Apps implement everything else, e.g., interfaces/APIs, resource allocation </a:t>
            </a:r>
            <a:r>
              <a:rPr lang="en-US" dirty="0" err="1" smtClean="0"/>
              <a:t>pollcies</a:t>
            </a:r>
            <a:endParaRPr lang="en-US" dirty="0"/>
          </a:p>
        </p:txBody>
      </p:sp>
    </p:spTree>
    <p:extLst>
      <p:ext uri="{BB962C8B-B14F-4D97-AF65-F5344CB8AC3E}">
        <p14:creationId xmlns:p14="http://schemas.microsoft.com/office/powerpoint/2010/main" val="7554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OS Component Layout</a:t>
            </a:r>
          </a:p>
        </p:txBody>
      </p:sp>
      <p:pic>
        <p:nvPicPr>
          <p:cNvPr id="19460" name="Picture 4" descr="monolithic-vs-micro"/>
          <p:cNvPicPr>
            <a:picLocks noChangeAspect="1" noChangeArrowheads="1"/>
          </p:cNvPicPr>
          <p:nvPr/>
        </p:nvPicPr>
        <p:blipFill>
          <a:blip r:embed="rId3"/>
          <a:srcRect/>
          <a:stretch>
            <a:fillRect/>
          </a:stretch>
        </p:blipFill>
        <p:spPr bwMode="auto">
          <a:xfrm>
            <a:off x="359479" y="1058531"/>
            <a:ext cx="4873909" cy="2598214"/>
          </a:xfrm>
          <a:prstGeom prst="rect">
            <a:avLst/>
          </a:prstGeom>
          <a:noFill/>
          <a:ln w="9525">
            <a:noFill/>
            <a:miter lim="800000"/>
            <a:headEnd/>
            <a:tailEnd/>
          </a:ln>
        </p:spPr>
      </p:pic>
      <p:pic>
        <p:nvPicPr>
          <p:cNvPr id="1946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56427" y="2097817"/>
            <a:ext cx="3704302" cy="2263654"/>
          </a:xfrm>
          <a:prstGeom prst="rect">
            <a:avLst/>
          </a:prstGeom>
          <a:noFill/>
          <a:ln w="9525">
            <a:noFill/>
            <a:miter lim="800000"/>
            <a:headEnd/>
            <a:tailEnd/>
          </a:ln>
        </p:spPr>
      </p:pic>
      <p:sp>
        <p:nvSpPr>
          <p:cNvPr id="19462" name="Text Box 6"/>
          <p:cNvSpPr txBox="1">
            <a:spLocks noChangeArrowheads="1"/>
          </p:cNvSpPr>
          <p:nvPr/>
        </p:nvSpPr>
        <p:spPr bwMode="auto">
          <a:xfrm>
            <a:off x="6022840" y="4403142"/>
            <a:ext cx="2209800" cy="369332"/>
          </a:xfrm>
          <a:prstGeom prst="rect">
            <a:avLst/>
          </a:prstGeom>
          <a:noFill/>
          <a:ln w="9525">
            <a:noFill/>
            <a:miter lim="800000"/>
            <a:headEnd/>
            <a:tailEnd/>
          </a:ln>
        </p:spPr>
        <p:txBody>
          <a:bodyPr>
            <a:prstTxWarp prst="textNoShape">
              <a:avLst/>
            </a:prstTxWarp>
            <a:spAutoFit/>
          </a:bodyPr>
          <a:lstStyle/>
          <a:p>
            <a:pPr algn="ctr"/>
            <a:r>
              <a:rPr lang="en-US" sz="1800" dirty="0" err="1">
                <a:latin typeface="Helvetica Neue Light"/>
                <a:cs typeface="Helvetica Neue Light"/>
              </a:rPr>
              <a:t>Exokernel</a:t>
            </a:r>
            <a:endParaRPr lang="en-US" sz="1800" dirty="0">
              <a:latin typeface="Helvetica Neue Light"/>
              <a:cs typeface="Helvetica Neue Light"/>
            </a:endParaRPr>
          </a:p>
        </p:txBody>
      </p:sp>
      <p:sp>
        <p:nvSpPr>
          <p:cNvPr id="6" name="TextBox 5"/>
          <p:cNvSpPr txBox="1"/>
          <p:nvPr/>
        </p:nvSpPr>
        <p:spPr>
          <a:xfrm>
            <a:off x="3663012" y="4681835"/>
            <a:ext cx="5480988" cy="461665"/>
          </a:xfrm>
          <a:prstGeom prst="rect">
            <a:avLst/>
          </a:prstGeom>
          <a:noFill/>
        </p:spPr>
        <p:txBody>
          <a:bodyPr wrap="none" rtlCol="0">
            <a:spAutoFit/>
          </a:bodyPr>
          <a:lstStyle/>
          <a:p>
            <a:r>
              <a:rPr lang="en-US" sz="1200" dirty="0">
                <a:latin typeface="Helvetica Neue Light"/>
                <a:cs typeface="Helvetica Neue Light"/>
                <a:hlinkClick r:id="rId5"/>
              </a:rPr>
              <a:t>www.cs.cornell.edu/courses/CS6410/2011fa/lectures/08-extensible-</a:t>
            </a:r>
            <a:r>
              <a:rPr lang="en-US" sz="1200" dirty="0" smtClean="0">
                <a:latin typeface="Helvetica Neue Light"/>
                <a:cs typeface="Helvetica Neue Light"/>
                <a:hlinkClick r:id="rId5"/>
              </a:rPr>
              <a:t>kernels.pdf</a:t>
            </a:r>
            <a:endParaRPr lang="en-US" sz="1200" dirty="0" smtClean="0">
              <a:latin typeface="Helvetica Neue Light"/>
              <a:cs typeface="Helvetica Neue Light"/>
            </a:endParaRPr>
          </a:p>
          <a:p>
            <a:r>
              <a:rPr lang="en-US" sz="1200" dirty="0" smtClean="0">
                <a:latin typeface="Helvetica Neue Light"/>
                <a:cs typeface="Helvetica Neue Light"/>
              </a:rPr>
              <a:t>(Hakim </a:t>
            </a:r>
            <a:r>
              <a:rPr lang="en-US" sz="1200" dirty="0" err="1" smtClean="0">
                <a:latin typeface="Helvetica Neue Light"/>
                <a:cs typeface="Helvetica Neue Light"/>
              </a:rPr>
              <a:t>Weatherspoon</a:t>
            </a:r>
            <a:r>
              <a:rPr lang="en-US" sz="1200" dirty="0" smtClean="0">
                <a:latin typeface="Helvetica Neue Light"/>
                <a:cs typeface="Helvetica Neue Light"/>
              </a:rPr>
              <a:t>, Cornell </a:t>
            </a:r>
            <a:r>
              <a:rPr lang="en-US" sz="1200" dirty="0">
                <a:latin typeface="Helvetica Neue Light"/>
                <a:cs typeface="Helvetica Neue Light"/>
              </a:rPr>
              <a:t>University) </a:t>
            </a:r>
            <a:endParaRPr lang="en-US" sz="1200" dirty="0" smtClean="0">
              <a:latin typeface="Helvetica Neue Light"/>
              <a:cs typeface="Helvetica Neue Light"/>
            </a:endParaRPr>
          </a:p>
        </p:txBody>
      </p:sp>
    </p:spTree>
    <p:extLst>
      <p:ext uri="{BB962C8B-B14F-4D97-AF65-F5344CB8AC3E}">
        <p14:creationId xmlns:p14="http://schemas.microsoft.com/office/powerpoint/2010/main" val="383716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Main </a:t>
            </a:r>
            <a:r>
              <a:rPr lang="en-US" dirty="0"/>
              <a:t>I</a:t>
            </a:r>
            <a:r>
              <a:rPr lang="en-US" dirty="0" smtClean="0"/>
              <a:t>deas</a:t>
            </a:r>
            <a:endParaRPr lang="en-US" dirty="0"/>
          </a:p>
        </p:txBody>
      </p:sp>
      <p:sp>
        <p:nvSpPr>
          <p:cNvPr id="3" name="Content Placeholder 2"/>
          <p:cNvSpPr>
            <a:spLocks noGrp="1"/>
          </p:cNvSpPr>
          <p:nvPr>
            <p:ph idx="1"/>
          </p:nvPr>
        </p:nvSpPr>
        <p:spPr/>
        <p:txBody>
          <a:bodyPr/>
          <a:lstStyle/>
          <a:p>
            <a:r>
              <a:rPr lang="en-US" dirty="0" smtClean="0"/>
              <a:t>Kernel: resource sharing, not policies</a:t>
            </a:r>
          </a:p>
          <a:p>
            <a:pPr lvl="1"/>
            <a:endParaRPr lang="en-US" dirty="0" smtClean="0"/>
          </a:p>
          <a:p>
            <a:r>
              <a:rPr lang="en-US" dirty="0" smtClean="0"/>
              <a:t>Library Operating System: responsible for the abstractions</a:t>
            </a:r>
          </a:p>
          <a:p>
            <a:pPr lvl="1"/>
            <a:r>
              <a:rPr lang="en-US" dirty="0" smtClean="0"/>
              <a:t>IPC</a:t>
            </a:r>
          </a:p>
          <a:p>
            <a:pPr lvl="1"/>
            <a:r>
              <a:rPr lang="en-US" dirty="0" smtClean="0"/>
              <a:t>VM</a:t>
            </a:r>
          </a:p>
          <a:p>
            <a:pPr lvl="1"/>
            <a:r>
              <a:rPr lang="en-US" dirty="0" smtClean="0"/>
              <a:t>Scheduling</a:t>
            </a:r>
          </a:p>
          <a:p>
            <a:pPr lvl="1"/>
            <a:r>
              <a:rPr lang="en-US" dirty="0" smtClean="0"/>
              <a:t>Networking</a:t>
            </a:r>
            <a:endParaRPr lang="en-US" dirty="0"/>
          </a:p>
        </p:txBody>
      </p:sp>
    </p:spTree>
    <p:extLst>
      <p:ext uri="{BB962C8B-B14F-4D97-AF65-F5344CB8AC3E}">
        <p14:creationId xmlns:p14="http://schemas.microsoft.com/office/powerpoint/2010/main" val="3617210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Lib OS and the Exokernel</a:t>
            </a:r>
          </a:p>
        </p:txBody>
      </p:sp>
      <p:sp>
        <p:nvSpPr>
          <p:cNvPr id="20484" name="Rectangle 3"/>
          <p:cNvSpPr>
            <a:spLocks noGrp="1" noChangeArrowheads="1"/>
          </p:cNvSpPr>
          <p:nvPr>
            <p:ph type="body" idx="1"/>
          </p:nvPr>
        </p:nvSpPr>
        <p:spPr/>
        <p:txBody>
          <a:bodyPr>
            <a:normAutofit fontScale="92500" lnSpcReduction="10000"/>
          </a:bodyPr>
          <a:lstStyle/>
          <a:p>
            <a:pPr eaLnBrk="1" hangingPunct="1">
              <a:lnSpc>
                <a:spcPct val="110000"/>
              </a:lnSpc>
            </a:pPr>
            <a:r>
              <a:rPr lang="en-US" sz="2800" dirty="0"/>
              <a:t>Lib OS (untrusted) can implement traditional OS abstractions (compatibility)</a:t>
            </a:r>
          </a:p>
          <a:p>
            <a:pPr lvl="1" eaLnBrk="1" hangingPunct="1">
              <a:lnSpc>
                <a:spcPct val="110000"/>
              </a:lnSpc>
            </a:pPr>
            <a:endParaRPr lang="en-US" dirty="0"/>
          </a:p>
          <a:p>
            <a:pPr eaLnBrk="1" hangingPunct="1">
              <a:lnSpc>
                <a:spcPct val="110000"/>
              </a:lnSpc>
            </a:pPr>
            <a:r>
              <a:rPr lang="en-US" sz="2800" dirty="0"/>
              <a:t>Efficient (</a:t>
            </a:r>
            <a:r>
              <a:rPr lang="en-US" sz="2800" dirty="0" err="1" smtClean="0"/>
              <a:t>LibOS</a:t>
            </a:r>
            <a:r>
              <a:rPr lang="en-US" sz="2800" dirty="0" smtClean="0"/>
              <a:t> </a:t>
            </a:r>
            <a:r>
              <a:rPr lang="en-US" sz="2800" dirty="0"/>
              <a:t>in user space)</a:t>
            </a:r>
          </a:p>
          <a:p>
            <a:pPr lvl="1" eaLnBrk="1" hangingPunct="1">
              <a:lnSpc>
                <a:spcPct val="110000"/>
              </a:lnSpc>
            </a:pPr>
            <a:endParaRPr lang="en-US" dirty="0"/>
          </a:p>
          <a:p>
            <a:pPr eaLnBrk="1" hangingPunct="1">
              <a:lnSpc>
                <a:spcPct val="110000"/>
              </a:lnSpc>
            </a:pPr>
            <a:r>
              <a:rPr lang="en-US" sz="2800" dirty="0"/>
              <a:t>Apps link with </a:t>
            </a:r>
            <a:r>
              <a:rPr lang="en-US" sz="2800" dirty="0" err="1" smtClean="0"/>
              <a:t>LibOS</a:t>
            </a:r>
            <a:r>
              <a:rPr lang="en-US" sz="2800" dirty="0" smtClean="0"/>
              <a:t> </a:t>
            </a:r>
            <a:r>
              <a:rPr lang="en-US" sz="2800" dirty="0"/>
              <a:t>of their choice</a:t>
            </a:r>
          </a:p>
          <a:p>
            <a:pPr lvl="1" eaLnBrk="1" hangingPunct="1">
              <a:lnSpc>
                <a:spcPct val="110000"/>
              </a:lnSpc>
            </a:pPr>
            <a:endParaRPr lang="en-US" dirty="0"/>
          </a:p>
          <a:p>
            <a:pPr eaLnBrk="1" hangingPunct="1">
              <a:lnSpc>
                <a:spcPct val="110000"/>
              </a:lnSpc>
            </a:pPr>
            <a:r>
              <a:rPr lang="en-US" sz="2800" dirty="0"/>
              <a:t>Kernel allows </a:t>
            </a:r>
            <a:r>
              <a:rPr lang="en-US" sz="2800" dirty="0" err="1"/>
              <a:t>LibOS</a:t>
            </a:r>
            <a:r>
              <a:rPr lang="en-US" sz="2800" dirty="0"/>
              <a:t> to manage </a:t>
            </a:r>
            <a:r>
              <a:rPr lang="en-US" sz="2800" dirty="0" smtClean="0"/>
              <a:t>resources, protects </a:t>
            </a:r>
            <a:r>
              <a:rPr lang="en-US" sz="2800" dirty="0" err="1" smtClean="0"/>
              <a:t>LibOSes</a:t>
            </a:r>
            <a:endParaRPr lang="en-US" sz="2800" dirty="0"/>
          </a:p>
        </p:txBody>
      </p:sp>
    </p:spTree>
    <p:extLst>
      <p:ext uri="{BB962C8B-B14F-4D97-AF65-F5344CB8AC3E}">
        <p14:creationId xmlns:p14="http://schemas.microsoft.com/office/powerpoint/2010/main" val="1427031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p:txBody>
          <a:bodyPr/>
          <a:lstStyle/>
          <a:p>
            <a:r>
              <a:rPr lang="en-US" i="1" dirty="0" smtClean="0"/>
              <a:t>“An </a:t>
            </a:r>
            <a:r>
              <a:rPr lang="en-US" i="1" dirty="0" err="1" smtClean="0"/>
              <a:t>exokernel</a:t>
            </a:r>
            <a:r>
              <a:rPr lang="en-US" i="1" dirty="0" smtClean="0"/>
              <a:t> should </a:t>
            </a:r>
            <a:r>
              <a:rPr lang="en-US" i="1" dirty="0"/>
              <a:t>avoid resource management. It should only manage resources to the extent required by protection (i.e., management of allocation, revocation, and ownership</a:t>
            </a:r>
            <a:r>
              <a:rPr lang="en-US" i="1" dirty="0" smtClean="0"/>
              <a:t>).”</a:t>
            </a:r>
          </a:p>
          <a:p>
            <a:endParaRPr lang="en-US" dirty="0"/>
          </a:p>
          <a:p>
            <a:r>
              <a:rPr lang="en-US" dirty="0" smtClean="0"/>
              <a:t>The </a:t>
            </a:r>
            <a:r>
              <a:rPr lang="en-US" dirty="0"/>
              <a:t>motivation for this principle is our belief that distributed, application-specific, resource management is the best way to build efficient flexible systems. </a:t>
            </a:r>
          </a:p>
        </p:txBody>
      </p:sp>
    </p:spTree>
    <p:extLst>
      <p:ext uri="{BB962C8B-B14F-4D97-AF65-F5344CB8AC3E}">
        <p14:creationId xmlns:p14="http://schemas.microsoft.com/office/powerpoint/2010/main" val="1464569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74445" y="0"/>
            <a:ext cx="6938547" cy="5143500"/>
          </a:xfrm>
          <a:prstGeom prst="rect">
            <a:avLst/>
          </a:prstGeom>
        </p:spPr>
      </p:pic>
      <p:sp>
        <p:nvSpPr>
          <p:cNvPr id="5" name="TextBox 4"/>
          <p:cNvSpPr txBox="1"/>
          <p:nvPr/>
        </p:nvSpPr>
        <p:spPr>
          <a:xfrm>
            <a:off x="1998482" y="1923069"/>
            <a:ext cx="1104470" cy="161583"/>
          </a:xfrm>
          <a:prstGeom prst="rect">
            <a:avLst/>
          </a:prstGeom>
          <a:solidFill>
            <a:schemeClr val="bg1"/>
          </a:solidFill>
        </p:spPr>
        <p:txBody>
          <a:bodyPr wrap="none" lIns="0" tIns="0" rIns="0" bIns="0" rtlCol="0">
            <a:spAutoFit/>
          </a:bodyPr>
          <a:lstStyle/>
          <a:p>
            <a:r>
              <a:rPr lang="en-US" sz="1050" dirty="0" smtClean="0">
                <a:latin typeface="Comic Sans MS" charset="0"/>
                <a:ea typeface="Comic Sans MS" charset="0"/>
                <a:cs typeface="Comic Sans MS" charset="0"/>
              </a:rPr>
              <a:t>ABSTRACTIONS</a:t>
            </a:r>
            <a:endParaRPr lang="en-US" sz="1050" dirty="0">
              <a:latin typeface="Comic Sans MS" charset="0"/>
              <a:ea typeface="Comic Sans MS" charset="0"/>
              <a:cs typeface="Comic Sans MS" charset="0"/>
            </a:endParaRPr>
          </a:p>
        </p:txBody>
      </p:sp>
      <p:sp>
        <p:nvSpPr>
          <p:cNvPr id="6" name="TextBox 5"/>
          <p:cNvSpPr txBox="1"/>
          <p:nvPr/>
        </p:nvSpPr>
        <p:spPr>
          <a:xfrm>
            <a:off x="6908522" y="1556995"/>
            <a:ext cx="1104470" cy="161583"/>
          </a:xfrm>
          <a:prstGeom prst="rect">
            <a:avLst/>
          </a:prstGeom>
          <a:solidFill>
            <a:schemeClr val="bg1"/>
          </a:solidFill>
        </p:spPr>
        <p:txBody>
          <a:bodyPr wrap="none" lIns="0" tIns="0" rIns="0" bIns="0" rtlCol="0">
            <a:spAutoFit/>
          </a:bodyPr>
          <a:lstStyle/>
          <a:p>
            <a:r>
              <a:rPr lang="en-US" sz="1050" smtClean="0">
                <a:latin typeface="Comic Sans MS" charset="0"/>
                <a:ea typeface="Comic Sans MS" charset="0"/>
                <a:cs typeface="Comic Sans MS" charset="0"/>
              </a:rPr>
              <a:t>ABSTRACTIONS</a:t>
            </a:r>
            <a:endParaRPr lang="en-US" sz="1050" dirty="0">
              <a:latin typeface="Comic Sans MS" charset="0"/>
              <a:ea typeface="Comic Sans MS" charset="0"/>
              <a:cs typeface="Comic Sans MS" charset="0"/>
            </a:endParaRPr>
          </a:p>
        </p:txBody>
      </p:sp>
      <p:sp>
        <p:nvSpPr>
          <p:cNvPr id="7" name="TextBox 6"/>
          <p:cNvSpPr txBox="1"/>
          <p:nvPr/>
        </p:nvSpPr>
        <p:spPr>
          <a:xfrm rot="21390290">
            <a:off x="5832213" y="106537"/>
            <a:ext cx="1378583" cy="923330"/>
          </a:xfrm>
          <a:prstGeom prst="rect">
            <a:avLst/>
          </a:prstGeom>
          <a:solidFill>
            <a:srgbClr val="DEDE96"/>
          </a:solidFill>
        </p:spPr>
        <p:txBody>
          <a:bodyPr wrap="none" lIns="0" tIns="0" rIns="0" bIns="0" rtlCol="0">
            <a:spAutoFit/>
          </a:bodyPr>
          <a:lstStyle/>
          <a:p>
            <a:r>
              <a:rPr lang="en-US" sz="3000" dirty="0" smtClean="0">
                <a:solidFill>
                  <a:srgbClr val="FF0000"/>
                </a:solidFill>
                <a:effectLst>
                  <a:glow rad="12700">
                    <a:schemeClr val="bg1">
                      <a:alpha val="95000"/>
                    </a:schemeClr>
                  </a:glow>
                  <a:outerShdw blurRad="50800" dist="63500" dir="8640000" algn="tr" rotWithShape="0">
                    <a:prstClr val="black"/>
                  </a:outerShdw>
                </a:effectLst>
                <a:latin typeface="Comic Sans MS" charset="0"/>
                <a:ea typeface="Comic Sans MS" charset="0"/>
                <a:cs typeface="Comic Sans MS" charset="0"/>
              </a:rPr>
              <a:t> </a:t>
            </a:r>
            <a:r>
              <a:rPr lang="en-US" sz="6000" dirty="0" smtClean="0">
                <a:solidFill>
                  <a:srgbClr val="FF0000"/>
                </a:solidFill>
                <a:effectLst>
                  <a:glow rad="12700">
                    <a:schemeClr val="bg1">
                      <a:alpha val="95000"/>
                    </a:schemeClr>
                  </a:glow>
                  <a:outerShdw blurRad="50800" dist="63500" dir="8640000" algn="tr" rotWithShape="0">
                    <a:prstClr val="black"/>
                  </a:outerShdw>
                </a:effectLst>
                <a:latin typeface="Comic Sans MS" charset="0"/>
                <a:ea typeface="Comic Sans MS" charset="0"/>
                <a:cs typeface="Comic Sans MS" charset="0"/>
              </a:rPr>
              <a:t>OS</a:t>
            </a:r>
            <a:r>
              <a:rPr lang="en-US" sz="3000" dirty="0" smtClean="0">
                <a:solidFill>
                  <a:srgbClr val="FF0000"/>
                </a:solidFill>
                <a:effectLst>
                  <a:glow rad="12700">
                    <a:schemeClr val="bg1">
                      <a:alpha val="95000"/>
                    </a:schemeClr>
                  </a:glow>
                  <a:outerShdw blurRad="50800" dist="63500" dir="8640000" algn="tr" rotWithShape="0">
                    <a:prstClr val="black"/>
                  </a:outerShdw>
                </a:effectLst>
                <a:latin typeface="Comic Sans MS" charset="0"/>
                <a:ea typeface="Comic Sans MS" charset="0"/>
                <a:cs typeface="Comic Sans MS" charset="0"/>
              </a:rPr>
              <a:t> </a:t>
            </a:r>
            <a:endParaRPr lang="en-US" sz="3000" dirty="0">
              <a:solidFill>
                <a:srgbClr val="FF0000"/>
              </a:solidFill>
              <a:effectLst>
                <a:glow rad="12700">
                  <a:schemeClr val="bg1">
                    <a:alpha val="95000"/>
                  </a:schemeClr>
                </a:glow>
                <a:outerShdw blurRad="50800" dist="63500" dir="8640000" algn="tr" rotWithShape="0">
                  <a:prstClr val="black"/>
                </a:outerShdw>
              </a:effectLst>
              <a:latin typeface="Comic Sans MS" charset="0"/>
              <a:ea typeface="Comic Sans MS" charset="0"/>
              <a:cs typeface="Comic Sans MS" charset="0"/>
            </a:endParaRPr>
          </a:p>
        </p:txBody>
      </p:sp>
      <p:pic>
        <p:nvPicPr>
          <p:cNvPr id="8" name="Picture 7"/>
          <p:cNvPicPr>
            <a:picLocks noChangeAspect="1"/>
          </p:cNvPicPr>
          <p:nvPr/>
        </p:nvPicPr>
        <p:blipFill rotWithShape="1">
          <a:blip r:embed="rId3"/>
          <a:srcRect l="12195" r="25565"/>
          <a:stretch/>
        </p:blipFill>
        <p:spPr>
          <a:xfrm flipH="1">
            <a:off x="5212956" y="1080459"/>
            <a:ext cx="828850" cy="1174546"/>
          </a:xfrm>
          <a:prstGeom prst="rect">
            <a:avLst/>
          </a:prstGeom>
        </p:spPr>
      </p:pic>
    </p:spTree>
    <p:extLst>
      <p:ext uri="{BB962C8B-B14F-4D97-AF65-F5344CB8AC3E}">
        <p14:creationId xmlns:p14="http://schemas.microsoft.com/office/powerpoint/2010/main" val="19155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design</a:t>
            </a:r>
            <a:endParaRPr lang="en-US" dirty="0"/>
          </a:p>
        </p:txBody>
      </p:sp>
      <p:sp>
        <p:nvSpPr>
          <p:cNvPr id="3" name="Content Placeholder 2"/>
          <p:cNvSpPr>
            <a:spLocks noGrp="1"/>
          </p:cNvSpPr>
          <p:nvPr>
            <p:ph idx="1"/>
          </p:nvPr>
        </p:nvSpPr>
        <p:spPr>
          <a:xfrm>
            <a:off x="169863" y="1020039"/>
            <a:ext cx="8850312" cy="3791467"/>
          </a:xfrm>
        </p:spPr>
        <p:txBody>
          <a:bodyPr/>
          <a:lstStyle/>
          <a:p>
            <a:r>
              <a:rPr lang="en-US" dirty="0" smtClean="0"/>
              <a:t>Securely expose hardware</a:t>
            </a:r>
          </a:p>
          <a:p>
            <a:pPr lvl="1"/>
            <a:r>
              <a:rPr lang="en-US" dirty="0" smtClean="0"/>
              <a:t>Decouple authorization from use of resources</a:t>
            </a:r>
          </a:p>
          <a:p>
            <a:pPr lvl="1"/>
            <a:r>
              <a:rPr lang="en-US" dirty="0" smtClean="0"/>
              <a:t>Authorization at bind time (i.e., granting access to resource)</a:t>
            </a:r>
          </a:p>
          <a:p>
            <a:pPr lvl="1"/>
            <a:r>
              <a:rPr lang="en-US" dirty="0" smtClean="0"/>
              <a:t>Only access checks when using resource</a:t>
            </a:r>
          </a:p>
          <a:p>
            <a:pPr lvl="1"/>
            <a:r>
              <a:rPr lang="en-US" dirty="0" smtClean="0"/>
              <a:t>E.g., </a:t>
            </a:r>
            <a:r>
              <a:rPr lang="en-US" dirty="0" err="1" smtClean="0"/>
              <a:t>LibOS</a:t>
            </a:r>
            <a:r>
              <a:rPr lang="en-US" dirty="0" smtClean="0"/>
              <a:t> loads TLB on TLB fault, and then uses it multiple times </a:t>
            </a:r>
          </a:p>
          <a:p>
            <a:pPr lvl="1"/>
            <a:endParaRPr lang="en-US" dirty="0" smtClean="0"/>
          </a:p>
          <a:p>
            <a:r>
              <a:rPr lang="en-US" dirty="0" smtClean="0"/>
              <a:t>Expose allocation</a:t>
            </a:r>
          </a:p>
          <a:p>
            <a:pPr lvl="1"/>
            <a:r>
              <a:rPr lang="en-US" dirty="0" smtClean="0"/>
              <a:t>Allow </a:t>
            </a:r>
            <a:r>
              <a:rPr lang="en-US" dirty="0" err="1" smtClean="0"/>
              <a:t>LibOSes</a:t>
            </a:r>
            <a:r>
              <a:rPr lang="en-US" dirty="0" smtClean="0"/>
              <a:t> </a:t>
            </a:r>
            <a:r>
              <a:rPr lang="en-US" dirty="0"/>
              <a:t>to request specific physical </a:t>
            </a:r>
            <a:r>
              <a:rPr lang="en-US" dirty="0" smtClean="0"/>
              <a:t>resources</a:t>
            </a:r>
          </a:p>
          <a:p>
            <a:pPr lvl="1"/>
            <a:r>
              <a:rPr lang="en-US" dirty="0" smtClean="0"/>
              <a:t>Not implicit allocation; </a:t>
            </a:r>
            <a:r>
              <a:rPr lang="en-US" dirty="0" err="1" smtClean="0"/>
              <a:t>LibOS</a:t>
            </a:r>
            <a:r>
              <a:rPr lang="en-US" dirty="0" smtClean="0"/>
              <a:t> should participate in every allocation </a:t>
            </a:r>
            <a:r>
              <a:rPr lang="en-US" dirty="0"/>
              <a:t>d</a:t>
            </a:r>
            <a:r>
              <a:rPr lang="en-US" dirty="0" smtClean="0"/>
              <a:t>ecision</a:t>
            </a:r>
          </a:p>
        </p:txBody>
      </p:sp>
    </p:spTree>
    <p:extLst>
      <p:ext uri="{BB962C8B-B14F-4D97-AF65-F5344CB8AC3E}">
        <p14:creationId xmlns:p14="http://schemas.microsoft.com/office/powerpoint/2010/main" val="33679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design</a:t>
            </a:r>
            <a:endParaRPr lang="en-US" dirty="0"/>
          </a:p>
        </p:txBody>
      </p:sp>
      <p:sp>
        <p:nvSpPr>
          <p:cNvPr id="3" name="Content Placeholder 2"/>
          <p:cNvSpPr>
            <a:spLocks noGrp="1"/>
          </p:cNvSpPr>
          <p:nvPr>
            <p:ph idx="1"/>
          </p:nvPr>
        </p:nvSpPr>
        <p:spPr/>
        <p:txBody>
          <a:bodyPr/>
          <a:lstStyle/>
          <a:p>
            <a:r>
              <a:rPr lang="en-US" dirty="0" smtClean="0"/>
              <a:t>Expose names (CS trick #1</a:t>
            </a:r>
            <a:r>
              <a:rPr lang="en-US" baseline="30000" dirty="0" smtClean="0"/>
              <a:t>-1</a:t>
            </a:r>
            <a:r>
              <a:rPr lang="en-US" dirty="0" smtClean="0"/>
              <a:t>)</a:t>
            </a:r>
          </a:p>
          <a:p>
            <a:pPr lvl="1"/>
            <a:r>
              <a:rPr lang="en-US" dirty="0" smtClean="0"/>
              <a:t>Remove one level of indirection and expose useful attributes</a:t>
            </a:r>
          </a:p>
          <a:p>
            <a:pPr lvl="2"/>
            <a:r>
              <a:rPr lang="en-US" dirty="0" smtClean="0"/>
              <a:t>E.g., index in direct mapped caches identify physical pages conflicting</a:t>
            </a:r>
          </a:p>
          <a:p>
            <a:pPr lvl="1"/>
            <a:r>
              <a:rPr lang="en-US" dirty="0" smtClean="0"/>
              <a:t>Additionally, expose bookkeeping data structures</a:t>
            </a:r>
          </a:p>
          <a:p>
            <a:pPr lvl="2"/>
            <a:r>
              <a:rPr lang="en-US" dirty="0" smtClean="0"/>
              <a:t>E.g., </a:t>
            </a:r>
            <a:r>
              <a:rPr lang="en-US" dirty="0" err="1" smtClean="0"/>
              <a:t>freelist</a:t>
            </a:r>
            <a:r>
              <a:rPr lang="en-US" dirty="0" smtClean="0"/>
              <a:t>, disk arm position (?), TLB entries</a:t>
            </a:r>
          </a:p>
          <a:p>
            <a:pPr lvl="2"/>
            <a:endParaRPr lang="en-US" dirty="0" smtClean="0"/>
          </a:p>
          <a:p>
            <a:r>
              <a:rPr lang="en-US" dirty="0" smtClean="0"/>
              <a:t>Expose revocation</a:t>
            </a:r>
          </a:p>
          <a:p>
            <a:pPr lvl="1"/>
            <a:r>
              <a:rPr lang="en-US" dirty="0" smtClean="0"/>
              <a:t>“Polite” and then forcibly abort</a:t>
            </a:r>
          </a:p>
        </p:txBody>
      </p:sp>
    </p:spTree>
    <p:extLst>
      <p:ext uri="{BB962C8B-B14F-4D97-AF65-F5344CB8AC3E}">
        <p14:creationId xmlns:p14="http://schemas.microsoft.com/office/powerpoint/2010/main" val="294579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87129"/>
            <a:ext cx="8850312" cy="857250"/>
          </a:xfrm>
        </p:spPr>
        <p:txBody>
          <a:bodyPr/>
          <a:lstStyle/>
          <a:p>
            <a:r>
              <a:rPr lang="en-US" dirty="0" smtClean="0"/>
              <a:t>Today’s Papers</a:t>
            </a:r>
            <a:endParaRPr lang="en-US" dirty="0"/>
          </a:p>
        </p:txBody>
      </p:sp>
      <p:sp>
        <p:nvSpPr>
          <p:cNvPr id="3" name="Content Placeholder 2"/>
          <p:cNvSpPr>
            <a:spLocks noGrp="1"/>
          </p:cNvSpPr>
          <p:nvPr>
            <p:ph idx="1"/>
          </p:nvPr>
        </p:nvSpPr>
        <p:spPr>
          <a:xfrm>
            <a:off x="169863" y="985681"/>
            <a:ext cx="8850312" cy="4100081"/>
          </a:xfrm>
        </p:spPr>
        <p:txBody>
          <a:bodyPr/>
          <a:lstStyle/>
          <a:p>
            <a:r>
              <a:rPr lang="en-US" dirty="0" smtClean="0"/>
              <a:t>“</a:t>
            </a:r>
            <a:r>
              <a:rPr lang="en-US" dirty="0" err="1"/>
              <a:t>Exokernel</a:t>
            </a:r>
            <a:r>
              <a:rPr lang="en-US" dirty="0"/>
              <a:t>: An Operating System Architecture for</a:t>
            </a:r>
          </a:p>
          <a:p>
            <a:r>
              <a:rPr lang="en-US" dirty="0"/>
              <a:t>Application-Level Resource Management</a:t>
            </a:r>
            <a:r>
              <a:rPr lang="en-US" dirty="0" smtClean="0"/>
              <a:t>”, </a:t>
            </a:r>
            <a:br>
              <a:rPr lang="en-US" dirty="0" smtClean="0"/>
            </a:br>
            <a:r>
              <a:rPr lang="en-US" dirty="0"/>
              <a:t>Dawson R. </a:t>
            </a:r>
            <a:r>
              <a:rPr lang="en-US" dirty="0" err="1"/>
              <a:t>Engler</a:t>
            </a:r>
            <a:r>
              <a:rPr lang="en-US" dirty="0"/>
              <a:t>, M. </a:t>
            </a:r>
            <a:r>
              <a:rPr lang="en-US" dirty="0" err="1"/>
              <a:t>Frans</a:t>
            </a:r>
            <a:r>
              <a:rPr lang="en-US" dirty="0"/>
              <a:t> </a:t>
            </a:r>
            <a:r>
              <a:rPr lang="en-US" dirty="0" err="1"/>
              <a:t>Kaashoek</a:t>
            </a:r>
            <a:r>
              <a:rPr lang="en-US" dirty="0"/>
              <a:t>, and James O’Toole Jr</a:t>
            </a:r>
            <a:r>
              <a:rPr lang="en-US" dirty="0" smtClean="0"/>
              <a:t>.</a:t>
            </a:r>
          </a:p>
          <a:p>
            <a:r>
              <a:rPr lang="en-US" sz="2000" dirty="0" smtClean="0">
                <a:hlinkClick r:id="rId2"/>
              </a:rPr>
              <a:t>https</a:t>
            </a:r>
            <a:r>
              <a:rPr lang="en-US" sz="2000" dirty="0">
                <a:hlinkClick r:id="rId2"/>
              </a:rPr>
              <a:t>://</a:t>
            </a:r>
            <a:r>
              <a:rPr lang="en-US" sz="2000" dirty="0" smtClean="0">
                <a:hlinkClick r:id="rId2"/>
              </a:rPr>
              <a:t>pdos.csail.mit.edu/6.828/2008/readings/engler95exokernel.pdf</a:t>
            </a:r>
            <a:endParaRPr lang="en-US" dirty="0" smtClean="0"/>
          </a:p>
          <a:p>
            <a:endParaRPr lang="en-US" dirty="0"/>
          </a:p>
          <a:p>
            <a:r>
              <a:rPr lang="en-US" dirty="0" smtClean="0">
                <a:hlinkClick r:id="rId3"/>
              </a:rPr>
              <a:t>“SPIN</a:t>
            </a:r>
            <a:r>
              <a:rPr lang="en-US" dirty="0">
                <a:hlinkClick r:id="rId3"/>
              </a:rPr>
              <a:t>: An Extensible Microkernel for Application-specific Operating System Services</a:t>
            </a:r>
            <a:r>
              <a:rPr lang="en-US" dirty="0" smtClean="0"/>
              <a:t>”, Brian </a:t>
            </a:r>
            <a:r>
              <a:rPr lang="en-US" dirty="0"/>
              <a:t>N. </a:t>
            </a:r>
            <a:r>
              <a:rPr lang="en-US" dirty="0" err="1" smtClean="0"/>
              <a:t>Bershad</a:t>
            </a:r>
            <a:r>
              <a:rPr lang="en-US" dirty="0" smtClean="0"/>
              <a:t>, </a:t>
            </a:r>
            <a:r>
              <a:rPr lang="en-US" dirty="0"/>
              <a:t>Craig </a:t>
            </a:r>
            <a:r>
              <a:rPr lang="en-US" dirty="0" smtClean="0"/>
              <a:t>Chambers, </a:t>
            </a:r>
            <a:r>
              <a:rPr lang="en-US" dirty="0"/>
              <a:t>Susan </a:t>
            </a:r>
            <a:r>
              <a:rPr lang="en-US" dirty="0" smtClean="0"/>
              <a:t>Eggers, </a:t>
            </a:r>
            <a:r>
              <a:rPr lang="en-US" dirty="0"/>
              <a:t>Chris </a:t>
            </a:r>
            <a:r>
              <a:rPr lang="en-US" dirty="0" smtClean="0"/>
              <a:t>Maeda, Dylan McNamee, </a:t>
            </a:r>
            <a:r>
              <a:rPr lang="en-US" dirty="0" err="1"/>
              <a:t>Przemysław</a:t>
            </a:r>
            <a:r>
              <a:rPr lang="en-US" dirty="0"/>
              <a:t> </a:t>
            </a:r>
            <a:r>
              <a:rPr lang="en-US" dirty="0" err="1" smtClean="0"/>
              <a:t>Pardyak</a:t>
            </a:r>
            <a:r>
              <a:rPr lang="en-US" dirty="0" smtClean="0"/>
              <a:t>, </a:t>
            </a:r>
            <a:r>
              <a:rPr lang="en-US" dirty="0"/>
              <a:t>Stefan </a:t>
            </a:r>
            <a:r>
              <a:rPr lang="en-US" dirty="0" smtClean="0"/>
              <a:t>Savage, and </a:t>
            </a:r>
            <a:r>
              <a:rPr lang="en-US" dirty="0" err="1"/>
              <a:t>Emin</a:t>
            </a:r>
            <a:r>
              <a:rPr lang="en-US" dirty="0"/>
              <a:t> </a:t>
            </a:r>
            <a:r>
              <a:rPr lang="en-US" dirty="0" err="1" smtClean="0"/>
              <a:t>Gün</a:t>
            </a:r>
            <a:r>
              <a:rPr lang="en-US" dirty="0" smtClean="0"/>
              <a:t> </a:t>
            </a:r>
            <a:r>
              <a:rPr lang="en-US" dirty="0" err="1"/>
              <a:t>Sirer</a:t>
            </a:r>
            <a:r>
              <a:rPr lang="en-US" dirty="0"/>
              <a:t> </a:t>
            </a:r>
            <a:r>
              <a:rPr lang="en-US" dirty="0" smtClean="0">
                <a:hlinkClick r:id="rId3"/>
              </a:rPr>
              <a:t>www.cs.cornell.edu/people/egs/papers/spin-tr94-03-03.pdf</a:t>
            </a:r>
            <a:endParaRPr lang="en-US" dirty="0"/>
          </a:p>
        </p:txBody>
      </p:sp>
    </p:spTree>
    <p:extLst>
      <p:ext uri="{BB962C8B-B14F-4D97-AF65-F5344CB8AC3E}">
        <p14:creationId xmlns:p14="http://schemas.microsoft.com/office/powerpoint/2010/main" val="4263553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Memory</a:t>
            </a:r>
            <a:endParaRPr lang="en-US" dirty="0"/>
          </a:p>
        </p:txBody>
      </p:sp>
      <p:sp>
        <p:nvSpPr>
          <p:cNvPr id="3" name="Content Placeholder 2"/>
          <p:cNvSpPr>
            <a:spLocks noGrp="1"/>
          </p:cNvSpPr>
          <p:nvPr>
            <p:ph idx="1"/>
          </p:nvPr>
        </p:nvSpPr>
        <p:spPr>
          <a:xfrm>
            <a:off x="169863" y="1097023"/>
            <a:ext cx="8850312" cy="3906943"/>
          </a:xfrm>
        </p:spPr>
        <p:txBody>
          <a:bodyPr>
            <a:normAutofit/>
          </a:bodyPr>
          <a:lstStyle/>
          <a:p>
            <a:r>
              <a:rPr lang="en-US" dirty="0" smtClean="0"/>
              <a:t>Guard TLB loads and DMA</a:t>
            </a:r>
          </a:p>
          <a:p>
            <a:pPr lvl="1"/>
            <a:r>
              <a:rPr lang="en-US" dirty="0" smtClean="0"/>
              <a:t>Secure binding: </a:t>
            </a:r>
            <a:r>
              <a:rPr lang="en-US" dirty="0"/>
              <a:t>using self-authenticating </a:t>
            </a:r>
            <a:r>
              <a:rPr lang="en-US" dirty="0" smtClean="0"/>
              <a:t>capabilities</a:t>
            </a:r>
          </a:p>
          <a:p>
            <a:pPr lvl="2"/>
            <a:r>
              <a:rPr lang="en-US" dirty="0" smtClean="0"/>
              <a:t>For each page </a:t>
            </a:r>
            <a:r>
              <a:rPr lang="en-US" dirty="0" err="1"/>
              <a:t>E</a:t>
            </a:r>
            <a:r>
              <a:rPr lang="en-US" dirty="0" err="1" smtClean="0"/>
              <a:t>xokernel</a:t>
            </a:r>
            <a:r>
              <a:rPr lang="en-US" dirty="0" smtClean="0"/>
              <a:t> creates a random value, check</a:t>
            </a:r>
          </a:p>
          <a:p>
            <a:pPr lvl="2"/>
            <a:r>
              <a:rPr lang="en-US" dirty="0" err="1" smtClean="0"/>
              <a:t>Exokernel</a:t>
            </a:r>
            <a:r>
              <a:rPr lang="en-US" dirty="0" smtClean="0"/>
              <a:t> records: {Page, Read/Write Rights</a:t>
            </a:r>
            <a:r>
              <a:rPr lang="en-US" dirty="0"/>
              <a:t>, MAC(check, Rights)</a:t>
            </a:r>
            <a:r>
              <a:rPr lang="en-US" dirty="0" smtClean="0"/>
              <a:t>}</a:t>
            </a:r>
          </a:p>
          <a:p>
            <a:pPr lvl="1"/>
            <a:r>
              <a:rPr lang="en-US" dirty="0" smtClean="0"/>
              <a:t>When accessing page, owner need to present capability</a:t>
            </a:r>
          </a:p>
          <a:p>
            <a:pPr lvl="1"/>
            <a:r>
              <a:rPr lang="en-US" dirty="0" smtClean="0"/>
              <a:t>Page owner can </a:t>
            </a:r>
            <a:r>
              <a:rPr lang="en-US" dirty="0"/>
              <a:t>change </a:t>
            </a:r>
            <a:r>
              <a:rPr lang="en-US" dirty="0" smtClean="0"/>
              <a:t>capabilities associated </a:t>
            </a:r>
            <a:r>
              <a:rPr lang="en-US" dirty="0"/>
              <a:t>and </a:t>
            </a:r>
            <a:r>
              <a:rPr lang="en-US" dirty="0" err="1" smtClean="0"/>
              <a:t>deallocate</a:t>
            </a:r>
            <a:r>
              <a:rPr lang="en-US" dirty="0" smtClean="0"/>
              <a:t> it</a:t>
            </a:r>
          </a:p>
          <a:p>
            <a:endParaRPr lang="en-US" dirty="0" smtClean="0"/>
          </a:p>
          <a:p>
            <a:r>
              <a:rPr lang="en-US" dirty="0" smtClean="0"/>
              <a:t>Large Software TLB (why?)</a:t>
            </a:r>
          </a:p>
          <a:p>
            <a:pPr lvl="1"/>
            <a:r>
              <a:rPr lang="en-US" dirty="0" smtClean="0"/>
              <a:t>TLB of that time small, </a:t>
            </a:r>
            <a:r>
              <a:rPr lang="en-US" dirty="0" err="1" smtClean="0"/>
              <a:t>LibOS</a:t>
            </a:r>
            <a:r>
              <a:rPr lang="en-US" dirty="0" smtClean="0"/>
              <a:t> can manage a much bigger TLB in software </a:t>
            </a:r>
          </a:p>
          <a:p>
            <a:pPr lvl="1"/>
            <a:r>
              <a:rPr lang="en-US" dirty="0" smtClean="0"/>
              <a:t>Expensive checks during page fault can be reduced with a larger TLB</a:t>
            </a:r>
          </a:p>
        </p:txBody>
      </p:sp>
      <p:grpSp>
        <p:nvGrpSpPr>
          <p:cNvPr id="6" name="Group 5"/>
          <p:cNvGrpSpPr/>
          <p:nvPr/>
        </p:nvGrpSpPr>
        <p:grpSpPr>
          <a:xfrm>
            <a:off x="5579716" y="750595"/>
            <a:ext cx="3564284" cy="1501190"/>
            <a:chOff x="5579716" y="750595"/>
            <a:chExt cx="3564284" cy="1501190"/>
          </a:xfrm>
        </p:grpSpPr>
        <p:sp>
          <p:nvSpPr>
            <p:cNvPr id="4" name="Rounded Rectangle 3"/>
            <p:cNvSpPr/>
            <p:nvPr/>
          </p:nvSpPr>
          <p:spPr>
            <a:xfrm>
              <a:off x="5579716" y="1943848"/>
              <a:ext cx="1924040" cy="307937"/>
            </a:xfrm>
            <a:prstGeom prst="roundRect">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ular Callout 4"/>
            <p:cNvSpPr/>
            <p:nvPr/>
          </p:nvSpPr>
          <p:spPr>
            <a:xfrm>
              <a:off x="6676419" y="750595"/>
              <a:ext cx="2467581" cy="750595"/>
            </a:xfrm>
            <a:prstGeom prst="wedgeRectCallout">
              <a:avLst>
                <a:gd name="adj1" fmla="val -40404"/>
                <a:gd name="adj2" fmla="val 10472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Neue Light"/>
                  <a:cs typeface="Helvetica Neue Light"/>
                </a:rPr>
                <a:t>Self-authenticated capability</a:t>
              </a:r>
              <a:endParaRPr lang="en-US" sz="2000" dirty="0">
                <a:latin typeface="Helvetica Neue Light"/>
                <a:cs typeface="Helvetica Neue Light"/>
              </a:endParaRPr>
            </a:p>
          </p:txBody>
        </p:sp>
      </p:grpSp>
    </p:spTree>
    <p:extLst>
      <p:ext uri="{BB962C8B-B14F-4D97-AF65-F5344CB8AC3E}">
        <p14:creationId xmlns:p14="http://schemas.microsoft.com/office/powerpoint/2010/main" val="423522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Processor </a:t>
            </a:r>
            <a:r>
              <a:rPr lang="en-US" dirty="0"/>
              <a:t>S</a:t>
            </a:r>
            <a:r>
              <a:rPr lang="en-US" dirty="0" smtClean="0"/>
              <a:t>haring</a:t>
            </a:r>
            <a:endParaRPr lang="en-US" dirty="0"/>
          </a:p>
        </p:txBody>
      </p:sp>
      <p:sp>
        <p:nvSpPr>
          <p:cNvPr id="3" name="Content Placeholder 2"/>
          <p:cNvSpPr>
            <a:spLocks noGrp="1"/>
          </p:cNvSpPr>
          <p:nvPr>
            <p:ph idx="1"/>
          </p:nvPr>
        </p:nvSpPr>
        <p:spPr>
          <a:xfrm>
            <a:off x="457200" y="1200151"/>
            <a:ext cx="8686800" cy="3394472"/>
          </a:xfrm>
        </p:spPr>
        <p:txBody>
          <a:bodyPr/>
          <a:lstStyle/>
          <a:p>
            <a:r>
              <a:rPr lang="en-US" dirty="0" smtClean="0"/>
              <a:t>Process time represented as linear vector of time slices</a:t>
            </a:r>
          </a:p>
          <a:p>
            <a:pPr lvl="1"/>
            <a:r>
              <a:rPr lang="en-US" dirty="0"/>
              <a:t>Round robin allocation of slices</a:t>
            </a:r>
          </a:p>
          <a:p>
            <a:pPr lvl="1"/>
            <a:endParaRPr lang="en-US" dirty="0"/>
          </a:p>
          <a:p>
            <a:r>
              <a:rPr lang="en-US" dirty="0" smtClean="0"/>
              <a:t>Secure binding: allocate slices to </a:t>
            </a:r>
            <a:r>
              <a:rPr lang="en-US" dirty="0" err="1" smtClean="0"/>
              <a:t>LibOSes</a:t>
            </a:r>
            <a:endParaRPr lang="en-US" dirty="0" smtClean="0"/>
          </a:p>
          <a:p>
            <a:pPr lvl="1"/>
            <a:r>
              <a:rPr lang="en-US" dirty="0" smtClean="0"/>
              <a:t>Simple, powerful technique: donate time slice to a particular process</a:t>
            </a:r>
          </a:p>
          <a:p>
            <a:pPr lvl="1"/>
            <a:r>
              <a:rPr lang="en-US" dirty="0" smtClean="0"/>
              <a:t>A </a:t>
            </a:r>
            <a:r>
              <a:rPr lang="en-US" dirty="0" err="1" smtClean="0"/>
              <a:t>LibOS</a:t>
            </a:r>
            <a:r>
              <a:rPr lang="en-US" dirty="0" smtClean="0"/>
              <a:t> can donate unused time slices to its process of choice</a:t>
            </a:r>
          </a:p>
          <a:p>
            <a:endParaRPr lang="en-US" dirty="0" smtClean="0"/>
          </a:p>
          <a:p>
            <a:r>
              <a:rPr lang="en-US" dirty="0" smtClean="0"/>
              <a:t>If process takes excessive time, it is killed (revocation)</a:t>
            </a:r>
          </a:p>
          <a:p>
            <a:endParaRPr lang="en-US" dirty="0"/>
          </a:p>
        </p:txBody>
      </p:sp>
    </p:spTree>
    <p:extLst>
      <p:ext uri="{BB962C8B-B14F-4D97-AF65-F5344CB8AC3E}">
        <p14:creationId xmlns:p14="http://schemas.microsoft.com/office/powerpoint/2010/main" val="3870021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Network</a:t>
            </a:r>
            <a:endParaRPr lang="en-US" dirty="0"/>
          </a:p>
        </p:txBody>
      </p:sp>
      <p:sp>
        <p:nvSpPr>
          <p:cNvPr id="3" name="Content Placeholder 2"/>
          <p:cNvSpPr>
            <a:spLocks noGrp="1"/>
          </p:cNvSpPr>
          <p:nvPr>
            <p:ph idx="1"/>
          </p:nvPr>
        </p:nvSpPr>
        <p:spPr/>
        <p:txBody>
          <a:bodyPr/>
          <a:lstStyle/>
          <a:p>
            <a:r>
              <a:rPr lang="en-US" dirty="0" smtClean="0"/>
              <a:t>Downloadable filters</a:t>
            </a:r>
          </a:p>
          <a:p>
            <a:endParaRPr lang="en-US" dirty="0" smtClean="0"/>
          </a:p>
          <a:p>
            <a:r>
              <a:rPr lang="en-US" dirty="0" smtClean="0"/>
              <a:t>Application-specific Safe Handlers (</a:t>
            </a:r>
            <a:r>
              <a:rPr lang="en-US" dirty="0" err="1" smtClean="0"/>
              <a:t>ASHes</a:t>
            </a:r>
            <a:r>
              <a:rPr lang="en-US" dirty="0" smtClean="0"/>
              <a:t>)</a:t>
            </a:r>
          </a:p>
          <a:p>
            <a:pPr lvl="1"/>
            <a:r>
              <a:rPr lang="en-US" dirty="0" smtClean="0"/>
              <a:t>Can reply directly to traffic, e.g., can implement new transport protocols; dramatically reduce</a:t>
            </a:r>
          </a:p>
          <a:p>
            <a:endParaRPr lang="en-US" dirty="0"/>
          </a:p>
          <a:p>
            <a:r>
              <a:rPr lang="en-US" dirty="0" smtClean="0"/>
              <a:t>Secure biding happens at download time</a:t>
            </a:r>
          </a:p>
        </p:txBody>
      </p:sp>
    </p:spTree>
    <p:extLst>
      <p:ext uri="{BB962C8B-B14F-4D97-AF65-F5344CB8AC3E}">
        <p14:creationId xmlns:p14="http://schemas.microsoft.com/office/powerpoint/2010/main" val="1533703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SPIN</a:t>
            </a:r>
            <a:endParaRPr lang="en-US" dirty="0"/>
          </a:p>
        </p:txBody>
      </p:sp>
    </p:spTree>
    <p:extLst>
      <p:ext uri="{BB962C8B-B14F-4D97-AF65-F5344CB8AC3E}">
        <p14:creationId xmlns:p14="http://schemas.microsoft.com/office/powerpoint/2010/main" val="1922209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SPIN</a:t>
            </a:r>
          </a:p>
        </p:txBody>
      </p:sp>
      <p:sp>
        <p:nvSpPr>
          <p:cNvPr id="33796" name="Rectangle 3"/>
          <p:cNvSpPr>
            <a:spLocks noGrp="1" noChangeArrowheads="1"/>
          </p:cNvSpPr>
          <p:nvPr>
            <p:ph type="body" idx="1"/>
          </p:nvPr>
        </p:nvSpPr>
        <p:spPr/>
        <p:txBody>
          <a:bodyPr/>
          <a:lstStyle/>
          <a:p>
            <a:pPr eaLnBrk="1" hangingPunct="1"/>
            <a:r>
              <a:rPr lang="en-US" dirty="0"/>
              <a:t>Use of language features for </a:t>
            </a:r>
            <a:r>
              <a:rPr lang="en-US" b="1" dirty="0"/>
              <a:t>e</a:t>
            </a:r>
            <a:r>
              <a:rPr lang="en-US" b="1" dirty="0" smtClean="0"/>
              <a:t>xtensions</a:t>
            </a:r>
            <a:endParaRPr lang="en-US" b="1" dirty="0"/>
          </a:p>
          <a:p>
            <a:pPr lvl="1" eaLnBrk="1" hangingPunct="1"/>
            <a:r>
              <a:rPr lang="en-US" dirty="0"/>
              <a:t>Extensibility</a:t>
            </a:r>
          </a:p>
          <a:p>
            <a:pPr lvl="2" eaLnBrk="1" hangingPunct="1"/>
            <a:r>
              <a:rPr lang="en-US" dirty="0"/>
              <a:t>Dynamic linking and binding of extensions</a:t>
            </a:r>
          </a:p>
          <a:p>
            <a:pPr lvl="1" eaLnBrk="1" hangingPunct="1"/>
            <a:r>
              <a:rPr lang="en-US" dirty="0"/>
              <a:t>Safety</a:t>
            </a:r>
          </a:p>
          <a:p>
            <a:pPr lvl="2" eaLnBrk="1" hangingPunct="1"/>
            <a:r>
              <a:rPr lang="en-US" dirty="0" smtClean="0"/>
              <a:t>Interfaces; type safety; extensions </a:t>
            </a:r>
            <a:r>
              <a:rPr lang="en-US" dirty="0"/>
              <a:t>verified by compiler</a:t>
            </a:r>
          </a:p>
          <a:p>
            <a:pPr lvl="1" eaLnBrk="1" hangingPunct="1"/>
            <a:r>
              <a:rPr lang="en-US" dirty="0"/>
              <a:t>Performance</a:t>
            </a:r>
          </a:p>
          <a:p>
            <a:pPr lvl="2" eaLnBrk="1" hangingPunct="1"/>
            <a:r>
              <a:rPr lang="en-US" dirty="0"/>
              <a:t>Extensions not interpreted; </a:t>
            </a:r>
            <a:r>
              <a:rPr lang="en-US" dirty="0" smtClean="0"/>
              <a:t>run </a:t>
            </a:r>
            <a:r>
              <a:rPr lang="en-US" dirty="0"/>
              <a:t>in kernel space</a:t>
            </a:r>
          </a:p>
        </p:txBody>
      </p:sp>
    </p:spTree>
    <p:extLst>
      <p:ext uri="{BB962C8B-B14F-4D97-AF65-F5344CB8AC3E}">
        <p14:creationId xmlns:p14="http://schemas.microsoft.com/office/powerpoint/2010/main" val="609176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a:t>SPIN structure</a:t>
            </a:r>
          </a:p>
        </p:txBody>
      </p:sp>
      <p:graphicFrame>
        <p:nvGraphicFramePr>
          <p:cNvPr id="2050" name="Object 4"/>
          <p:cNvGraphicFramePr>
            <a:graphicFrameLocks noChangeAspect="1"/>
          </p:cNvGraphicFramePr>
          <p:nvPr>
            <p:extLst>
              <p:ext uri="{D42A27DB-BD31-4B8C-83A1-F6EECF244321}">
                <p14:modId xmlns:p14="http://schemas.microsoft.com/office/powerpoint/2010/main" val="1901465485"/>
              </p:ext>
            </p:extLst>
          </p:nvPr>
        </p:nvGraphicFramePr>
        <p:xfrm>
          <a:off x="838200" y="1540698"/>
          <a:ext cx="7010400" cy="2930129"/>
        </p:xfrm>
        <a:graphic>
          <a:graphicData uri="http://schemas.openxmlformats.org/presentationml/2006/ole">
            <mc:AlternateContent xmlns:mc="http://schemas.openxmlformats.org/markup-compatibility/2006">
              <mc:Choice xmlns:v="urn:schemas-microsoft-com:vml" Requires="v">
                <p:oleObj spid="_x0000_s5197" name="Bitmap Image" r:id="rId4" imgW="7706801" imgH="4296375" progId="Paint.Picture">
                  <p:embed/>
                </p:oleObj>
              </mc:Choice>
              <mc:Fallback>
                <p:oleObj name="Bitmap Image" r:id="rId4" imgW="7706801" imgH="429637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40698"/>
                        <a:ext cx="7010400" cy="29301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3" name="Text Box 5"/>
          <p:cNvSpPr txBox="1">
            <a:spLocks noChangeArrowheads="1"/>
          </p:cNvSpPr>
          <p:nvPr/>
        </p:nvSpPr>
        <p:spPr bwMode="auto">
          <a:xfrm>
            <a:off x="304801" y="4743450"/>
            <a:ext cx="3647160" cy="307777"/>
          </a:xfrm>
          <a:prstGeom prst="rect">
            <a:avLst/>
          </a:prstGeom>
          <a:noFill/>
          <a:ln w="9525">
            <a:noFill/>
            <a:miter lim="800000"/>
            <a:headEnd/>
            <a:tailEnd/>
          </a:ln>
        </p:spPr>
        <p:txBody>
          <a:bodyPr wrap="none">
            <a:prstTxWarp prst="textNoShape">
              <a:avLst/>
            </a:prstTxWarp>
            <a:spAutoFit/>
          </a:bodyPr>
          <a:lstStyle/>
          <a:p>
            <a:r>
              <a:rPr lang="en-US" sz="1400">
                <a:latin typeface="Helvetica Neue Light"/>
                <a:cs typeface="Helvetica Neue Light"/>
              </a:rPr>
              <a:t>From Stefan Savage’s SOSP 95 presentation</a:t>
            </a:r>
          </a:p>
        </p:txBody>
      </p:sp>
    </p:spTree>
    <p:extLst>
      <p:ext uri="{BB962C8B-B14F-4D97-AF65-F5344CB8AC3E}">
        <p14:creationId xmlns:p14="http://schemas.microsoft.com/office/powerpoint/2010/main" val="3506980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Main </a:t>
            </a:r>
            <a:r>
              <a:rPr lang="en-US" dirty="0"/>
              <a:t>I</a:t>
            </a:r>
            <a:r>
              <a:rPr lang="en-US" dirty="0" smtClean="0"/>
              <a:t>deas</a:t>
            </a:r>
            <a:endParaRPr lang="en-US" dirty="0"/>
          </a:p>
        </p:txBody>
      </p:sp>
      <p:sp>
        <p:nvSpPr>
          <p:cNvPr id="3" name="Content Placeholder 2"/>
          <p:cNvSpPr>
            <a:spLocks noGrp="1"/>
          </p:cNvSpPr>
          <p:nvPr>
            <p:ph idx="1"/>
          </p:nvPr>
        </p:nvSpPr>
        <p:spPr/>
        <p:txBody>
          <a:bodyPr/>
          <a:lstStyle/>
          <a:p>
            <a:r>
              <a:rPr lang="en-US" dirty="0" smtClean="0"/>
              <a:t>Extend the kernel at runtime through statically-checked extensions</a:t>
            </a:r>
          </a:p>
          <a:p>
            <a:endParaRPr lang="en-US" dirty="0" smtClean="0"/>
          </a:p>
          <a:p>
            <a:r>
              <a:rPr lang="en-US" dirty="0" smtClean="0"/>
              <a:t>System and extensions written in Modula-3</a:t>
            </a:r>
          </a:p>
          <a:p>
            <a:endParaRPr lang="en-US" dirty="0" smtClean="0"/>
          </a:p>
          <a:p>
            <a:r>
              <a:rPr lang="en-US" dirty="0" smtClean="0"/>
              <a:t>Event/handler abstraction</a:t>
            </a:r>
            <a:endParaRPr lang="en-US" dirty="0"/>
          </a:p>
        </p:txBody>
      </p:sp>
    </p:spTree>
    <p:extLst>
      <p:ext uri="{BB962C8B-B14F-4D97-AF65-F5344CB8AC3E}">
        <p14:creationId xmlns:p14="http://schemas.microsoft.com/office/powerpoint/2010/main" val="2762544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33161"/>
            <a:ext cx="8850312" cy="857250"/>
          </a:xfrm>
        </p:spPr>
        <p:txBody>
          <a:bodyPr/>
          <a:lstStyle/>
          <a:p>
            <a:r>
              <a:rPr lang="en-US" dirty="0" smtClean="0"/>
              <a:t>Language: Modula 3</a:t>
            </a:r>
            <a:endParaRPr lang="en-US" dirty="0"/>
          </a:p>
        </p:txBody>
      </p:sp>
      <p:sp>
        <p:nvSpPr>
          <p:cNvPr id="3" name="Content Placeholder 2"/>
          <p:cNvSpPr>
            <a:spLocks noGrp="1"/>
          </p:cNvSpPr>
          <p:nvPr>
            <p:ph idx="1"/>
          </p:nvPr>
        </p:nvSpPr>
        <p:spPr>
          <a:xfrm>
            <a:off x="169863" y="846825"/>
            <a:ext cx="8295913" cy="4296675"/>
          </a:xfrm>
        </p:spPr>
        <p:txBody>
          <a:bodyPr>
            <a:normAutofit/>
          </a:bodyPr>
          <a:lstStyle/>
          <a:p>
            <a:r>
              <a:rPr lang="en-US" dirty="0" smtClean="0"/>
              <a:t>Designed by DEC and Olivetti (1980s)</a:t>
            </a:r>
          </a:p>
          <a:p>
            <a:pPr lvl="1"/>
            <a:r>
              <a:rPr lang="en-US" dirty="0" smtClean="0"/>
              <a:t>Descendent from Mesa </a:t>
            </a:r>
          </a:p>
          <a:p>
            <a:pPr lvl="4"/>
            <a:endParaRPr lang="en-US" dirty="0" smtClean="0"/>
          </a:p>
          <a:p>
            <a:r>
              <a:rPr lang="en-US" dirty="0" smtClean="0"/>
              <a:t>Modern language (at that time)</a:t>
            </a:r>
          </a:p>
          <a:p>
            <a:pPr lvl="1" eaLnBrk="1" hangingPunct="1"/>
            <a:r>
              <a:rPr lang="en-US" dirty="0"/>
              <a:t>Interfaces</a:t>
            </a:r>
          </a:p>
          <a:p>
            <a:pPr lvl="1" eaLnBrk="1" hangingPunct="1"/>
            <a:r>
              <a:rPr lang="en-US" dirty="0"/>
              <a:t>Type safety</a:t>
            </a:r>
          </a:p>
          <a:p>
            <a:pPr lvl="2" eaLnBrk="1" hangingPunct="1"/>
            <a:r>
              <a:rPr lang="en-US" dirty="0" smtClean="0"/>
              <a:t>E.g., Array </a:t>
            </a:r>
            <a:r>
              <a:rPr lang="en-US" dirty="0"/>
              <a:t>bounds </a:t>
            </a:r>
            <a:r>
              <a:rPr lang="en-US" dirty="0" smtClean="0"/>
              <a:t>checking, storage </a:t>
            </a:r>
            <a:r>
              <a:rPr lang="en-US" dirty="0"/>
              <a:t>m</a:t>
            </a:r>
            <a:r>
              <a:rPr lang="en-US" dirty="0" smtClean="0"/>
              <a:t>anagement, GC</a:t>
            </a:r>
          </a:p>
          <a:p>
            <a:pPr lvl="1" eaLnBrk="1" hangingPunct="1"/>
            <a:r>
              <a:rPr lang="en-US" dirty="0" smtClean="0"/>
              <a:t>Threads</a:t>
            </a:r>
          </a:p>
          <a:p>
            <a:pPr lvl="1" eaLnBrk="1" hangingPunct="1"/>
            <a:r>
              <a:rPr lang="en-US" dirty="0" smtClean="0"/>
              <a:t>Exceptions</a:t>
            </a:r>
          </a:p>
          <a:p>
            <a:pPr lvl="4" eaLnBrk="1" hangingPunct="1"/>
            <a:endParaRPr lang="en-US" dirty="0" smtClean="0"/>
          </a:p>
          <a:p>
            <a:pPr eaLnBrk="1" hangingPunct="1"/>
            <a:r>
              <a:rPr lang="en-US" dirty="0" smtClean="0"/>
              <a:t>“Died” together with DEC (acquired by Compaq in 1998)</a:t>
            </a:r>
            <a:endParaRPr lang="en-US" dirty="0"/>
          </a:p>
          <a:p>
            <a:pPr eaLnBrk="1" hangingPunct="1"/>
            <a:endParaRPr lang="en-US" dirty="0"/>
          </a:p>
          <a:p>
            <a:endParaRPr lang="en-US" dirty="0" smtClean="0"/>
          </a:p>
        </p:txBody>
      </p:sp>
      <p:pic>
        <p:nvPicPr>
          <p:cNvPr id="4" name="Picture 3"/>
          <p:cNvPicPr>
            <a:picLocks noChangeAspect="1"/>
          </p:cNvPicPr>
          <p:nvPr/>
        </p:nvPicPr>
        <p:blipFill>
          <a:blip r:embed="rId2"/>
          <a:stretch>
            <a:fillRect/>
          </a:stretch>
        </p:blipFill>
        <p:spPr>
          <a:xfrm>
            <a:off x="5907583" y="687130"/>
            <a:ext cx="1600200" cy="1524000"/>
          </a:xfrm>
          <a:prstGeom prst="rect">
            <a:avLst/>
          </a:prstGeom>
        </p:spPr>
      </p:pic>
    </p:spTree>
    <p:extLst>
      <p:ext uri="{BB962C8B-B14F-4D97-AF65-F5344CB8AC3E}">
        <p14:creationId xmlns:p14="http://schemas.microsoft.com/office/powerpoint/2010/main" val="2820788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design</a:t>
            </a:r>
            <a:endParaRPr lang="en-US" dirty="0"/>
          </a:p>
        </p:txBody>
      </p:sp>
      <p:sp>
        <p:nvSpPr>
          <p:cNvPr id="3" name="Content Placeholder 2"/>
          <p:cNvSpPr>
            <a:spLocks noGrp="1"/>
          </p:cNvSpPr>
          <p:nvPr>
            <p:ph idx="1"/>
          </p:nvPr>
        </p:nvSpPr>
        <p:spPr>
          <a:xfrm>
            <a:off x="169863" y="1312863"/>
            <a:ext cx="8850312" cy="3594873"/>
          </a:xfrm>
        </p:spPr>
        <p:txBody>
          <a:bodyPr/>
          <a:lstStyle/>
          <a:p>
            <a:r>
              <a:rPr lang="en-US" dirty="0" smtClean="0"/>
              <a:t>Co-location</a:t>
            </a:r>
          </a:p>
          <a:p>
            <a:pPr lvl="1"/>
            <a:r>
              <a:rPr lang="en-US" dirty="0" smtClean="0"/>
              <a:t>Extensions dynamically linked into same memory-space as kernel</a:t>
            </a:r>
          </a:p>
          <a:p>
            <a:pPr lvl="1"/>
            <a:r>
              <a:rPr lang="en-US" dirty="0" smtClean="0"/>
              <a:t>Fast communication</a:t>
            </a:r>
          </a:p>
          <a:p>
            <a:endParaRPr lang="en-US" dirty="0" smtClean="0"/>
          </a:p>
          <a:p>
            <a:r>
              <a:rPr lang="en-US" dirty="0" smtClean="0"/>
              <a:t>Enforced modularity</a:t>
            </a:r>
          </a:p>
          <a:p>
            <a:pPr lvl="1"/>
            <a:r>
              <a:rPr lang="en-US" dirty="0" smtClean="0"/>
              <a:t>Modula 3 extensions provide compile-time protection (memory and privileged instructions protected)</a:t>
            </a:r>
          </a:p>
        </p:txBody>
      </p:sp>
    </p:spTree>
    <p:extLst>
      <p:ext uri="{BB962C8B-B14F-4D97-AF65-F5344CB8AC3E}">
        <p14:creationId xmlns:p14="http://schemas.microsoft.com/office/powerpoint/2010/main" val="167829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design</a:t>
            </a:r>
            <a:endParaRPr lang="en-US" dirty="0"/>
          </a:p>
        </p:txBody>
      </p:sp>
      <p:sp>
        <p:nvSpPr>
          <p:cNvPr id="3" name="Content Placeholder 2"/>
          <p:cNvSpPr>
            <a:spLocks noGrp="1"/>
          </p:cNvSpPr>
          <p:nvPr>
            <p:ph idx="1"/>
          </p:nvPr>
        </p:nvSpPr>
        <p:spPr>
          <a:xfrm>
            <a:off x="169863" y="1312863"/>
            <a:ext cx="8850312" cy="3594873"/>
          </a:xfrm>
        </p:spPr>
        <p:txBody>
          <a:bodyPr/>
          <a:lstStyle/>
          <a:p>
            <a:r>
              <a:rPr lang="en-US" dirty="0" smtClean="0"/>
              <a:t>Local protection domains</a:t>
            </a:r>
          </a:p>
          <a:p>
            <a:pPr lvl="1"/>
            <a:r>
              <a:rPr lang="en-US" dirty="0" smtClean="0"/>
              <a:t>Namespaces for extensions</a:t>
            </a:r>
          </a:p>
          <a:p>
            <a:pPr lvl="1"/>
            <a:r>
              <a:rPr lang="en-US" dirty="0" smtClean="0"/>
              <a:t>Avoid context switch through a function-call that decides which interfaces (extensions) can be accessed</a:t>
            </a:r>
          </a:p>
          <a:p>
            <a:pPr lvl="4"/>
            <a:endParaRPr lang="en-US" dirty="0" smtClean="0"/>
          </a:p>
          <a:p>
            <a:r>
              <a:rPr lang="en-US" dirty="0" smtClean="0"/>
              <a:t>Dynamic call binding</a:t>
            </a:r>
          </a:p>
          <a:p>
            <a:pPr lvl="1"/>
            <a:r>
              <a:rPr lang="en-US" dirty="0" smtClean="0"/>
              <a:t>Binds events to extensions</a:t>
            </a:r>
          </a:p>
          <a:p>
            <a:pPr lvl="1"/>
            <a:r>
              <a:rPr lang="en-US" dirty="0" smtClean="0"/>
              <a:t>Handler pattern through function call </a:t>
            </a:r>
            <a:endParaRPr lang="en-US" dirty="0"/>
          </a:p>
        </p:txBody>
      </p:sp>
    </p:spTree>
    <p:extLst>
      <p:ext uri="{BB962C8B-B14F-4D97-AF65-F5344CB8AC3E}">
        <p14:creationId xmlns:p14="http://schemas.microsoft.com/office/powerpoint/2010/main" val="200202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4683919"/>
            <a:ext cx="2133600" cy="357188"/>
          </a:xfrm>
          <a:prstGeom prst="rect">
            <a:avLst/>
          </a:prstGeom>
          <a:noFill/>
        </p:spPr>
        <p:txBody>
          <a:bodyPr/>
          <a:lstStyle/>
          <a:p>
            <a:fld id="{5A80CADF-D7E6-DC46-BF03-275C15EAE7CC}" type="slidenum">
              <a:rPr lang="en-US"/>
              <a:pPr/>
              <a:t>3</a:t>
            </a:fld>
            <a:endParaRPr lang="en-US"/>
          </a:p>
        </p:txBody>
      </p:sp>
      <p:sp>
        <p:nvSpPr>
          <p:cNvPr id="9219" name="Rectangle 2"/>
          <p:cNvSpPr>
            <a:spLocks noGrp="1" noChangeArrowheads="1"/>
          </p:cNvSpPr>
          <p:nvPr>
            <p:ph type="title"/>
          </p:nvPr>
        </p:nvSpPr>
        <p:spPr/>
        <p:txBody>
          <a:bodyPr/>
          <a:lstStyle/>
          <a:p>
            <a:pPr eaLnBrk="1" hangingPunct="1"/>
            <a:r>
              <a:rPr lang="en-US"/>
              <a:t>Traditional OS services – Management and Protection</a:t>
            </a:r>
          </a:p>
        </p:txBody>
      </p:sp>
      <p:sp>
        <p:nvSpPr>
          <p:cNvPr id="9220" name="Rectangle 3"/>
          <p:cNvSpPr>
            <a:spLocks noGrp="1" noChangeArrowheads="1"/>
          </p:cNvSpPr>
          <p:nvPr>
            <p:ph type="body" idx="1"/>
          </p:nvPr>
        </p:nvSpPr>
        <p:spPr/>
        <p:txBody>
          <a:bodyPr/>
          <a:lstStyle/>
          <a:p>
            <a:pPr eaLnBrk="1" hangingPunct="1"/>
            <a:r>
              <a:rPr lang="en-US" sz="2800" dirty="0"/>
              <a:t>Provides a set of </a:t>
            </a:r>
            <a:r>
              <a:rPr lang="en-US" sz="2800" dirty="0" smtClean="0"/>
              <a:t>abstractions</a:t>
            </a:r>
            <a:endParaRPr lang="en-US" sz="2800" dirty="0"/>
          </a:p>
          <a:p>
            <a:pPr lvl="1" eaLnBrk="1" hangingPunct="1"/>
            <a:r>
              <a:rPr lang="en-US" sz="2400" dirty="0"/>
              <a:t>Processes, Threads, Virtual Memory, Files, IPC</a:t>
            </a:r>
          </a:p>
          <a:p>
            <a:pPr lvl="1" eaLnBrk="1" hangingPunct="1"/>
            <a:r>
              <a:rPr lang="en-US" sz="2400" dirty="0" smtClean="0"/>
              <a:t>APIs, e.g.,: POSIX </a:t>
            </a:r>
          </a:p>
          <a:p>
            <a:pPr lvl="3" eaLnBrk="1" hangingPunct="1"/>
            <a:endParaRPr lang="en-US" sz="2200" dirty="0"/>
          </a:p>
          <a:p>
            <a:pPr eaLnBrk="1" hangingPunct="1"/>
            <a:r>
              <a:rPr lang="en-US" sz="2800" dirty="0"/>
              <a:t>Resource Allocation and Management</a:t>
            </a:r>
          </a:p>
          <a:p>
            <a:pPr lvl="3" eaLnBrk="1" hangingPunct="1"/>
            <a:endParaRPr lang="en-US" dirty="0" smtClean="0"/>
          </a:p>
          <a:p>
            <a:pPr eaLnBrk="1" hangingPunct="1"/>
            <a:r>
              <a:rPr lang="en-US" sz="2800" dirty="0" smtClean="0"/>
              <a:t>Protection </a:t>
            </a:r>
            <a:r>
              <a:rPr lang="en-US" sz="2800" dirty="0"/>
              <a:t>and Security</a:t>
            </a:r>
          </a:p>
          <a:p>
            <a:pPr lvl="1" eaLnBrk="1" hangingPunct="1"/>
            <a:r>
              <a:rPr lang="en-US" sz="2400" dirty="0"/>
              <a:t>Concurrent execution</a:t>
            </a:r>
          </a:p>
        </p:txBody>
      </p:sp>
    </p:spTree>
    <p:extLst>
      <p:ext uri="{BB962C8B-B14F-4D97-AF65-F5344CB8AC3E}">
        <p14:creationId xmlns:p14="http://schemas.microsoft.com/office/powerpoint/2010/main" val="1376385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Handler</a:t>
            </a:r>
            <a:endParaRPr lang="en-US" dirty="0"/>
          </a:p>
        </p:txBody>
      </p:sp>
      <p:sp>
        <p:nvSpPr>
          <p:cNvPr id="3" name="Content Placeholder 2"/>
          <p:cNvSpPr>
            <a:spLocks noGrp="1"/>
          </p:cNvSpPr>
          <p:nvPr>
            <p:ph idx="1"/>
          </p:nvPr>
        </p:nvSpPr>
        <p:spPr/>
        <p:txBody>
          <a:bodyPr/>
          <a:lstStyle/>
          <a:p>
            <a:r>
              <a:rPr lang="en-US" dirty="0" smtClean="0"/>
              <a:t>Event: </a:t>
            </a:r>
            <a:r>
              <a:rPr lang="en-US" dirty="0"/>
              <a:t>a message that announces a change in</a:t>
            </a:r>
          </a:p>
          <a:p>
            <a:r>
              <a:rPr lang="en-US" dirty="0"/>
              <a:t>the state of the system or a request for </a:t>
            </a:r>
            <a:r>
              <a:rPr lang="en-US" dirty="0" smtClean="0"/>
              <a:t>service </a:t>
            </a:r>
          </a:p>
          <a:p>
            <a:pPr lvl="1"/>
            <a:endParaRPr lang="en-US" dirty="0"/>
          </a:p>
          <a:p>
            <a:r>
              <a:rPr lang="en-US" dirty="0" smtClean="0"/>
              <a:t>(Event) Handler: a </a:t>
            </a:r>
            <a:r>
              <a:rPr lang="en-US" dirty="0"/>
              <a:t>procedure that receives the </a:t>
            </a:r>
            <a:r>
              <a:rPr lang="en-US" dirty="0" smtClean="0"/>
              <a:t>message </a:t>
            </a:r>
          </a:p>
          <a:p>
            <a:pPr lvl="1"/>
            <a:endParaRPr lang="en-US" dirty="0"/>
          </a:p>
          <a:p>
            <a:r>
              <a:rPr lang="en-US" dirty="0" smtClean="0"/>
              <a:t>An extension installs </a:t>
            </a:r>
            <a:r>
              <a:rPr lang="en-US" dirty="0"/>
              <a:t>a handler on an event by explicitly registering</a:t>
            </a:r>
          </a:p>
          <a:p>
            <a:r>
              <a:rPr lang="en-US" dirty="0"/>
              <a:t>the handler with the event through a </a:t>
            </a:r>
            <a:r>
              <a:rPr lang="en-US" dirty="0" smtClean="0"/>
              <a:t>central dispatcher</a:t>
            </a:r>
          </a:p>
          <a:p>
            <a:pPr lvl="1"/>
            <a:r>
              <a:rPr lang="en-US" dirty="0" smtClean="0"/>
              <a:t>Essentially a callback mechanism</a:t>
            </a:r>
            <a:endParaRPr lang="en-US" dirty="0"/>
          </a:p>
        </p:txBody>
      </p:sp>
    </p:spTree>
    <p:extLst>
      <p:ext uri="{BB962C8B-B14F-4D97-AF65-F5344CB8AC3E}">
        <p14:creationId xmlns:p14="http://schemas.microsoft.com/office/powerpoint/2010/main" val="2260462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Memory</a:t>
            </a:r>
            <a:endParaRPr lang="en-US" dirty="0"/>
          </a:p>
        </p:txBody>
      </p:sp>
      <p:sp>
        <p:nvSpPr>
          <p:cNvPr id="3" name="Content Placeholder 2"/>
          <p:cNvSpPr>
            <a:spLocks noGrp="1"/>
          </p:cNvSpPr>
          <p:nvPr>
            <p:ph idx="1"/>
          </p:nvPr>
        </p:nvSpPr>
        <p:spPr/>
        <p:txBody>
          <a:bodyPr/>
          <a:lstStyle/>
          <a:p>
            <a:r>
              <a:rPr lang="en-US" dirty="0" smtClean="0"/>
              <a:t>The kernel controls allocation of physical and virtual addresses capabilities</a:t>
            </a:r>
          </a:p>
          <a:p>
            <a:endParaRPr lang="en-US" dirty="0" smtClean="0"/>
          </a:p>
          <a:p>
            <a:r>
              <a:rPr lang="en-US" dirty="0" smtClean="0"/>
              <a:t>Extensions:</a:t>
            </a:r>
          </a:p>
          <a:p>
            <a:pPr lvl="1"/>
            <a:r>
              <a:rPr lang="en-US" dirty="0" smtClean="0"/>
              <a:t>Event: page fault</a:t>
            </a:r>
          </a:p>
          <a:p>
            <a:pPr lvl="1"/>
            <a:r>
              <a:rPr lang="en-US" dirty="0" smtClean="0"/>
              <a:t>App provides handle for page faults</a:t>
            </a:r>
          </a:p>
        </p:txBody>
      </p:sp>
    </p:spTree>
    <p:extLst>
      <p:ext uri="{BB962C8B-B14F-4D97-AF65-F5344CB8AC3E}">
        <p14:creationId xmlns:p14="http://schemas.microsoft.com/office/powerpoint/2010/main" val="1523018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3915"/>
            <a:ext cx="8850312" cy="857250"/>
          </a:xfrm>
        </p:spPr>
        <p:txBody>
          <a:bodyPr/>
          <a:lstStyle/>
          <a:p>
            <a:r>
              <a:rPr lang="en-US" dirty="0" smtClean="0"/>
              <a:t>Example: </a:t>
            </a:r>
            <a:r>
              <a:rPr lang="en-US" dirty="0"/>
              <a:t>P</a:t>
            </a:r>
            <a:r>
              <a:rPr lang="en-US" dirty="0" smtClean="0"/>
              <a:t>rocessor </a:t>
            </a:r>
            <a:r>
              <a:rPr lang="en-US" dirty="0"/>
              <a:t>S</a:t>
            </a:r>
            <a:r>
              <a:rPr lang="en-US" dirty="0" smtClean="0"/>
              <a:t>haring</a:t>
            </a:r>
            <a:endParaRPr lang="en-US" dirty="0"/>
          </a:p>
        </p:txBody>
      </p:sp>
      <p:sp>
        <p:nvSpPr>
          <p:cNvPr id="3" name="Content Placeholder 2"/>
          <p:cNvSpPr>
            <a:spLocks noGrp="1"/>
          </p:cNvSpPr>
          <p:nvPr>
            <p:ph idx="1"/>
          </p:nvPr>
        </p:nvSpPr>
        <p:spPr>
          <a:xfrm>
            <a:off x="169863" y="885317"/>
            <a:ext cx="8850312" cy="4258183"/>
          </a:xfrm>
        </p:spPr>
        <p:txBody>
          <a:bodyPr>
            <a:normAutofit/>
          </a:bodyPr>
          <a:lstStyle/>
          <a:p>
            <a:r>
              <a:rPr lang="en-US" dirty="0" smtClean="0"/>
              <a:t>Based on Modula-3 threads</a:t>
            </a:r>
          </a:p>
          <a:p>
            <a:pPr lvl="1"/>
            <a:endParaRPr lang="en-US" dirty="0" smtClean="0"/>
          </a:p>
          <a:p>
            <a:r>
              <a:rPr lang="en-US" dirty="0" smtClean="0"/>
              <a:t>Scheduler multiplexes processor among </a:t>
            </a:r>
            <a:r>
              <a:rPr lang="en-US" dirty="0"/>
              <a:t>competing </a:t>
            </a:r>
            <a:r>
              <a:rPr lang="en-US" dirty="0" smtClean="0"/>
              <a:t>strands</a:t>
            </a:r>
          </a:p>
          <a:p>
            <a:pPr lvl="1"/>
            <a:r>
              <a:rPr lang="en-US" dirty="0" smtClean="0"/>
              <a:t>A</a:t>
            </a:r>
            <a:r>
              <a:rPr lang="en-US" dirty="0"/>
              <a:t> </a:t>
            </a:r>
            <a:r>
              <a:rPr lang="en-US" dirty="0" smtClean="0"/>
              <a:t>strand </a:t>
            </a:r>
            <a:r>
              <a:rPr lang="en-US" dirty="0"/>
              <a:t>is similar to a thread in traditional </a:t>
            </a:r>
            <a:r>
              <a:rPr lang="en-US" dirty="0" smtClean="0"/>
              <a:t>operating but no kernel state</a:t>
            </a:r>
          </a:p>
          <a:p>
            <a:pPr lvl="1"/>
            <a:r>
              <a:rPr lang="en-US" dirty="0"/>
              <a:t>Use preemptive round-robin </a:t>
            </a:r>
            <a:r>
              <a:rPr lang="en-US" dirty="0" smtClean="0"/>
              <a:t>to schedule strands</a:t>
            </a:r>
            <a:endParaRPr lang="en-US" dirty="0"/>
          </a:p>
          <a:p>
            <a:pPr lvl="1"/>
            <a:endParaRPr lang="en-US" dirty="0" smtClean="0"/>
          </a:p>
        </p:txBody>
      </p:sp>
    </p:spTree>
    <p:extLst>
      <p:ext uri="{BB962C8B-B14F-4D97-AF65-F5344CB8AC3E}">
        <p14:creationId xmlns:p14="http://schemas.microsoft.com/office/powerpoint/2010/main" val="2855485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31"/>
            <a:ext cx="8850312" cy="857250"/>
          </a:xfrm>
        </p:spPr>
        <p:txBody>
          <a:bodyPr/>
          <a:lstStyle/>
          <a:p>
            <a:r>
              <a:rPr lang="en-US" dirty="0" smtClean="0"/>
              <a:t>Example: Network Stack</a:t>
            </a:r>
            <a:endParaRPr lang="en-US" dirty="0"/>
          </a:p>
        </p:txBody>
      </p:sp>
      <p:pic>
        <p:nvPicPr>
          <p:cNvPr id="40962" name="Picture 2"/>
          <p:cNvPicPr>
            <a:picLocks noChangeAspect="1" noChangeArrowheads="1"/>
          </p:cNvPicPr>
          <p:nvPr/>
        </p:nvPicPr>
        <p:blipFill>
          <a:blip r:embed="rId2" cstate="print"/>
          <a:srcRect l="31250" t="22857" r="28125" b="20000"/>
          <a:stretch>
            <a:fillRect/>
          </a:stretch>
        </p:blipFill>
        <p:spPr bwMode="auto">
          <a:xfrm>
            <a:off x="1447800" y="912636"/>
            <a:ext cx="5943600" cy="3771900"/>
          </a:xfrm>
          <a:prstGeom prst="rect">
            <a:avLst/>
          </a:prstGeom>
          <a:noFill/>
          <a:ln w="9525">
            <a:noFill/>
            <a:miter lim="800000"/>
            <a:headEnd/>
            <a:tailEnd/>
          </a:ln>
        </p:spPr>
      </p:pic>
      <p:sp>
        <p:nvSpPr>
          <p:cNvPr id="5" name="Oval 4"/>
          <p:cNvSpPr/>
          <p:nvPr/>
        </p:nvSpPr>
        <p:spPr>
          <a:xfrm>
            <a:off x="4876800" y="3770136"/>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886200" y="2798586"/>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071610" y="3779795"/>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1371601" y="1674905"/>
            <a:ext cx="1968321" cy="21894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505200" y="1665246"/>
            <a:ext cx="1905000" cy="2382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562600" y="1665246"/>
            <a:ext cx="1676400" cy="2382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2057400"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76600"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88158"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61079" y="978640"/>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969786"/>
            <a:ext cx="8382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39437" y="969786"/>
            <a:ext cx="6858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0" y="2112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382037" y="2112786"/>
            <a:ext cx="6471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57401" y="2112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19600" y="3217955"/>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74452" y="4189504"/>
            <a:ext cx="1221348" cy="380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05400" y="4198358"/>
            <a:ext cx="1221348" cy="380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63012" y="4681835"/>
            <a:ext cx="5480988" cy="461665"/>
          </a:xfrm>
          <a:prstGeom prst="rect">
            <a:avLst/>
          </a:prstGeom>
          <a:noFill/>
        </p:spPr>
        <p:txBody>
          <a:bodyPr wrap="none" rtlCol="0">
            <a:spAutoFit/>
          </a:bodyPr>
          <a:lstStyle/>
          <a:p>
            <a:r>
              <a:rPr lang="en-US" sz="1200" dirty="0">
                <a:latin typeface="Helvetica Neue Light"/>
                <a:cs typeface="Helvetica Neue Light"/>
                <a:hlinkClick r:id="rId3"/>
              </a:rPr>
              <a:t>www.cs.cornell.edu/courses/CS6410/2011fa/lectures/08-extensible-</a:t>
            </a:r>
            <a:r>
              <a:rPr lang="en-US" sz="1200" dirty="0" smtClean="0">
                <a:latin typeface="Helvetica Neue Light"/>
                <a:cs typeface="Helvetica Neue Light"/>
                <a:hlinkClick r:id="rId3"/>
              </a:rPr>
              <a:t>kernels.pdf</a:t>
            </a:r>
            <a:endParaRPr lang="en-US" sz="1200" dirty="0" smtClean="0">
              <a:latin typeface="Helvetica Neue Light"/>
              <a:cs typeface="Helvetica Neue Light"/>
            </a:endParaRPr>
          </a:p>
          <a:p>
            <a:r>
              <a:rPr lang="en-US" sz="1200" dirty="0" smtClean="0">
                <a:latin typeface="Helvetica Neue Light"/>
                <a:cs typeface="Helvetica Neue Light"/>
              </a:rPr>
              <a:t>(Hakim </a:t>
            </a:r>
            <a:r>
              <a:rPr lang="en-US" sz="1200" dirty="0" err="1" smtClean="0">
                <a:latin typeface="Helvetica Neue Light"/>
                <a:cs typeface="Helvetica Neue Light"/>
              </a:rPr>
              <a:t>Weatherspoon</a:t>
            </a:r>
            <a:r>
              <a:rPr lang="en-US" sz="1200" dirty="0" smtClean="0">
                <a:latin typeface="Helvetica Neue Light"/>
                <a:cs typeface="Helvetica Neue Light"/>
              </a:rPr>
              <a:t>, Cornell </a:t>
            </a:r>
            <a:r>
              <a:rPr lang="en-US" sz="1200" dirty="0">
                <a:latin typeface="Helvetica Neue Light"/>
                <a:cs typeface="Helvetica Neue Light"/>
              </a:rPr>
              <a:t>University) </a:t>
            </a:r>
            <a:endParaRPr lang="en-US" sz="1200" dirty="0" smtClean="0">
              <a:latin typeface="Helvetica Neue Light"/>
              <a:cs typeface="Helvetica Neue Light"/>
            </a:endParaRPr>
          </a:p>
        </p:txBody>
      </p:sp>
    </p:spTree>
    <p:extLst>
      <p:ext uri="{BB962C8B-B14F-4D97-AF65-F5344CB8AC3E}">
        <p14:creationId xmlns:p14="http://schemas.microsoft.com/office/powerpoint/2010/main" val="2511065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r>
              <a:rPr lang="en-US" dirty="0" err="1" smtClean="0"/>
              <a:t>vs</a:t>
            </a:r>
            <a:r>
              <a:rPr lang="en-US" dirty="0" smtClean="0"/>
              <a:t> </a:t>
            </a:r>
            <a:r>
              <a:rPr lang="en-US" dirty="0" err="1" smtClean="0"/>
              <a:t>Exokernel</a:t>
            </a:r>
            <a:endParaRPr lang="en-US" dirty="0"/>
          </a:p>
        </p:txBody>
      </p:sp>
      <p:sp>
        <p:nvSpPr>
          <p:cNvPr id="3" name="Content Placeholder 2"/>
          <p:cNvSpPr>
            <a:spLocks noGrp="1"/>
          </p:cNvSpPr>
          <p:nvPr>
            <p:ph idx="1"/>
          </p:nvPr>
        </p:nvSpPr>
        <p:spPr/>
        <p:txBody>
          <a:bodyPr/>
          <a:lstStyle/>
          <a:p>
            <a:r>
              <a:rPr lang="en-US" dirty="0" smtClean="0"/>
              <a:t>SPIN uses programming language facilities and communicates through procedure calls</a:t>
            </a:r>
          </a:p>
          <a:p>
            <a:endParaRPr lang="en-US" dirty="0" smtClean="0"/>
          </a:p>
          <a:p>
            <a:r>
              <a:rPr lang="en-US" dirty="0" err="1" smtClean="0"/>
              <a:t>Exokernel</a:t>
            </a:r>
            <a:r>
              <a:rPr lang="en-US" dirty="0" smtClean="0"/>
              <a:t> uses hardware specific calls to protect system calls</a:t>
            </a:r>
            <a:endParaRPr lang="en-US" dirty="0"/>
          </a:p>
        </p:txBody>
      </p:sp>
    </p:spTree>
    <p:extLst>
      <p:ext uri="{BB962C8B-B14F-4D97-AF65-F5344CB8AC3E}">
        <p14:creationId xmlns:p14="http://schemas.microsoft.com/office/powerpoint/2010/main" val="288773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 out</a:t>
            </a:r>
            <a:endParaRPr lang="en-US" dirty="0"/>
          </a:p>
        </p:txBody>
      </p:sp>
      <p:sp>
        <p:nvSpPr>
          <p:cNvPr id="3" name="Content Placeholder 2"/>
          <p:cNvSpPr>
            <a:spLocks noGrp="1"/>
          </p:cNvSpPr>
          <p:nvPr>
            <p:ph idx="1"/>
          </p:nvPr>
        </p:nvSpPr>
        <p:spPr/>
        <p:txBody>
          <a:bodyPr/>
          <a:lstStyle/>
          <a:p>
            <a:r>
              <a:rPr lang="en-US" b="1" dirty="0" smtClean="0"/>
              <a:t>Performance vs Extensibility vs Protection</a:t>
            </a:r>
          </a:p>
          <a:p>
            <a:pPr marL="342900" indent="-342900">
              <a:buFont typeface="Arial" charset="0"/>
              <a:buChar char="•"/>
            </a:pPr>
            <a:r>
              <a:rPr lang="en-US" dirty="0" smtClean="0"/>
              <a:t>DOS provided no protection. Without protective checks, you get performance and apps could directly hack the core to get extensibility.</a:t>
            </a:r>
          </a:p>
          <a:p>
            <a:pPr marL="342900" indent="-342900">
              <a:buFont typeface="Arial" charset="0"/>
              <a:buChar char="•"/>
            </a:pPr>
            <a:r>
              <a:rPr lang="en-US" dirty="0" smtClean="0"/>
              <a:t>Monolithic kernels implemented performance and protection, but were hard to extend</a:t>
            </a:r>
          </a:p>
          <a:p>
            <a:pPr marL="342900" indent="-342900">
              <a:buFont typeface="Arial" charset="0"/>
              <a:buChar char="•"/>
            </a:pPr>
            <a:r>
              <a:rPr lang="en-US" dirty="0" smtClean="0"/>
              <a:t>Microkernels provided good protection and were extensible, but performance suffered</a:t>
            </a:r>
          </a:p>
          <a:p>
            <a:r>
              <a:rPr lang="en-US" b="1" dirty="0" err="1" smtClean="0"/>
              <a:t>Exokernel</a:t>
            </a:r>
            <a:r>
              <a:rPr lang="en-US" b="1" dirty="0" smtClean="0"/>
              <a:t> and SPIN try to achieve all three!</a:t>
            </a:r>
            <a:endParaRPr lang="en-US" b="1" dirty="0"/>
          </a:p>
        </p:txBody>
      </p:sp>
    </p:spTree>
    <p:extLst>
      <p:ext uri="{BB962C8B-B14F-4D97-AF65-F5344CB8AC3E}">
        <p14:creationId xmlns:p14="http://schemas.microsoft.com/office/powerpoint/2010/main" val="20002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Challenges</a:t>
            </a:r>
          </a:p>
        </p:txBody>
      </p:sp>
      <p:sp>
        <p:nvSpPr>
          <p:cNvPr id="15364" name="Rectangle 3"/>
          <p:cNvSpPr>
            <a:spLocks noGrp="1" noChangeArrowheads="1"/>
          </p:cNvSpPr>
          <p:nvPr>
            <p:ph type="body" idx="1"/>
          </p:nvPr>
        </p:nvSpPr>
        <p:spPr>
          <a:xfrm>
            <a:off x="346327" y="1312863"/>
            <a:ext cx="8673848" cy="3190707"/>
          </a:xfrm>
        </p:spPr>
        <p:txBody>
          <a:bodyPr/>
          <a:lstStyle/>
          <a:p>
            <a:pPr eaLnBrk="1" hangingPunct="1"/>
            <a:r>
              <a:rPr lang="en-US" dirty="0"/>
              <a:t>Extensibility</a:t>
            </a:r>
          </a:p>
          <a:p>
            <a:pPr eaLnBrk="1" hangingPunct="1"/>
            <a:endParaRPr lang="en-US" dirty="0"/>
          </a:p>
          <a:p>
            <a:pPr eaLnBrk="1" hangingPunct="1"/>
            <a:r>
              <a:rPr lang="en-US" dirty="0"/>
              <a:t>Security </a:t>
            </a:r>
          </a:p>
          <a:p>
            <a:pPr eaLnBrk="1" hangingPunct="1"/>
            <a:endParaRPr lang="en-US" dirty="0"/>
          </a:p>
          <a:p>
            <a:pPr eaLnBrk="1" hangingPunct="1"/>
            <a:r>
              <a:rPr lang="en-US" dirty="0" smtClean="0"/>
              <a:t>Performance</a:t>
            </a:r>
          </a:p>
          <a:p>
            <a:pPr lvl="1" eaLnBrk="1" hangingPunct="1"/>
            <a:endParaRPr lang="en-US" dirty="0" smtClean="0"/>
          </a:p>
          <a:p>
            <a:pPr eaLnBrk="1" hangingPunct="1"/>
            <a:endParaRPr lang="en-US" dirty="0"/>
          </a:p>
        </p:txBody>
      </p:sp>
      <p:sp>
        <p:nvSpPr>
          <p:cNvPr id="7" name="Text Box 6"/>
          <p:cNvSpPr txBox="1">
            <a:spLocks noChangeArrowheads="1"/>
          </p:cNvSpPr>
          <p:nvPr/>
        </p:nvSpPr>
        <p:spPr bwMode="auto">
          <a:xfrm>
            <a:off x="5724475" y="3975631"/>
            <a:ext cx="2920992" cy="261610"/>
          </a:xfrm>
          <a:prstGeom prst="rect">
            <a:avLst/>
          </a:prstGeom>
          <a:noFill/>
          <a:ln w="9525">
            <a:noFill/>
            <a:miter lim="800000"/>
            <a:headEnd/>
            <a:tailEnd/>
          </a:ln>
        </p:spPr>
        <p:txBody>
          <a:bodyPr wrap="none">
            <a:prstTxWarp prst="textNoShape">
              <a:avLst/>
            </a:prstTxWarp>
            <a:spAutoFit/>
          </a:bodyPr>
          <a:lstStyle/>
          <a:p>
            <a:r>
              <a:rPr lang="en-US" sz="1100" dirty="0">
                <a:latin typeface="Helvetica Neue Light"/>
                <a:cs typeface="Helvetica Neue Light"/>
              </a:rPr>
              <a:t>From Stefan Savage’s SOSP 95 presentation</a:t>
            </a:r>
          </a:p>
        </p:txBody>
      </p:sp>
      <p:graphicFrame>
        <p:nvGraphicFramePr>
          <p:cNvPr id="9" name="Object 4"/>
          <p:cNvGraphicFramePr>
            <a:graphicFrameLocks noChangeAspect="1"/>
          </p:cNvGraphicFramePr>
          <p:nvPr>
            <p:extLst/>
          </p:nvPr>
        </p:nvGraphicFramePr>
        <p:xfrm>
          <a:off x="3655676" y="97442"/>
          <a:ext cx="5014930" cy="3957638"/>
        </p:xfrm>
        <a:graphic>
          <a:graphicData uri="http://schemas.openxmlformats.org/presentationml/2006/ole">
            <mc:AlternateContent xmlns:mc="http://schemas.openxmlformats.org/markup-compatibility/2006">
              <mc:Choice xmlns:v="urn:schemas-microsoft-com:vml" Requires="v">
                <p:oleObj spid="_x0000_s6154" name="Bitmap Image" r:id="rId4" imgW="6125430" imgH="4495238" progId="Paint.Picture">
                  <p:embed/>
                </p:oleObj>
              </mc:Choice>
              <mc:Fallback>
                <p:oleObj name="Bitmap Image" r:id="rId4" imgW="6125430" imgH="44952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5676" y="97442"/>
                        <a:ext cx="5014930" cy="3957638"/>
                      </a:xfrm>
                      <a:prstGeom prst="rect">
                        <a:avLst/>
                      </a:prstGeom>
                      <a:noFill/>
                      <a:ln>
                        <a:noFill/>
                      </a:ln>
                      <a:effectLst/>
                    </p:spPr>
                  </p:pic>
                </p:oleObj>
              </mc:Fallback>
            </mc:AlternateContent>
          </a:graphicData>
        </a:graphic>
      </p:graphicFrame>
      <p:sp>
        <p:nvSpPr>
          <p:cNvPr id="2" name="Rectangle 1"/>
          <p:cNvSpPr/>
          <p:nvPr/>
        </p:nvSpPr>
        <p:spPr>
          <a:xfrm>
            <a:off x="0" y="4388094"/>
            <a:ext cx="9144000" cy="75540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800" dirty="0" err="1" smtClean="0">
                <a:latin typeface="Helvetica Neue Light"/>
                <a:cs typeface="Helvetica Neue Light"/>
              </a:rPr>
              <a:t>Exokernel</a:t>
            </a:r>
            <a:r>
              <a:rPr lang="en-US" sz="2800" dirty="0" smtClean="0">
                <a:latin typeface="Helvetica Neue Light"/>
                <a:cs typeface="Helvetica Neue Light"/>
              </a:rPr>
              <a:t> and SPIN attempt to have all 3 in one OS!</a:t>
            </a:r>
            <a:endParaRPr lang="en-US" sz="2800" dirty="0">
              <a:latin typeface="Helvetica Neue Light"/>
              <a:cs typeface="Helvetica Neue Light"/>
            </a:endParaRPr>
          </a:p>
        </p:txBody>
      </p:sp>
    </p:spTree>
    <p:extLst>
      <p:ext uri="{BB962C8B-B14F-4D97-AF65-F5344CB8AC3E}">
        <p14:creationId xmlns:p14="http://schemas.microsoft.com/office/powerpoint/2010/main" val="82759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 out further</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Much of computer system research is about tradeoffs</a:t>
            </a:r>
          </a:p>
          <a:p>
            <a:pPr marL="971550" lvl="1" indent="-342900">
              <a:buFont typeface="Arial" charset="0"/>
              <a:buChar char="•"/>
            </a:pPr>
            <a:r>
              <a:rPr lang="en-US" dirty="0" smtClean="0"/>
              <a:t>Efficiency vs Security</a:t>
            </a:r>
          </a:p>
          <a:p>
            <a:pPr marL="971550" lvl="1" indent="-342900">
              <a:buFont typeface="Arial" charset="0"/>
              <a:buChar char="•"/>
            </a:pPr>
            <a:r>
              <a:rPr lang="en-US" dirty="0" smtClean="0"/>
              <a:t>Efficiency vs Modularity (Extensibility)</a:t>
            </a:r>
          </a:p>
          <a:p>
            <a:pPr marL="971550" lvl="1" indent="-342900">
              <a:buFont typeface="Arial" charset="0"/>
              <a:buChar char="•"/>
            </a:pPr>
            <a:r>
              <a:rPr lang="en-US" dirty="0" smtClean="0"/>
              <a:t>Efficiency vs Fairness</a:t>
            </a:r>
          </a:p>
          <a:p>
            <a:pPr marL="971550" lvl="1" indent="-342900">
              <a:buFont typeface="Arial" charset="0"/>
              <a:buChar char="•"/>
            </a:pPr>
            <a:r>
              <a:rPr lang="en-US" dirty="0" smtClean="0"/>
              <a:t>Efficiency vs Correctness </a:t>
            </a:r>
          </a:p>
          <a:p>
            <a:pPr marL="342900" indent="-342900">
              <a:buFont typeface="Arial" charset="0"/>
              <a:buChar char="•"/>
            </a:pPr>
            <a:r>
              <a:rPr lang="en-US" dirty="0" smtClean="0"/>
              <a:t>Papers that show that you can have your cake and east it too get attention!</a:t>
            </a:r>
            <a:endParaRPr lang="en-US" dirty="0"/>
          </a:p>
        </p:txBody>
      </p:sp>
    </p:spTree>
    <p:extLst>
      <p:ext uri="{BB962C8B-B14F-4D97-AF65-F5344CB8AC3E}">
        <p14:creationId xmlns:p14="http://schemas.microsoft.com/office/powerpoint/2010/main" val="39522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Microkernels vs </a:t>
            </a:r>
            <a:r>
              <a:rPr lang="en-US" dirty="0" err="1" smtClean="0"/>
              <a:t>Exokernels</a:t>
            </a:r>
            <a:r>
              <a:rPr lang="en-US" dirty="0" smtClean="0"/>
              <a:t> vs VMs vs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err="1"/>
              <a:t>Exokernels</a:t>
            </a:r>
            <a:r>
              <a:rPr lang="en-US" dirty="0"/>
              <a:t> provide secure bindings to hardware directly</a:t>
            </a:r>
          </a:p>
          <a:p>
            <a:pPr marL="342900" indent="-342900">
              <a:buFont typeface="Arial" charset="0"/>
              <a:buChar char="•"/>
            </a:pPr>
            <a:endParaRPr lang="en-US" sz="1000" dirty="0" smtClean="0"/>
          </a:p>
          <a:p>
            <a:pPr marL="342900" indent="-342900">
              <a:buFont typeface="Arial" charset="0"/>
              <a:buChar char="•"/>
            </a:pPr>
            <a:r>
              <a:rPr lang="en-US" dirty="0" smtClean="0"/>
              <a:t>What about microkernels?</a:t>
            </a:r>
          </a:p>
          <a:p>
            <a:pPr marL="971550" lvl="1" indent="-342900">
              <a:buFont typeface="Arial" charset="0"/>
              <a:buChar char="•"/>
            </a:pPr>
            <a:r>
              <a:rPr lang="en-US" dirty="0" smtClean="0"/>
              <a:t>Microkernels implement IPC and process management </a:t>
            </a:r>
            <a:r>
              <a:rPr lang="en-US" b="1" dirty="0" smtClean="0"/>
              <a:t>abstractions</a:t>
            </a:r>
            <a:r>
              <a:rPr lang="en-US" dirty="0" smtClean="0"/>
              <a:t>, they are fixed and cannot be changed </a:t>
            </a:r>
          </a:p>
          <a:p>
            <a:pPr marL="342900" indent="-342900">
              <a:buFont typeface="Arial" charset="0"/>
              <a:buChar char="•"/>
            </a:pPr>
            <a:endParaRPr lang="en-US" sz="1000" dirty="0" smtClean="0"/>
          </a:p>
          <a:p>
            <a:pPr marL="342900" indent="-342900">
              <a:buFont typeface="Arial" charset="0"/>
              <a:buChar char="•"/>
            </a:pPr>
            <a:r>
              <a:rPr lang="en-US" dirty="0" smtClean="0"/>
              <a:t>What about VMs?</a:t>
            </a:r>
          </a:p>
          <a:p>
            <a:pPr marL="971550" lvl="1" indent="-342900">
              <a:buFont typeface="Arial" charset="0"/>
              <a:buChar char="•"/>
            </a:pPr>
            <a:r>
              <a:rPr lang="en-US" dirty="0" smtClean="0"/>
              <a:t>VMs emulate full machine and also typically run another monolithic kernel inside of it (c.f. </a:t>
            </a:r>
            <a:r>
              <a:rPr lang="en-US" dirty="0" err="1" smtClean="0"/>
              <a:t>paravirtualization</a:t>
            </a:r>
            <a:r>
              <a:rPr lang="en-US" dirty="0" smtClean="0"/>
              <a:t>?)</a:t>
            </a:r>
          </a:p>
          <a:p>
            <a:pPr marL="342900" indent="-342900">
              <a:buFont typeface="Arial" charset="0"/>
              <a:buChar char="•"/>
            </a:pPr>
            <a:endParaRPr lang="en-US" sz="1000" dirty="0" smtClean="0"/>
          </a:p>
          <a:p>
            <a:pPr marL="342900" indent="-342900">
              <a:buFont typeface="Arial" charset="0"/>
              <a:buChar char="•"/>
            </a:pPr>
            <a:r>
              <a:rPr lang="en-US" dirty="0" smtClean="0"/>
              <a:t>What about containers? </a:t>
            </a:r>
            <a:endParaRPr lang="en-US" dirty="0"/>
          </a:p>
        </p:txBody>
      </p:sp>
    </p:spTree>
    <p:extLst>
      <p:ext uri="{BB962C8B-B14F-4D97-AF65-F5344CB8AC3E}">
        <p14:creationId xmlns:p14="http://schemas.microsoft.com/office/powerpoint/2010/main" val="141463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28700"/>
            <a:ext cx="8229600" cy="3705821"/>
          </a:xfrm>
        </p:spPr>
        <p:txBody>
          <a:bodyPr>
            <a:normAutofit lnSpcReduction="10000"/>
          </a:bodyPr>
          <a:lstStyle/>
          <a:p>
            <a:r>
              <a:rPr lang="en-US" dirty="0" smtClean="0"/>
              <a:t>Extensibility without loss of security or performance</a:t>
            </a:r>
          </a:p>
          <a:p>
            <a:pPr lvl="1"/>
            <a:endParaRPr lang="en-US" dirty="0" smtClean="0"/>
          </a:p>
          <a:p>
            <a:r>
              <a:rPr lang="en-US" dirty="0" err="1" smtClean="0"/>
              <a:t>Exokernels</a:t>
            </a:r>
            <a:endParaRPr lang="en-US" dirty="0" smtClean="0"/>
          </a:p>
          <a:p>
            <a:pPr lvl="1"/>
            <a:r>
              <a:rPr lang="en-US" dirty="0" smtClean="0"/>
              <a:t>Safely export machine resources</a:t>
            </a:r>
          </a:p>
          <a:p>
            <a:pPr lvl="1"/>
            <a:r>
              <a:rPr lang="en-US" dirty="0" smtClean="0"/>
              <a:t>Decouple protection from management to get performance, no layers of indirection to slow things down</a:t>
            </a:r>
          </a:p>
          <a:p>
            <a:pPr lvl="1"/>
            <a:endParaRPr lang="en-US" dirty="0" smtClean="0"/>
          </a:p>
          <a:p>
            <a:r>
              <a:rPr lang="en-US" dirty="0" smtClean="0"/>
              <a:t>SPIN</a:t>
            </a:r>
          </a:p>
          <a:p>
            <a:pPr lvl="1"/>
            <a:r>
              <a:rPr lang="en-US" dirty="0"/>
              <a:t>K</a:t>
            </a:r>
            <a:r>
              <a:rPr lang="en-US" dirty="0" smtClean="0"/>
              <a:t>ernel extensions (imported) safely specialize OS services</a:t>
            </a:r>
          </a:p>
          <a:p>
            <a:pPr lvl="1"/>
            <a:r>
              <a:rPr lang="en-US" dirty="0" smtClean="0"/>
              <a:t>Safety through Programming Language support</a:t>
            </a:r>
          </a:p>
          <a:p>
            <a:endParaRPr lang="en-US" dirty="0"/>
          </a:p>
        </p:txBody>
      </p:sp>
    </p:spTree>
    <p:extLst>
      <p:ext uri="{BB962C8B-B14F-4D97-AF65-F5344CB8AC3E}">
        <p14:creationId xmlns:p14="http://schemas.microsoft.com/office/powerpoint/2010/main" val="129079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p:txBody>
          <a:bodyPr/>
          <a:lstStyle/>
          <a:p>
            <a:r>
              <a:rPr lang="en-US" sz="1600" b="1" dirty="0" smtClean="0"/>
              <a:t>What is an abstraction?</a:t>
            </a:r>
          </a:p>
          <a:p>
            <a:pPr marL="342900" indent="-342900">
              <a:buFont typeface="Arial" charset="0"/>
              <a:buChar char="•"/>
            </a:pPr>
            <a:r>
              <a:rPr lang="en-US" sz="1600" dirty="0" smtClean="0"/>
              <a:t>Generalization. Often an API in CS. Hides implementation details.</a:t>
            </a:r>
          </a:p>
          <a:p>
            <a:pPr marL="342900" indent="-342900">
              <a:buFont typeface="Arial" charset="0"/>
              <a:buChar char="•"/>
            </a:pPr>
            <a:endParaRPr lang="en-US" sz="1600" dirty="0"/>
          </a:p>
          <a:p>
            <a:r>
              <a:rPr lang="en-US" sz="1600" b="1" dirty="0" smtClean="0"/>
              <a:t>What are the advantages of abstractions?</a:t>
            </a:r>
          </a:p>
          <a:p>
            <a:pPr marL="342900" indent="-342900">
              <a:buFont typeface="Arial" charset="0"/>
              <a:buChar char="•"/>
            </a:pPr>
            <a:r>
              <a:rPr lang="en-US" sz="1600" dirty="0" smtClean="0"/>
              <a:t>Simpler. Easy to understand and use. Just follow the contract. How we fight complexity.</a:t>
            </a:r>
          </a:p>
          <a:p>
            <a:pPr marL="342900" indent="-342900">
              <a:buFont typeface="Arial" charset="0"/>
              <a:buChar char="•"/>
            </a:pPr>
            <a:r>
              <a:rPr lang="en-US" sz="1600" dirty="0" smtClean="0"/>
              <a:t>Standardization. Many implementations all satisfy the abstraction. Loose coupling, e.g. Unix’ everything is a file, many implementations and all apps benefit from this standardization. </a:t>
            </a:r>
          </a:p>
          <a:p>
            <a:pPr marL="342900" indent="-342900">
              <a:buFont typeface="Arial" charset="0"/>
              <a:buChar char="•"/>
            </a:pPr>
            <a:endParaRPr lang="en-US" sz="1600" dirty="0"/>
          </a:p>
          <a:p>
            <a:r>
              <a:rPr lang="en-US" sz="1600" b="1" dirty="0" smtClean="0"/>
              <a:t>What are the disadvantages of abstractions?</a:t>
            </a:r>
          </a:p>
          <a:p>
            <a:pPr marL="285750" indent="-285750">
              <a:buFont typeface="Arial" charset="0"/>
              <a:buChar char="•"/>
            </a:pPr>
            <a:r>
              <a:rPr lang="en-US" sz="1600" dirty="0" smtClean="0"/>
              <a:t>Contract is a compromise. Least common denominator. Not perfect for each use case</a:t>
            </a:r>
          </a:p>
          <a:p>
            <a:pPr marL="285750" indent="-285750">
              <a:buFont typeface="Arial" charset="0"/>
              <a:buChar char="•"/>
            </a:pPr>
            <a:r>
              <a:rPr lang="en-US" sz="1600" dirty="0" smtClean="0"/>
              <a:t>Performance often suffers (if you only could tweak an implementation detail of a particular implementation)</a:t>
            </a:r>
          </a:p>
          <a:p>
            <a:pPr marL="285750" indent="-285750">
              <a:buFont typeface="Arial" charset="0"/>
              <a:buChar char="•"/>
            </a:pPr>
            <a:r>
              <a:rPr lang="en-US" sz="1600" dirty="0" smtClean="0"/>
              <a:t>Can create bloated software.</a:t>
            </a:r>
            <a:endParaRPr lang="en-US" sz="1600" dirty="0"/>
          </a:p>
        </p:txBody>
      </p:sp>
    </p:spTree>
    <p:extLst>
      <p:ext uri="{BB962C8B-B14F-4D97-AF65-F5344CB8AC3E}">
        <p14:creationId xmlns:p14="http://schemas.microsoft.com/office/powerpoint/2010/main" val="16817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Context for </a:t>
            </a:r>
            <a:r>
              <a:rPr lang="en-US" dirty="0" smtClean="0"/>
              <a:t>These Papers (1990s)</a:t>
            </a:r>
            <a:endParaRPr lang="en-US" dirty="0"/>
          </a:p>
        </p:txBody>
      </p:sp>
      <p:sp>
        <p:nvSpPr>
          <p:cNvPr id="106499" name="Rectangle 3"/>
          <p:cNvSpPr>
            <a:spLocks noGrp="1" noChangeArrowheads="1"/>
          </p:cNvSpPr>
          <p:nvPr>
            <p:ph type="body" idx="1"/>
          </p:nvPr>
        </p:nvSpPr>
        <p:spPr>
          <a:xfrm>
            <a:off x="293688" y="1116269"/>
            <a:ext cx="5824759" cy="3829959"/>
          </a:xfrm>
        </p:spPr>
        <p:txBody>
          <a:bodyPr>
            <a:normAutofit lnSpcReduction="10000"/>
          </a:bodyPr>
          <a:lstStyle/>
          <a:p>
            <a:pPr>
              <a:lnSpc>
                <a:spcPct val="90000"/>
              </a:lnSpc>
            </a:pPr>
            <a:r>
              <a:rPr lang="en-US" dirty="0" smtClean="0"/>
              <a:t>Windows was dominating the market </a:t>
            </a:r>
          </a:p>
          <a:p>
            <a:pPr lvl="1">
              <a:lnSpc>
                <a:spcPct val="90000"/>
              </a:lnSpc>
            </a:pPr>
            <a:r>
              <a:rPr lang="en-US" dirty="0" smtClean="0"/>
              <a:t>Mac OS downward trend (few </a:t>
            </a:r>
            <a:r>
              <a:rPr lang="en-US" dirty="0" err="1" smtClean="0"/>
              <a:t>percents</a:t>
            </a:r>
            <a:r>
              <a:rPr lang="en-US" dirty="0" smtClean="0"/>
              <a:t>)</a:t>
            </a:r>
          </a:p>
          <a:p>
            <a:pPr lvl="1">
              <a:lnSpc>
                <a:spcPct val="90000"/>
              </a:lnSpc>
            </a:pPr>
            <a:r>
              <a:rPr lang="en-US" dirty="0" smtClean="0"/>
              <a:t>Unix market highly fragmented (few </a:t>
            </a:r>
            <a:r>
              <a:rPr lang="en-US" dirty="0" err="1" smtClean="0"/>
              <a:t>percents</a:t>
            </a:r>
            <a:r>
              <a:rPr lang="en-US" dirty="0" smtClean="0"/>
              <a:t>)</a:t>
            </a:r>
          </a:p>
          <a:p>
            <a:pPr lvl="1">
              <a:lnSpc>
                <a:spcPct val="90000"/>
              </a:lnSpc>
            </a:pPr>
            <a:endParaRPr lang="en-US" dirty="0"/>
          </a:p>
          <a:p>
            <a:pPr>
              <a:lnSpc>
                <a:spcPct val="90000"/>
              </a:lnSpc>
            </a:pPr>
            <a:r>
              <a:rPr lang="en-US" dirty="0" smtClean="0"/>
              <a:t>OS research limited impact</a:t>
            </a:r>
          </a:p>
          <a:p>
            <a:pPr lvl="1">
              <a:lnSpc>
                <a:spcPct val="90000"/>
              </a:lnSpc>
            </a:pPr>
            <a:r>
              <a:rPr lang="en-US" dirty="0" smtClean="0"/>
              <a:t>Vast majority of </a:t>
            </a:r>
            <a:r>
              <a:rPr lang="en-US" dirty="0" err="1" smtClean="0"/>
              <a:t>OSes</a:t>
            </a:r>
            <a:r>
              <a:rPr lang="en-US" dirty="0" smtClean="0"/>
              <a:t> proprietary</a:t>
            </a:r>
          </a:p>
          <a:p>
            <a:pPr lvl="1">
              <a:lnSpc>
                <a:spcPct val="90000"/>
              </a:lnSpc>
            </a:pPr>
            <a:r>
              <a:rPr lang="en-US" b="1" dirty="0" smtClean="0"/>
              <a:t>“Is OS research dead?”</a:t>
            </a:r>
            <a:r>
              <a:rPr lang="en-US" dirty="0" smtClean="0"/>
              <a:t>, popular panel topic at systems conferences of the era</a:t>
            </a:r>
          </a:p>
          <a:p>
            <a:pPr>
              <a:lnSpc>
                <a:spcPct val="90000"/>
              </a:lnSpc>
            </a:pPr>
            <a:endParaRPr lang="en-US" dirty="0"/>
          </a:p>
          <a:p>
            <a:pPr>
              <a:lnSpc>
                <a:spcPct val="90000"/>
              </a:lnSpc>
            </a:pPr>
            <a:r>
              <a:rPr lang="en-US" dirty="0" smtClean="0"/>
              <a:t>An effort to reboot the OS research, in particular, and OS architecture, in general  </a:t>
            </a:r>
            <a:endParaRPr lang="en-US" dirty="0"/>
          </a:p>
          <a:p>
            <a:pPr>
              <a:lnSpc>
                <a:spcPct val="90000"/>
              </a:lnSpc>
            </a:pPr>
            <a:endParaRPr lang="en-US" dirty="0" smtClean="0"/>
          </a:p>
          <a:p>
            <a:pPr>
              <a:lnSpc>
                <a:spcPct val="90000"/>
              </a:lnSpc>
            </a:pPr>
            <a:endParaRPr lang="en-US" dirty="0"/>
          </a:p>
        </p:txBody>
      </p:sp>
      <p:pic>
        <p:nvPicPr>
          <p:cNvPr id="2" name="Picture 1"/>
          <p:cNvPicPr>
            <a:picLocks noChangeAspect="1"/>
          </p:cNvPicPr>
          <p:nvPr/>
        </p:nvPicPr>
        <p:blipFill>
          <a:blip r:embed="rId2"/>
          <a:stretch>
            <a:fillRect/>
          </a:stretch>
        </p:blipFill>
        <p:spPr>
          <a:xfrm>
            <a:off x="6137689" y="1216847"/>
            <a:ext cx="2815924" cy="1754995"/>
          </a:xfrm>
          <a:prstGeom prst="rect">
            <a:avLst/>
          </a:prstGeom>
        </p:spPr>
      </p:pic>
    </p:spTree>
    <p:extLst>
      <p:ext uri="{BB962C8B-B14F-4D97-AF65-F5344CB8AC3E}">
        <p14:creationId xmlns:p14="http://schemas.microsoft.com/office/powerpoint/2010/main" val="262139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“Fixed” Interfaces</a:t>
            </a:r>
            <a:endParaRPr lang="en-US" dirty="0"/>
          </a:p>
        </p:txBody>
      </p:sp>
      <p:sp>
        <p:nvSpPr>
          <p:cNvPr id="3" name="Content Placeholder 2"/>
          <p:cNvSpPr>
            <a:spLocks noGrp="1"/>
          </p:cNvSpPr>
          <p:nvPr>
            <p:ph idx="1"/>
          </p:nvPr>
        </p:nvSpPr>
        <p:spPr>
          <a:xfrm>
            <a:off x="169862" y="1097023"/>
            <a:ext cx="8974137" cy="3868451"/>
          </a:xfrm>
        </p:spPr>
        <p:txBody>
          <a:bodyPr/>
          <a:lstStyle/>
          <a:p>
            <a:r>
              <a:rPr lang="en-US" dirty="0" smtClean="0"/>
              <a:t>Both papers identify “fixed interfaces” provided by existing </a:t>
            </a:r>
            <a:r>
              <a:rPr lang="en-US" dirty="0" err="1" smtClean="0"/>
              <a:t>OSes</a:t>
            </a:r>
            <a:r>
              <a:rPr lang="en-US" dirty="0" smtClean="0"/>
              <a:t> as main challenge</a:t>
            </a:r>
          </a:p>
          <a:p>
            <a:pPr lvl="1"/>
            <a:r>
              <a:rPr lang="en-US" dirty="0" smtClean="0"/>
              <a:t>Fixed interfaces provide protection but hurt performance and functionality</a:t>
            </a:r>
          </a:p>
          <a:p>
            <a:pPr lvl="4"/>
            <a:endParaRPr lang="en-US" dirty="0"/>
          </a:p>
          <a:p>
            <a:r>
              <a:rPr lang="en-US" dirty="0" err="1" smtClean="0"/>
              <a:t>Exokernel</a:t>
            </a:r>
            <a:r>
              <a:rPr lang="en-US" dirty="0" smtClean="0"/>
              <a:t>:</a:t>
            </a:r>
          </a:p>
          <a:p>
            <a:pPr lvl="1"/>
            <a:r>
              <a:rPr lang="en-US" dirty="0" smtClean="0"/>
              <a:t>“</a:t>
            </a:r>
            <a:r>
              <a:rPr lang="en-US" i="1" dirty="0"/>
              <a:t>Fixed high-level abstractions hurt application performance </a:t>
            </a:r>
            <a:r>
              <a:rPr lang="en-US" i="1" dirty="0" smtClean="0"/>
              <a:t>because there </a:t>
            </a:r>
            <a:r>
              <a:rPr lang="en-US" i="1" dirty="0"/>
              <a:t>is no single way to abstract physical resources or </a:t>
            </a:r>
            <a:r>
              <a:rPr lang="en-US" i="1" dirty="0" smtClean="0"/>
              <a:t>to implement </a:t>
            </a:r>
            <a:r>
              <a:rPr lang="en-US" i="1" dirty="0"/>
              <a:t>an abstraction that is best for all applications</a:t>
            </a:r>
            <a:r>
              <a:rPr lang="en-US" i="1" dirty="0" smtClean="0"/>
              <a:t>.</a:t>
            </a:r>
            <a:r>
              <a:rPr lang="en-US" dirty="0" smtClean="0"/>
              <a:t>”</a:t>
            </a:r>
          </a:p>
          <a:p>
            <a:pPr lvl="1"/>
            <a:r>
              <a:rPr lang="en-US" dirty="0" smtClean="0"/>
              <a:t>“</a:t>
            </a:r>
            <a:r>
              <a:rPr lang="en-US" i="1" dirty="0"/>
              <a:t>Fixed high-level abstractions limit the functionality of applications</a:t>
            </a:r>
            <a:r>
              <a:rPr lang="en-US" i="1" dirty="0" smtClean="0"/>
              <a:t>, because </a:t>
            </a:r>
            <a:r>
              <a:rPr lang="en-US" i="1" dirty="0"/>
              <a:t>they are the only available interface between </a:t>
            </a:r>
            <a:r>
              <a:rPr lang="en-US" i="1" dirty="0" smtClean="0"/>
              <a:t>applications and </a:t>
            </a:r>
            <a:r>
              <a:rPr lang="en-US" i="1" dirty="0"/>
              <a:t>hardware resources</a:t>
            </a:r>
            <a:r>
              <a:rPr lang="en-US" dirty="0" smtClean="0"/>
              <a:t>”</a:t>
            </a:r>
          </a:p>
          <a:p>
            <a:endParaRPr lang="en-US" dirty="0"/>
          </a:p>
          <a:p>
            <a:endParaRPr lang="en-US" dirty="0"/>
          </a:p>
        </p:txBody>
      </p:sp>
    </p:spTree>
    <p:extLst>
      <p:ext uri="{BB962C8B-B14F-4D97-AF65-F5344CB8AC3E}">
        <p14:creationId xmlns:p14="http://schemas.microsoft.com/office/powerpoint/2010/main" val="425426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“Fixed” Interfaces</a:t>
            </a:r>
            <a:endParaRPr lang="en-US" dirty="0"/>
          </a:p>
        </p:txBody>
      </p:sp>
      <p:sp>
        <p:nvSpPr>
          <p:cNvPr id="3" name="Content Placeholder 2"/>
          <p:cNvSpPr>
            <a:spLocks noGrp="1"/>
          </p:cNvSpPr>
          <p:nvPr>
            <p:ph idx="1"/>
          </p:nvPr>
        </p:nvSpPr>
        <p:spPr>
          <a:xfrm>
            <a:off x="169862" y="1097023"/>
            <a:ext cx="8974137" cy="3868451"/>
          </a:xfrm>
        </p:spPr>
        <p:txBody>
          <a:bodyPr/>
          <a:lstStyle/>
          <a:p>
            <a:r>
              <a:rPr lang="en-US" dirty="0" smtClean="0"/>
              <a:t>Both papers identify “fixed interfaces” provided by existing </a:t>
            </a:r>
            <a:r>
              <a:rPr lang="en-US" dirty="0" err="1" smtClean="0"/>
              <a:t>OSes</a:t>
            </a:r>
            <a:r>
              <a:rPr lang="en-US" dirty="0" smtClean="0"/>
              <a:t> as main challenge</a:t>
            </a:r>
          </a:p>
          <a:p>
            <a:pPr lvl="1"/>
            <a:r>
              <a:rPr lang="en-US" dirty="0" smtClean="0"/>
              <a:t>Fixed interfaces provide protection but hurt performance and functionality</a:t>
            </a:r>
          </a:p>
          <a:p>
            <a:pPr lvl="4"/>
            <a:endParaRPr lang="en-US" dirty="0"/>
          </a:p>
          <a:p>
            <a:r>
              <a:rPr lang="en-US" dirty="0" smtClean="0"/>
              <a:t>SPIN:</a:t>
            </a:r>
          </a:p>
          <a:p>
            <a:pPr lvl="1"/>
            <a:r>
              <a:rPr lang="en-US" dirty="0" smtClean="0"/>
              <a:t>“</a:t>
            </a:r>
            <a:r>
              <a:rPr lang="en-US" i="1" dirty="0"/>
              <a:t>Existing operating systems provide fixed interfaces and implementations to system services and resources. This makes them inappropriate for applications whose resource demands and usage patterns are poorly matched by the services provided</a:t>
            </a:r>
            <a:r>
              <a:rPr lang="en-US" i="1" dirty="0" smtClean="0"/>
              <a:t>.</a:t>
            </a:r>
            <a:r>
              <a:rPr lang="en-US" dirty="0" smtClean="0"/>
              <a:t>”</a:t>
            </a:r>
            <a:endParaRPr lang="en-US" dirty="0"/>
          </a:p>
        </p:txBody>
      </p:sp>
    </p:spTree>
    <p:extLst>
      <p:ext uri="{BB962C8B-B14F-4D97-AF65-F5344CB8AC3E}">
        <p14:creationId xmlns:p14="http://schemas.microsoft.com/office/powerpoint/2010/main" val="5001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Problems in existing </a:t>
            </a:r>
            <a:r>
              <a:rPr lang="en-US" dirty="0" err="1" smtClean="0"/>
              <a:t>OSes</a:t>
            </a:r>
            <a:endParaRPr lang="en-US" dirty="0"/>
          </a:p>
        </p:txBody>
      </p:sp>
      <p:sp>
        <p:nvSpPr>
          <p:cNvPr id="10244" name="Rectangle 3"/>
          <p:cNvSpPr>
            <a:spLocks noGrp="1" noChangeArrowheads="1"/>
          </p:cNvSpPr>
          <p:nvPr>
            <p:ph type="body" idx="1"/>
          </p:nvPr>
        </p:nvSpPr>
        <p:spPr>
          <a:xfrm>
            <a:off x="304800" y="1000793"/>
            <a:ext cx="9144000" cy="3593830"/>
          </a:xfrm>
        </p:spPr>
        <p:txBody>
          <a:bodyPr/>
          <a:lstStyle/>
          <a:p>
            <a:pPr eaLnBrk="1" hangingPunct="1"/>
            <a:r>
              <a:rPr lang="en-US" dirty="0"/>
              <a:t>Extensibility</a:t>
            </a:r>
          </a:p>
          <a:p>
            <a:pPr lvl="1" eaLnBrk="1" hangingPunct="1"/>
            <a:r>
              <a:rPr lang="en-US" dirty="0"/>
              <a:t>Abstractions overly general</a:t>
            </a:r>
          </a:p>
          <a:p>
            <a:pPr lvl="1" eaLnBrk="1" hangingPunct="1"/>
            <a:r>
              <a:rPr lang="en-US" dirty="0"/>
              <a:t>Apps cannot dictate management</a:t>
            </a:r>
          </a:p>
          <a:p>
            <a:pPr lvl="1" eaLnBrk="1" hangingPunct="1"/>
            <a:r>
              <a:rPr lang="en-US" dirty="0"/>
              <a:t>Implementations are fixed</a:t>
            </a:r>
          </a:p>
          <a:p>
            <a:pPr eaLnBrk="1" hangingPunct="1"/>
            <a:r>
              <a:rPr lang="en-US" dirty="0"/>
              <a:t>Performance</a:t>
            </a:r>
          </a:p>
          <a:p>
            <a:pPr lvl="1" eaLnBrk="1" hangingPunct="1"/>
            <a:r>
              <a:rPr lang="en-US" dirty="0" smtClean="0"/>
              <a:t>Context switching expensive</a:t>
            </a:r>
            <a:endParaRPr lang="en-US" dirty="0"/>
          </a:p>
          <a:p>
            <a:pPr lvl="1" eaLnBrk="1" hangingPunct="1"/>
            <a:r>
              <a:rPr lang="en-US" dirty="0"/>
              <a:t>Generalizations and hiding information affect performance</a:t>
            </a:r>
          </a:p>
          <a:p>
            <a:pPr eaLnBrk="1" hangingPunct="1"/>
            <a:r>
              <a:rPr lang="en-US" dirty="0"/>
              <a:t>Protection and Management offered with loss in Extensibility and Performance</a:t>
            </a:r>
          </a:p>
        </p:txBody>
      </p:sp>
    </p:spTree>
    <p:extLst>
      <p:ext uri="{BB962C8B-B14F-4D97-AF65-F5344CB8AC3E}">
        <p14:creationId xmlns:p14="http://schemas.microsoft.com/office/powerpoint/2010/main" val="175501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a:t>
            </a:r>
            <a:endParaRPr lang="en-US" dirty="0"/>
          </a:p>
        </p:txBody>
      </p:sp>
      <p:sp>
        <p:nvSpPr>
          <p:cNvPr id="3" name="Content Placeholder 2"/>
          <p:cNvSpPr>
            <a:spLocks noGrp="1"/>
          </p:cNvSpPr>
          <p:nvPr>
            <p:ph idx="1"/>
          </p:nvPr>
        </p:nvSpPr>
        <p:spPr/>
        <p:txBody>
          <a:bodyPr/>
          <a:lstStyle/>
          <a:p>
            <a:r>
              <a:rPr lang="en-US" dirty="0" smtClean="0"/>
              <a:t>Very few of innovations making into commercial </a:t>
            </a:r>
            <a:r>
              <a:rPr lang="en-US" dirty="0" err="1" smtClean="0"/>
              <a:t>OSes</a:t>
            </a:r>
            <a:endParaRPr lang="en-US" dirty="0" smtClean="0"/>
          </a:p>
          <a:p>
            <a:pPr lvl="1"/>
            <a:r>
              <a:rPr lang="en-US" dirty="0" smtClean="0"/>
              <a:t>E.g., scheduler activations, efficient IPC, new virtual memory policies, </a:t>
            </a:r>
            <a:r>
              <a:rPr lang="is-IS" dirty="0" smtClean="0"/>
              <a:t>…</a:t>
            </a:r>
            <a:endParaRPr lang="en-US" dirty="0" smtClean="0"/>
          </a:p>
          <a:p>
            <a:pPr lvl="1"/>
            <a:endParaRPr lang="en-US" dirty="0"/>
          </a:p>
          <a:p>
            <a:r>
              <a:rPr lang="en-US" dirty="0" smtClean="0"/>
              <a:t>Applications struggling to get better performances</a:t>
            </a:r>
          </a:p>
          <a:p>
            <a:pPr lvl="1"/>
            <a:r>
              <a:rPr lang="en-US" dirty="0" smtClean="0"/>
              <a:t>They knew better how to manage resources, and the OS was “standing” in the way</a:t>
            </a:r>
          </a:p>
          <a:p>
            <a:endParaRPr lang="en-US" dirty="0"/>
          </a:p>
        </p:txBody>
      </p:sp>
    </p:spTree>
    <p:extLst>
      <p:ext uri="{BB962C8B-B14F-4D97-AF65-F5344CB8AC3E}">
        <p14:creationId xmlns:p14="http://schemas.microsoft.com/office/powerpoint/2010/main" val="277495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33578</TotalTime>
  <Words>1837</Words>
  <Application>Microsoft Macintosh PowerPoint</Application>
  <PresentationFormat>On-screen Show (16:9)</PresentationFormat>
  <Paragraphs>327</Paragraphs>
  <Slides>39</Slides>
  <Notes>14</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4" baseType="lpstr">
      <vt:lpstr>Calibri</vt:lpstr>
      <vt:lpstr>Comic Sans MS</vt:lpstr>
      <vt:lpstr>Helvetica Neue</vt:lpstr>
      <vt:lpstr>Helvetica Neue Light</vt:lpstr>
      <vt:lpstr>Lucida Grande</vt:lpstr>
      <vt:lpstr>Lucida Sans Unicode</vt:lpstr>
      <vt:lpstr>MS PGothic</vt:lpstr>
      <vt:lpstr>ＭＳ Ｐゴシック</vt:lpstr>
      <vt:lpstr>Newslab Thin</vt:lpstr>
      <vt:lpstr>Tahoma</vt:lpstr>
      <vt:lpstr>Times New Roman</vt:lpstr>
      <vt:lpstr>Arial</vt:lpstr>
      <vt:lpstr>DB_deck_16x9_example</vt:lpstr>
      <vt:lpstr>Excel.Chart.8</vt:lpstr>
      <vt:lpstr>Bitmap Image</vt:lpstr>
      <vt:lpstr>Extensible OSes Exokernel and SPIN  Lecture 19, cs262a</vt:lpstr>
      <vt:lpstr>Today’s Papers</vt:lpstr>
      <vt:lpstr>Traditional OS services – Management and Protection</vt:lpstr>
      <vt:lpstr>Abstractions</vt:lpstr>
      <vt:lpstr>Context for These Papers (1990s)</vt:lpstr>
      <vt:lpstr>Challenge: “Fixed” Interfaces</vt:lpstr>
      <vt:lpstr>Challenge: “Fixed” Interfaces</vt:lpstr>
      <vt:lpstr>Problems in existing OSes</vt:lpstr>
      <vt:lpstr>Symptoms</vt:lpstr>
      <vt:lpstr>Examples Illustrating the need for App Control</vt:lpstr>
      <vt:lpstr>Two Papers, Two Approaches</vt:lpstr>
      <vt:lpstr>Exokernel</vt:lpstr>
      <vt:lpstr>OS Component Layout</vt:lpstr>
      <vt:lpstr>Exokernel Main Ideas</vt:lpstr>
      <vt:lpstr>Lib OS and the Exokernel</vt:lpstr>
      <vt:lpstr>Philosophy</vt:lpstr>
      <vt:lpstr>PowerPoint Presentation</vt:lpstr>
      <vt:lpstr>Exokernel design</vt:lpstr>
      <vt:lpstr>Exokernel design</vt:lpstr>
      <vt:lpstr>Example: Memory</vt:lpstr>
      <vt:lpstr>Example: Processor Sharing</vt:lpstr>
      <vt:lpstr>Example: Network</vt:lpstr>
      <vt:lpstr>SPIN</vt:lpstr>
      <vt:lpstr>SPIN</vt:lpstr>
      <vt:lpstr>SPIN structure</vt:lpstr>
      <vt:lpstr>SPIN Main Ideas</vt:lpstr>
      <vt:lpstr>Language: Modula 3</vt:lpstr>
      <vt:lpstr>SPIN design</vt:lpstr>
      <vt:lpstr>SPIN design</vt:lpstr>
      <vt:lpstr>Events and Handler</vt:lpstr>
      <vt:lpstr>Example: Memory</vt:lpstr>
      <vt:lpstr>Example: Processor Sharing</vt:lpstr>
      <vt:lpstr>Example: Network Stack</vt:lpstr>
      <vt:lpstr>SPIN vs Exokernel</vt:lpstr>
      <vt:lpstr>Zooming out</vt:lpstr>
      <vt:lpstr>Challenges</vt:lpstr>
      <vt:lpstr>Zooming out further</vt:lpstr>
      <vt:lpstr>Microkernels vs Exokernels vs VMs vs Containers?</vt:lpstr>
      <vt:lpstr>Summary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Ali Ghodsi</cp:lastModifiedBy>
  <cp:revision>1702</cp:revision>
  <cp:lastPrinted>2016-09-26T22:07:19Z</cp:lastPrinted>
  <dcterms:created xsi:type="dcterms:W3CDTF">2015-02-13T19:56:21Z</dcterms:created>
  <dcterms:modified xsi:type="dcterms:W3CDTF">2018-04-02T17:30:19Z</dcterms:modified>
</cp:coreProperties>
</file>