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777" r:id="rId2"/>
    <p:sldId id="1123" r:id="rId3"/>
    <p:sldId id="1091" r:id="rId4"/>
    <p:sldId id="1092" r:id="rId5"/>
    <p:sldId id="1125" r:id="rId6"/>
    <p:sldId id="1126" r:id="rId7"/>
    <p:sldId id="1127" r:id="rId8"/>
    <p:sldId id="1001" r:id="rId9"/>
    <p:sldId id="1093" r:id="rId10"/>
    <p:sldId id="1090" r:id="rId11"/>
    <p:sldId id="1094" r:id="rId12"/>
    <p:sldId id="1095" r:id="rId13"/>
    <p:sldId id="1096" r:id="rId14"/>
    <p:sldId id="1105" r:id="rId15"/>
    <p:sldId id="1097" r:id="rId16"/>
    <p:sldId id="1098" r:id="rId17"/>
    <p:sldId id="1099" r:id="rId18"/>
    <p:sldId id="1102" r:id="rId19"/>
    <p:sldId id="1103" r:id="rId20"/>
    <p:sldId id="1104" r:id="rId21"/>
    <p:sldId id="1100" r:id="rId22"/>
    <p:sldId id="1106" r:id="rId23"/>
    <p:sldId id="1107" r:id="rId24"/>
    <p:sldId id="1108" r:id="rId25"/>
    <p:sldId id="1109" r:id="rId26"/>
    <p:sldId id="1110" r:id="rId27"/>
    <p:sldId id="1111" r:id="rId28"/>
    <p:sldId id="1112" r:id="rId29"/>
    <p:sldId id="1113" r:id="rId30"/>
    <p:sldId id="1128" r:id="rId31"/>
    <p:sldId id="1129" r:id="rId32"/>
    <p:sldId id="1130" r:id="rId33"/>
    <p:sldId id="1131" r:id="rId34"/>
    <p:sldId id="1132" r:id="rId35"/>
    <p:sldId id="1114" r:id="rId36"/>
    <p:sldId id="1115" r:id="rId37"/>
    <p:sldId id="1117" r:id="rId38"/>
    <p:sldId id="1116" r:id="rId39"/>
    <p:sldId id="1118" r:id="rId40"/>
    <p:sldId id="1119" r:id="rId41"/>
    <p:sldId id="1120" r:id="rId42"/>
    <p:sldId id="1121" r:id="rId43"/>
    <p:sldId id="1124" r:id="rId44"/>
    <p:sldId id="1122" r:id="rId45"/>
    <p:sldId id="1133" r:id="rId46"/>
    <p:sldId id="1089" r:id="rId47"/>
    <p:sldId id="1057" r:id="rId48"/>
    <p:sldId id="1005" r:id="rId49"/>
    <p:sldId id="1006" r:id="rId50"/>
    <p:sldId id="1010" r:id="rId51"/>
    <p:sldId id="1082" r:id="rId52"/>
    <p:sldId id="1011" r:id="rId53"/>
    <p:sldId id="1083" r:id="rId54"/>
    <p:sldId id="1087" r:id="rId55"/>
    <p:sldId id="1088" r:id="rId56"/>
    <p:sldId id="1013" r:id="rId57"/>
    <p:sldId id="1014" r:id="rId58"/>
    <p:sldId id="1061" r:id="rId59"/>
    <p:sldId id="1062" r:id="rId60"/>
    <p:sldId id="1060" r:id="rId61"/>
    <p:sldId id="1066" r:id="rId62"/>
    <p:sldId id="1067" r:id="rId63"/>
    <p:sldId id="1135" r:id="rId6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00"/>
    <a:srgbClr val="FFDCB4"/>
    <a:srgbClr val="FFE0B6"/>
    <a:srgbClr val="95CEE8"/>
    <a:srgbClr val="69CEE8"/>
    <a:srgbClr val="C9E5FF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5" autoAdjust="0"/>
    <p:restoredTop sz="94138" autoAdjust="0"/>
  </p:normalViewPr>
  <p:slideViewPr>
    <p:cSldViewPr snapToGrid="0">
      <p:cViewPr>
        <p:scale>
          <a:sx n="98" d="100"/>
          <a:sy n="98" d="100"/>
        </p:scale>
        <p:origin x="160" y="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commentAuthors" Target="commentAuthors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4/2/18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9B020-7A58-D846-ADAB-C74609168A9E}" type="slidenum">
              <a:rPr lang="en-GB"/>
              <a:pPr/>
              <a:t>57</a:t>
            </a:fld>
            <a:endParaRPr lang="en-GB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6AE4FD-6715-654C-829F-EE62BEC04CC1}" type="slidenum">
              <a:rPr lang="en-GB"/>
              <a:pPr/>
              <a:t>58</a:t>
            </a:fld>
            <a:endParaRPr lang="en-GB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3678C0-2BA1-E743-A782-AA509D06EBE6}" type="slidenum">
              <a:rPr lang="en-GB"/>
              <a:pPr/>
              <a:t>59</a:t>
            </a:fld>
            <a:endParaRPr lang="en-GB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1FCDB5-C291-9542-97EE-F50562A240C1}" type="slidenum">
              <a:rPr lang="en-GB"/>
              <a:pPr/>
              <a:t>60</a:t>
            </a:fld>
            <a:endParaRPr lang="en-GB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6E403-B95F-144E-A242-E4B4219B2A4D}" type="slidenum">
              <a:rPr lang="en-GB"/>
              <a:pPr/>
              <a:t>7</a:t>
            </a:fld>
            <a:endParaRPr lang="en-GB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15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FD486A-A790-384B-A9B5-69660C096A47}" type="slidenum">
              <a:rPr lang="en-GB"/>
              <a:pPr/>
              <a:t>48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215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92F6CF-52DA-9C44-8E13-C272969DF9BF}" type="slidenum">
              <a:rPr lang="en-GB"/>
              <a:pPr/>
              <a:t>49</a:t>
            </a:fld>
            <a:endParaRPr lang="en-GB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225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52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53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54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55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tech.csail.mit.edu/papers/PPoPP95.pdf" TargetMode="External"/><Relationship Id="rId3" Type="http://schemas.openxmlformats.org/officeDocument/2006/relationships/hyperlink" Target="https://ucbrise.github.io/cs262a-spring2018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course.cs.technion.ac.il/236370/Spring2009/ho/WCFiles/OpenMPLecture.pp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lk.com/multicore-blog/bid/8583/Comparing-Cilk-and-OpenM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tech.csail.mit.edu/cilk/lecture-1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err="1" smtClean="0"/>
              <a:t>Cilk</a:t>
            </a:r>
            <a:r>
              <a:rPr lang="en-US" sz="4000" dirty="0" smtClean="0"/>
              <a:t> </a:t>
            </a:r>
            <a:r>
              <a:rPr lang="en-US" sz="4000" dirty="0" smtClean="0"/>
              <a:t>and </a:t>
            </a:r>
            <a:r>
              <a:rPr lang="en-US" sz="4000" dirty="0" err="1" smtClean="0"/>
              <a:t>OpenMP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(Lecture </a:t>
            </a:r>
            <a:r>
              <a:rPr lang="en-US" sz="4000" dirty="0" smtClean="0">
                <a:ea typeface="ＭＳ Ｐゴシック" charset="0"/>
              </a:rPr>
              <a:t>20,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4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, 2018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Cilk</a:t>
            </a:r>
            <a:r>
              <a:rPr lang="en-US" dirty="0"/>
              <a:t> </a:t>
            </a:r>
            <a:r>
              <a:rPr lang="en-US" dirty="0" smtClean="0"/>
              <a:t>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3625"/>
            <a:ext cx="8850312" cy="36433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 extension to C; just </a:t>
            </a:r>
            <a:r>
              <a:rPr lang="en-US" b="1" dirty="0" smtClean="0"/>
              <a:t>three</a:t>
            </a:r>
            <a:r>
              <a:rPr lang="en-US" dirty="0" smtClean="0"/>
              <a:t> basic keywords</a:t>
            </a:r>
          </a:p>
          <a:p>
            <a:pPr marL="2857500" lvl="5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Cilk</a:t>
            </a:r>
            <a:r>
              <a:rPr lang="en-US" dirty="0" smtClean="0"/>
              <a:t> programs maintain serial semantics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Abstracts away parallel execution, load balancing and scheduling</a:t>
            </a:r>
          </a:p>
          <a:p>
            <a:pPr marL="2344738" lvl="4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Parallelism 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Processor-oblivious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Speculative execution</a:t>
            </a:r>
          </a:p>
          <a:p>
            <a:pPr marL="2344738" lvl="4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performance </a:t>
            </a:r>
            <a:r>
              <a:rPr lang="en-US" dirty="0" smtClean="0"/>
              <a:t>“guarantees” </a:t>
            </a:r>
          </a:p>
        </p:txBody>
      </p:sp>
    </p:spTree>
    <p:extLst>
      <p:ext uri="{BB962C8B-B14F-4D97-AF65-F5344CB8AC3E}">
        <p14:creationId xmlns:p14="http://schemas.microsoft.com/office/powerpoint/2010/main" val="15315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863" y="117079"/>
            <a:ext cx="8708369" cy="857250"/>
          </a:xfrm>
        </p:spPr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9263" y="1313041"/>
            <a:ext cx="3083369" cy="30430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(n-2);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0769" y="1313040"/>
            <a:ext cx="3342132" cy="34455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cilk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(n-1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 smtClean="0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863" y="4308872"/>
            <a:ext cx="9131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A </a:t>
            </a:r>
            <a:r>
              <a:rPr lang="en-US" sz="2000" dirty="0" err="1">
                <a:latin typeface="Source Sans Pro Light" charset="0"/>
                <a:ea typeface="Source Sans Pro Light" charset="0"/>
                <a:cs typeface="Source Sans Pro Light" charset="0"/>
              </a:rPr>
              <a:t>Cilk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program’s serial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elision is always a legal implementation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of </a:t>
            </a:r>
            <a:r>
              <a:rPr lang="en-US" sz="2000" dirty="0" err="1" smtClean="0">
                <a:latin typeface="Source Sans Pro Light" charset="0"/>
                <a:ea typeface="Source Sans Pro Light" charset="0"/>
                <a:cs typeface="Source Sans Pro Light" charset="0"/>
              </a:rPr>
              <a:t>Cilk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semantics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latin typeface="Source Sans Pro Light" charset="0"/>
                <a:ea typeface="Source Sans Pro Light" charset="0"/>
                <a:cs typeface="Source Sans Pro Light" charset="0"/>
              </a:rPr>
              <a:t>Cilk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provides no new data types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.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700" y="876737"/>
            <a:ext cx="2146300" cy="347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 </a:t>
            </a:r>
            <a:r>
              <a:rPr lang="en-US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(elision)</a:t>
            </a:r>
            <a:endParaRPr lang="en-US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08400" y="876737"/>
            <a:ext cx="3454400" cy="2006163"/>
            <a:chOff x="3708400" y="876737"/>
            <a:chExt cx="3454400" cy="2006163"/>
          </a:xfrm>
        </p:grpSpPr>
        <p:sp>
          <p:nvSpPr>
            <p:cNvPr id="7" name="Right Arrow 6"/>
            <p:cNvSpPr/>
            <p:nvPr/>
          </p:nvSpPr>
          <p:spPr>
            <a:xfrm>
              <a:off x="3708400" y="2489200"/>
              <a:ext cx="685800" cy="3937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6500" y="876737"/>
              <a:ext cx="2146300" cy="347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Click</a:t>
              </a:r>
              <a:endParaRPr lang="en-US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 basic </a:t>
            </a:r>
            <a:r>
              <a:rPr lang="en-US" dirty="0" err="1" smtClean="0"/>
              <a:t>kewords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20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8500" y="1063625"/>
            <a:ext cx="7289800" cy="1044575"/>
            <a:chOff x="698500" y="1063625"/>
            <a:chExt cx="7289800" cy="1044575"/>
          </a:xfrm>
        </p:grpSpPr>
        <p:sp>
          <p:nvSpPr>
            <p:cNvPr id="4" name="Rectangle 3"/>
            <p:cNvSpPr/>
            <p:nvPr/>
          </p:nvSpPr>
          <p:spPr>
            <a:xfrm>
              <a:off x="4912519" y="1063625"/>
              <a:ext cx="3075781" cy="1044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Identifies a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function as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a </a:t>
              </a:r>
              <a:r>
                <a:rPr lang="en-US" dirty="0" err="1">
                  <a:latin typeface="Source Sans Pro" charset="0"/>
                  <a:ea typeface="Source Sans Pro" charset="0"/>
                  <a:cs typeface="Source Sans Pro" charset="0"/>
                </a:rPr>
                <a:t>Cilk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b="1" dirty="0" smtClean="0">
                  <a:latin typeface="Source Sans Pro" charset="0"/>
                  <a:ea typeface="Source Sans Pro" charset="0"/>
                  <a:cs typeface="Source Sans Pro" charset="0"/>
                </a:rPr>
                <a:t>procedure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, capable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of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being spawned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in parallel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.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98500" y="1231900"/>
              <a:ext cx="4216400" cy="152400"/>
            </a:xfrm>
            <a:custGeom>
              <a:avLst/>
              <a:gdLst>
                <a:gd name="connsiteX0" fmla="*/ 4216400 w 4216400"/>
                <a:gd name="connsiteY0" fmla="*/ 0 h 152400"/>
                <a:gd name="connsiteX1" fmla="*/ 0 w 4216400"/>
                <a:gd name="connsiteY1" fmla="*/ 0 h 152400"/>
                <a:gd name="connsiteX2" fmla="*/ 0 w 4216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6400" h="152400">
                  <a:moveTo>
                    <a:pt x="4216400" y="0"/>
                  </a:moveTo>
                  <a:lnTo>
                    <a:pt x="0" y="0"/>
                  </a:lnTo>
                  <a:lnTo>
                    <a:pt x="0" y="152400"/>
                  </a:lnTo>
                </a:path>
              </a:pathLst>
            </a:custGeom>
            <a:noFill/>
            <a:ln w="38100">
              <a:solidFill>
                <a:srgbClr val="FF8D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19300" y="2391568"/>
            <a:ext cx="5969000" cy="1177131"/>
            <a:chOff x="2019300" y="2391568"/>
            <a:chExt cx="5969000" cy="1177131"/>
          </a:xfrm>
        </p:grpSpPr>
        <p:sp>
          <p:nvSpPr>
            <p:cNvPr id="5" name="Rectangle 4"/>
            <p:cNvSpPr/>
            <p:nvPr/>
          </p:nvSpPr>
          <p:spPr>
            <a:xfrm>
              <a:off x="4912519" y="2391568"/>
              <a:ext cx="3075781" cy="11771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The named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child </a:t>
              </a:r>
              <a:r>
                <a:rPr lang="en-US" dirty="0" err="1" smtClean="0">
                  <a:latin typeface="Source Sans Pro" charset="0"/>
                  <a:ea typeface="Source Sans Pro" charset="0"/>
                  <a:cs typeface="Source Sans Pro" charset="0"/>
                </a:rPr>
                <a:t>Cilk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 procedure can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execute in</a:t>
              </a:r>
            </a:p>
            <a:p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parallel with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the </a:t>
              </a:r>
              <a:r>
                <a:rPr lang="en-US" b="1" dirty="0" smtClean="0">
                  <a:latin typeface="Source Sans Pro" charset="0"/>
                  <a:ea typeface="Source Sans Pro" charset="0"/>
                  <a:cs typeface="Source Sans Pro" charset="0"/>
                </a:rPr>
                <a:t>parent caller</a:t>
              </a:r>
              <a:endParaRPr lang="en-US" b="1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019300" y="2527300"/>
              <a:ext cx="2895600" cy="215900"/>
            </a:xfrm>
            <a:custGeom>
              <a:avLst/>
              <a:gdLst>
                <a:gd name="connsiteX0" fmla="*/ 4216400 w 4216400"/>
                <a:gd name="connsiteY0" fmla="*/ 0 h 152400"/>
                <a:gd name="connsiteX1" fmla="*/ 0 w 4216400"/>
                <a:gd name="connsiteY1" fmla="*/ 0 h 152400"/>
                <a:gd name="connsiteX2" fmla="*/ 0 w 4216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6400" h="152400">
                  <a:moveTo>
                    <a:pt x="4216400" y="0"/>
                  </a:moveTo>
                  <a:lnTo>
                    <a:pt x="0" y="0"/>
                  </a:lnTo>
                  <a:lnTo>
                    <a:pt x="0" y="152400"/>
                  </a:lnTo>
                </a:path>
              </a:pathLst>
            </a:custGeom>
            <a:noFill/>
            <a:ln w="38100">
              <a:solidFill>
                <a:srgbClr val="FF8D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V="1">
              <a:off x="2032000" y="3238500"/>
              <a:ext cx="2895600" cy="215900"/>
            </a:xfrm>
            <a:custGeom>
              <a:avLst/>
              <a:gdLst>
                <a:gd name="connsiteX0" fmla="*/ 4216400 w 4216400"/>
                <a:gd name="connsiteY0" fmla="*/ 0 h 152400"/>
                <a:gd name="connsiteX1" fmla="*/ 0 w 4216400"/>
                <a:gd name="connsiteY1" fmla="*/ 0 h 152400"/>
                <a:gd name="connsiteX2" fmla="*/ 0 w 4216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6400" h="152400">
                  <a:moveTo>
                    <a:pt x="4216400" y="0"/>
                  </a:moveTo>
                  <a:lnTo>
                    <a:pt x="0" y="0"/>
                  </a:lnTo>
                  <a:lnTo>
                    <a:pt x="0" y="152400"/>
                  </a:lnTo>
                </a:path>
              </a:pathLst>
            </a:custGeom>
            <a:noFill/>
            <a:ln w="38100">
              <a:solidFill>
                <a:srgbClr val="FF8D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85900" y="3530600"/>
            <a:ext cx="6502400" cy="1176338"/>
            <a:chOff x="1485900" y="3530600"/>
            <a:chExt cx="6502400" cy="1176338"/>
          </a:xfrm>
        </p:grpSpPr>
        <p:sp>
          <p:nvSpPr>
            <p:cNvPr id="6" name="Rectangle 5"/>
            <p:cNvSpPr/>
            <p:nvPr/>
          </p:nvSpPr>
          <p:spPr>
            <a:xfrm>
              <a:off x="4912519" y="3690938"/>
              <a:ext cx="3075781" cy="10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Control cannot pass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this point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until all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spawned children </a:t>
              </a:r>
              <a:r>
                <a:rPr lang="en-US" dirty="0">
                  <a:latin typeface="Source Sans Pro" charset="0"/>
                  <a:ea typeface="Source Sans Pro" charset="0"/>
                  <a:cs typeface="Source Sans Pro" charset="0"/>
                </a:rPr>
                <a:t>have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returned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" name="Straight Arrow Connector 12"/>
            <p:cNvCxnSpPr>
              <a:stCxn id="6" idx="1"/>
            </p:cNvCxnSpPr>
            <p:nvPr/>
          </p:nvCxnSpPr>
          <p:spPr>
            <a:xfrm flipH="1" flipV="1">
              <a:off x="1485900" y="3530600"/>
              <a:ext cx="3426619" cy="668338"/>
            </a:xfrm>
            <a:prstGeom prst="straightConnector1">
              <a:avLst/>
            </a:prstGeom>
            <a:ln w="38100">
              <a:solidFill>
                <a:srgbClr val="FF8D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4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69863" y="1284478"/>
            <a:ext cx="3528078" cy="1230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24621" y="4290719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Computation unfolds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dynamically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88232" y="13450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Initial thread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18" name="Straight Arrow Connector 117"/>
          <p:cNvCxnSpPr>
            <a:stCxn id="116" idx="3"/>
            <a:endCxn id="5" idx="2"/>
          </p:cNvCxnSpPr>
          <p:nvPr/>
        </p:nvCxnSpPr>
        <p:spPr>
          <a:xfrm>
            <a:off x="5216828" y="1529718"/>
            <a:ext cx="464459" cy="6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69863" y="1284478"/>
            <a:ext cx="3528078" cy="1230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232" y="1345052"/>
            <a:ext cx="1893055" cy="369332"/>
            <a:chOff x="3788232" y="1345052"/>
            <a:chExt cx="1893055" cy="369332"/>
          </a:xfrm>
        </p:grpSpPr>
        <p:sp>
          <p:nvSpPr>
            <p:cNvPr id="116" name="TextBox 115"/>
            <p:cNvSpPr txBox="1"/>
            <p:nvPr/>
          </p:nvSpPr>
          <p:spPr>
            <a:xfrm>
              <a:off x="3788232" y="1345052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Initial thread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18" name="Straight Arrow Connector 117"/>
            <p:cNvCxnSpPr>
              <a:stCxn id="116" idx="3"/>
              <a:endCxn id="5" idx="2"/>
            </p:cNvCxnSpPr>
            <p:nvPr/>
          </p:nvCxnSpPr>
          <p:spPr>
            <a:xfrm>
              <a:off x="5216828" y="1529718"/>
              <a:ext cx="464459" cy="6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34369" y="3201850"/>
            <a:ext cx="6449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Execution represented as a graph, G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= (V, E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) 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Each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vertex v ∈ V represents a (</a:t>
            </a:r>
            <a:r>
              <a:rPr lang="en-US" dirty="0" err="1">
                <a:latin typeface="Source Sans Pro" charset="0"/>
                <a:ea typeface="Source Sans Pro" charset="0"/>
                <a:cs typeface="Source Sans Pro" charset="0"/>
              </a:rPr>
              <a:t>Cilk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) thread: a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maximal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US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sequence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of instructions not containing parallel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control</a:t>
            </a:r>
            <a:b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spawn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sync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return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Every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edge e ∈ E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is either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spawn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, a 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return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or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continue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edge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69863" y="2544205"/>
            <a:ext cx="3528078" cy="306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20087" y="1293953"/>
            <a:ext cx="1509113" cy="682765"/>
            <a:chOff x="3520087" y="1293953"/>
            <a:chExt cx="1509113" cy="682765"/>
          </a:xfrm>
        </p:grpSpPr>
        <p:sp>
          <p:nvSpPr>
            <p:cNvPr id="65" name="TextBox 64"/>
            <p:cNvSpPr txBox="1"/>
            <p:nvPr/>
          </p:nvSpPr>
          <p:spPr>
            <a:xfrm>
              <a:off x="3520087" y="1293953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Spawn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 edge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66" name="Straight Arrow Connector 65"/>
            <p:cNvCxnSpPr>
              <a:stCxn id="65" idx="2"/>
            </p:cNvCxnSpPr>
            <p:nvPr/>
          </p:nvCxnSpPr>
          <p:spPr>
            <a:xfrm>
              <a:off x="4202325" y="1663285"/>
              <a:ext cx="826875" cy="3134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69863" y="2832422"/>
            <a:ext cx="3111662" cy="327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529493" y="86355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Continue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edge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6064634" y="1044161"/>
            <a:ext cx="196203" cy="480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60957" y="2289595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54895" y="2525711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2429" y="3211801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30005" y="32640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46670" y="3186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3071" y="2287447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77009" y="2523563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63802" y="3221170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1378" y="3273467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8384" y="3196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990450" y="3231901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48026" y="32841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64691" y="320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4173" y="3224096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41749" y="3276393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58414" y="319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22" idx="0"/>
          </p:cNvCxnSpPr>
          <p:nvPr/>
        </p:nvCxnSpPr>
        <p:spPr>
          <a:xfrm flipH="1">
            <a:off x="3468265" y="2525711"/>
            <a:ext cx="910111" cy="73838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4"/>
            <a:endCxn id="46" idx="0"/>
          </p:cNvCxnSpPr>
          <p:nvPr/>
        </p:nvCxnSpPr>
        <p:spPr>
          <a:xfrm>
            <a:off x="7138750" y="2761822"/>
            <a:ext cx="20888" cy="5116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01301" y="2792081"/>
            <a:ext cx="512317" cy="580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4"/>
            <a:endCxn id="29" idx="0"/>
          </p:cNvCxnSpPr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4"/>
            <a:endCxn id="49" idx="1"/>
          </p:cNvCxnSpPr>
          <p:nvPr/>
        </p:nvCxnSpPr>
        <p:spPr>
          <a:xfrm>
            <a:off x="7821331" y="2763965"/>
            <a:ext cx="496480" cy="5900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60957" y="2289595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54895" y="2525711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2429" y="3211801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30005" y="32640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46670" y="3186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3071" y="2287447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77009" y="2523563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63802" y="3221170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1378" y="3273467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8384" y="3196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990450" y="3231901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48026" y="32841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64691" y="320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4173" y="3224096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41749" y="3276393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58414" y="319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22" idx="0"/>
          </p:cNvCxnSpPr>
          <p:nvPr/>
        </p:nvCxnSpPr>
        <p:spPr>
          <a:xfrm flipH="1">
            <a:off x="3468265" y="2525711"/>
            <a:ext cx="910111" cy="73838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4"/>
            <a:endCxn id="46" idx="0"/>
          </p:cNvCxnSpPr>
          <p:nvPr/>
        </p:nvCxnSpPr>
        <p:spPr>
          <a:xfrm>
            <a:off x="7138750" y="2761822"/>
            <a:ext cx="20888" cy="5116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01301" y="2792081"/>
            <a:ext cx="512317" cy="580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4"/>
            <a:endCxn id="29" idx="0"/>
          </p:cNvCxnSpPr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4"/>
            <a:endCxn id="49" idx="1"/>
          </p:cNvCxnSpPr>
          <p:nvPr/>
        </p:nvCxnSpPr>
        <p:spPr>
          <a:xfrm>
            <a:off x="7821331" y="2763965"/>
            <a:ext cx="496480" cy="5900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971980" y="4165177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29556" y="421747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46221" y="414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816" y="3740616"/>
            <a:ext cx="449" cy="476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25522" y="4175908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83098" y="422820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9763" y="4150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5" name="Straight Arrow Connector 54"/>
          <p:cNvCxnSpPr>
            <a:stCxn id="56" idx="4"/>
          </p:cNvCxnSpPr>
          <p:nvPr/>
        </p:nvCxnSpPr>
        <p:spPr>
          <a:xfrm>
            <a:off x="4150846" y="3742759"/>
            <a:ext cx="502037" cy="5552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12586" y="3266241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06524" y="3502357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69863" y="3450984"/>
            <a:ext cx="2454471" cy="327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60957" y="2289595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54895" y="2525711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2429" y="3211801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30005" y="32640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46670" y="3186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3071" y="2287447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77009" y="2523563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63802" y="3221170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1378" y="3273467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8384" y="3196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990450" y="3231901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48026" y="32841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64691" y="320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4173" y="3224096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41749" y="3276393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58414" y="319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22" idx="0"/>
          </p:cNvCxnSpPr>
          <p:nvPr/>
        </p:nvCxnSpPr>
        <p:spPr>
          <a:xfrm flipH="1">
            <a:off x="3468265" y="2525711"/>
            <a:ext cx="910111" cy="73838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4"/>
            <a:endCxn id="46" idx="0"/>
          </p:cNvCxnSpPr>
          <p:nvPr/>
        </p:nvCxnSpPr>
        <p:spPr>
          <a:xfrm>
            <a:off x="7138750" y="2761822"/>
            <a:ext cx="20888" cy="5116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01301" y="2792081"/>
            <a:ext cx="512317" cy="580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4"/>
            <a:endCxn id="29" idx="0"/>
          </p:cNvCxnSpPr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4"/>
            <a:endCxn id="49" idx="1"/>
          </p:cNvCxnSpPr>
          <p:nvPr/>
        </p:nvCxnSpPr>
        <p:spPr>
          <a:xfrm>
            <a:off x="7821331" y="2763965"/>
            <a:ext cx="496480" cy="5900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971980" y="4165177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29556" y="421747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46221" y="414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816" y="3740616"/>
            <a:ext cx="449" cy="476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25522" y="4175908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83098" y="422820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9763" y="4150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5" name="Straight Arrow Connector 54"/>
          <p:cNvCxnSpPr>
            <a:stCxn id="56" idx="4"/>
          </p:cNvCxnSpPr>
          <p:nvPr/>
        </p:nvCxnSpPr>
        <p:spPr>
          <a:xfrm>
            <a:off x="4150846" y="3742759"/>
            <a:ext cx="502037" cy="5552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12586" y="3266241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06524" y="3502357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65116" y="3266241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389105" y="3498061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636290" y="3672975"/>
            <a:ext cx="998611" cy="6142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03376" y="3742759"/>
            <a:ext cx="17982" cy="4854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28894" y="3923274"/>
            <a:ext cx="2161148" cy="396705"/>
            <a:chOff x="4828894" y="3923274"/>
            <a:chExt cx="2161148" cy="396705"/>
          </a:xfrm>
        </p:grpSpPr>
        <p:sp>
          <p:nvSpPr>
            <p:cNvPr id="65" name="TextBox 64"/>
            <p:cNvSpPr txBox="1"/>
            <p:nvPr/>
          </p:nvSpPr>
          <p:spPr>
            <a:xfrm>
              <a:off x="5630374" y="395064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Return</a:t>
              </a:r>
              <a:r>
                <a:rPr lang="en-US" smtClean="0"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edge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>
            <a:xfrm flipH="1" flipV="1">
              <a:off x="4828894" y="3923274"/>
              <a:ext cx="801480" cy="212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8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Cilk</a:t>
            </a:r>
            <a:r>
              <a:rPr lang="en-US" dirty="0"/>
              <a:t>: An Efficient Multithreaded </a:t>
            </a:r>
            <a:r>
              <a:rPr lang="en-US" dirty="0" smtClean="0"/>
              <a:t>Runtime System” by </a:t>
            </a:r>
            <a:br>
              <a:rPr lang="en-US" dirty="0" smtClean="0"/>
            </a:br>
            <a:r>
              <a:rPr lang="en-US" dirty="0" smtClean="0"/>
              <a:t>Robert </a:t>
            </a:r>
            <a:r>
              <a:rPr lang="en-US" dirty="0"/>
              <a:t>D. </a:t>
            </a:r>
            <a:r>
              <a:rPr lang="en-US" dirty="0" err="1" smtClean="0"/>
              <a:t>Blumofe</a:t>
            </a:r>
            <a:r>
              <a:rPr lang="en-US" dirty="0" smtClean="0"/>
              <a:t>, </a:t>
            </a:r>
            <a:r>
              <a:rPr lang="en-US" dirty="0"/>
              <a:t>Christopher F. </a:t>
            </a:r>
            <a:r>
              <a:rPr lang="en-US" dirty="0" err="1" smtClean="0"/>
              <a:t>Joerg</a:t>
            </a:r>
            <a:r>
              <a:rPr lang="en-US" dirty="0" smtClean="0"/>
              <a:t>, </a:t>
            </a:r>
            <a:r>
              <a:rPr lang="en-US" dirty="0"/>
              <a:t>Bradley C. </a:t>
            </a:r>
            <a:r>
              <a:rPr lang="en-US" dirty="0" err="1" smtClean="0"/>
              <a:t>Kuszmaul</a:t>
            </a:r>
            <a:r>
              <a:rPr lang="en-US" dirty="0" smtClean="0"/>
              <a:t>, </a:t>
            </a:r>
            <a:r>
              <a:rPr lang="en-US" dirty="0"/>
              <a:t>Charles E.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/>
              <a:t>Keith H. </a:t>
            </a:r>
            <a:r>
              <a:rPr lang="en-US" dirty="0" smtClean="0"/>
              <a:t>Randall and </a:t>
            </a:r>
            <a:r>
              <a:rPr lang="en-US" dirty="0" err="1"/>
              <a:t>Yuli</a:t>
            </a:r>
            <a:r>
              <a:rPr lang="en-US" dirty="0"/>
              <a:t> </a:t>
            </a:r>
            <a:r>
              <a:rPr lang="en-US" dirty="0" smtClean="0"/>
              <a:t>Zhou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supertech.csail.mit.edu/papers/PPoPP95.pdf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OpenMP</a:t>
            </a:r>
            <a:r>
              <a:rPr lang="en-US" dirty="0"/>
              <a:t>: An </a:t>
            </a:r>
            <a:r>
              <a:rPr lang="en-US" dirty="0" err="1"/>
              <a:t>IndustryStandard</a:t>
            </a:r>
            <a:r>
              <a:rPr lang="en-US" dirty="0"/>
              <a:t> API for </a:t>
            </a:r>
            <a:r>
              <a:rPr lang="en-US" dirty="0" err="1"/>
              <a:t>SharedMemory</a:t>
            </a:r>
            <a:r>
              <a:rPr lang="en-US" dirty="0"/>
              <a:t> </a:t>
            </a:r>
            <a:r>
              <a:rPr lang="en-US" dirty="0" smtClean="0"/>
              <a:t>Programming”, Leonardo </a:t>
            </a:r>
            <a:r>
              <a:rPr lang="en-US" dirty="0" err="1" smtClean="0"/>
              <a:t>Dagum</a:t>
            </a:r>
            <a:r>
              <a:rPr lang="en-US" dirty="0" smtClean="0"/>
              <a:t> and Ramesh Menon</a:t>
            </a:r>
          </a:p>
          <a:p>
            <a:r>
              <a:rPr lang="en-US" dirty="0">
                <a:hlinkClick r:id="rId3"/>
              </a:rPr>
              <a:t>https://ucbrise.github.io/cs262a-spring2018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69863" y="3450984"/>
            <a:ext cx="2454471" cy="327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multithreading </a:t>
            </a:r>
            <a:r>
              <a:rPr lang="mr-IN" dirty="0"/>
              <a:t>–</a:t>
            </a:r>
            <a:r>
              <a:rPr lang="en-US" dirty="0"/>
              <a:t> example: fib(4)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60957" y="2289595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54895" y="2525711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2429" y="3211801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30005" y="32640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46670" y="3186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3071" y="2287447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77009" y="2523563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63802" y="3221170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1378" y="3273467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8384" y="3196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990450" y="3231901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48026" y="32841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64691" y="320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4173" y="3224096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41749" y="3276393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58414" y="319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22" idx="0"/>
          </p:cNvCxnSpPr>
          <p:nvPr/>
        </p:nvCxnSpPr>
        <p:spPr>
          <a:xfrm flipH="1">
            <a:off x="3468265" y="2525711"/>
            <a:ext cx="910111" cy="73838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4"/>
            <a:endCxn id="46" idx="0"/>
          </p:cNvCxnSpPr>
          <p:nvPr/>
        </p:nvCxnSpPr>
        <p:spPr>
          <a:xfrm>
            <a:off x="7138750" y="2761822"/>
            <a:ext cx="20888" cy="5116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01301" y="2792081"/>
            <a:ext cx="512317" cy="580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4"/>
            <a:endCxn id="29" idx="0"/>
          </p:cNvCxnSpPr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4"/>
            <a:endCxn id="49" idx="1"/>
          </p:cNvCxnSpPr>
          <p:nvPr/>
        </p:nvCxnSpPr>
        <p:spPr>
          <a:xfrm>
            <a:off x="7821331" y="2763965"/>
            <a:ext cx="496480" cy="5900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971980" y="4165177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29556" y="421747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46221" y="414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816" y="3740616"/>
            <a:ext cx="449" cy="476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25522" y="4175908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83098" y="422820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9763" y="4150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5" name="Straight Arrow Connector 54"/>
          <p:cNvCxnSpPr>
            <a:stCxn id="56" idx="4"/>
          </p:cNvCxnSpPr>
          <p:nvPr/>
        </p:nvCxnSpPr>
        <p:spPr>
          <a:xfrm>
            <a:off x="4150846" y="3742759"/>
            <a:ext cx="502037" cy="5552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12586" y="3266241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06524" y="3502357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65116" y="3266241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389105" y="3498061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636290" y="3672975"/>
            <a:ext cx="998611" cy="6142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03376" y="3742759"/>
            <a:ext cx="17982" cy="4854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235601" y="2293887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8473861" y="2770405"/>
            <a:ext cx="12425" cy="5137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713487" y="2283156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5951747" y="2759674"/>
            <a:ext cx="28262" cy="5167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971850" y="2689890"/>
            <a:ext cx="811422" cy="64613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328112" y="2700621"/>
            <a:ext cx="977274" cy="6426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537476" y="2521415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8059590" y="2519267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69863" y="3450984"/>
            <a:ext cx="2454471" cy="327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multithreading </a:t>
            </a:r>
            <a:r>
              <a:rPr lang="mr-IN" dirty="0" smtClean="0"/>
              <a:t>–</a:t>
            </a:r>
            <a:r>
              <a:rPr lang="en-US" dirty="0" smtClean="0"/>
              <a:t> example: fib(4)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518047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click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&lt;2)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fib</a:t>
            </a:r>
            <a:r>
              <a:rPr lang="mr-IN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(n-2);</a:t>
            </a:r>
            <a:endParaRPr lang="en-US" sz="1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endParaRPr lang="mr-IN" sz="1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800" dirty="0" err="1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mr-IN" sz="1800" dirty="0">
                <a:solidFill>
                  <a:srgbClr val="FF8D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3711" y="1245628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81287" y="129792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3868" y="1300068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16398" y="1293629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6840387" y="1531888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157806" y="1536184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7952" y="1220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4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20800" y="2235155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8376" y="2287452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60957" y="2289595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13487" y="2283156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8" idx="6"/>
            <a:endCxn id="19" idx="2"/>
          </p:cNvCxnSpPr>
          <p:nvPr/>
        </p:nvCxnSpPr>
        <p:spPr>
          <a:xfrm flipV="1">
            <a:off x="5537476" y="2521415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4854895" y="2525711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041" y="2210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2429" y="3211801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30005" y="32640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2586" y="3266241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65116" y="3266241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389105" y="3498061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06524" y="3502357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46670" y="3186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42914" y="2233007"/>
            <a:ext cx="218940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0490" y="228530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3071" y="2287447"/>
            <a:ext cx="476519" cy="4765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35601" y="2293887"/>
            <a:ext cx="476519" cy="4765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059590" y="2519267"/>
            <a:ext cx="176011" cy="64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77009" y="2523563"/>
            <a:ext cx="206062" cy="21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7155" y="220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1980" y="4165177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29556" y="4217474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46221" y="414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25522" y="4175908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83098" y="4228205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99763" y="4150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63802" y="3221170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1378" y="3273467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8384" y="3196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990450" y="3231901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48026" y="3284198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64691" y="320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4173" y="3224096"/>
            <a:ext cx="916998" cy="58033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41749" y="3276393"/>
            <a:ext cx="476519" cy="4765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58414" y="319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1</a:t>
            </a:r>
            <a:endParaRPr lang="en-US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4650979" y="1536184"/>
            <a:ext cx="1030308" cy="7469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22" idx="0"/>
          </p:cNvCxnSpPr>
          <p:nvPr/>
        </p:nvCxnSpPr>
        <p:spPr>
          <a:xfrm flipH="1">
            <a:off x="3468265" y="2525711"/>
            <a:ext cx="910111" cy="73838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2" idx="4"/>
            <a:endCxn id="36" idx="0"/>
          </p:cNvCxnSpPr>
          <p:nvPr/>
        </p:nvCxnSpPr>
        <p:spPr>
          <a:xfrm flipH="1">
            <a:off x="3467816" y="3740616"/>
            <a:ext cx="449" cy="476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4"/>
            <a:endCxn id="46" idx="0"/>
          </p:cNvCxnSpPr>
          <p:nvPr/>
        </p:nvCxnSpPr>
        <p:spPr>
          <a:xfrm>
            <a:off x="7138750" y="2761822"/>
            <a:ext cx="20888" cy="5116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7"/>
            <a:endCxn id="24" idx="3"/>
          </p:cNvCxnSpPr>
          <p:nvPr/>
        </p:nvCxnSpPr>
        <p:spPr>
          <a:xfrm flipV="1">
            <a:off x="3636290" y="3672975"/>
            <a:ext cx="998611" cy="6142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7"/>
            <a:endCxn id="17" idx="3"/>
          </p:cNvCxnSpPr>
          <p:nvPr/>
        </p:nvCxnSpPr>
        <p:spPr>
          <a:xfrm flipV="1">
            <a:off x="4971850" y="2689890"/>
            <a:ext cx="811422" cy="64613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7"/>
            <a:endCxn id="7" idx="3"/>
          </p:cNvCxnSpPr>
          <p:nvPr/>
        </p:nvCxnSpPr>
        <p:spPr>
          <a:xfrm flipV="1">
            <a:off x="6120221" y="1700363"/>
            <a:ext cx="965962" cy="65257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3" idx="0"/>
            <a:endCxn id="24" idx="4"/>
          </p:cNvCxnSpPr>
          <p:nvPr/>
        </p:nvCxnSpPr>
        <p:spPr>
          <a:xfrm flipH="1" flipV="1">
            <a:off x="4803376" y="3742759"/>
            <a:ext cx="17982" cy="4854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4"/>
            <a:endCxn id="43" idx="1"/>
          </p:cNvCxnSpPr>
          <p:nvPr/>
        </p:nvCxnSpPr>
        <p:spPr>
          <a:xfrm>
            <a:off x="4150846" y="3742759"/>
            <a:ext cx="502037" cy="5552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01301" y="2792081"/>
            <a:ext cx="512317" cy="580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2" idx="0"/>
            <a:endCxn id="17" idx="4"/>
          </p:cNvCxnSpPr>
          <p:nvPr/>
        </p:nvCxnSpPr>
        <p:spPr>
          <a:xfrm flipH="1" flipV="1">
            <a:off x="5951747" y="2759674"/>
            <a:ext cx="28262" cy="5167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4"/>
            <a:endCxn id="29" idx="0"/>
          </p:cNvCxnSpPr>
          <p:nvPr/>
        </p:nvCxnSpPr>
        <p:spPr>
          <a:xfrm>
            <a:off x="6602128" y="1776586"/>
            <a:ext cx="536622" cy="5087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0"/>
            <a:endCxn id="7" idx="5"/>
          </p:cNvCxnSpPr>
          <p:nvPr/>
        </p:nvCxnSpPr>
        <p:spPr>
          <a:xfrm flipH="1" flipV="1">
            <a:off x="7423132" y="1700363"/>
            <a:ext cx="1050729" cy="59352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7"/>
            <a:endCxn id="31" idx="3"/>
          </p:cNvCxnSpPr>
          <p:nvPr/>
        </p:nvCxnSpPr>
        <p:spPr>
          <a:xfrm flipV="1">
            <a:off x="7328112" y="2700621"/>
            <a:ext cx="977274" cy="6426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4"/>
            <a:endCxn id="49" idx="1"/>
          </p:cNvCxnSpPr>
          <p:nvPr/>
        </p:nvCxnSpPr>
        <p:spPr>
          <a:xfrm>
            <a:off x="7821331" y="2763965"/>
            <a:ext cx="496480" cy="5900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0"/>
            <a:endCxn id="31" idx="4"/>
          </p:cNvCxnSpPr>
          <p:nvPr/>
        </p:nvCxnSpPr>
        <p:spPr>
          <a:xfrm flipH="1" flipV="1">
            <a:off x="8473861" y="2770405"/>
            <a:ext cx="12425" cy="5137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2917" y="1347148"/>
            <a:ext cx="1673916" cy="369332"/>
            <a:chOff x="3408167" y="1764598"/>
            <a:chExt cx="1673916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3735239" y="176459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Final</a:t>
              </a:r>
              <a:r>
                <a:rPr lang="en-US" smtClean="0">
                  <a:latin typeface="Source Sans Pro" charset="0"/>
                  <a:ea typeface="Source Sans Pro" charset="0"/>
                  <a:cs typeface="Source Sans Pro" charset="0"/>
                </a:rPr>
                <a:t> thread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67" name="Straight Arrow Connector 66"/>
            <p:cNvCxnSpPr>
              <a:stCxn id="66" idx="1"/>
              <a:endCxn id="7" idx="6"/>
            </p:cNvCxnSpPr>
            <p:nvPr/>
          </p:nvCxnSpPr>
          <p:spPr>
            <a:xfrm flipH="1">
              <a:off x="3408167" y="1949264"/>
              <a:ext cx="327072" cy="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1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Cactus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87232"/>
            <a:ext cx="8850312" cy="165634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stack pointer can </a:t>
            </a:r>
            <a:r>
              <a:rPr lang="en-US" dirty="0"/>
              <a:t>be passed from parent to child, but not </a:t>
            </a:r>
            <a:r>
              <a:rPr lang="en-US" dirty="0" smtClean="0"/>
              <a:t>from child </a:t>
            </a:r>
            <a:r>
              <a:rPr lang="en-US" dirty="0"/>
              <a:t>to </a:t>
            </a:r>
            <a:r>
              <a:rPr lang="en-US" dirty="0" smtClean="0"/>
              <a:t>parent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Support several views of stack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Cilk</a:t>
            </a:r>
            <a:r>
              <a:rPr lang="en-US" dirty="0" smtClean="0"/>
              <a:t> </a:t>
            </a:r>
            <a:r>
              <a:rPr lang="en-US" dirty="0"/>
              <a:t>also supports </a:t>
            </a:r>
            <a:r>
              <a:rPr lang="en-US" dirty="0" err="1" smtClean="0"/>
              <a:t>malloc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44019" y="2923075"/>
            <a:ext cx="753036" cy="3630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68573" y="3613357"/>
            <a:ext cx="753036" cy="36307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79126" y="3613357"/>
            <a:ext cx="753036" cy="36307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2761" y="4303639"/>
            <a:ext cx="753036" cy="3630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78173" y="4303639"/>
            <a:ext cx="753036" cy="36307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745091" y="3286145"/>
            <a:ext cx="775446" cy="3272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189279" y="3976427"/>
            <a:ext cx="555812" cy="3272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1745091" y="3976427"/>
            <a:ext cx="609600" cy="3272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2520537" y="3286145"/>
            <a:ext cx="735107" cy="3272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7279" y="3004964"/>
            <a:ext cx="29583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69790" y="3007203"/>
            <a:ext cx="29583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94223" y="3022894"/>
            <a:ext cx="292164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09692" y="3025133"/>
            <a:ext cx="29583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69165" y="3462412"/>
            <a:ext cx="300560" cy="59167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09066" y="3480094"/>
            <a:ext cx="296083" cy="44375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69166" y="4046282"/>
            <a:ext cx="300502" cy="622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90303" y="4059199"/>
            <a:ext cx="296083" cy="44375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9548" y="3474778"/>
            <a:ext cx="296838" cy="59167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77179" y="3007835"/>
            <a:ext cx="29583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76554" y="3463044"/>
            <a:ext cx="300560" cy="59167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5777" y="26244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90063" y="26224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3096" y="26204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83629" y="26303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7917" y="26521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731" y="1217863"/>
            <a:ext cx="5089443" cy="2004573"/>
          </a:xfrm>
        </p:spPr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= execution time on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processors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39629" y="13911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7630" y="193355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705" y="2465824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630" y="395105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5578" y="201272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7331" y="2465824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9705" y="3013052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7331" y="299600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37331" y="350838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44429" y="4312270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66845" y="240478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95578" y="350838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67052" y="2999421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998779" y="1614994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590854" y="2157444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998779" y="2157444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590854" y="2689710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1" idx="0"/>
          </p:cNvCxnSpPr>
          <p:nvPr/>
        </p:nvCxnSpPr>
        <p:spPr>
          <a:xfrm>
            <a:off x="1388480" y="2689710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1388480" y="3219889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>
            <a:off x="590854" y="3236938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7" idx="0"/>
          </p:cNvCxnSpPr>
          <p:nvPr/>
        </p:nvCxnSpPr>
        <p:spPr>
          <a:xfrm flipH="1">
            <a:off x="998779" y="3732273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3" idx="1"/>
          </p:cNvCxnSpPr>
          <p:nvPr/>
        </p:nvCxnSpPr>
        <p:spPr>
          <a:xfrm>
            <a:off x="998779" y="4174944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3" idx="0"/>
          </p:cNvCxnSpPr>
          <p:nvPr/>
        </p:nvCxnSpPr>
        <p:spPr>
          <a:xfrm flipH="1">
            <a:off x="1995578" y="3732273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8" idx="0"/>
          </p:cNvCxnSpPr>
          <p:nvPr/>
        </p:nvCxnSpPr>
        <p:spPr>
          <a:xfrm>
            <a:off x="1690778" y="1614994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15" idx="0"/>
          </p:cNvCxnSpPr>
          <p:nvPr/>
        </p:nvCxnSpPr>
        <p:spPr>
          <a:xfrm>
            <a:off x="2146727" y="2236613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4" idx="0"/>
          </p:cNvCxnSpPr>
          <p:nvPr/>
        </p:nvCxnSpPr>
        <p:spPr>
          <a:xfrm>
            <a:off x="2146727" y="2236613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6" idx="0"/>
          </p:cNvCxnSpPr>
          <p:nvPr/>
        </p:nvCxnSpPr>
        <p:spPr>
          <a:xfrm>
            <a:off x="2717994" y="2628673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2"/>
            <a:endCxn id="15" idx="0"/>
          </p:cNvCxnSpPr>
          <p:nvPr/>
        </p:nvCxnSpPr>
        <p:spPr>
          <a:xfrm flipH="1">
            <a:off x="2146727" y="3223307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731" y="1217863"/>
            <a:ext cx="5089443" cy="2004573"/>
          </a:xfrm>
        </p:spPr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= execution time on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processors</a:t>
            </a:r>
          </a:p>
          <a:p>
            <a:r>
              <a:rPr lang="en-US" i="1" dirty="0" smtClean="0">
                <a:solidFill>
                  <a:srgbClr val="FF8D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solidFill>
                  <a:srgbClr val="FF8D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rgbClr val="FF8D00"/>
                </a:solidFill>
              </a:rPr>
              <a:t> = total work</a:t>
            </a:r>
            <a:endParaRPr lang="en-US" dirty="0">
              <a:solidFill>
                <a:srgbClr val="FF8D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39629" y="137922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7630" y="192167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705" y="2453945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630" y="393917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5578" y="200084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7331" y="2453945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9705" y="300117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7331" y="298412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37331" y="349650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44429" y="4300391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66845" y="239290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95578" y="349650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67052" y="2987542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998779" y="1603115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590854" y="2145565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998779" y="2145565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590854" y="2677831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1" idx="0"/>
          </p:cNvCxnSpPr>
          <p:nvPr/>
        </p:nvCxnSpPr>
        <p:spPr>
          <a:xfrm>
            <a:off x="1388480" y="2677831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1388480" y="3208010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>
            <a:off x="590854" y="3225059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7" idx="0"/>
          </p:cNvCxnSpPr>
          <p:nvPr/>
        </p:nvCxnSpPr>
        <p:spPr>
          <a:xfrm flipH="1">
            <a:off x="998779" y="3720394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3" idx="1"/>
          </p:cNvCxnSpPr>
          <p:nvPr/>
        </p:nvCxnSpPr>
        <p:spPr>
          <a:xfrm>
            <a:off x="998779" y="4163065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3" idx="0"/>
          </p:cNvCxnSpPr>
          <p:nvPr/>
        </p:nvCxnSpPr>
        <p:spPr>
          <a:xfrm flipH="1">
            <a:off x="1995578" y="3720394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8" idx="0"/>
          </p:cNvCxnSpPr>
          <p:nvPr/>
        </p:nvCxnSpPr>
        <p:spPr>
          <a:xfrm>
            <a:off x="1690778" y="1603115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15" idx="0"/>
          </p:cNvCxnSpPr>
          <p:nvPr/>
        </p:nvCxnSpPr>
        <p:spPr>
          <a:xfrm>
            <a:off x="2146727" y="2224734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4" idx="0"/>
          </p:cNvCxnSpPr>
          <p:nvPr/>
        </p:nvCxnSpPr>
        <p:spPr>
          <a:xfrm>
            <a:off x="2146727" y="2224734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6" idx="0"/>
          </p:cNvCxnSpPr>
          <p:nvPr/>
        </p:nvCxnSpPr>
        <p:spPr>
          <a:xfrm>
            <a:off x="2717994" y="2616794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2"/>
            <a:endCxn id="15" idx="0"/>
          </p:cNvCxnSpPr>
          <p:nvPr/>
        </p:nvCxnSpPr>
        <p:spPr>
          <a:xfrm flipH="1">
            <a:off x="2146727" y="3211428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731" y="1217863"/>
            <a:ext cx="5089443" cy="2004573"/>
          </a:xfrm>
        </p:spPr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= execution time on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processors</a:t>
            </a:r>
          </a:p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/>
              <a:t> = total work</a:t>
            </a:r>
          </a:p>
          <a:p>
            <a:r>
              <a:rPr lang="en-US" i="1" dirty="0" smtClean="0">
                <a:solidFill>
                  <a:srgbClr val="FF8D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solidFill>
                  <a:srgbClr val="FF8D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solidFill>
                  <a:srgbClr val="FF8D00"/>
                </a:solidFill>
              </a:rPr>
              <a:t> = critical path length (span)</a:t>
            </a:r>
            <a:endParaRPr lang="en-US" dirty="0">
              <a:solidFill>
                <a:srgbClr val="FF8D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39629" y="137922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7630" y="192167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705" y="2453945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630" y="393917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5578" y="200084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7331" y="2453945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9705" y="300117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7331" y="298412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37331" y="349650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44429" y="4300391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66845" y="23929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95578" y="34965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67052" y="2987542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998779" y="1603115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590854" y="2145565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998779" y="2145565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590854" y="2677831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1" idx="0"/>
          </p:cNvCxnSpPr>
          <p:nvPr/>
        </p:nvCxnSpPr>
        <p:spPr>
          <a:xfrm>
            <a:off x="1388480" y="2677831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1388480" y="3208010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>
            <a:off x="590854" y="3225059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7" idx="0"/>
          </p:cNvCxnSpPr>
          <p:nvPr/>
        </p:nvCxnSpPr>
        <p:spPr>
          <a:xfrm flipH="1">
            <a:off x="998779" y="3720394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3" idx="1"/>
          </p:cNvCxnSpPr>
          <p:nvPr/>
        </p:nvCxnSpPr>
        <p:spPr>
          <a:xfrm>
            <a:off x="998779" y="4163065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3" idx="0"/>
          </p:cNvCxnSpPr>
          <p:nvPr/>
        </p:nvCxnSpPr>
        <p:spPr>
          <a:xfrm flipH="1">
            <a:off x="1995578" y="3720394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8" idx="0"/>
          </p:cNvCxnSpPr>
          <p:nvPr/>
        </p:nvCxnSpPr>
        <p:spPr>
          <a:xfrm>
            <a:off x="1690778" y="1603115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15" idx="0"/>
          </p:cNvCxnSpPr>
          <p:nvPr/>
        </p:nvCxnSpPr>
        <p:spPr>
          <a:xfrm>
            <a:off x="2146727" y="2224734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4" idx="0"/>
          </p:cNvCxnSpPr>
          <p:nvPr/>
        </p:nvCxnSpPr>
        <p:spPr>
          <a:xfrm>
            <a:off x="2146727" y="2224734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6" idx="0"/>
          </p:cNvCxnSpPr>
          <p:nvPr/>
        </p:nvCxnSpPr>
        <p:spPr>
          <a:xfrm>
            <a:off x="2717994" y="2616794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2"/>
            <a:endCxn id="15" idx="0"/>
          </p:cNvCxnSpPr>
          <p:nvPr/>
        </p:nvCxnSpPr>
        <p:spPr>
          <a:xfrm flipH="1">
            <a:off x="2146727" y="3211428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731" y="1217863"/>
            <a:ext cx="5089443" cy="2004573"/>
          </a:xfrm>
        </p:spPr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= execution time on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/>
              <a:t> processors</a:t>
            </a:r>
          </a:p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/>
              <a:t> = total work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critical path length (span)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39629" y="1379229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7630" y="1921679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9705" y="2453945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630" y="3939179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5578" y="200084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7331" y="2453945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9705" y="300117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7331" y="2984124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37331" y="34965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44429" y="4300391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66845" y="23929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95578" y="349650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67052" y="2987542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998779" y="1603115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590854" y="2145565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>
            <a:off x="998779" y="2145565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590854" y="2677831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1" idx="0"/>
          </p:cNvCxnSpPr>
          <p:nvPr/>
        </p:nvCxnSpPr>
        <p:spPr>
          <a:xfrm>
            <a:off x="1388480" y="2677831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1388480" y="3208010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>
            <a:off x="590854" y="3225059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7" idx="0"/>
          </p:cNvCxnSpPr>
          <p:nvPr/>
        </p:nvCxnSpPr>
        <p:spPr>
          <a:xfrm flipH="1">
            <a:off x="998779" y="3720394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3" idx="1"/>
          </p:cNvCxnSpPr>
          <p:nvPr/>
        </p:nvCxnSpPr>
        <p:spPr>
          <a:xfrm>
            <a:off x="998779" y="4163065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3" idx="0"/>
          </p:cNvCxnSpPr>
          <p:nvPr/>
        </p:nvCxnSpPr>
        <p:spPr>
          <a:xfrm flipH="1">
            <a:off x="1995578" y="3720394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8" idx="0"/>
          </p:cNvCxnSpPr>
          <p:nvPr/>
        </p:nvCxnSpPr>
        <p:spPr>
          <a:xfrm>
            <a:off x="1690778" y="1603115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15" idx="0"/>
          </p:cNvCxnSpPr>
          <p:nvPr/>
        </p:nvCxnSpPr>
        <p:spPr>
          <a:xfrm>
            <a:off x="2146727" y="2224734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4" idx="0"/>
          </p:cNvCxnSpPr>
          <p:nvPr/>
        </p:nvCxnSpPr>
        <p:spPr>
          <a:xfrm>
            <a:off x="2146727" y="2224734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6" idx="0"/>
          </p:cNvCxnSpPr>
          <p:nvPr/>
        </p:nvCxnSpPr>
        <p:spPr>
          <a:xfrm>
            <a:off x="2717994" y="2616794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2"/>
            <a:endCxn id="15" idx="0"/>
          </p:cNvCxnSpPr>
          <p:nvPr/>
        </p:nvCxnSpPr>
        <p:spPr>
          <a:xfrm flipH="1">
            <a:off x="2146727" y="3211428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8255" y="3635623"/>
            <a:ext cx="18169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&gt;= 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/P</a:t>
            </a:r>
          </a:p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&gt;= T</a:t>
            </a:r>
            <a:r>
              <a:rPr lang="en-US" sz="2400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3999" y="3209682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Lower bounds</a:t>
            </a:r>
            <a:endParaRPr lang="en-US" sz="2400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speedup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on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processors.</a:t>
            </a:r>
          </a:p>
          <a:p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If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Θ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(P)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&lt;=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linear speedup</a:t>
            </a:r>
            <a:endParaRPr lang="en-US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If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= P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, 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perfect </a:t>
            </a:r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linear 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speedup</a:t>
            </a:r>
            <a:endParaRPr lang="en-US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Since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&gt;= 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, 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is </a:t>
            </a:r>
            <a:r>
              <a:rPr lang="en-US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 speedup</a:t>
            </a:r>
            <a:endParaRPr lang="en-US" i="1" baseline="-25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prallelism</a:t>
            </a:r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average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amount</a:t>
            </a:r>
          </a:p>
          <a:p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of work per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step along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the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span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94156" y="129610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2157" y="183855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94232" y="2370820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2157" y="385605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0105" y="191772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91858" y="2370820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4232" y="291804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1858" y="290099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91858" y="341338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98956" y="4217266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21372" y="230978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850105" y="341338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21579" y="290441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6853306" y="1519990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6445381" y="2062440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>
            <a:off x="6853306" y="2062440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>
            <a:off x="6445381" y="2594706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3" idx="0"/>
          </p:cNvCxnSpPr>
          <p:nvPr/>
        </p:nvCxnSpPr>
        <p:spPr>
          <a:xfrm>
            <a:off x="7243007" y="2594706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7243007" y="3124885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9" idx="0"/>
          </p:cNvCxnSpPr>
          <p:nvPr/>
        </p:nvCxnSpPr>
        <p:spPr>
          <a:xfrm>
            <a:off x="6445381" y="3141934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 flipH="1">
            <a:off x="6853306" y="3637269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1"/>
          </p:cNvCxnSpPr>
          <p:nvPr/>
        </p:nvCxnSpPr>
        <p:spPr>
          <a:xfrm>
            <a:off x="6853306" y="4079940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5" idx="0"/>
          </p:cNvCxnSpPr>
          <p:nvPr/>
        </p:nvCxnSpPr>
        <p:spPr>
          <a:xfrm flipH="1">
            <a:off x="7850105" y="3637269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>
            <a:off x="7545305" y="1519990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7" idx="0"/>
          </p:cNvCxnSpPr>
          <p:nvPr/>
        </p:nvCxnSpPr>
        <p:spPr>
          <a:xfrm>
            <a:off x="8001254" y="2141609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6" idx="0"/>
          </p:cNvCxnSpPr>
          <p:nvPr/>
        </p:nvCxnSpPr>
        <p:spPr>
          <a:xfrm>
            <a:off x="8001254" y="2141609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>
          <a:xfrm>
            <a:off x="8572521" y="2533669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7" idx="0"/>
          </p:cNvCxnSpPr>
          <p:nvPr/>
        </p:nvCxnSpPr>
        <p:spPr>
          <a:xfrm flipH="1">
            <a:off x="8001254" y="3128303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2581525"/>
          </a:xfrm>
        </p:spPr>
        <p:txBody>
          <a:bodyPr/>
          <a:lstStyle/>
          <a:p>
            <a:r>
              <a:rPr lang="en-US" sz="2800" dirty="0" smtClean="0">
                <a:latin typeface="Source Sans Pro" charset="0"/>
                <a:ea typeface="Source Sans Pro" charset="0"/>
                <a:cs typeface="Source Sans Pro" charset="0"/>
              </a:rPr>
              <a:t>Assume each thread takes 1 time unit:</a:t>
            </a:r>
          </a:p>
          <a:p>
            <a:pPr lvl="1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Work: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= 17</a:t>
            </a:r>
          </a:p>
          <a:p>
            <a:pPr lvl="1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Span: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= 8</a:t>
            </a:r>
          </a:p>
          <a:p>
            <a:pPr lvl="1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Parallelism: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sz="24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= 17/8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70851" y="1500718"/>
            <a:ext cx="1683123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6568864" y="1540102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093603" y="1541716"/>
            <a:ext cx="366327" cy="35885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7595240" y="1536867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8" idx="6"/>
            <a:endCxn id="9" idx="2"/>
          </p:cNvCxnSpPr>
          <p:nvPr/>
        </p:nvCxnSpPr>
        <p:spPr>
          <a:xfrm flipV="1">
            <a:off x="7459930" y="1716295"/>
            <a:ext cx="135310" cy="484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6935191" y="1719530"/>
            <a:ext cx="158412" cy="161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369229" y="2245911"/>
            <a:ext cx="1683123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5567242" y="2285294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6091981" y="2286908"/>
            <a:ext cx="366327" cy="35885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6593618" y="2282059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20" idx="6"/>
            <a:endCxn id="21" idx="2"/>
          </p:cNvCxnSpPr>
          <p:nvPr/>
        </p:nvCxnSpPr>
        <p:spPr>
          <a:xfrm flipV="1">
            <a:off x="6458308" y="2461487"/>
            <a:ext cx="135310" cy="484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6"/>
            <a:endCxn id="20" idx="2"/>
          </p:cNvCxnSpPr>
          <p:nvPr/>
        </p:nvCxnSpPr>
        <p:spPr>
          <a:xfrm>
            <a:off x="5933570" y="2464723"/>
            <a:ext cx="158412" cy="161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86411" y="2981403"/>
            <a:ext cx="1683123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Oval 18"/>
          <p:cNvSpPr/>
          <p:nvPr/>
        </p:nvSpPr>
        <p:spPr>
          <a:xfrm>
            <a:off x="4684424" y="3020787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5209163" y="3022401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710800" y="3022401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75490" y="3196980"/>
            <a:ext cx="135310" cy="484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0751" y="3200215"/>
            <a:ext cx="158412" cy="1614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308122" y="2244293"/>
            <a:ext cx="1683123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Oval 25"/>
          <p:cNvSpPr/>
          <p:nvPr/>
        </p:nvSpPr>
        <p:spPr>
          <a:xfrm>
            <a:off x="7506135" y="2283677"/>
            <a:ext cx="366327" cy="35885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Oval 26"/>
          <p:cNvSpPr/>
          <p:nvPr/>
        </p:nvSpPr>
        <p:spPr>
          <a:xfrm>
            <a:off x="8030874" y="2285291"/>
            <a:ext cx="366327" cy="35885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Oval 27"/>
          <p:cNvSpPr/>
          <p:nvPr/>
        </p:nvSpPr>
        <p:spPr>
          <a:xfrm>
            <a:off x="8532511" y="2290141"/>
            <a:ext cx="366327" cy="3588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397201" y="2459870"/>
            <a:ext cx="135310" cy="484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72462" y="2463105"/>
            <a:ext cx="158412" cy="161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86065" y="3699371"/>
            <a:ext cx="704949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84079" y="3738755"/>
            <a:ext cx="366327" cy="35885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526610" y="3707452"/>
            <a:ext cx="704949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24624" y="3746836"/>
            <a:ext cx="366327" cy="358856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324179" y="2988459"/>
            <a:ext cx="704949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22193" y="3027842"/>
            <a:ext cx="366327" cy="35885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344049" y="2996540"/>
            <a:ext cx="704949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42063" y="3035924"/>
            <a:ext cx="366327" cy="35885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17331" y="2990662"/>
            <a:ext cx="704949" cy="437036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15345" y="3030046"/>
            <a:ext cx="366327" cy="35885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7" idx="2"/>
          </p:cNvCxnSpPr>
          <p:nvPr/>
        </p:nvCxnSpPr>
        <p:spPr>
          <a:xfrm flipH="1">
            <a:off x="5776808" y="1719530"/>
            <a:ext cx="792056" cy="562529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67588" y="2464723"/>
            <a:ext cx="699654" cy="556064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8" idx="0"/>
          </p:cNvCxnSpPr>
          <p:nvPr/>
        </p:nvCxnSpPr>
        <p:spPr>
          <a:xfrm flipH="1">
            <a:off x="4867243" y="3379643"/>
            <a:ext cx="345" cy="3591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7689299" y="2642533"/>
            <a:ext cx="16058" cy="3853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7"/>
            <a:endCxn id="26" idx="3"/>
          </p:cNvCxnSpPr>
          <p:nvPr/>
        </p:nvCxnSpPr>
        <p:spPr>
          <a:xfrm flipV="1">
            <a:off x="4996758" y="3328704"/>
            <a:ext cx="767689" cy="46260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7"/>
            <a:endCxn id="19" idx="3"/>
          </p:cNvCxnSpPr>
          <p:nvPr/>
        </p:nvCxnSpPr>
        <p:spPr>
          <a:xfrm flipV="1">
            <a:off x="6023479" y="2588362"/>
            <a:ext cx="623786" cy="486591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7"/>
            <a:endCxn id="9" idx="3"/>
          </p:cNvCxnSpPr>
          <p:nvPr/>
        </p:nvCxnSpPr>
        <p:spPr>
          <a:xfrm flipV="1">
            <a:off x="6906298" y="1843170"/>
            <a:ext cx="742590" cy="491443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0"/>
            <a:endCxn id="26" idx="4"/>
          </p:cNvCxnSpPr>
          <p:nvPr/>
        </p:nvCxnSpPr>
        <p:spPr>
          <a:xfrm flipH="1" flipV="1">
            <a:off x="5893964" y="3381257"/>
            <a:ext cx="13824" cy="365580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4"/>
            <a:endCxn id="45" idx="1"/>
          </p:cNvCxnSpPr>
          <p:nvPr/>
        </p:nvCxnSpPr>
        <p:spPr>
          <a:xfrm>
            <a:off x="5392327" y="3381257"/>
            <a:ext cx="385944" cy="418132"/>
          </a:xfrm>
          <a:prstGeom prst="straightConnector1">
            <a:avLst/>
          </a:prstGeom>
          <a:ln w="38100">
            <a:solidFill>
              <a:srgbClr val="FF8D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76747" y="2665320"/>
            <a:ext cx="393847" cy="43683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0"/>
            <a:endCxn id="19" idx="4"/>
          </p:cNvCxnSpPr>
          <p:nvPr/>
        </p:nvCxnSpPr>
        <p:spPr>
          <a:xfrm flipH="1" flipV="1">
            <a:off x="6776782" y="2640915"/>
            <a:ext cx="21727" cy="38913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4"/>
          </p:cNvCxnSpPr>
          <p:nvPr/>
        </p:nvCxnSpPr>
        <p:spPr>
          <a:xfrm>
            <a:off x="7276767" y="1900572"/>
            <a:ext cx="412532" cy="38310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9" idx="5"/>
          </p:cNvCxnSpPr>
          <p:nvPr/>
        </p:nvCxnSpPr>
        <p:spPr>
          <a:xfrm flipH="1" flipV="1">
            <a:off x="7907920" y="1843170"/>
            <a:ext cx="807755" cy="44697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7"/>
            <a:endCxn id="33" idx="3"/>
          </p:cNvCxnSpPr>
          <p:nvPr/>
        </p:nvCxnSpPr>
        <p:spPr>
          <a:xfrm flipV="1">
            <a:off x="7834872" y="2596444"/>
            <a:ext cx="751286" cy="48395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4"/>
            <a:endCxn id="51" idx="1"/>
          </p:cNvCxnSpPr>
          <p:nvPr/>
        </p:nvCxnSpPr>
        <p:spPr>
          <a:xfrm>
            <a:off x="8214038" y="2644147"/>
            <a:ext cx="381672" cy="4443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0"/>
            <a:endCxn id="33" idx="4"/>
          </p:cNvCxnSpPr>
          <p:nvPr/>
        </p:nvCxnSpPr>
        <p:spPr>
          <a:xfrm flipH="1" flipV="1">
            <a:off x="8715675" y="2648997"/>
            <a:ext cx="9552" cy="38692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96579" y="3328704"/>
            <a:ext cx="2743200" cy="8467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Little sense to use more than 2 processors!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vs. Shared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9863" y="2933700"/>
            <a:ext cx="4231449" cy="1917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Message passing</a:t>
            </a:r>
            <a:r>
              <a:rPr lang="en-US" dirty="0" smtClean="0"/>
              <a:t>: exchange data explicitly via IPC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 developers define protocol and exchanging </a:t>
            </a:r>
            <a:r>
              <a:rPr lang="en-US" smtClean="0"/>
              <a:t>format, number </a:t>
            </a:r>
            <a:r>
              <a:rPr lang="en-US" dirty="0" smtClean="0"/>
              <a:t>of participants, and each exchange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0768" y="2921000"/>
            <a:ext cx="4399407" cy="187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Shared memory</a:t>
            </a:r>
            <a:r>
              <a:rPr lang="en-US" dirty="0" smtClean="0"/>
              <a:t>: all multiple processes to share data via memory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Applications must locate and and map shared memory regions to exchange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12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3081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27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82900" y="9779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27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4798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003300" y="2406650"/>
            <a:ext cx="2286000" cy="323850"/>
          </a:xfrm>
          <a:custGeom>
            <a:avLst/>
            <a:gdLst>
              <a:gd name="connsiteX0" fmla="*/ 0 w 2286000"/>
              <a:gd name="connsiteY0" fmla="*/ 0 h 323850"/>
              <a:gd name="connsiteX1" fmla="*/ 0 w 2286000"/>
              <a:gd name="connsiteY1" fmla="*/ 323850 h 323850"/>
              <a:gd name="connsiteX2" fmla="*/ 2286000 w 2286000"/>
              <a:gd name="connsiteY2" fmla="*/ 317500 h 323850"/>
              <a:gd name="connsiteX3" fmla="*/ 2286000 w 2286000"/>
              <a:gd name="connsiteY3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23850">
                <a:moveTo>
                  <a:pt x="0" y="0"/>
                </a:moveTo>
                <a:lnTo>
                  <a:pt x="0" y="323850"/>
                </a:lnTo>
                <a:lnTo>
                  <a:pt x="2286000" y="317500"/>
                </a:lnTo>
                <a:lnTo>
                  <a:pt x="228600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41500" y="238125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550" y="2419350"/>
            <a:ext cx="54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IPC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022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32400" y="9525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2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51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39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41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39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43600" y="2006600"/>
            <a:ext cx="1816100" cy="685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Shared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Memory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0010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73248" y="1126729"/>
            <a:ext cx="9852" cy="344527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19254"/>
            <a:ext cx="8850312" cy="857250"/>
          </a:xfrm>
        </p:spPr>
        <p:txBody>
          <a:bodyPr/>
          <a:lstStyle/>
          <a:p>
            <a:r>
              <a:rPr lang="en-US" dirty="0" smtClean="0"/>
              <a:t>Example: 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778474"/>
            <a:ext cx="8129526" cy="4365026"/>
          </a:xfrm>
        </p:spPr>
        <p:txBody>
          <a:bodyPr/>
          <a:lstStyle/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]+=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mr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19254"/>
            <a:ext cx="8850312" cy="857250"/>
          </a:xfrm>
        </p:spPr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778474"/>
            <a:ext cx="8129526" cy="4365026"/>
          </a:xfrm>
        </p:spPr>
        <p:txBody>
          <a:bodyPr/>
          <a:lstStyle/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]+=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>
                <a:latin typeface="Source Sans Pro" charset="0"/>
                <a:ea typeface="Source Sans Pro" charset="0"/>
                <a:cs typeface="Source Sans Pro" charset="0"/>
              </a:rPr>
              <a:t>Key idea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: convert loops to recursion..</a:t>
            </a:r>
          </a:p>
          <a:p>
            <a:endParaRPr lang="en-US" sz="10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mr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19254"/>
            <a:ext cx="8850312" cy="857250"/>
          </a:xfrm>
        </p:spPr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778474"/>
            <a:ext cx="8129526" cy="4365026"/>
          </a:xfrm>
        </p:spPr>
        <p:txBody>
          <a:bodyPr/>
          <a:lstStyle/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]+=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>
                <a:latin typeface="Source Sans Pro" charset="0"/>
                <a:ea typeface="Source Sans Pro" charset="0"/>
                <a:cs typeface="Source Sans Pro" charset="0"/>
              </a:rPr>
              <a:t>Key idea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: convert loops to recursion..</a:t>
            </a:r>
          </a:p>
          <a:p>
            <a:endParaRPr lang="en-US" sz="10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&lt;=BASE) 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]+=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else {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A+n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B+n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n-n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mr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19254"/>
            <a:ext cx="8850312" cy="857250"/>
          </a:xfrm>
        </p:spPr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778474"/>
            <a:ext cx="8129526" cy="1910110"/>
          </a:xfrm>
        </p:spPr>
        <p:txBody>
          <a:bodyPr/>
          <a:lstStyle/>
          <a:p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ilk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&lt;=BASE) 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]+=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else {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spawn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vadd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A+n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B+n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/2,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n-n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/2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47028" y="2895544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2013" y="2921403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39725" y="2922462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81689" y="2919279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89449" y="3037086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" idx="6"/>
          </p:cNvCxnSpPr>
          <p:nvPr/>
        </p:nvCxnSpPr>
        <p:spPr>
          <a:xfrm>
            <a:off x="3831737" y="3039211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8" idx="3"/>
            <a:endCxn id="76" idx="0"/>
          </p:cNvCxnSpPr>
          <p:nvPr/>
        </p:nvCxnSpPr>
        <p:spPr>
          <a:xfrm flipH="1">
            <a:off x="1801061" y="3611787"/>
            <a:ext cx="543340" cy="28179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8" idx="7"/>
            <a:endCxn id="120" idx="3"/>
          </p:cNvCxnSpPr>
          <p:nvPr/>
        </p:nvCxnSpPr>
        <p:spPr>
          <a:xfrm flipV="1">
            <a:off x="2589029" y="3609663"/>
            <a:ext cx="455048" cy="319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0" idx="6"/>
            <a:endCxn id="7" idx="3"/>
          </p:cNvCxnSpPr>
          <p:nvPr/>
        </p:nvCxnSpPr>
        <p:spPr>
          <a:xfrm flipV="1">
            <a:off x="3257230" y="3120389"/>
            <a:ext cx="1061030" cy="40597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9" idx="4"/>
            <a:endCxn id="62" idx="1"/>
          </p:cNvCxnSpPr>
          <p:nvPr/>
        </p:nvCxnSpPr>
        <p:spPr>
          <a:xfrm>
            <a:off x="2790404" y="3647351"/>
            <a:ext cx="242619" cy="279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4" idx="0"/>
            <a:endCxn id="120" idx="5"/>
          </p:cNvCxnSpPr>
          <p:nvPr/>
        </p:nvCxnSpPr>
        <p:spPr>
          <a:xfrm flipH="1" flipV="1">
            <a:off x="3220659" y="3609663"/>
            <a:ext cx="600332" cy="28332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164" idx="2"/>
          </p:cNvCxnSpPr>
          <p:nvPr/>
        </p:nvCxnSpPr>
        <p:spPr>
          <a:xfrm>
            <a:off x="4064587" y="3158077"/>
            <a:ext cx="860562" cy="36875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6" idx="0"/>
            <a:endCxn id="7" idx="6"/>
          </p:cNvCxnSpPr>
          <p:nvPr/>
        </p:nvCxnSpPr>
        <p:spPr>
          <a:xfrm flipH="1" flipV="1">
            <a:off x="4531413" y="3037087"/>
            <a:ext cx="1218274" cy="36981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861466" y="3866065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96452" y="3891924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54164" y="3892983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96129" y="3892983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03888" y="4007607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46175" y="4009731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61231" y="4337464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96217" y="436332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01404" y="4342770"/>
            <a:ext cx="40744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705552" y="4368628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21079" y="4127539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209369" y="4094094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3820991" y="4128599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479026" y="4128599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561093" y="3867723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76199" y="389358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3911" y="3894641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75876" y="3894641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283635" y="4009265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925922" y="4011389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540978" y="4339122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675964" y="4364980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250315" y="4344428"/>
            <a:ext cx="458158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85299" y="437028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800826" y="4129197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889116" y="4095752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500738" y="4130257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58773" y="4130257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172844" y="3384818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07830" y="3410677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665542" y="3411736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007506" y="3408553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2915266" y="3526360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57553" y="3528484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418380" y="3610131"/>
            <a:ext cx="543340" cy="28179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206348" y="3608007"/>
            <a:ext cx="455048" cy="319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407723" y="3645695"/>
            <a:ext cx="242619" cy="279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5837978" y="3608007"/>
            <a:ext cx="600332" cy="28332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5478785" y="3864409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13771" y="3890268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71483" y="3891327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13448" y="3891327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6221207" y="4005951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863494" y="4008075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5478550" y="4335808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613536" y="436166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18723" y="4341114"/>
            <a:ext cx="40744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322871" y="436697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5738398" y="4125883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826688" y="4092438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6438310" y="4126943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96345" y="4126943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4178412" y="3866067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293518" y="389192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51230" y="3892985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195" y="3892985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4900954" y="4007609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4543241" y="4009733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4158297" y="4337466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293283" y="4363324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4867634" y="4342772"/>
            <a:ext cx="458158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002618" y="4368630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4418145" y="4127541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4506435" y="4094096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5118057" y="4128601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76092" y="4128601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790163" y="3383162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925149" y="3409021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282861" y="3410080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624825" y="3406897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32585" y="3524704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174872" y="3526828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18" idx="0"/>
          </p:cNvCxnSpPr>
          <p:nvPr/>
        </p:nvCxnSpPr>
        <p:spPr>
          <a:xfrm flipH="1">
            <a:off x="2432692" y="3039211"/>
            <a:ext cx="1020111" cy="37146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5642" y="46304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t>BASE</a:t>
            </a:r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19254"/>
            <a:ext cx="8850312" cy="857250"/>
          </a:xfrm>
        </p:spPr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78474"/>
            <a:ext cx="8745855" cy="1910110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BASE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dirty="0"/>
              <a:t>:</a:t>
            </a:r>
          </a:p>
          <a:p>
            <a:r>
              <a:rPr lang="en-US" dirty="0" smtClean="0"/>
              <a:t>  </a:t>
            </a:r>
            <a:r>
              <a:rPr lang="mr-IN" dirty="0" err="1" smtClean="0"/>
              <a:t>Work</a:t>
            </a:r>
            <a:r>
              <a:rPr lang="mr-IN" dirty="0"/>
              <a:t>: </a:t>
            </a:r>
            <a:r>
              <a:rPr lang="mr-I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mr-IN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mr-IN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dirty="0" err="1">
                <a:latin typeface="Times New Roman" charset="0"/>
                <a:ea typeface="Times New Roman" charset="0"/>
                <a:cs typeface="Times New Roman" charset="0"/>
              </a:rPr>
              <a:t>Θ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i="1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mr-I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  </a:t>
            </a:r>
            <a:r>
              <a:rPr lang="mr-IN" dirty="0" err="1" smtClean="0"/>
              <a:t>Span</a:t>
            </a:r>
            <a:r>
              <a:rPr lang="mr-IN" dirty="0"/>
              <a:t>: </a:t>
            </a:r>
            <a:r>
              <a:rPr lang="mr-IN" i="1" dirty="0" err="1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mr-IN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i="1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Θ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log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i="1" dirty="0" err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mr-I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  </a:t>
            </a:r>
            <a:r>
              <a:rPr lang="mr-IN" dirty="0" err="1" smtClean="0"/>
              <a:t>Parallelism</a:t>
            </a:r>
            <a:r>
              <a:rPr lang="mr-IN" dirty="0"/>
              <a:t>: </a:t>
            </a:r>
            <a:r>
              <a:rPr lang="mr-IN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mr-IN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mr-IN" i="1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mr-IN" i="1" dirty="0" err="1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Θ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i="1" dirty="0" err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i="1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mr-I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47028" y="2895544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2013" y="2921403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39725" y="2922462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81689" y="2919279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89449" y="3037086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" idx="6"/>
          </p:cNvCxnSpPr>
          <p:nvPr/>
        </p:nvCxnSpPr>
        <p:spPr>
          <a:xfrm>
            <a:off x="3831737" y="3039211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8" idx="3"/>
            <a:endCxn id="76" idx="0"/>
          </p:cNvCxnSpPr>
          <p:nvPr/>
        </p:nvCxnSpPr>
        <p:spPr>
          <a:xfrm flipH="1">
            <a:off x="1801061" y="3611787"/>
            <a:ext cx="543340" cy="28179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8" idx="7"/>
            <a:endCxn id="120" idx="3"/>
          </p:cNvCxnSpPr>
          <p:nvPr/>
        </p:nvCxnSpPr>
        <p:spPr>
          <a:xfrm flipV="1">
            <a:off x="2589029" y="3609663"/>
            <a:ext cx="455048" cy="319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0" idx="6"/>
            <a:endCxn id="7" idx="3"/>
          </p:cNvCxnSpPr>
          <p:nvPr/>
        </p:nvCxnSpPr>
        <p:spPr>
          <a:xfrm flipV="1">
            <a:off x="3257230" y="3120389"/>
            <a:ext cx="1061030" cy="40597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9" idx="4"/>
            <a:endCxn id="62" idx="1"/>
          </p:cNvCxnSpPr>
          <p:nvPr/>
        </p:nvCxnSpPr>
        <p:spPr>
          <a:xfrm>
            <a:off x="2790404" y="3647351"/>
            <a:ext cx="242619" cy="279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4" idx="0"/>
            <a:endCxn id="120" idx="5"/>
          </p:cNvCxnSpPr>
          <p:nvPr/>
        </p:nvCxnSpPr>
        <p:spPr>
          <a:xfrm flipH="1" flipV="1">
            <a:off x="3220659" y="3609663"/>
            <a:ext cx="600332" cy="28332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164" idx="2"/>
          </p:cNvCxnSpPr>
          <p:nvPr/>
        </p:nvCxnSpPr>
        <p:spPr>
          <a:xfrm>
            <a:off x="4064587" y="3158077"/>
            <a:ext cx="860562" cy="36875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6" idx="0"/>
            <a:endCxn id="7" idx="6"/>
          </p:cNvCxnSpPr>
          <p:nvPr/>
        </p:nvCxnSpPr>
        <p:spPr>
          <a:xfrm flipH="1" flipV="1">
            <a:off x="4531413" y="3037087"/>
            <a:ext cx="1218274" cy="36981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861466" y="3866065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96452" y="3891924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54164" y="3892983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96129" y="3892983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03888" y="4007607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46175" y="4009731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61231" y="4337464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96217" y="436332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01404" y="4342770"/>
            <a:ext cx="40744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705552" y="4368628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21079" y="4127539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209369" y="4094094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3820991" y="4128599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479026" y="4128599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561093" y="3867723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76199" y="389358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3911" y="3894641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75876" y="3894641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283635" y="4009265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925922" y="4011389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540978" y="4339122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675964" y="4364980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250315" y="4344428"/>
            <a:ext cx="458158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85299" y="437028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800826" y="4129197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889116" y="4095752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500738" y="4130257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58773" y="4130257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172844" y="3384818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07830" y="3410677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665542" y="3411736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007506" y="3408553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2915266" y="3526360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57553" y="3528484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418380" y="3610131"/>
            <a:ext cx="543340" cy="28179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206348" y="3608007"/>
            <a:ext cx="455048" cy="319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407723" y="3645695"/>
            <a:ext cx="242619" cy="279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5837978" y="3608007"/>
            <a:ext cx="600332" cy="28332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5478785" y="3864409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13771" y="3890268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71483" y="3891327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13448" y="3891327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6221207" y="4005951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863494" y="4008075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5478550" y="4335808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613536" y="436166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18723" y="4341114"/>
            <a:ext cx="40744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322871" y="4366972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5738398" y="4125883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826688" y="4092438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6438310" y="4126943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96345" y="4126943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4178412" y="3866067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293518" y="3891926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51230" y="3892985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195" y="3892985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4900954" y="4007609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4543241" y="4009733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4158297" y="4337466"/>
            <a:ext cx="480561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293283" y="4363324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4867634" y="4342772"/>
            <a:ext cx="458158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002618" y="4368630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4418145" y="4127541"/>
            <a:ext cx="235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4506435" y="4094096"/>
            <a:ext cx="523331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5118057" y="4128601"/>
            <a:ext cx="942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76092" y="4128601"/>
            <a:ext cx="263097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790163" y="3383162"/>
            <a:ext cx="1147379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925149" y="3409021"/>
            <a:ext cx="249724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282861" y="3410080"/>
            <a:ext cx="249724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624825" y="3406897"/>
            <a:ext cx="249724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32585" y="3524704"/>
            <a:ext cx="92240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174872" y="3526828"/>
            <a:ext cx="107988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18" idx="0"/>
          </p:cNvCxnSpPr>
          <p:nvPr/>
        </p:nvCxnSpPr>
        <p:spPr>
          <a:xfrm flipH="1">
            <a:off x="2432692" y="3039211"/>
            <a:ext cx="1020111" cy="37146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5642" y="46304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t>BASE</a:t>
            </a:r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023324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Source Sans Pro" charset="0"/>
                <a:ea typeface="Source Sans Pro" charset="0"/>
                <a:cs typeface="Source Sans Pro" charset="0"/>
              </a:rPr>
              <a:t>Cilk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scheduler maps </a:t>
            </a:r>
            <a:r>
              <a:rPr lang="en-US" dirty="0" err="1">
                <a:latin typeface="Source Sans Pro" charset="0"/>
                <a:ea typeface="Source Sans Pro" charset="0"/>
                <a:cs typeface="Source Sans Pro" charset="0"/>
              </a:rPr>
              <a:t>Cilk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threads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onto processors dynamically at runtime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9402" y="354225"/>
            <a:ext cx="1203414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80979" y="380084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56161" y="381143"/>
            <a:ext cx="261920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14826" y="377960"/>
            <a:ext cx="261920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8" idx="6"/>
            <a:endCxn id="9" idx="2"/>
          </p:cNvCxnSpPr>
          <p:nvPr/>
        </p:nvCxnSpPr>
        <p:spPr>
          <a:xfrm flipV="1">
            <a:off x="7318081" y="495767"/>
            <a:ext cx="96745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6942899" y="497892"/>
            <a:ext cx="113262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823253" y="843499"/>
            <a:ext cx="1203414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4831" y="869358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40013" y="870417"/>
            <a:ext cx="261920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98678" y="867234"/>
            <a:ext cx="261920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20" idx="6"/>
            <a:endCxn id="21" idx="2"/>
          </p:cNvCxnSpPr>
          <p:nvPr/>
        </p:nvCxnSpPr>
        <p:spPr>
          <a:xfrm flipV="1">
            <a:off x="6601933" y="985041"/>
            <a:ext cx="96745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6"/>
            <a:endCxn id="20" idx="2"/>
          </p:cNvCxnSpPr>
          <p:nvPr/>
        </p:nvCxnSpPr>
        <p:spPr>
          <a:xfrm>
            <a:off x="6226750" y="987165"/>
            <a:ext cx="113262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192048" y="1326404"/>
            <a:ext cx="1203414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3626" y="1352263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08808" y="1353322"/>
            <a:ext cx="261920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67473" y="1353322"/>
            <a:ext cx="261920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970728" y="1467946"/>
            <a:ext cx="96745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95545" y="1470070"/>
            <a:ext cx="113262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09540" y="842437"/>
            <a:ext cx="1203414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51117" y="868296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26299" y="869355"/>
            <a:ext cx="261920" cy="2356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4964" y="872539"/>
            <a:ext cx="261920" cy="235615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988219" y="983979"/>
            <a:ext cx="96745" cy="31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13037" y="986103"/>
            <a:ext cx="113262" cy="106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91801" y="1797803"/>
            <a:ext cx="504030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3379" y="1823661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35779" y="1803109"/>
            <a:ext cx="504030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77357" y="1828967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221021" y="1331037"/>
            <a:ext cx="504030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62598" y="1356895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950216" y="1336343"/>
            <a:ext cx="504030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91793" y="1362201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572635" y="1332483"/>
            <a:ext cx="504030" cy="286946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14212" y="1358342"/>
            <a:ext cx="261920" cy="23561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7" idx="2"/>
          </p:cNvCxnSpPr>
          <p:nvPr/>
        </p:nvCxnSpPr>
        <p:spPr>
          <a:xfrm flipH="1">
            <a:off x="6114668" y="497892"/>
            <a:ext cx="566311" cy="36934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464586" y="987165"/>
            <a:ext cx="500245" cy="36509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8" idx="0"/>
          </p:cNvCxnSpPr>
          <p:nvPr/>
        </p:nvCxnSpPr>
        <p:spPr>
          <a:xfrm flipH="1">
            <a:off x="5464339" y="1587878"/>
            <a:ext cx="247" cy="2357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7482077" y="1103911"/>
            <a:ext cx="11481" cy="25298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7"/>
            <a:endCxn id="26" idx="3"/>
          </p:cNvCxnSpPr>
          <p:nvPr/>
        </p:nvCxnSpPr>
        <p:spPr>
          <a:xfrm flipV="1">
            <a:off x="5556941" y="1554433"/>
            <a:ext cx="548889" cy="3037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7"/>
            <a:endCxn id="19" idx="3"/>
          </p:cNvCxnSpPr>
          <p:nvPr/>
        </p:nvCxnSpPr>
        <p:spPr>
          <a:xfrm flipV="1">
            <a:off x="6291035" y="1068344"/>
            <a:ext cx="446000" cy="319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7"/>
            <a:endCxn id="9" idx="3"/>
          </p:cNvCxnSpPr>
          <p:nvPr/>
        </p:nvCxnSpPr>
        <p:spPr>
          <a:xfrm flipV="1">
            <a:off x="6922240" y="579070"/>
            <a:ext cx="530943" cy="3226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0"/>
            <a:endCxn id="26" idx="4"/>
          </p:cNvCxnSpPr>
          <p:nvPr/>
        </p:nvCxnSpPr>
        <p:spPr>
          <a:xfrm flipH="1" flipV="1">
            <a:off x="6198433" y="1588938"/>
            <a:ext cx="9884" cy="2400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4"/>
            <a:endCxn id="45" idx="1"/>
          </p:cNvCxnSpPr>
          <p:nvPr/>
        </p:nvCxnSpPr>
        <p:spPr>
          <a:xfrm>
            <a:off x="5839768" y="1588938"/>
            <a:ext cx="275946" cy="2745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72119" y="1118873"/>
            <a:ext cx="281596" cy="28681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0"/>
            <a:endCxn id="19" idx="4"/>
          </p:cNvCxnSpPr>
          <p:nvPr/>
        </p:nvCxnSpPr>
        <p:spPr>
          <a:xfrm flipH="1" flipV="1">
            <a:off x="6829638" y="1102849"/>
            <a:ext cx="15534" cy="25549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4"/>
          </p:cNvCxnSpPr>
          <p:nvPr/>
        </p:nvCxnSpPr>
        <p:spPr>
          <a:xfrm>
            <a:off x="7187121" y="616759"/>
            <a:ext cx="294956" cy="2515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9" idx="5"/>
          </p:cNvCxnSpPr>
          <p:nvPr/>
        </p:nvCxnSpPr>
        <p:spPr>
          <a:xfrm flipH="1" flipV="1">
            <a:off x="7638388" y="579070"/>
            <a:ext cx="577536" cy="29346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7"/>
            <a:endCxn id="33" idx="3"/>
          </p:cNvCxnSpPr>
          <p:nvPr/>
        </p:nvCxnSpPr>
        <p:spPr>
          <a:xfrm flipV="1">
            <a:off x="7586160" y="1073650"/>
            <a:ext cx="537161" cy="31775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4"/>
            <a:endCxn id="51" idx="1"/>
          </p:cNvCxnSpPr>
          <p:nvPr/>
        </p:nvCxnSpPr>
        <p:spPr>
          <a:xfrm>
            <a:off x="7857259" y="1104971"/>
            <a:ext cx="272891" cy="2917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0"/>
            <a:endCxn id="33" idx="4"/>
          </p:cNvCxnSpPr>
          <p:nvPr/>
        </p:nvCxnSpPr>
        <p:spPr>
          <a:xfrm flipH="1" flipV="1">
            <a:off x="8215924" y="1108155"/>
            <a:ext cx="6829" cy="25404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Left-Right Arrow 66"/>
          <p:cNvSpPr/>
          <p:nvPr/>
        </p:nvSpPr>
        <p:spPr>
          <a:xfrm>
            <a:off x="5403273" y="3491345"/>
            <a:ext cx="3051958" cy="77189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Network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16123" y="4336820"/>
            <a:ext cx="1139145" cy="5343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Memory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168529" y="4336820"/>
            <a:ext cx="818329" cy="5343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I/O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01018" y="2903531"/>
            <a:ext cx="439282" cy="534389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t>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467328" y="2903530"/>
            <a:ext cx="439282" cy="534389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t>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561447" y="2903529"/>
            <a:ext cx="439282" cy="534389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t>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55281" y="286292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latin typeface="Source Sans Pro" charset="0"/>
                <a:ea typeface="Source Sans Pro" charset="0"/>
                <a:cs typeface="Source Sans Pro" charset="0"/>
              </a:rPr>
              <a:t>…</a:t>
            </a:r>
            <a:endParaRPr lang="en-US" sz="28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77" name="Straight Connector 76"/>
          <p:cNvCxnSpPr>
            <a:stCxn id="70" idx="2"/>
          </p:cNvCxnSpPr>
          <p:nvPr/>
        </p:nvCxnSpPr>
        <p:spPr>
          <a:xfrm>
            <a:off x="6120659" y="3437920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00570" y="3435940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02993" y="3433961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70387" y="4073247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561528" y="4071267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440796" y="4069289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99629" y="4071267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490770" y="4069287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70038" y="4067309"/>
            <a:ext cx="0" cy="25067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own Arrow 85"/>
          <p:cNvSpPr/>
          <p:nvPr/>
        </p:nvSpPr>
        <p:spPr>
          <a:xfrm>
            <a:off x="6796829" y="2105019"/>
            <a:ext cx="345937" cy="49283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6036967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Key idea: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Do as much as possible on every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step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Definition: A thread is </a:t>
            </a:r>
            <a:r>
              <a:rPr lang="en-US" dirty="0" smtClean="0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ready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if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all its predecessors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have executed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94156" y="129610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2157" y="183855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94232" y="2370820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2157" y="3856054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0105" y="191772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91858" y="2370820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4232" y="291804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1858" y="2900999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91858" y="3413383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98956" y="4217266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21372" y="230978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850105" y="3413383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21579" y="2904417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6853306" y="1519990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6445381" y="2062440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6853306" y="2062440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4" idx="0"/>
          </p:cNvCxnSpPr>
          <p:nvPr/>
        </p:nvCxnSpPr>
        <p:spPr>
          <a:xfrm>
            <a:off x="6445381" y="2594706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5" idx="0"/>
          </p:cNvCxnSpPr>
          <p:nvPr/>
        </p:nvCxnSpPr>
        <p:spPr>
          <a:xfrm>
            <a:off x="7243007" y="2594706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6" idx="0"/>
          </p:cNvCxnSpPr>
          <p:nvPr/>
        </p:nvCxnSpPr>
        <p:spPr>
          <a:xfrm>
            <a:off x="7243007" y="3124885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1" idx="0"/>
          </p:cNvCxnSpPr>
          <p:nvPr/>
        </p:nvCxnSpPr>
        <p:spPr>
          <a:xfrm>
            <a:off x="6445381" y="3141934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1" idx="0"/>
          </p:cNvCxnSpPr>
          <p:nvPr/>
        </p:nvCxnSpPr>
        <p:spPr>
          <a:xfrm flipH="1">
            <a:off x="6853306" y="3637269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1"/>
          </p:cNvCxnSpPr>
          <p:nvPr/>
        </p:nvCxnSpPr>
        <p:spPr>
          <a:xfrm>
            <a:off x="6853306" y="4079940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7" idx="0"/>
          </p:cNvCxnSpPr>
          <p:nvPr/>
        </p:nvCxnSpPr>
        <p:spPr>
          <a:xfrm flipH="1">
            <a:off x="7850105" y="3637269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7545305" y="1519990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9" idx="0"/>
          </p:cNvCxnSpPr>
          <p:nvPr/>
        </p:nvCxnSpPr>
        <p:spPr>
          <a:xfrm>
            <a:off x="8001254" y="2141609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8" idx="0"/>
          </p:cNvCxnSpPr>
          <p:nvPr/>
        </p:nvCxnSpPr>
        <p:spPr>
          <a:xfrm>
            <a:off x="8001254" y="2141609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>
            <a:off x="8572521" y="2533669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9" idx="0"/>
          </p:cNvCxnSpPr>
          <p:nvPr/>
        </p:nvCxnSpPr>
        <p:spPr>
          <a:xfrm flipH="1">
            <a:off x="8001254" y="3128303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</a:t>
            </a:r>
            <a:r>
              <a:rPr lang="en-US" dirty="0" err="1" smtClean="0"/>
              <a:t>sechduling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6227495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Key idea: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Do as much as possible on every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step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Definition: A thread is </a:t>
            </a:r>
            <a:r>
              <a:rPr lang="en-US" dirty="0" smtClean="0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ready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if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all its predecessors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have executed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Complete step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If # ready threads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&gt;= P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, run any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ready threads</a:t>
            </a:r>
          </a:p>
          <a:p>
            <a:pPr marL="971550" lvl="1" indent="-342900">
              <a:buFont typeface="Arial" charset="0"/>
              <a:buChar char="•"/>
            </a:pP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94156" y="129610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2157" y="183855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94232" y="2370820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2157" y="3856054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0105" y="191772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91858" y="2370820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4232" y="291804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1858" y="2900999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91858" y="3413383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98956" y="4217266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21372" y="230978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850105" y="3413383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21579" y="2904417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6853306" y="1519990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6445381" y="2062440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6853306" y="2062440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4" idx="0"/>
          </p:cNvCxnSpPr>
          <p:nvPr/>
        </p:nvCxnSpPr>
        <p:spPr>
          <a:xfrm>
            <a:off x="6445381" y="2594706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5" idx="0"/>
          </p:cNvCxnSpPr>
          <p:nvPr/>
        </p:nvCxnSpPr>
        <p:spPr>
          <a:xfrm>
            <a:off x="7243007" y="2594706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6" idx="0"/>
          </p:cNvCxnSpPr>
          <p:nvPr/>
        </p:nvCxnSpPr>
        <p:spPr>
          <a:xfrm>
            <a:off x="7243007" y="3124885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1" idx="0"/>
          </p:cNvCxnSpPr>
          <p:nvPr/>
        </p:nvCxnSpPr>
        <p:spPr>
          <a:xfrm>
            <a:off x="6445381" y="3141934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1" idx="0"/>
          </p:cNvCxnSpPr>
          <p:nvPr/>
        </p:nvCxnSpPr>
        <p:spPr>
          <a:xfrm flipH="1">
            <a:off x="6853306" y="3637269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1"/>
          </p:cNvCxnSpPr>
          <p:nvPr/>
        </p:nvCxnSpPr>
        <p:spPr>
          <a:xfrm>
            <a:off x="6853306" y="4079940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7" idx="0"/>
          </p:cNvCxnSpPr>
          <p:nvPr/>
        </p:nvCxnSpPr>
        <p:spPr>
          <a:xfrm flipH="1">
            <a:off x="7850105" y="3637269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7545305" y="1519990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9" idx="0"/>
          </p:cNvCxnSpPr>
          <p:nvPr/>
        </p:nvCxnSpPr>
        <p:spPr>
          <a:xfrm>
            <a:off x="8001254" y="2141609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8" idx="0"/>
          </p:cNvCxnSpPr>
          <p:nvPr/>
        </p:nvCxnSpPr>
        <p:spPr>
          <a:xfrm>
            <a:off x="8001254" y="2141609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>
            <a:off x="8572521" y="2533669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9" idx="0"/>
          </p:cNvCxnSpPr>
          <p:nvPr/>
        </p:nvCxnSpPr>
        <p:spPr>
          <a:xfrm flipH="1">
            <a:off x="8001254" y="3128303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28475" y="1039852"/>
            <a:ext cx="88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P = 3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1" y="1312863"/>
            <a:ext cx="6124369" cy="362489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Key idea: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Do as much as possible on every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step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Definition: A thread is </a:t>
            </a:r>
            <a:r>
              <a:rPr lang="en-US" dirty="0" smtClean="0">
                <a:solidFill>
                  <a:srgbClr val="00B050"/>
                </a:solidFill>
                <a:latin typeface="Source Sans Pro" charset="0"/>
                <a:ea typeface="Source Sans Pro" charset="0"/>
                <a:cs typeface="Source Sans Pro" charset="0"/>
              </a:rPr>
              <a:t>ready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if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all its predecessors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have executed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Complete step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If # ready threads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&gt;= P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, run any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 ready threads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Incomplete step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If # ready threads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&lt;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run all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ready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threads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94156" y="129610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2157" y="183855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94232" y="2370820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2157" y="3856054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0105" y="191772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91858" y="2370820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4232" y="291804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1858" y="2900999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91858" y="341338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98956" y="4217266"/>
            <a:ext cx="302298" cy="2238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21372" y="230978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850105" y="3413383"/>
            <a:ext cx="302298" cy="2238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21579" y="2904417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6853306" y="1519990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6445381" y="2062440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6853306" y="2062440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4" idx="0"/>
          </p:cNvCxnSpPr>
          <p:nvPr/>
        </p:nvCxnSpPr>
        <p:spPr>
          <a:xfrm>
            <a:off x="6445381" y="2594706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5" idx="0"/>
          </p:cNvCxnSpPr>
          <p:nvPr/>
        </p:nvCxnSpPr>
        <p:spPr>
          <a:xfrm>
            <a:off x="7243007" y="2594706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6" idx="0"/>
          </p:cNvCxnSpPr>
          <p:nvPr/>
        </p:nvCxnSpPr>
        <p:spPr>
          <a:xfrm>
            <a:off x="7243007" y="3124885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1" idx="0"/>
          </p:cNvCxnSpPr>
          <p:nvPr/>
        </p:nvCxnSpPr>
        <p:spPr>
          <a:xfrm>
            <a:off x="6445381" y="3141934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1" idx="0"/>
          </p:cNvCxnSpPr>
          <p:nvPr/>
        </p:nvCxnSpPr>
        <p:spPr>
          <a:xfrm flipH="1">
            <a:off x="6853306" y="3637269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1"/>
          </p:cNvCxnSpPr>
          <p:nvPr/>
        </p:nvCxnSpPr>
        <p:spPr>
          <a:xfrm>
            <a:off x="6853306" y="4079940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7" idx="0"/>
          </p:cNvCxnSpPr>
          <p:nvPr/>
        </p:nvCxnSpPr>
        <p:spPr>
          <a:xfrm flipH="1">
            <a:off x="7850105" y="3637269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7545305" y="1519990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9" idx="0"/>
          </p:cNvCxnSpPr>
          <p:nvPr/>
        </p:nvCxnSpPr>
        <p:spPr>
          <a:xfrm>
            <a:off x="8001254" y="2141609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8" idx="0"/>
          </p:cNvCxnSpPr>
          <p:nvPr/>
        </p:nvCxnSpPr>
        <p:spPr>
          <a:xfrm>
            <a:off x="8001254" y="2141609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>
            <a:off x="8572521" y="2533669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9" idx="0"/>
          </p:cNvCxnSpPr>
          <p:nvPr/>
        </p:nvCxnSpPr>
        <p:spPr>
          <a:xfrm flipH="1">
            <a:off x="8001254" y="3128303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28475" y="1039852"/>
            <a:ext cx="88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P = 3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Greedy-Scheduling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Theorem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[Graham ’68 &amp; Brent ’75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] Any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greedy scheduler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achieves </a:t>
            </a:r>
            <a:b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						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+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dirty="0"/>
          </a:p>
          <a:p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Proof sketch: 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complete steps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/P</a:t>
            </a:r>
            <a:r>
              <a:rPr lang="en-US" dirty="0"/>
              <a:t> </a:t>
            </a:r>
            <a:r>
              <a:rPr lang="en-US" dirty="0" smtClean="0"/>
              <a:t>since </a:t>
            </a:r>
            <a:r>
              <a:rPr lang="en-US" dirty="0"/>
              <a:t>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complete step performs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/>
              <a:t> </a:t>
            </a:r>
            <a:r>
              <a:rPr lang="en-US" dirty="0" smtClean="0"/>
              <a:t>work</a:t>
            </a:r>
            <a:endParaRPr lang="en-US" dirty="0"/>
          </a:p>
          <a:p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36668" y="181112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44669" y="235357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6744" y="2885844"/>
            <a:ext cx="302298" cy="223886"/>
          </a:xfrm>
          <a:prstGeom prst="roundRect">
            <a:avLst/>
          </a:prstGeom>
          <a:solidFill>
            <a:srgbClr val="FF8D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44669" y="4371078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92617" y="2432747"/>
            <a:ext cx="302298" cy="223886"/>
          </a:xfrm>
          <a:prstGeom prst="roundRect">
            <a:avLst/>
          </a:prstGeom>
          <a:solidFill>
            <a:srgbClr val="FF8D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34370" y="2885844"/>
            <a:ext cx="302298" cy="223886"/>
          </a:xfrm>
          <a:prstGeom prst="roundRect">
            <a:avLst/>
          </a:prstGeom>
          <a:solidFill>
            <a:srgbClr val="FF8D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36744" y="3433072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34370" y="3416023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34370" y="392840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841468" y="4732290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563884" y="282480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992617" y="3928407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64091" y="3419441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6995818" y="2035014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6587893" y="2577464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>
            <a:off x="6995818" y="2577464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>
            <a:off x="6587893" y="3109730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3" idx="0"/>
          </p:cNvCxnSpPr>
          <p:nvPr/>
        </p:nvCxnSpPr>
        <p:spPr>
          <a:xfrm>
            <a:off x="7385519" y="3109730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7385519" y="3639909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9" idx="0"/>
          </p:cNvCxnSpPr>
          <p:nvPr/>
        </p:nvCxnSpPr>
        <p:spPr>
          <a:xfrm>
            <a:off x="6587893" y="3656958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 flipH="1">
            <a:off x="6995818" y="4152293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1"/>
          </p:cNvCxnSpPr>
          <p:nvPr/>
        </p:nvCxnSpPr>
        <p:spPr>
          <a:xfrm>
            <a:off x="6995818" y="4594964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5" idx="0"/>
          </p:cNvCxnSpPr>
          <p:nvPr/>
        </p:nvCxnSpPr>
        <p:spPr>
          <a:xfrm flipH="1">
            <a:off x="7992617" y="4152293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>
            <a:off x="7687817" y="2035014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7" idx="0"/>
          </p:cNvCxnSpPr>
          <p:nvPr/>
        </p:nvCxnSpPr>
        <p:spPr>
          <a:xfrm>
            <a:off x="8143766" y="2656633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6" idx="0"/>
          </p:cNvCxnSpPr>
          <p:nvPr/>
        </p:nvCxnSpPr>
        <p:spPr>
          <a:xfrm>
            <a:off x="8143766" y="2656633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>
          <a:xfrm>
            <a:off x="8715033" y="3048693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7" idx="0"/>
          </p:cNvCxnSpPr>
          <p:nvPr/>
        </p:nvCxnSpPr>
        <p:spPr>
          <a:xfrm flipH="1">
            <a:off x="8143766" y="3643327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0536" y="1918291"/>
            <a:ext cx="88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P = 3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00" y="88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333500"/>
            <a:ext cx="1625600" cy="1692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513" y="3276600"/>
            <a:ext cx="1788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Uniformed Shared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Memory (UMA)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Cray 2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397000"/>
            <a:ext cx="2524234" cy="166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7500" y="3390900"/>
            <a:ext cx="17136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Massively Parallel</a:t>
            </a:r>
          </a:p>
          <a:p>
            <a:pPr algn="ctr"/>
            <a:r>
              <a:rPr lang="en-US" sz="1600" dirty="0" err="1" smtClean="0">
                <a:latin typeface="Helvetica Neue Light"/>
                <a:cs typeface="Helvetica Neue Light"/>
              </a:rPr>
              <a:t>DistrBluegene</a:t>
            </a:r>
            <a:r>
              <a:rPr lang="en-US" sz="1600" dirty="0" smtClean="0">
                <a:latin typeface="Helvetica Neue Light"/>
                <a:cs typeface="Helvetica Neue Light"/>
              </a:rPr>
              <a:t>/L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3600" y="3276600"/>
            <a:ext cx="223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Non-Uniformed Shared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Memory (NUMA)</a:t>
            </a:r>
          </a:p>
          <a:p>
            <a:r>
              <a:rPr lang="en-US" sz="1600" dirty="0">
                <a:latin typeface="Helvetica Neue Light"/>
                <a:cs typeface="Helvetica Neue Light"/>
              </a:rPr>
              <a:t>SGI </a:t>
            </a:r>
            <a:r>
              <a:rPr lang="en-US" sz="1600" dirty="0" err="1">
                <a:latin typeface="Helvetica Neue Light"/>
                <a:cs typeface="Helvetica Neue Light"/>
              </a:rPr>
              <a:t>Altix</a:t>
            </a:r>
            <a:r>
              <a:rPr lang="en-US" sz="1600" dirty="0">
                <a:latin typeface="Helvetica Neue Light"/>
                <a:cs typeface="Helvetica Neue Light"/>
              </a:rPr>
              <a:t> 3700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1000" y="4241800"/>
            <a:ext cx="5539100" cy="523220"/>
          </a:xfrm>
          <a:prstGeom prst="rect">
            <a:avLst/>
          </a:prstGeom>
          <a:solidFill>
            <a:srgbClr val="FFE0B6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Light"/>
                <a:cs typeface="Helvetica Neue Light"/>
              </a:rPr>
              <a:t>Orthogonal to programming model</a:t>
            </a:r>
            <a:endParaRPr lang="en-US" sz="28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87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249"/>
            <a:ext cx="8850312" cy="857250"/>
          </a:xfrm>
        </p:spPr>
        <p:txBody>
          <a:bodyPr/>
          <a:lstStyle/>
          <a:p>
            <a:r>
              <a:rPr lang="en-US" dirty="0"/>
              <a:t>Greedy-Scheduling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Theorem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 [Graham ’68 &amp; Brent ’75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] Any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greedy scheduler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achieves </a:t>
            </a:r>
            <a:b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						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+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dirty="0"/>
          </a:p>
          <a:p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Proof sketch: 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complete steps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/P</a:t>
            </a:r>
            <a:r>
              <a:rPr lang="en-US" dirty="0"/>
              <a:t> </a:t>
            </a:r>
            <a:r>
              <a:rPr lang="en-US" dirty="0" smtClean="0"/>
              <a:t>since </a:t>
            </a:r>
            <a:r>
              <a:rPr lang="en-US" dirty="0"/>
              <a:t>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complete step performs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/>
              <a:t> </a:t>
            </a:r>
            <a:r>
              <a:rPr lang="en-US" dirty="0" smtClean="0"/>
              <a:t>work</a:t>
            </a:r>
            <a:endParaRPr lang="en-US" dirty="0"/>
          </a:p>
          <a:p>
            <a:pPr lvl="1"/>
            <a:r>
              <a:rPr lang="en-US" dirty="0" smtClean="0"/>
              <a:t># </a:t>
            </a:r>
            <a:r>
              <a:rPr lang="en-US" dirty="0"/>
              <a:t>incomplete steps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since </a:t>
            </a:r>
            <a:r>
              <a:rPr lang="en-US" dirty="0"/>
              <a:t>each incomplete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reduces </a:t>
            </a:r>
            <a:r>
              <a:rPr lang="en-US" dirty="0"/>
              <a:t>the span of </a:t>
            </a:r>
            <a:r>
              <a:rPr lang="en-US" dirty="0" smtClean="0"/>
              <a:t>the unexecuted DAG </a:t>
            </a:r>
            <a:r>
              <a:rPr lang="en-US" dirty="0"/>
              <a:t>by </a:t>
            </a:r>
            <a:r>
              <a:rPr lang="en-US" dirty="0" smtClean="0"/>
              <a:t>1</a:t>
            </a:r>
            <a:endParaRPr lang="en-US" dirty="0"/>
          </a:p>
          <a:p>
            <a:pPr lvl="1"/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36668" y="181112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44669" y="2353578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6744" y="288584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44669" y="4371078"/>
            <a:ext cx="302298" cy="223886"/>
          </a:xfrm>
          <a:prstGeom prst="roundRect">
            <a:avLst/>
          </a:prstGeom>
          <a:solidFill>
            <a:srgbClr val="FF8D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92617" y="2432747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34370" y="2885844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36744" y="3433072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34370" y="3416023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34370" y="3928407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841468" y="4732290"/>
            <a:ext cx="302298" cy="2238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563884" y="2824807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992617" y="3928407"/>
            <a:ext cx="302298" cy="223886"/>
          </a:xfrm>
          <a:prstGeom prst="roundRect">
            <a:avLst/>
          </a:prstGeom>
          <a:solidFill>
            <a:srgbClr val="FF8D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64091" y="3419441"/>
            <a:ext cx="302298" cy="223886"/>
          </a:xfrm>
          <a:prstGeom prst="roundRect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6995818" y="2035014"/>
            <a:ext cx="691999" cy="3185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6587893" y="2577464"/>
            <a:ext cx="407925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>
            <a:off x="6995818" y="2577464"/>
            <a:ext cx="389701" cy="3083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>
            <a:off x="6587893" y="3109730"/>
            <a:ext cx="0" cy="3233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3" idx="0"/>
          </p:cNvCxnSpPr>
          <p:nvPr/>
        </p:nvCxnSpPr>
        <p:spPr>
          <a:xfrm>
            <a:off x="7385519" y="3109730"/>
            <a:ext cx="0" cy="306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7385519" y="3639909"/>
            <a:ext cx="0" cy="2884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9" idx="0"/>
          </p:cNvCxnSpPr>
          <p:nvPr/>
        </p:nvCxnSpPr>
        <p:spPr>
          <a:xfrm>
            <a:off x="6587893" y="3656958"/>
            <a:ext cx="407925" cy="71412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 flipH="1">
            <a:off x="6995818" y="4152293"/>
            <a:ext cx="389701" cy="2187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1"/>
          </p:cNvCxnSpPr>
          <p:nvPr/>
        </p:nvCxnSpPr>
        <p:spPr>
          <a:xfrm>
            <a:off x="6995818" y="4594964"/>
            <a:ext cx="845650" cy="24926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5" idx="0"/>
          </p:cNvCxnSpPr>
          <p:nvPr/>
        </p:nvCxnSpPr>
        <p:spPr>
          <a:xfrm flipH="1">
            <a:off x="7992617" y="4152293"/>
            <a:ext cx="151149" cy="5799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>
            <a:off x="7687817" y="2035014"/>
            <a:ext cx="455949" cy="3977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7" idx="0"/>
          </p:cNvCxnSpPr>
          <p:nvPr/>
        </p:nvCxnSpPr>
        <p:spPr>
          <a:xfrm>
            <a:off x="8143766" y="2656633"/>
            <a:ext cx="0" cy="12717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6" idx="0"/>
          </p:cNvCxnSpPr>
          <p:nvPr/>
        </p:nvCxnSpPr>
        <p:spPr>
          <a:xfrm>
            <a:off x="8143766" y="2656633"/>
            <a:ext cx="571267" cy="1681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>
          <a:xfrm>
            <a:off x="8715033" y="3048693"/>
            <a:ext cx="207" cy="3707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7" idx="0"/>
          </p:cNvCxnSpPr>
          <p:nvPr/>
        </p:nvCxnSpPr>
        <p:spPr>
          <a:xfrm flipH="1">
            <a:off x="8143766" y="3643327"/>
            <a:ext cx="571474" cy="2850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0536" y="1918291"/>
            <a:ext cx="88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P = 3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Source Sans Pro" charset="0"/>
                <a:ea typeface="Source Sans Pro" charset="0"/>
                <a:cs typeface="Source Sans Pro" charset="0"/>
              </a:rPr>
              <a:t>Corollary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Any greedy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scheduler is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within a factor of 2 of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optimal</a:t>
            </a:r>
          </a:p>
          <a:p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b="1" dirty="0" smtClean="0">
                <a:latin typeface="Source Sans Pro" charset="0"/>
                <a:ea typeface="Source Sans Pro" charset="0"/>
                <a:cs typeface="Source Sans Pro" charset="0"/>
              </a:rPr>
              <a:t>Proof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Let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be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execution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time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produced by optimal scheduler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Since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≥ max{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/P,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(lower bounds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), we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have</a:t>
            </a:r>
          </a:p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+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max{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Source Sans Pro" charset="0"/>
                <a:ea typeface="Source Sans Pro" charset="0"/>
                <a:cs typeface="Source Sans Pro" charset="0"/>
              </a:rPr>
              <a:t>Corollary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Any greedy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scheduler achieves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near-perfect linear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speedup whenever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&lt;&lt; 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b="1" dirty="0" smtClean="0">
                <a:latin typeface="Source Sans Pro" charset="0"/>
                <a:ea typeface="Source Sans Pro" charset="0"/>
                <a:cs typeface="Source Sans Pro" charset="0"/>
              </a:rPr>
              <a:t>Proof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: From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 &lt;&lt; 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we get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&lt;&lt; 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/P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From the Greedy Scheduling Theorem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gives us</a:t>
            </a:r>
          </a:p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≤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/P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≈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</a:t>
            </a:r>
            <a:endParaRPr lang="en-US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Thus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speedup </a:t>
            </a:r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is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≈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US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processor </a:t>
            </a:r>
            <a:r>
              <a:rPr lang="en-US" dirty="0" smtClean="0"/>
              <a:t>has </a:t>
            </a:r>
            <a:r>
              <a:rPr lang="en-US" dirty="0"/>
              <a:t>a queue </a:t>
            </a:r>
            <a:r>
              <a:rPr lang="en-US" dirty="0" smtClean="0"/>
              <a:t>of threads to run</a:t>
            </a:r>
          </a:p>
          <a:p>
            <a:endParaRPr lang="en-US" dirty="0" smtClean="0"/>
          </a:p>
          <a:p>
            <a:r>
              <a:rPr lang="en-US" dirty="0" smtClean="0"/>
              <a:t>A spawned thread is </a:t>
            </a:r>
            <a:r>
              <a:rPr lang="en-US" dirty="0"/>
              <a:t>put on </a:t>
            </a:r>
            <a:r>
              <a:rPr lang="en-US" i="1" dirty="0" smtClean="0"/>
              <a:t>local</a:t>
            </a:r>
            <a:r>
              <a:rPr lang="en-US" dirty="0" smtClean="0"/>
              <a:t> processor queue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processor runs out of work, it looks at </a:t>
            </a:r>
            <a:r>
              <a:rPr lang="en-US" dirty="0" smtClean="0"/>
              <a:t>queues </a:t>
            </a:r>
            <a:r>
              <a:rPr lang="en-US" dirty="0"/>
              <a:t>of other processors and "steals" their work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Typically pick the processor from where to steal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Cilk’s</a:t>
            </a:r>
            <a:r>
              <a:rPr lang="en-US" dirty="0"/>
              <a:t> “work-stealing” scheduler achieves</a:t>
            </a:r>
          </a:p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= 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dirty="0"/>
              <a:t>expected </a:t>
            </a:r>
            <a:r>
              <a:rPr lang="en-US" dirty="0" smtClean="0"/>
              <a:t>time (provably</a:t>
            </a:r>
            <a:r>
              <a:rPr lang="en-US" dirty="0"/>
              <a:t>);</a:t>
            </a:r>
          </a:p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/>
              <a:t>≈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/P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+ O(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time (empirically).</a:t>
            </a:r>
          </a:p>
          <a:p>
            <a:r>
              <a:rPr lang="en-US" dirty="0" smtClean="0"/>
              <a:t>Near-perfect </a:t>
            </a:r>
            <a:r>
              <a:rPr lang="en-US" dirty="0"/>
              <a:t>linear speedup if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 &lt;&lt;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/T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dirty="0"/>
          </a:p>
          <a:p>
            <a:pPr lvl="1"/>
            <a:r>
              <a:rPr lang="en-US" dirty="0" smtClean="0"/>
              <a:t>Instrumentation </a:t>
            </a:r>
            <a:r>
              <a:rPr lang="en-US" dirty="0"/>
              <a:t>in </a:t>
            </a:r>
            <a:r>
              <a:rPr lang="en-US" dirty="0" err="1"/>
              <a:t>Cilk</a:t>
            </a:r>
            <a:r>
              <a:rPr lang="en-US" dirty="0"/>
              <a:t> allows </a:t>
            </a:r>
            <a:r>
              <a:rPr lang="en-US" dirty="0" smtClean="0"/>
              <a:t>to accurately measure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cost of a spawn in Cilk-5 </a:t>
            </a:r>
            <a:r>
              <a:rPr lang="en-US" dirty="0" smtClean="0"/>
              <a:t>is only </a:t>
            </a:r>
            <a:r>
              <a:rPr lang="en-US" dirty="0"/>
              <a:t>2–6 times the cost of an ordinary </a:t>
            </a:r>
            <a:r>
              <a:rPr lang="en-US" dirty="0" smtClean="0"/>
              <a:t>C function </a:t>
            </a:r>
            <a:r>
              <a:rPr lang="en-US" dirty="0"/>
              <a:t>call, depending on the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7909"/>
            <a:ext cx="8850312" cy="3479029"/>
          </a:xfrm>
        </p:spPr>
        <p:txBody>
          <a:bodyPr/>
          <a:lstStyle/>
          <a:p>
            <a:r>
              <a:rPr lang="en-US" dirty="0" smtClean="0"/>
              <a:t>C extension for multithreaded programs</a:t>
            </a:r>
          </a:p>
          <a:p>
            <a:pPr lvl="1"/>
            <a:r>
              <a:rPr lang="en-US" dirty="0" smtClean="0"/>
              <a:t>Now available also for C++: </a:t>
            </a:r>
            <a:r>
              <a:rPr lang="en-US" dirty="0" err="1" smtClean="0"/>
              <a:t>Cilk</a:t>
            </a:r>
            <a:r>
              <a:rPr lang="en-US" dirty="0" smtClean="0"/>
              <a:t> Plus from Intel</a:t>
            </a:r>
          </a:p>
          <a:p>
            <a:r>
              <a:rPr lang="en-US" dirty="0" smtClean="0"/>
              <a:t>Simple; only three keywords: </a:t>
            </a:r>
            <a:r>
              <a:rPr lang="en-US" dirty="0" err="1" smtClean="0">
                <a:solidFill>
                  <a:srgbClr val="FF0000"/>
                </a:solidFill>
              </a:rPr>
              <a:t>cilk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spawn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sync</a:t>
            </a:r>
          </a:p>
          <a:p>
            <a:pPr lvl="1"/>
            <a:r>
              <a:rPr lang="en-US" dirty="0" err="1" smtClean="0"/>
              <a:t>Cilk</a:t>
            </a:r>
            <a:r>
              <a:rPr lang="en-US" dirty="0" smtClean="0"/>
              <a:t> Plus has actually only two: </a:t>
            </a:r>
            <a:r>
              <a:rPr lang="en-US" dirty="0" err="1" smtClean="0">
                <a:solidFill>
                  <a:srgbClr val="FF0000"/>
                </a:solidFill>
              </a:rPr>
              <a:t>cilk_spaw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cilk_sync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quivalent to serial program on a single core</a:t>
            </a:r>
          </a:p>
          <a:p>
            <a:pPr lvl="1"/>
            <a:r>
              <a:rPr lang="en-US" dirty="0" smtClean="0"/>
              <a:t>Abstracts away parallelism, </a:t>
            </a:r>
            <a:r>
              <a:rPr lang="en-US" dirty="0"/>
              <a:t>load balancing and </a:t>
            </a:r>
            <a:r>
              <a:rPr lang="en-US" dirty="0" smtClean="0"/>
              <a:t>scheduling</a:t>
            </a:r>
          </a:p>
          <a:p>
            <a:r>
              <a:rPr lang="en-US" dirty="0" smtClean="0"/>
              <a:t>Leverages recursion pattern</a:t>
            </a:r>
          </a:p>
          <a:p>
            <a:pPr lvl="1"/>
            <a:r>
              <a:rPr lang="en-US" dirty="0" smtClean="0"/>
              <a:t>Might need to rewrite programs to fit the pattern (see vector addition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2035175"/>
            <a:ext cx="8850312" cy="857250"/>
          </a:xfrm>
        </p:spPr>
        <p:txBody>
          <a:bodyPr/>
          <a:lstStyle/>
          <a:p>
            <a:pPr algn="ctr"/>
            <a:r>
              <a:rPr lang="en-US" sz="3600" dirty="0" err="1" smtClean="0"/>
              <a:t>OpenMP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7129" y="4165600"/>
            <a:ext cx="8752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Based on </a:t>
            </a:r>
            <a:r>
              <a:rPr lang="en-US" dirty="0">
                <a:latin typeface="Helvetica Neue Light"/>
                <a:cs typeface="Helvetica Neue Light"/>
              </a:rPr>
              <a:t>the </a:t>
            </a:r>
            <a:r>
              <a:rPr lang="en-US" dirty="0" smtClean="0">
                <a:latin typeface="Helvetica Neue Light"/>
                <a:cs typeface="Helvetica Neue Light"/>
              </a:rPr>
              <a:t>“Introduction to </a:t>
            </a:r>
            <a:r>
              <a:rPr lang="en-US" dirty="0" err="1" smtClean="0">
                <a:latin typeface="Helvetica Neue Light"/>
                <a:cs typeface="Helvetica Neue Light"/>
              </a:rPr>
              <a:t>OpenMP</a:t>
            </a:r>
            <a:r>
              <a:rPr lang="en-US" dirty="0" smtClean="0">
                <a:latin typeface="Helvetica Neue Light"/>
                <a:cs typeface="Helvetica Neue Light"/>
              </a:rPr>
              <a:t>” presentation: </a:t>
            </a:r>
          </a:p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webcourse.cs.technion.ac.il/236370/Spring2009/ho/WCFiles/OpenMPLecture.ppt</a:t>
            </a:r>
            <a:r>
              <a:rPr lang="en-US" sz="1600" dirty="0" smtClean="0">
                <a:latin typeface="Helvetica Neue Light"/>
                <a:cs typeface="Helvetica Neue Light"/>
              </a:rPr>
              <a:t>)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9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03300"/>
            <a:ext cx="8850312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 language extension with constructs for parallel programming: </a:t>
            </a:r>
            <a:endParaRPr lang="en-GB" dirty="0" smtClean="0"/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C</a:t>
            </a:r>
            <a:r>
              <a:rPr lang="en-GB" dirty="0" smtClean="0"/>
              <a:t>ritical </a:t>
            </a:r>
            <a:r>
              <a:rPr lang="en-GB" dirty="0"/>
              <a:t>sections, atomic access, private variables, barriers</a:t>
            </a:r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Parallelization is orthogonal to </a:t>
            </a:r>
            <a:r>
              <a:rPr lang="en-GB" dirty="0" smtClean="0"/>
              <a:t>functionality</a:t>
            </a:r>
            <a:endParaRPr lang="en-GB" dirty="0"/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If the compiler does not recognize 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/>
              <a:t>directives, the code remains functional (albeit single-threaded</a:t>
            </a:r>
            <a:r>
              <a:rPr lang="en-GB" dirty="0" smtClean="0"/>
              <a:t>)</a:t>
            </a:r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 smtClean="0"/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Industry standard: supported </a:t>
            </a:r>
            <a:r>
              <a:rPr lang="en-GB" dirty="0"/>
              <a:t>by Intel, Microsoft, </a:t>
            </a:r>
            <a:r>
              <a:rPr lang="en-GB" dirty="0" smtClean="0"/>
              <a:t>IBM</a:t>
            </a:r>
            <a:r>
              <a:rPr lang="en-GB" dirty="0"/>
              <a:t>, </a:t>
            </a:r>
            <a:r>
              <a:rPr lang="en-GB" dirty="0" smtClean="0"/>
              <a:t>HP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5900" y="349520"/>
            <a:ext cx="8831740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 execution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2760" y="1015845"/>
            <a:ext cx="8709120" cy="830997"/>
          </a:xfrm>
          <a:ln/>
        </p:spPr>
        <p:txBody>
          <a:bodyPr>
            <a:spAutoFit/>
          </a:bodyPr>
          <a:lstStyle/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Fork and Join: Master thread spawns a team of threads as needed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414720" y="3298629"/>
            <a:ext cx="2224800" cy="9721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11920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78576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43216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6439680" y="3296469"/>
            <a:ext cx="2269440" cy="14042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619360" y="360970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619360" y="3903493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19360" y="4197284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619360" y="2973515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619360" y="265488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619360" y="2361091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329440" y="360970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329440" y="3903493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329440" y="2973515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329440" y="265488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630881" y="2365411"/>
            <a:ext cx="1440" cy="1866436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870720" y="2365411"/>
            <a:ext cx="1440" cy="1866436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326561" y="2651641"/>
            <a:ext cx="1440" cy="1244291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566400" y="2651641"/>
            <a:ext cx="1440" cy="1244291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22080" y="2987556"/>
            <a:ext cx="1413077" cy="3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6446" rIns="72891" bIns="36446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sz="1600">
                <a:latin typeface="Helvetica Neue Light"/>
                <a:cs typeface="Helvetica Neue Light"/>
              </a:rPr>
              <a:t>Master thread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2080" y="2987556"/>
            <a:ext cx="1413077" cy="3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6446" rIns="72891" bIns="36446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sz="1600">
                <a:latin typeface="Helvetica Neue Light"/>
                <a:cs typeface="Helvetica Neue Light"/>
              </a:rPr>
              <a:t>Master thread</a:t>
            </a:r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7416000" y="1736785"/>
            <a:ext cx="1244160" cy="777682"/>
          </a:xfrm>
          <a:prstGeom prst="wedgeRoundRectCallout">
            <a:avLst>
              <a:gd name="adj1" fmla="val -182065"/>
              <a:gd name="adj2" fmla="val 66338"/>
              <a:gd name="adj3" fmla="val 16667"/>
            </a:avLst>
          </a:prstGeom>
          <a:solidFill>
            <a:srgbClr val="FFE0B6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72891" tIns="36446" rIns="72891" bIns="36446" anchor="ctr"/>
          <a:lstStyle/>
          <a:p>
            <a:pPr algn="ctr"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sz="1600" dirty="0">
                <a:solidFill>
                  <a:srgbClr val="000000"/>
                </a:solidFill>
                <a:latin typeface="Helvetica Neue Light"/>
                <a:cs typeface="Helvetica Neue Light"/>
              </a:rPr>
              <a:t>Worker</a:t>
            </a:r>
          </a:p>
          <a:p>
            <a:pPr algn="ctr"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sz="1600" dirty="0">
                <a:solidFill>
                  <a:srgbClr val="000000"/>
                </a:solidFill>
                <a:latin typeface="Helvetica Neue Light"/>
                <a:cs typeface="Helvetica Neue Light"/>
              </a:rPr>
              <a:t>Thread</a:t>
            </a: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630880" y="4576404"/>
            <a:ext cx="1244160" cy="1080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307840" y="4576404"/>
            <a:ext cx="1244160" cy="1080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622080" y="4567763"/>
            <a:ext cx="7672320" cy="10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 rot="16200000">
            <a:off x="1684705" y="3186308"/>
            <a:ext cx="18145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FORK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 rot="16200000">
            <a:off x="3067105" y="3186308"/>
            <a:ext cx="18145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JOIN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 rot="16200000">
            <a:off x="4596415" y="3160385"/>
            <a:ext cx="12442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FORK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 rot="16200000">
            <a:off x="6047935" y="3160385"/>
            <a:ext cx="12442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7400" y="3556000"/>
            <a:ext cx="1104900" cy="723900"/>
          </a:xfrm>
          <a:prstGeom prst="rect">
            <a:avLst/>
          </a:prstGeom>
          <a:solidFill>
            <a:srgbClr val="FFE0B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Parallel regions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3340100" y="3917950"/>
            <a:ext cx="3797300" cy="641350"/>
          </a:xfrm>
          <a:prstGeom prst="straightConnector1">
            <a:avLst/>
          </a:prstGeom>
          <a:ln w="12700">
            <a:solidFill>
              <a:srgbClr val="26262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" idx="1"/>
          </p:cNvCxnSpPr>
          <p:nvPr/>
        </p:nvCxnSpPr>
        <p:spPr>
          <a:xfrm flipV="1">
            <a:off x="5943600" y="3917950"/>
            <a:ext cx="1193800" cy="641350"/>
          </a:xfrm>
          <a:prstGeom prst="straightConnector1">
            <a:avLst/>
          </a:prstGeom>
          <a:ln w="12700">
            <a:solidFill>
              <a:srgbClr val="26262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2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5900" y="260620"/>
            <a:ext cx="912384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 memory model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1053946"/>
            <a:ext cx="8709120" cy="3708605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Shared memory model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communicate by accessing shared </a:t>
            </a:r>
            <a:r>
              <a:rPr lang="en-GB" dirty="0" smtClean="0"/>
              <a:t>variables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The sharing is defined syntactically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variable that is seen by two or more threads is shared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variable that is seen by one thread only is </a:t>
            </a:r>
            <a:r>
              <a:rPr lang="en-GB" dirty="0" smtClean="0"/>
              <a:t>private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Race conditions possible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Use synchronization to protect from conflicts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Change how data is stored to minimize the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40602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Multicore CPUs are everywhere:</a:t>
            </a:r>
            <a:endParaRPr lang="en-US" dirty="0"/>
          </a:p>
          <a:p>
            <a:pPr lvl="1"/>
            <a:r>
              <a:rPr lang="en-US" dirty="0" smtClean="0"/>
              <a:t>Servers with over 100 cores today</a:t>
            </a:r>
          </a:p>
          <a:p>
            <a:pPr lvl="1"/>
            <a:r>
              <a:rPr lang="en-US" dirty="0" smtClean="0"/>
              <a:t>Even smartphone CPUs have 8 cores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Multithreading, natural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All processors share the same memory</a:t>
            </a:r>
          </a:p>
          <a:p>
            <a:pPr lvl="1"/>
            <a:r>
              <a:rPr lang="en-US" dirty="0"/>
              <a:t>Threads in a process </a:t>
            </a:r>
            <a:r>
              <a:rPr lang="en-US" dirty="0" smtClean="0"/>
              <a:t>see </a:t>
            </a:r>
            <a:r>
              <a:rPr lang="en-US" dirty="0"/>
              <a:t>same address space</a:t>
            </a:r>
          </a:p>
          <a:p>
            <a:pPr lvl="1"/>
            <a:r>
              <a:rPr lang="en-US" dirty="0" smtClean="0"/>
              <a:t>Many shared</a:t>
            </a:r>
            <a:r>
              <a:rPr lang="en-US" dirty="0"/>
              <a:t>-memory algorithms </a:t>
            </a:r>
            <a:r>
              <a:rPr lang="en-US" dirty="0" smtClean="0"/>
              <a:t>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: Work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1028701"/>
            <a:ext cx="8728075" cy="1549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  <a:p>
            <a:pPr lvl="2"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latin typeface="Helvetica Neue Light"/>
                <a:cs typeface="Helvetica Neue Light"/>
              </a:rPr>
              <a:t>How </a:t>
            </a:r>
            <a:r>
              <a:rPr lang="en-US" sz="2600" dirty="0">
                <a:latin typeface="Helvetica Neue Light"/>
                <a:cs typeface="Helvetica Neue Light"/>
              </a:rPr>
              <a:t>to parallelize?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63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: Work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1028701"/>
            <a:ext cx="8728075" cy="3822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  <a:p>
            <a:pPr lvl="2"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latin typeface="Helvetica Neue Light"/>
                <a:cs typeface="Helvetica Neue Light"/>
              </a:rPr>
              <a:t>How </a:t>
            </a:r>
            <a:r>
              <a:rPr lang="en-US" sz="2600" dirty="0">
                <a:latin typeface="Helvetica Neue Light"/>
                <a:cs typeface="Helvetica Neue Light"/>
              </a:rPr>
              <a:t>to parallelize?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Consolas"/>
                <a:cs typeface="Consolas"/>
              </a:rPr>
              <a:t>#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sections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</p:txBody>
      </p:sp>
    </p:spTree>
    <p:extLst>
      <p:ext uri="{BB962C8B-B14F-4D97-AF65-F5344CB8AC3E}">
        <p14:creationId xmlns:p14="http://schemas.microsoft.com/office/powerpoint/2010/main" val="28071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526846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</p:spTree>
    <p:extLst>
      <p:ext uri="{BB962C8B-B14F-4D97-AF65-F5344CB8AC3E}">
        <p14:creationId xmlns:p14="http://schemas.microsoft.com/office/powerpoint/2010/main" val="1660133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870324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90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870324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14900" y="889000"/>
            <a:ext cx="4089400" cy="1473200"/>
            <a:chOff x="4914900" y="889000"/>
            <a:chExt cx="4089400" cy="1473200"/>
          </a:xfrm>
        </p:grpSpPr>
        <p:sp>
          <p:nvSpPr>
            <p:cNvPr id="7" name="Rectangle 6"/>
            <p:cNvSpPr/>
            <p:nvPr/>
          </p:nvSpPr>
          <p:spPr>
            <a:xfrm>
              <a:off x="6438900" y="889000"/>
              <a:ext cx="2565400" cy="1473200"/>
            </a:xfrm>
            <a:prstGeom prst="rect">
              <a:avLst/>
            </a:prstGeom>
            <a:solidFill>
              <a:srgbClr val="FFE0B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" indent="-137160">
                <a:buFont typeface="Arial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Launch </a:t>
              </a:r>
              <a:r>
                <a:rPr lang="en-US" i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nt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threads</a:t>
              </a:r>
            </a:p>
            <a:p>
              <a:pPr marL="137160" indent="-137160">
                <a:buFont typeface="Arial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Each thread uses </a:t>
              </a:r>
              <a:r>
                <a: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id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and </a:t>
              </a:r>
              <a:r>
                <a:rPr lang="en-US" i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nt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variables to operate on a different segment of the arrays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4914900" y="1384300"/>
              <a:ext cx="1524000" cy="2413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1"/>
            </p:cNvCxnSpPr>
            <p:nvPr/>
          </p:nvCxnSpPr>
          <p:spPr>
            <a:xfrm flipV="1">
              <a:off x="6096000" y="1625600"/>
              <a:ext cx="342900" cy="1905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 flipV="1">
              <a:off x="6248400" y="1625600"/>
              <a:ext cx="190500" cy="5969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431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4318233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Automatic parallelization of the for </a:t>
            </a:r>
            <a:r>
              <a:rPr lang="en-GB" dirty="0" smtClean="0"/>
              <a:t>loop using</a:t>
            </a:r>
            <a:endParaRPr lang="en-GB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sz="2000" b="1" dirty="0" smtClean="0">
                <a:solidFill>
                  <a:srgbClr val="FF6600"/>
                </a:solidFill>
                <a:latin typeface="Consolas"/>
                <a:cs typeface="Consolas"/>
              </a:rPr>
              <a:t>#parallel for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27300" y="3474656"/>
            <a:ext cx="6136640" cy="1490574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for schedule(static)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  for (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]; }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4200" y="3251200"/>
            <a:ext cx="1663700" cy="914400"/>
          </a:xfrm>
          <a:prstGeom prst="wedgeRoundRectCallout">
            <a:avLst>
              <a:gd name="adj1" fmla="val -39574"/>
              <a:gd name="adj2" fmla="val 6896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One signed variable in the </a:t>
            </a:r>
            <a:r>
              <a:rPr lang="en-US" dirty="0" smtClean="0">
                <a:latin typeface="Helvetica Neue Light"/>
                <a:cs typeface="Helvetica Neue Light"/>
              </a:rPr>
              <a:t>loop (“</a:t>
            </a:r>
            <a:r>
              <a:rPr lang="en-US" dirty="0" err="1" smtClean="0">
                <a:latin typeface="Helvetica Neue Light"/>
                <a:cs typeface="Helvetica Neue Light"/>
              </a:rPr>
              <a:t>i</a:t>
            </a:r>
            <a:r>
              <a:rPr lang="en-US" dirty="0" smtClean="0">
                <a:latin typeface="Helvetica Neue Light"/>
                <a:cs typeface="Helvetica Neue Light"/>
              </a:rPr>
              <a:t>”)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562100" y="3733800"/>
            <a:ext cx="1473200" cy="635000"/>
          </a:xfrm>
          <a:prstGeom prst="wedgeRoundRectCallout">
            <a:avLst>
              <a:gd name="adj1" fmla="val 115217"/>
              <a:gd name="adj2" fmla="val 5496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Initialization:</a:t>
            </a:r>
          </a:p>
          <a:p>
            <a:pPr algn="ctr"/>
            <a:r>
              <a:rPr lang="en-US" dirty="0" err="1">
                <a:latin typeface="Helvetica Neue Light"/>
                <a:cs typeface="Helvetica Neue Light"/>
              </a:rPr>
              <a:t>v</a:t>
            </a:r>
            <a:r>
              <a:rPr lang="en-US" dirty="0" err="1" smtClean="0">
                <a:latin typeface="Helvetica Neue Light"/>
                <a:cs typeface="Helvetica Neue Light"/>
              </a:rPr>
              <a:t>ar</a:t>
            </a:r>
            <a:r>
              <a:rPr lang="en-US" dirty="0" smtClean="0">
                <a:latin typeface="Helvetica Neue Light"/>
                <a:cs typeface="Helvetica Neue Light"/>
              </a:rPr>
              <a:t> = </a:t>
            </a:r>
            <a:r>
              <a:rPr lang="en-US" dirty="0" err="1" smtClean="0">
                <a:latin typeface="Helvetica Neue Light"/>
                <a:cs typeface="Helvetica Neue Light"/>
              </a:rPr>
              <a:t>init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06700" y="2501900"/>
            <a:ext cx="2044700" cy="952500"/>
          </a:xfrm>
          <a:prstGeom prst="wedgeRoundRectCallout">
            <a:avLst>
              <a:gd name="adj1" fmla="val 35093"/>
              <a:gd name="adj2" fmla="val 147693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Helvetica Neue Light"/>
                <a:cs typeface="Helvetica Neue Light"/>
              </a:rPr>
              <a:t>Comparison: 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err="1" smtClean="0">
                <a:latin typeface="Helvetica Neue Light"/>
                <a:cs typeface="Helvetica Neue Light"/>
              </a:rPr>
              <a:t>var</a:t>
            </a:r>
            <a:r>
              <a:rPr lang="en-US" dirty="0" smtClean="0">
                <a:latin typeface="Helvetica Neue Light"/>
                <a:cs typeface="Helvetica Neue Light"/>
              </a:rPr>
              <a:t> </a:t>
            </a:r>
            <a:r>
              <a:rPr lang="en-US" i="1" dirty="0" smtClean="0">
                <a:latin typeface="Helvetica Neue Light"/>
                <a:cs typeface="Helvetica Neue Light"/>
              </a:rPr>
              <a:t>op</a:t>
            </a:r>
            <a:r>
              <a:rPr lang="en-US" dirty="0" smtClean="0">
                <a:latin typeface="Helvetica Neue Light"/>
                <a:cs typeface="Helvetica Neue Light"/>
              </a:rPr>
              <a:t> last, where</a:t>
            </a:r>
            <a:endParaRPr lang="en-US" i="1" dirty="0" smtClean="0">
              <a:latin typeface="Helvetica Neue Light"/>
              <a:cs typeface="Helvetica Neue Light"/>
            </a:endParaRPr>
          </a:p>
          <a:p>
            <a:r>
              <a:rPr lang="en-US" i="1" dirty="0">
                <a:latin typeface="Helvetica Neue Light"/>
                <a:cs typeface="Helvetica Neue Light"/>
              </a:rPr>
              <a:t>o</a:t>
            </a:r>
            <a:r>
              <a:rPr lang="en-US" i="1" dirty="0" smtClean="0">
                <a:latin typeface="Helvetica Neue Light"/>
                <a:cs typeface="Helvetica Neue Light"/>
              </a:rPr>
              <a:t>p</a:t>
            </a:r>
            <a:r>
              <a:rPr lang="en-US" dirty="0" smtClean="0">
                <a:latin typeface="Helvetica Neue Light"/>
                <a:cs typeface="Helvetica Neue Light"/>
              </a:rPr>
              <a:t>: &lt;, &gt;, &lt;=, &gt;=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156200" y="1943100"/>
            <a:ext cx="2489200" cy="990600"/>
          </a:xfrm>
          <a:prstGeom prst="wedgeRoundRectCallout">
            <a:avLst>
              <a:gd name="adj1" fmla="val -50056"/>
              <a:gd name="adj2" fmla="val 20102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Helvetica Neue Light"/>
                <a:cs typeface="Helvetica Neue Light"/>
              </a:rPr>
              <a:t>Increment:</a:t>
            </a:r>
            <a:endParaRPr lang="en-US" i="1" dirty="0" smtClean="0">
              <a:latin typeface="Helvetica Neue Light"/>
              <a:cs typeface="Helvetica Neue Light"/>
            </a:endParaRPr>
          </a:p>
          <a:p>
            <a:r>
              <a:rPr lang="en-US" i="1" dirty="0" err="1">
                <a:latin typeface="Helvetica Neue Light"/>
                <a:cs typeface="Helvetica Neue Light"/>
              </a:rPr>
              <a:t>v</a:t>
            </a:r>
            <a:r>
              <a:rPr lang="en-US" i="1" dirty="0" err="1" smtClean="0">
                <a:latin typeface="Helvetica Neue Light"/>
                <a:cs typeface="Helvetica Neue Light"/>
              </a:rPr>
              <a:t>ar</a:t>
            </a:r>
            <a:r>
              <a:rPr lang="en-US" i="1" dirty="0" smtClean="0">
                <a:latin typeface="Helvetica Neue Light"/>
                <a:cs typeface="Helvetica Neue Light"/>
              </a:rPr>
              <a:t>++, </a:t>
            </a: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--, </a:t>
            </a:r>
            <a:br>
              <a:rPr lang="en-US" i="1" dirty="0" smtClean="0">
                <a:latin typeface="Helvetica Neue Light"/>
                <a:cs typeface="Helvetica Neue Light"/>
              </a:rPr>
            </a:b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 += </a:t>
            </a:r>
            <a:r>
              <a:rPr lang="en-US" i="1" dirty="0" err="1" smtClean="0">
                <a:latin typeface="Helvetica Neue Light"/>
                <a:cs typeface="Helvetica Neue Light"/>
              </a:rPr>
              <a:t>incr</a:t>
            </a:r>
            <a:r>
              <a:rPr lang="en-US" i="1" dirty="0" smtClean="0">
                <a:latin typeface="Helvetica Neue Light"/>
                <a:cs typeface="Helvetica Neue Light"/>
              </a:rPr>
              <a:t>, </a:t>
            </a: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 -= </a:t>
            </a:r>
            <a:r>
              <a:rPr lang="en-US" i="1" dirty="0" err="1" smtClean="0">
                <a:latin typeface="Helvetica Neue Light"/>
                <a:cs typeface="Helvetica Neue Light"/>
              </a:rPr>
              <a:t>incr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2135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1" animBg="1"/>
      <p:bldP spid="11" grpId="2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14934"/>
            <a:ext cx="8850312" cy="857250"/>
          </a:xfrm>
        </p:spPr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of #parallel for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39800"/>
            <a:ext cx="8850312" cy="42037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Load balancing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smtClean="0"/>
              <a:t>all </a:t>
            </a:r>
            <a:r>
              <a:rPr lang="en-US" dirty="0"/>
              <a:t>iterations execute at the same speed, the processors are used optimally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some iterations are </a:t>
            </a:r>
            <a:r>
              <a:rPr lang="en-US" dirty="0" smtClean="0"/>
              <a:t>faster, </a:t>
            </a:r>
            <a:r>
              <a:rPr lang="en-US" dirty="0"/>
              <a:t>some processors may get idle, reducing the speedup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don’t always know </a:t>
            </a:r>
            <a:r>
              <a:rPr lang="en-US" dirty="0" smtClean="0"/>
              <a:t>distribution </a:t>
            </a:r>
            <a:r>
              <a:rPr lang="en-US" dirty="0"/>
              <a:t>of work, may need to re-distribute dynamically</a:t>
            </a:r>
          </a:p>
          <a:p>
            <a:pPr>
              <a:lnSpc>
                <a:spcPct val="120000"/>
              </a:lnSpc>
            </a:pPr>
            <a:r>
              <a:rPr lang="en-US" dirty="0"/>
              <a:t>Granularity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Thread creation and synchronization takes time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Assigning work to threads on per-iteration resolution may take more time than the execution </a:t>
            </a:r>
            <a:r>
              <a:rPr lang="en-US" i="1" dirty="0" smtClean="0"/>
              <a:t>itself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Need to coalesce the work to coarse chunks to overcome the threading </a:t>
            </a:r>
            <a:r>
              <a:rPr lang="en-US" dirty="0" smtClean="0"/>
              <a:t>overhead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Trade-off </a:t>
            </a:r>
            <a:r>
              <a:rPr lang="en-US" sz="2800" dirty="0"/>
              <a:t>between </a:t>
            </a:r>
            <a:r>
              <a:rPr lang="en-US" sz="2800" dirty="0">
                <a:solidFill>
                  <a:srgbClr val="FF0000"/>
                </a:solidFill>
              </a:rPr>
              <a:t>load balancing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granularity of parallelism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1" y="120380"/>
            <a:ext cx="912240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/>
              <a:t>Schedule: controlling work distribution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1" y="774546"/>
            <a:ext cx="8707680" cy="4241161"/>
          </a:xfrm>
          <a:ln/>
        </p:spPr>
        <p:txBody>
          <a:bodyPr>
            <a:spAutoFit/>
          </a:bodyPr>
          <a:lstStyle/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>
                <a:solidFill>
                  <a:schemeClr val="accent2"/>
                </a:solidFill>
              </a:rPr>
              <a:t>schedule(static [, </a:t>
            </a:r>
            <a:r>
              <a:rPr lang="en-GB" dirty="0" err="1">
                <a:solidFill>
                  <a:schemeClr val="accent2"/>
                </a:solidFill>
              </a:rPr>
              <a:t>chunksize</a:t>
            </a:r>
            <a:r>
              <a:rPr lang="en-GB" dirty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Default: chunks of approximately equivalent size, one to each thread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If more chunks than threads: assigned in round-robin to the threads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Why might </a:t>
            </a:r>
            <a:r>
              <a:rPr lang="en-GB" dirty="0" smtClean="0"/>
              <a:t>want </a:t>
            </a:r>
            <a:r>
              <a:rPr lang="en-GB" dirty="0"/>
              <a:t>to use chunks of different size?</a:t>
            </a:r>
          </a:p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>
                <a:solidFill>
                  <a:schemeClr val="accent2"/>
                </a:solidFill>
              </a:rPr>
              <a:t>schedule(dynamic [, </a:t>
            </a:r>
            <a:r>
              <a:rPr lang="en-GB" dirty="0" err="1">
                <a:solidFill>
                  <a:schemeClr val="accent2"/>
                </a:solidFill>
              </a:rPr>
              <a:t>chunksize</a:t>
            </a:r>
            <a:r>
              <a:rPr lang="en-GB" dirty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receive chunk assignments dynamically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Default chunk size = </a:t>
            </a:r>
            <a:r>
              <a:rPr lang="en-GB" dirty="0" smtClean="0"/>
              <a:t>1</a:t>
            </a:r>
          </a:p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>
                <a:solidFill>
                  <a:schemeClr val="accent2"/>
                </a:solidFill>
              </a:rPr>
              <a:t>schedule(guided [, </a:t>
            </a:r>
            <a:r>
              <a:rPr lang="en-GB" dirty="0" err="1" smtClean="0">
                <a:solidFill>
                  <a:schemeClr val="accent2"/>
                </a:solidFill>
              </a:rPr>
              <a:t>chunksize</a:t>
            </a:r>
            <a:r>
              <a:rPr lang="en-GB" dirty="0" smtClean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Start </a:t>
            </a:r>
            <a:r>
              <a:rPr lang="en-GB" dirty="0"/>
              <a:t>with large chunks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receive chunks dynamically. Chunk size reduces exponentially, down to </a:t>
            </a:r>
            <a:r>
              <a:rPr lang="en-GB" dirty="0" err="1"/>
              <a:t>chunksize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438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1" y="196579"/>
            <a:ext cx="912240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Data Environment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1" y="799945"/>
            <a:ext cx="8707680" cy="4088401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Shared Memory programming model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Most variables (including locals) are shared </a:t>
            </a:r>
            <a:r>
              <a:rPr lang="en-GB" dirty="0" smtClean="0"/>
              <a:t>by threads</a:t>
            </a:r>
            <a:br>
              <a:rPr lang="en-GB" dirty="0" smtClean="0"/>
            </a:b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{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/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sum = 0;</a:t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 for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/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for (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++) sum +=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;</a:t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Global variables are </a:t>
            </a:r>
            <a:r>
              <a:rPr lang="en-GB" dirty="0" smtClean="0"/>
              <a:t>shared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Some variables can be private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V</a:t>
            </a:r>
            <a:r>
              <a:rPr lang="en-GB" dirty="0" smtClean="0"/>
              <a:t>ariables </a:t>
            </a:r>
            <a:r>
              <a:rPr lang="en-GB" dirty="0"/>
              <a:t>inside the statement block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Variables </a:t>
            </a:r>
            <a:r>
              <a:rPr lang="en-GB" dirty="0"/>
              <a:t>in the called functions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Variables can be explicitly declared as </a:t>
            </a:r>
            <a:r>
              <a:rPr lang="en-GB" dirty="0" smtClean="0"/>
              <a:t>private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089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1" y="234680"/>
            <a:ext cx="8191499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/>
              <a:t>Overriding storage attributes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952346"/>
            <a:ext cx="4078080" cy="3564001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/>
              <a:t>private: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A copy of the variable is created for each thread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There is no connection </a:t>
            </a:r>
            <a:r>
              <a:rPr lang="en-GB" sz="1600" dirty="0" smtClean="0"/>
              <a:t>between </a:t>
            </a:r>
            <a:r>
              <a:rPr lang="en-GB" sz="1600" dirty="0"/>
              <a:t>original variable and </a:t>
            </a:r>
            <a:r>
              <a:rPr lang="en-GB" sz="1600" dirty="0" smtClean="0"/>
              <a:t>private </a:t>
            </a:r>
            <a:r>
              <a:rPr lang="en-GB" sz="1600" dirty="0"/>
              <a:t>copies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Can achieve </a:t>
            </a:r>
            <a:r>
              <a:rPr lang="en-GB" sz="1600" dirty="0" smtClean="0"/>
              <a:t>same </a:t>
            </a:r>
            <a:r>
              <a:rPr lang="en-GB" sz="1600" dirty="0"/>
              <a:t>using variables inside { 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 err="1"/>
              <a:t>firstprivate</a:t>
            </a:r>
            <a:r>
              <a:rPr lang="en-GB" sz="1900" dirty="0"/>
              <a:t>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Same, but the initial value of the variable is copied from the main copy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 err="1"/>
              <a:t>lastprivate</a:t>
            </a:r>
            <a:r>
              <a:rPr lang="en-GB" sz="1900" dirty="0"/>
              <a:t>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Same, but the last value of the variable is copied to the main copy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381500" y="1239083"/>
            <a:ext cx="4404200" cy="81664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 i;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#pragma omp parallel for private(i)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for (i=0; i&lt;n; i++) { …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385580" y="2382680"/>
            <a:ext cx="4561920" cy="224113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idx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=1;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 = 10;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 for \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firsprivate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(x)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lastprivate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idx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if (data[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] == x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</a:t>
            </a:r>
            <a:endParaRPr lang="en-GB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idx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91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</a:t>
            </a:r>
            <a:r>
              <a:rPr lang="en-US" dirty="0" smtClean="0"/>
              <a:t>hard</a:t>
            </a:r>
            <a:endParaRPr lang="en-US" dirty="0"/>
          </a:p>
          <a:p>
            <a:pPr lvl="1"/>
            <a:r>
              <a:rPr lang="en-US" dirty="0"/>
              <a:t>Lots of expertise necessary</a:t>
            </a:r>
          </a:p>
          <a:p>
            <a:pPr lvl="1"/>
            <a:r>
              <a:rPr lang="en-US" dirty="0"/>
              <a:t>Deadlocks and race conditions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Non-deterministic </a:t>
            </a:r>
            <a:r>
              <a:rPr lang="en-US" dirty="0"/>
              <a:t>behavior makes it 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55599" y="234679"/>
            <a:ext cx="87668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smtClean="0"/>
              <a:t>Reduction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320" y="1015846"/>
            <a:ext cx="8390180" cy="38027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for (j=0; j&lt;N; j++) {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  sum = </a:t>
            </a:r>
            <a:r>
              <a:rPr lang="en-GB" sz="1600" dirty="0" smtClean="0">
                <a:latin typeface="Consolas"/>
                <a:cs typeface="Consolas"/>
              </a:rPr>
              <a:t>sum + a</a:t>
            </a:r>
            <a:r>
              <a:rPr lang="en-GB" sz="1600" dirty="0">
                <a:latin typeface="Consolas"/>
                <a:cs typeface="Consolas"/>
              </a:rPr>
              <a:t>[j]*b[j];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How to parallelize this code?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sum is not private, but accessing it atomically is too expensive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Have a private copy of sum in each thread, then add them </a:t>
            </a:r>
            <a:r>
              <a:rPr lang="en-GB" dirty="0" smtClean="0"/>
              <a:t>up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Use the reduction </a:t>
            </a:r>
            <a:r>
              <a:rPr lang="en-GB" dirty="0" smtClean="0"/>
              <a:t>clause</a:t>
            </a: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2000" b="1" dirty="0" smtClean="0">
                <a:solidFill>
                  <a:srgbClr val="FF6600"/>
                </a:solidFill>
                <a:latin typeface="Consolas"/>
                <a:cs typeface="Consolas"/>
              </a:rPr>
              <a:t>#</a:t>
            </a:r>
            <a:r>
              <a:rPr lang="en-GB" sz="2000" b="1" dirty="0">
                <a:solidFill>
                  <a:srgbClr val="FF6600"/>
                </a:solidFill>
                <a:latin typeface="Consolas"/>
                <a:cs typeface="Consolas"/>
              </a:rPr>
              <a:t>pragma </a:t>
            </a:r>
            <a:r>
              <a:rPr lang="en-GB" sz="20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2000" b="1" dirty="0">
                <a:solidFill>
                  <a:srgbClr val="FF6600"/>
                </a:solidFill>
                <a:latin typeface="Consolas"/>
                <a:cs typeface="Consolas"/>
              </a:rPr>
              <a:t> parallel for reduction(+: sum)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associative </a:t>
            </a:r>
            <a:r>
              <a:rPr lang="en-GB" dirty="0" smtClean="0"/>
              <a:t>operator could </a:t>
            </a:r>
            <a:r>
              <a:rPr lang="en-GB" dirty="0"/>
              <a:t>be used: +, -, ||, |, *, </a:t>
            </a:r>
            <a:r>
              <a:rPr lang="en-GB" dirty="0" err="1" smtClean="0"/>
              <a:t>etc</a:t>
            </a:r>
            <a:endParaRPr lang="en-GB" dirty="0"/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The private value is initialized automatically (to 0, 1, ~0 …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80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 reduction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66160" y="1613172"/>
            <a:ext cx="6255360" cy="248774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1E8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7" tIns="37029" rIns="74057" bIns="37029">
            <a:spAutoFit/>
          </a:bodyPr>
          <a:lstStyle/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float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dot_prod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(float* a, float* b,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N) 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{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float 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= 0.0;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chemeClr val="accent2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 parallel for reduction(+: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)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for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i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 = 0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; i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 &lt; N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++) {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cs typeface="Consolas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+= a[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] * b[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];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rgbClr val="262626"/>
              </a:solidFill>
              <a:latin typeface="Consolas"/>
              <a:cs typeface="Consolas"/>
            </a:endParaRP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return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7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58863"/>
            <a:ext cx="8850312" cy="3716337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/>
              <a:t>: A framework for code parallelization</a:t>
            </a:r>
          </a:p>
          <a:p>
            <a:pPr lvl="1"/>
            <a:r>
              <a:rPr lang="en-US" dirty="0"/>
              <a:t>Available for C++ and </a:t>
            </a:r>
            <a:r>
              <a:rPr lang="en-US" dirty="0" smtClean="0"/>
              <a:t>FORTRAN</a:t>
            </a:r>
          </a:p>
          <a:p>
            <a:pPr lvl="1"/>
            <a:r>
              <a:rPr lang="en-US" dirty="0" smtClean="0"/>
              <a:t>Provides control on parallelism</a:t>
            </a:r>
            <a:endParaRPr lang="en-US" dirty="0"/>
          </a:p>
          <a:p>
            <a:pPr lvl="1"/>
            <a:r>
              <a:rPr lang="en-US" dirty="0" smtClean="0"/>
              <a:t>Implementations </a:t>
            </a:r>
            <a:r>
              <a:rPr lang="en-US" dirty="0"/>
              <a:t>from a wide selection of </a:t>
            </a:r>
            <a:r>
              <a:rPr lang="en-US" dirty="0" smtClean="0"/>
              <a:t>vendors</a:t>
            </a:r>
          </a:p>
          <a:p>
            <a:r>
              <a:rPr lang="en-US" dirty="0" smtClean="0"/>
              <a:t>Relatively </a:t>
            </a:r>
            <a:r>
              <a:rPr lang="en-US" dirty="0" smtClean="0"/>
              <a:t>easy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Write (and debug!) code first, parallelize later</a:t>
            </a:r>
          </a:p>
          <a:p>
            <a:pPr lvl="1"/>
            <a:r>
              <a:rPr lang="en-US" dirty="0"/>
              <a:t>Parallelization can be incremental</a:t>
            </a:r>
          </a:p>
          <a:p>
            <a:pPr lvl="1"/>
            <a:r>
              <a:rPr lang="en-US" dirty="0"/>
              <a:t>Parallelization can be turned off at runtime or compile time</a:t>
            </a:r>
          </a:p>
          <a:p>
            <a:pPr lvl="1"/>
            <a:r>
              <a:rPr lang="en-US" dirty="0"/>
              <a:t>Code is still correct for a </a:t>
            </a:r>
            <a:r>
              <a:rPr lang="en-US" dirty="0" smtClean="0"/>
              <a:t>serial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54884"/>
            <a:ext cx="8850312" cy="857250"/>
          </a:xfrm>
        </p:spPr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 vs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23991"/>
            <a:ext cx="8850312" cy="4279084"/>
          </a:xfrm>
        </p:spPr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Simpler</a:t>
            </a:r>
          </a:p>
          <a:p>
            <a:pPr lvl="1"/>
            <a:r>
              <a:rPr lang="en-US" dirty="0" smtClean="0"/>
              <a:t>More natural for unstructured programs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more control to developer (e.g., set “</a:t>
            </a:r>
            <a:r>
              <a:rPr lang="en-US" dirty="0" err="1" smtClean="0"/>
              <a:t>cunck</a:t>
            </a:r>
            <a:r>
              <a:rPr lang="en-US" dirty="0" smtClean="0"/>
              <a:t>” size) </a:t>
            </a:r>
          </a:p>
          <a:p>
            <a:pPr lvl="1"/>
            <a:r>
              <a:rPr lang="en-US" dirty="0" smtClean="0"/>
              <a:t>More natural to parallelize for() </a:t>
            </a:r>
            <a:r>
              <a:rPr lang="en-US" dirty="0" err="1" smtClean="0"/>
              <a:t>statemetns</a:t>
            </a:r>
            <a:endParaRPr lang="en-US" dirty="0" smtClean="0"/>
          </a:p>
          <a:p>
            <a:pPr lvl="1"/>
            <a:r>
              <a:rPr lang="en-US" dirty="0" smtClean="0"/>
              <a:t>Wider support from more vendors; also extension for FORTRANT</a:t>
            </a:r>
          </a:p>
          <a:p>
            <a:pPr lvl="1"/>
            <a:endParaRPr lang="en-US" sz="1000" dirty="0" smtClean="0"/>
          </a:p>
          <a:p>
            <a:r>
              <a:rPr lang="en-US" sz="2000" dirty="0" smtClean="0"/>
              <a:t>“</a:t>
            </a:r>
            <a:r>
              <a:rPr lang="en-US" sz="2000" i="1" dirty="0"/>
              <a:t>If your code looks like a sequence of parallelizable Fortran-style loops, </a:t>
            </a:r>
            <a:r>
              <a:rPr lang="en-US" sz="2000" i="1" dirty="0" err="1"/>
              <a:t>OpenMP</a:t>
            </a:r>
            <a:r>
              <a:rPr lang="en-US" sz="2000" i="1" dirty="0"/>
              <a:t> will likely give good speedups. If your control structures are more involved, in particular, involving nested parallelism, you may find that </a:t>
            </a:r>
            <a:r>
              <a:rPr lang="en-US" sz="2000" i="1" dirty="0" err="1"/>
              <a:t>OpenMP</a:t>
            </a:r>
            <a:r>
              <a:rPr lang="en-US" sz="2000" i="1" dirty="0"/>
              <a:t> isn’t quite up to the </a:t>
            </a:r>
            <a:r>
              <a:rPr lang="en-US" sz="2000" i="1" dirty="0"/>
              <a:t>job” -- </a:t>
            </a:r>
            <a:r>
              <a:rPr lang="en-US" sz="1200" i="1" dirty="0">
                <a:hlinkClick r:id="rId2"/>
              </a:rPr>
              <a:t>http://</a:t>
            </a:r>
            <a:r>
              <a:rPr lang="en-US" sz="1200" i="1" dirty="0" smtClean="0">
                <a:hlinkClick r:id="rId2"/>
              </a:rPr>
              <a:t>www.cilk.com/multicore-blog/bid/8583/Comparing-Cilk-and-OpenMP</a:t>
            </a:r>
            <a:r>
              <a:rPr lang="en-US" sz="1200" i="1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61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72779"/>
            <a:ext cx="912384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990445"/>
            <a:ext cx="8709120" cy="3360817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Parallelize the following code using threads: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          </a:t>
            </a:r>
            <a:r>
              <a:rPr lang="en-GB" sz="1800" dirty="0">
                <a:latin typeface="Consolas"/>
                <a:cs typeface="Consolas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for (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=0; 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&lt;n; 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++) {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        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 sum 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sum + </a:t>
            </a:r>
            <a:r>
              <a:rPr lang="en-GB" sz="1800" dirty="0" err="1" smtClean="0">
                <a:solidFill>
                  <a:srgbClr val="000080"/>
                </a:solidFill>
                <a:latin typeface="Consolas"/>
                <a:cs typeface="Consolas"/>
              </a:rPr>
              <a:t>sqrt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(sin(data[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]));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       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>
              <a:solidFill>
                <a:srgbClr val="000080"/>
              </a:solidFill>
            </a:endParaRP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Why hard?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Need </a:t>
            </a:r>
            <a:r>
              <a:rPr lang="en-GB" dirty="0" err="1"/>
              <a:t>mutex</a:t>
            </a:r>
            <a:r>
              <a:rPr lang="en-GB" dirty="0"/>
              <a:t> to protect the accesses to sum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Different code for serial and parallel version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No built-in tuning (# of </a:t>
            </a:r>
            <a:r>
              <a:rPr lang="en-GB" dirty="0" smtClean="0"/>
              <a:t>processors?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157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2035175"/>
            <a:ext cx="8850312" cy="857250"/>
          </a:xfrm>
        </p:spPr>
        <p:txBody>
          <a:bodyPr/>
          <a:lstStyle/>
          <a:p>
            <a:pPr algn="ctr"/>
            <a:r>
              <a:rPr lang="en-US" sz="3600" dirty="0" err="1" smtClean="0"/>
              <a:t>Cilk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1756" y="4165600"/>
            <a:ext cx="778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Based on </a:t>
            </a:r>
            <a:r>
              <a:rPr lang="en-US" dirty="0">
                <a:latin typeface="Helvetica Neue Light"/>
                <a:cs typeface="Helvetica Neue Light"/>
              </a:rPr>
              <a:t>slides available at </a:t>
            </a:r>
            <a:r>
              <a:rPr lang="en-US" dirty="0" smtClean="0">
                <a:latin typeface="Helvetica Neue Light"/>
                <a:cs typeface="Helvetica Neue Light"/>
                <a:hlinkClick r:id="rId2"/>
              </a:rPr>
              <a:t>http://supertech.csail.mit.edu/cilk/lecture-1.pdf</a:t>
            </a:r>
            <a:r>
              <a:rPr lang="en-US" dirty="0" smtClean="0">
                <a:latin typeface="Helvetica Neue Light"/>
                <a:cs typeface="Helvetica Neue Light"/>
              </a:rPr>
              <a:t>  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0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19201"/>
            <a:ext cx="8850312" cy="3487738"/>
          </a:xfrm>
        </p:spPr>
        <p:txBody>
          <a:bodyPr/>
          <a:lstStyle/>
          <a:p>
            <a:pPr algn="ctr"/>
            <a:r>
              <a:rPr lang="en-US" sz="2800" i="1" dirty="0">
                <a:solidFill>
                  <a:srgbClr val="FF8D00"/>
                </a:solidFill>
              </a:rPr>
              <a:t>A C language for </a:t>
            </a:r>
            <a:r>
              <a:rPr lang="en-US" sz="2800" i="1" dirty="0" smtClean="0">
                <a:solidFill>
                  <a:srgbClr val="FF8D00"/>
                </a:solidFill>
              </a:rPr>
              <a:t>programming dynamic </a:t>
            </a:r>
            <a:r>
              <a:rPr lang="en-US" sz="2800" i="1" dirty="0">
                <a:solidFill>
                  <a:srgbClr val="FF8D00"/>
                </a:solidFill>
              </a:rPr>
              <a:t>multithreaded </a:t>
            </a:r>
            <a:r>
              <a:rPr lang="en-US" sz="2800" i="1" dirty="0" smtClean="0">
                <a:solidFill>
                  <a:srgbClr val="FF8D00"/>
                </a:solidFill>
              </a:rPr>
              <a:t>applications on </a:t>
            </a:r>
            <a:r>
              <a:rPr lang="en-US" sz="2800" i="1" dirty="0">
                <a:solidFill>
                  <a:srgbClr val="FF8D00"/>
                </a:solidFill>
              </a:rPr>
              <a:t>shared-memory </a:t>
            </a:r>
            <a:r>
              <a:rPr lang="en-US" sz="2800" i="1" dirty="0" smtClean="0">
                <a:solidFill>
                  <a:srgbClr val="FF8D00"/>
                </a:solidFill>
              </a:rPr>
              <a:t>multiprocessors</a:t>
            </a:r>
          </a:p>
          <a:p>
            <a:pPr algn="ctr"/>
            <a:endParaRPr lang="en-US" sz="1000" i="1" dirty="0">
              <a:solidFill>
                <a:srgbClr val="FF8D00"/>
              </a:solidFill>
            </a:endParaRP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dense and sparse </a:t>
            </a:r>
            <a:r>
              <a:rPr lang="en-US" dirty="0" smtClean="0"/>
              <a:t>matrix computations</a:t>
            </a:r>
          </a:p>
          <a:p>
            <a:pPr lvl="1"/>
            <a:r>
              <a:rPr lang="en-US" dirty="0"/>
              <a:t>n-body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/>
              <a:t>heuristic search </a:t>
            </a:r>
            <a:endParaRPr lang="en-US" dirty="0" smtClean="0"/>
          </a:p>
          <a:p>
            <a:pPr lvl="1"/>
            <a:r>
              <a:rPr lang="en-US" dirty="0" smtClean="0"/>
              <a:t>graphics rendering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55825</TotalTime>
  <Words>3296</Words>
  <Application>Microsoft Macintosh PowerPoint</Application>
  <PresentationFormat>On-screen Show (16:9)</PresentationFormat>
  <Paragraphs>698</Paragraphs>
  <Slides>63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Calibri</vt:lpstr>
      <vt:lpstr>Consolas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Source Sans Pro Light</vt:lpstr>
      <vt:lpstr>Tahoma</vt:lpstr>
      <vt:lpstr>Times New Roman</vt:lpstr>
      <vt:lpstr>Wingdings</vt:lpstr>
      <vt:lpstr>Arial</vt:lpstr>
      <vt:lpstr>DB_deck_16x9_example</vt:lpstr>
      <vt:lpstr>Excel.Chart.8</vt:lpstr>
      <vt:lpstr>Cilk and OpenMP (Lecture 20, cs262a) </vt:lpstr>
      <vt:lpstr>Today’s papers</vt:lpstr>
      <vt:lpstr>Message passing vs. Shared memory</vt:lpstr>
      <vt:lpstr>Architectures</vt:lpstr>
      <vt:lpstr>Motivation</vt:lpstr>
      <vt:lpstr>But…</vt:lpstr>
      <vt:lpstr>Example</vt:lpstr>
      <vt:lpstr>Cilk</vt:lpstr>
      <vt:lpstr>Cilk</vt:lpstr>
      <vt:lpstr>Cilk in one slide</vt:lpstr>
      <vt:lpstr>Example: Fibonacci</vt:lpstr>
      <vt:lpstr>Cilk basic kewords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Dynamic multithreading – example: fib(4)</vt:lpstr>
      <vt:lpstr>Cactus stack</vt:lpstr>
      <vt:lpstr>Algorithmic complexity</vt:lpstr>
      <vt:lpstr>Algorithmic complexity</vt:lpstr>
      <vt:lpstr>Algorithmic complexity</vt:lpstr>
      <vt:lpstr>Algorithmic complexity</vt:lpstr>
      <vt:lpstr>Speedup</vt:lpstr>
      <vt:lpstr>Parallelism</vt:lpstr>
      <vt:lpstr>Example: fib(4)</vt:lpstr>
      <vt:lpstr>Example: vector addition</vt:lpstr>
      <vt:lpstr>Example: vector addition</vt:lpstr>
      <vt:lpstr>Example: vector addition</vt:lpstr>
      <vt:lpstr>Example: vector addition</vt:lpstr>
      <vt:lpstr>Example: vector addition</vt:lpstr>
      <vt:lpstr>Scheduling</vt:lpstr>
      <vt:lpstr>Greedy scheduling</vt:lpstr>
      <vt:lpstr>Greedy sechduling</vt:lpstr>
      <vt:lpstr>Greedy scheduling</vt:lpstr>
      <vt:lpstr>Greedy-Scheduling Theorem</vt:lpstr>
      <vt:lpstr>Greedy-Scheduling Theorem</vt:lpstr>
      <vt:lpstr>Optimality of greedy</vt:lpstr>
      <vt:lpstr>Linear speedup</vt:lpstr>
      <vt:lpstr>Work stealing </vt:lpstr>
      <vt:lpstr>Cilk performance</vt:lpstr>
      <vt:lpstr>Summary</vt:lpstr>
      <vt:lpstr>OpenMP</vt:lpstr>
      <vt:lpstr>OpenMP</vt:lpstr>
      <vt:lpstr>OpenMP execution model</vt:lpstr>
      <vt:lpstr>OpenMP memory model</vt:lpstr>
      <vt:lpstr>OpenMP: Work sharing example</vt:lpstr>
      <vt:lpstr>OpenMP: Work sharing example</vt:lpstr>
      <vt:lpstr>OpenMP: Work sharing example</vt:lpstr>
      <vt:lpstr>OpenMP: Work sharing example</vt:lpstr>
      <vt:lpstr>OpenMP: Work sharing example</vt:lpstr>
      <vt:lpstr>OpenMP: Work sharing example</vt:lpstr>
      <vt:lpstr>Challenges of #parallel for</vt:lpstr>
      <vt:lpstr>Schedule: controlling work distribution</vt:lpstr>
      <vt:lpstr>OpenMP: Data Environment</vt:lpstr>
      <vt:lpstr>Overriding storage attributes</vt:lpstr>
      <vt:lpstr>Reduction</vt:lpstr>
      <vt:lpstr>#pragma omp reduction</vt:lpstr>
      <vt:lpstr>Summary</vt:lpstr>
      <vt:lpstr>Cilk vs OpenMP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2345</cp:revision>
  <cp:lastPrinted>2016-09-26T22:07:19Z</cp:lastPrinted>
  <dcterms:created xsi:type="dcterms:W3CDTF">2015-02-13T19:56:21Z</dcterms:created>
  <dcterms:modified xsi:type="dcterms:W3CDTF">2018-04-04T21:49:42Z</dcterms:modified>
</cp:coreProperties>
</file>