
<file path=[Content_Types].xml><?xml version="1.0" encoding="utf-8"?>
<Types xmlns="http://schemas.openxmlformats.org/package/2006/content-types">
  <Default Extension="xml" ContentType="application/xml"/>
  <Default Extension="gif" ContentType="image/gi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tif" ContentType="image/tif"/>
  <Default Extension="xls" ContentType="application/vnd.ms-excel"/>
  <Default Extension="png" ContentType="image/png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777" r:id="rId2"/>
    <p:sldId id="850" r:id="rId3"/>
    <p:sldId id="845" r:id="rId4"/>
    <p:sldId id="846" r:id="rId5"/>
    <p:sldId id="824" r:id="rId6"/>
    <p:sldId id="825" r:id="rId7"/>
    <p:sldId id="826" r:id="rId8"/>
    <p:sldId id="827" r:id="rId9"/>
    <p:sldId id="828" r:id="rId10"/>
    <p:sldId id="829" r:id="rId11"/>
    <p:sldId id="830" r:id="rId12"/>
    <p:sldId id="831" r:id="rId13"/>
    <p:sldId id="832" r:id="rId14"/>
    <p:sldId id="833" r:id="rId15"/>
    <p:sldId id="835" r:id="rId16"/>
    <p:sldId id="836" r:id="rId17"/>
    <p:sldId id="837" r:id="rId18"/>
    <p:sldId id="838" r:id="rId19"/>
    <p:sldId id="839" r:id="rId20"/>
    <p:sldId id="840" r:id="rId21"/>
    <p:sldId id="847" r:id="rId22"/>
    <p:sldId id="849" r:id="rId23"/>
    <p:sldId id="814" r:id="rId24"/>
    <p:sldId id="815" r:id="rId25"/>
    <p:sldId id="848" r:id="rId26"/>
    <p:sldId id="851" r:id="rId27"/>
    <p:sldId id="779" r:id="rId28"/>
    <p:sldId id="816" r:id="rId29"/>
    <p:sldId id="818" r:id="rId30"/>
    <p:sldId id="819" r:id="rId31"/>
    <p:sldId id="820" r:id="rId32"/>
    <p:sldId id="821" r:id="rId33"/>
    <p:sldId id="780" r:id="rId34"/>
    <p:sldId id="852" r:id="rId35"/>
    <p:sldId id="853" r:id="rId36"/>
    <p:sldId id="854" r:id="rId37"/>
    <p:sldId id="781" r:id="rId38"/>
    <p:sldId id="782" r:id="rId39"/>
    <p:sldId id="783" r:id="rId40"/>
    <p:sldId id="784" r:id="rId41"/>
    <p:sldId id="785" r:id="rId42"/>
    <p:sldId id="786" r:id="rId43"/>
    <p:sldId id="787" r:id="rId44"/>
    <p:sldId id="788" r:id="rId45"/>
    <p:sldId id="789" r:id="rId46"/>
    <p:sldId id="790" r:id="rId47"/>
    <p:sldId id="791" r:id="rId48"/>
    <p:sldId id="792" r:id="rId49"/>
    <p:sldId id="793" r:id="rId50"/>
    <p:sldId id="794" r:id="rId51"/>
    <p:sldId id="795" r:id="rId52"/>
    <p:sldId id="796" r:id="rId53"/>
    <p:sldId id="797" r:id="rId54"/>
    <p:sldId id="798" r:id="rId55"/>
    <p:sldId id="799" r:id="rId56"/>
    <p:sldId id="800" r:id="rId57"/>
    <p:sldId id="801" r:id="rId58"/>
    <p:sldId id="802" r:id="rId59"/>
    <p:sldId id="803" r:id="rId60"/>
    <p:sldId id="804" r:id="rId61"/>
    <p:sldId id="805" r:id="rId62"/>
    <p:sldId id="806" r:id="rId63"/>
    <p:sldId id="807" r:id="rId64"/>
    <p:sldId id="808" r:id="rId65"/>
    <p:sldId id="809" r:id="rId66"/>
    <p:sldId id="810" r:id="rId67"/>
    <p:sldId id="811" r:id="rId68"/>
    <p:sldId id="812" r:id="rId69"/>
    <p:sldId id="855" r:id="rId70"/>
    <p:sldId id="813" r:id="rId71"/>
    <p:sldId id="822" r:id="rId72"/>
    <p:sldId id="823" r:id="rId7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3412" autoAdjust="0"/>
    <p:restoredTop sz="94108" autoAdjust="0"/>
  </p:normalViewPr>
  <p:slideViewPr>
    <p:cSldViewPr snapToGrid="0">
      <p:cViewPr>
        <p:scale>
          <a:sx n="100" d="100"/>
          <a:sy n="100" d="100"/>
        </p:scale>
        <p:origin x="2216" y="7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21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handoutMaster" Target="handoutMasters/handoutMaster1.xml"/><Relationship Id="rId76" Type="http://schemas.openxmlformats.org/officeDocument/2006/relationships/commentAuthors" Target="commentAuthors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9"/>
          <c:h val="0.608545994065282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118.840123536</c:v>
                </c:pt>
                <c:pt idx="1">
                  <c:v>57.48251275</c:v>
                </c:pt>
                <c:pt idx="2">
                  <c:v>56.488576379</c:v>
                </c:pt>
                <c:pt idx="3">
                  <c:v>58.410185257</c:v>
                </c:pt>
                <c:pt idx="4">
                  <c:v>58.282009992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58.836493968</c:v>
                </c:pt>
                <c:pt idx="8">
                  <c:v>57.0317729</c:v>
                </c:pt>
                <c:pt idx="9">
                  <c:v>58.680599745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25573216"/>
        <c:axId val="-1025925440"/>
      </c:barChart>
      <c:catAx>
        <c:axId val="-1025573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-1025925440"/>
        <c:crosses val="autoZero"/>
        <c:auto val="1"/>
        <c:lblAlgn val="ctr"/>
        <c:lblOffset val="100"/>
        <c:noMultiLvlLbl val="0"/>
      </c:catAx>
      <c:valAx>
        <c:axId val="-102592544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102557321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4/10/18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4/10/18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344C7-6EDE-604C-B817-F93776AAE2C0}" type="slidenum">
              <a:rPr lang="en-US"/>
              <a:pPr/>
              <a:t>5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11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40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for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54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illustrate this with some bad </a:t>
            </a:r>
            <a:r>
              <a:rPr lang="en-US" dirty="0" err="1" smtClean="0"/>
              <a:t>powerpoint</a:t>
            </a:r>
            <a:r>
              <a:rPr lang="en-US" dirty="0" smtClean="0"/>
              <a:t> diagrams</a:t>
            </a:r>
            <a:r>
              <a:rPr lang="en-US" baseline="0" dirty="0" smtClean="0"/>
              <a:t> and animations</a:t>
            </a:r>
          </a:p>
          <a:p>
            <a:r>
              <a:rPr lang="en-US" baseline="0" dirty="0" smtClean="0"/>
              <a:t>This diagram is LOGICAL,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8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illustrate this with some bad </a:t>
            </a:r>
            <a:r>
              <a:rPr lang="en-US" dirty="0" err="1" smtClean="0"/>
              <a:t>powerpoint</a:t>
            </a:r>
            <a:r>
              <a:rPr lang="en-US" dirty="0" smtClean="0"/>
              <a:t> diagrams</a:t>
            </a:r>
            <a:r>
              <a:rPr lang="en-US" baseline="0" dirty="0" smtClean="0"/>
              <a:t> and animations</a:t>
            </a:r>
          </a:p>
          <a:p>
            <a:r>
              <a:rPr lang="en-US" baseline="0" dirty="0" smtClean="0"/>
              <a:t>This diagram is LOGICAL,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illustrate this with some bad </a:t>
            </a:r>
            <a:r>
              <a:rPr lang="en-US" dirty="0" err="1" smtClean="0"/>
              <a:t>powerpoint</a:t>
            </a:r>
            <a:r>
              <a:rPr lang="en-US" dirty="0" smtClean="0"/>
              <a:t> diagrams</a:t>
            </a:r>
            <a:r>
              <a:rPr lang="en-US" baseline="0" dirty="0" smtClean="0"/>
              <a:t> and animations</a:t>
            </a:r>
          </a:p>
          <a:p>
            <a:r>
              <a:rPr lang="en-US" baseline="0" dirty="0" smtClean="0"/>
              <a:t>This diagram is LOGICAL,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05B2D-0900-0C40-9EEF-0F83480F5BA9}" type="datetime1">
              <a:rPr lang="en-US"/>
              <a:pPr>
                <a:defRPr/>
              </a:pPr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1375" y="4786315"/>
            <a:ext cx="55880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5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36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defRPr sz="2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Source Sans Pro Light"/>
                <a:cs typeface="Source Sans Pro Light"/>
              </a:defRPr>
            </a:lvl1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818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  <p:sldLayoutId id="2147483718" r:id="rId14"/>
    <p:sldLayoutId id="2147483719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ic.googleusercontent.com/media/research.google.com/en/archive/mapreduce-osdi04.pdf" TargetMode="External"/><Relationship Id="rId3" Type="http://schemas.openxmlformats.org/officeDocument/2006/relationships/hyperlink" Target="https://people.csail.mit.edu/matei/papers/2010/hotcloud_spark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9.t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microsoft.com/office/2007/relationships/hdphoto" Target="../media/hdphoto1.wdp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4" Type="http://schemas.openxmlformats.org/officeDocument/2006/relationships/image" Target="../media/image37.gif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000" dirty="0" smtClean="0"/>
              <a:t>MapReduce </a:t>
            </a:r>
            <a:r>
              <a:rPr lang="en-US" sz="4000" smtClean="0"/>
              <a:t>and </a:t>
            </a:r>
            <a:r>
              <a:rPr lang="en-US" sz="4000" smtClean="0"/>
              <a:t>Spark (and MPI)</a:t>
            </a:r>
            <a:r>
              <a:rPr lang="en-US" sz="4000" dirty="0">
                <a:ea typeface="ＭＳ Ｐゴシック" charset="0"/>
              </a:rPr>
              <a:t/>
            </a:r>
            <a:br>
              <a:rPr lang="en-US" sz="4000" dirty="0">
                <a:ea typeface="ＭＳ Ｐゴシック" charset="0"/>
              </a:rPr>
            </a:br>
            <a:r>
              <a:rPr lang="en-US" sz="4000" dirty="0">
                <a:ea typeface="ＭＳ Ｐゴシック" charset="0"/>
              </a:rPr>
              <a:t>(Lecture </a:t>
            </a:r>
            <a:r>
              <a:rPr lang="en-US" sz="4000" dirty="0" smtClean="0">
                <a:ea typeface="ＭＳ Ｐゴシック" charset="0"/>
              </a:rPr>
              <a:t>22, </a:t>
            </a:r>
            <a:r>
              <a:rPr lang="en-US" sz="4000" dirty="0">
                <a:ea typeface="ＭＳ Ｐゴシック" charset="0"/>
              </a:rPr>
              <a:t>cs262a) </a:t>
            </a:r>
            <a:endParaRPr lang="en-US" sz="40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Ali 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Ghodsi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 and Ion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April 11, 2018</a:t>
            </a:r>
            <a:endParaRPr lang="en-US" sz="2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library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Huge </a:t>
            </a:r>
            <a:r>
              <a:rPr lang="en-US" dirty="0" smtClean="0"/>
              <a:t>(125 functions)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Basic </a:t>
            </a:r>
            <a:r>
              <a:rPr lang="en-US" dirty="0" smtClean="0"/>
              <a:t>(6 functions)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Basic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Many parallel programs can be written using just these six functions, only two of which are non-trivial;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MPI_INIT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MPI_FINALIZE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MPI_COMM_SIZE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MPI_COMM_RANK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MPI_SEND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MPI_RECV</a:t>
            </a:r>
          </a:p>
        </p:txBody>
      </p:sp>
    </p:spTree>
    <p:extLst>
      <p:ext uri="{BB962C8B-B14F-4D97-AF65-F5344CB8AC3E}">
        <p14:creationId xmlns:p14="http://schemas.microsoft.com/office/powerpoint/2010/main" val="7582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MPI </a:t>
            </a:r>
            <a:r>
              <a:rPr lang="en-US" dirty="0" smtClean="0"/>
              <a:t>Program (C)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8750"/>
            <a:ext cx="7861300" cy="3257550"/>
          </a:xfrm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#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include &lt;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mpi.h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solidFill>
                <a:schemeClr val="accent1"/>
              </a:solidFill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m</a:t>
            </a:r>
            <a:r>
              <a:rPr lang="en-US" sz="1800" dirty="0" smtClean="0">
                <a:latin typeface="Consolas"/>
                <a:cs typeface="Consolas"/>
              </a:rPr>
              <a:t>ain(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argc</a:t>
            </a:r>
            <a:r>
              <a:rPr lang="en-US" sz="1800" dirty="0">
                <a:latin typeface="Consolas"/>
                <a:cs typeface="Consolas"/>
              </a:rPr>
              <a:t>, char** </a:t>
            </a:r>
            <a:r>
              <a:rPr lang="en-US" sz="1800" dirty="0" err="1" smtClean="0">
                <a:latin typeface="Consolas"/>
                <a:cs typeface="Consolas"/>
              </a:rPr>
              <a:t>argv</a:t>
            </a:r>
            <a:r>
              <a:rPr lang="en-US" sz="1800" dirty="0" smtClean="0">
                <a:latin typeface="Consolas"/>
                <a:cs typeface="Consolas"/>
              </a:rPr>
              <a:t>) </a:t>
            </a:r>
            <a:endParaRPr lang="en-US" sz="1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latin typeface="Consolas"/>
                <a:cs typeface="Consolas"/>
              </a:rPr>
              <a:t>{</a:t>
            </a:r>
            <a:endParaRPr lang="en-US" sz="1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MPI_Init</a:t>
            </a: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(&amp;</a:t>
            </a:r>
            <a:r>
              <a:rPr lang="en-US" sz="18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argc</a:t>
            </a: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, &amp;</a:t>
            </a:r>
            <a:r>
              <a:rPr lang="en-US" sz="18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argv</a:t>
            </a: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);</a:t>
            </a:r>
            <a:endParaRPr lang="en-US" sz="1800" b="1" dirty="0">
              <a:solidFill>
                <a:srgbClr val="3D84C7"/>
              </a:solidFill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/* main part of the program 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	/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* Use 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MPI function call depend on your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data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* partitioning 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and the parallelization architecture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*/</a:t>
            </a:r>
            <a:endParaRPr lang="en-US" sz="1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3D84C7"/>
                </a:solidFill>
                <a:latin typeface="Consolas"/>
                <a:cs typeface="Consolas"/>
              </a:rPr>
              <a:t>    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MPI_Finalize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34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minimal MPI </a:t>
            </a:r>
            <a:r>
              <a:rPr lang="en-US" dirty="0" smtClean="0"/>
              <a:t>program (C)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2863"/>
            <a:ext cx="7404100" cy="3094037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buFont typeface="Wingdings" charset="0"/>
              <a:buNone/>
            </a:pP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#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include </a:t>
            </a:r>
            <a:r>
              <a:rPr lang="ja-JP" altLang="en-US" sz="1800" b="1" dirty="0">
                <a:solidFill>
                  <a:srgbClr val="3D84C7"/>
                </a:solidFill>
                <a:latin typeface="Consolas"/>
                <a:cs typeface="Consolas"/>
              </a:rPr>
              <a:t>“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mpi.h</a:t>
            </a:r>
            <a:r>
              <a:rPr lang="ja-JP" altLang="en-US" sz="1800" b="1" dirty="0">
                <a:solidFill>
                  <a:srgbClr val="3D84C7"/>
                </a:solidFill>
                <a:latin typeface="Consolas"/>
                <a:cs typeface="Consolas"/>
              </a:rPr>
              <a:t>”</a:t>
            </a:r>
            <a:endParaRPr lang="en-US" sz="1800" b="1" dirty="0">
              <a:solidFill>
                <a:srgbClr val="3D84C7"/>
              </a:solidFill>
              <a:latin typeface="Consolas"/>
              <a:cs typeface="Consolas"/>
            </a:endParaRP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#include &lt;</a:t>
            </a:r>
            <a:r>
              <a:rPr lang="en-US" sz="1800" dirty="0" err="1">
                <a:latin typeface="Consolas"/>
                <a:cs typeface="Consolas"/>
              </a:rPr>
              <a:t>stdio.h</a:t>
            </a:r>
            <a:r>
              <a:rPr lang="en-US" sz="1800" dirty="0">
                <a:latin typeface="Consolas"/>
                <a:cs typeface="Consolas"/>
              </a:rPr>
              <a:t>&gt;</a:t>
            </a:r>
          </a:p>
          <a:p>
            <a:pPr lvl="1">
              <a:buFont typeface="Wingdings" charset="0"/>
              <a:buNone/>
            </a:pP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main(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argc</a:t>
            </a:r>
            <a:r>
              <a:rPr lang="en-US" sz="1800" dirty="0">
                <a:latin typeface="Consolas"/>
                <a:cs typeface="Consolas"/>
              </a:rPr>
              <a:t>, char *</a:t>
            </a:r>
            <a:r>
              <a:rPr lang="en-US" sz="1800" dirty="0" err="1">
                <a:latin typeface="Consolas"/>
                <a:cs typeface="Consolas"/>
              </a:rPr>
              <a:t>argv</a:t>
            </a:r>
            <a:r>
              <a:rPr lang="en-US" sz="1800" dirty="0">
                <a:latin typeface="Consolas"/>
                <a:cs typeface="Consolas"/>
              </a:rPr>
              <a:t>[])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MPI_Init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(&amp;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argc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, &amp;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argv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);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b="1" i="1" dirty="0" err="1">
                <a:solidFill>
                  <a:schemeClr val="tx1"/>
                </a:solidFill>
                <a:latin typeface="Consolas"/>
                <a:cs typeface="Consolas"/>
              </a:rPr>
              <a:t>printf</a:t>
            </a:r>
            <a:r>
              <a:rPr lang="en-US" sz="1800" b="1" i="1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ja-JP" altLang="en-US" sz="1800" b="1" i="1" dirty="0">
                <a:solidFill>
                  <a:schemeClr val="tx1"/>
                </a:solidFill>
                <a:latin typeface="Consolas"/>
                <a:cs typeface="Consolas"/>
              </a:rPr>
              <a:t>“</a:t>
            </a:r>
            <a:r>
              <a:rPr lang="en-US" sz="1800" b="1" i="1" dirty="0">
                <a:solidFill>
                  <a:schemeClr val="tx1"/>
                </a:solidFill>
                <a:latin typeface="Consolas"/>
                <a:cs typeface="Consolas"/>
              </a:rPr>
              <a:t>Hello, world!\n</a:t>
            </a:r>
            <a:r>
              <a:rPr lang="ja-JP" altLang="en-US" sz="1800" b="1" i="1" dirty="0">
                <a:solidFill>
                  <a:schemeClr val="tx1"/>
                </a:solidFill>
                <a:latin typeface="Consolas"/>
                <a:cs typeface="Consolas"/>
              </a:rPr>
              <a:t>”</a:t>
            </a:r>
            <a:r>
              <a:rPr lang="en-US" sz="1800" b="1" i="1" dirty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MPI_Finalize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();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latin typeface="Consolas"/>
                <a:cs typeface="Consolas"/>
              </a:rPr>
              <a:t>return </a:t>
            </a:r>
            <a:r>
              <a:rPr lang="en-US" sz="1800" dirty="0">
                <a:latin typeface="Consolas"/>
                <a:cs typeface="Consolas"/>
              </a:rPr>
              <a:t>0;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28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minimal MPI </a:t>
            </a:r>
            <a:r>
              <a:rPr lang="en-US" dirty="0" smtClean="0"/>
              <a:t>program (C)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312863"/>
            <a:ext cx="8850312" cy="3538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Consolas"/>
                <a:cs typeface="Consolas"/>
              </a:rPr>
              <a:t>#include </a:t>
            </a:r>
            <a:r>
              <a:rPr lang="ja-JP" altLang="en-US" sz="2200" dirty="0">
                <a:latin typeface="Consolas"/>
                <a:cs typeface="Consolas"/>
              </a:rPr>
              <a:t>“</a:t>
            </a:r>
            <a:r>
              <a:rPr lang="en-US" sz="2200" dirty="0" err="1">
                <a:latin typeface="Consolas"/>
                <a:cs typeface="Consolas"/>
              </a:rPr>
              <a:t>mpi.h</a:t>
            </a:r>
            <a:r>
              <a:rPr lang="ja-JP" altLang="en-US" sz="2200" dirty="0">
                <a:latin typeface="Consolas"/>
                <a:cs typeface="Consolas"/>
              </a:rPr>
              <a:t>”</a:t>
            </a:r>
            <a:r>
              <a:rPr lang="en-US" sz="2200" dirty="0"/>
              <a:t> </a:t>
            </a:r>
            <a:r>
              <a:rPr lang="en-US" dirty="0"/>
              <a:t>provides basic MPI definitions and types.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err="1"/>
              <a:t>MPI_Init</a:t>
            </a:r>
            <a:r>
              <a:rPr lang="en-US" dirty="0"/>
              <a:t> starts MPI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err="1"/>
              <a:t>MPI_Finalize</a:t>
            </a:r>
            <a:r>
              <a:rPr lang="en-US" dirty="0"/>
              <a:t> exits MPI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Notes: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Non-MPI routines are local; this “</a:t>
            </a:r>
            <a:r>
              <a:rPr lang="en-US" dirty="0" err="1" smtClean="0"/>
              <a:t>printf</a:t>
            </a:r>
            <a:r>
              <a:rPr lang="en-US" dirty="0" smtClean="0"/>
              <a:t>” run on each process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MPI functions return error codes or MPI_SUCCESS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Hello </a:t>
            </a:r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66800"/>
            <a:ext cx="8850312" cy="3657599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10000"/>
          </a:bodyPr>
          <a:lstStyle/>
          <a:p>
            <a:pPr rtl="1">
              <a:buSzTx/>
              <a:buFont typeface="Wingdings" charset="0"/>
              <a:buNone/>
            </a:pP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#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include &lt;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mpi.h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&gt;</a:t>
            </a:r>
          </a:p>
          <a:p>
            <a:pPr>
              <a:buSzTx/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#include &lt;</a:t>
            </a:r>
            <a:r>
              <a:rPr lang="en-US" sz="1800" dirty="0" err="1">
                <a:latin typeface="Consolas"/>
                <a:cs typeface="Consolas"/>
              </a:rPr>
              <a:t>stdio.h</a:t>
            </a:r>
            <a:r>
              <a:rPr lang="en-US" sz="1800" dirty="0">
                <a:latin typeface="Consolas"/>
                <a:cs typeface="Consolas"/>
              </a:rPr>
              <a:t>&gt;</a:t>
            </a:r>
          </a:p>
          <a:p>
            <a:pPr>
              <a:buSzTx/>
              <a:buFont typeface="Wingdings" charset="0"/>
              <a:buNone/>
            </a:pP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main(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argc</a:t>
            </a:r>
            <a:r>
              <a:rPr lang="en-US" sz="1800" dirty="0">
                <a:latin typeface="Consolas"/>
                <a:cs typeface="Consolas"/>
              </a:rPr>
              <a:t>, char *</a:t>
            </a:r>
            <a:r>
              <a:rPr lang="en-US" sz="1800" dirty="0" err="1">
                <a:latin typeface="Consolas"/>
                <a:cs typeface="Consolas"/>
              </a:rPr>
              <a:t>argv</a:t>
            </a:r>
            <a:r>
              <a:rPr lang="en-US" sz="1800" dirty="0">
                <a:latin typeface="Consolas"/>
                <a:cs typeface="Consolas"/>
              </a:rPr>
              <a:t>[])</a:t>
            </a:r>
          </a:p>
          <a:p>
            <a:pPr>
              <a:buSzTx/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dirty="0" err="1"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n-US" sz="1800" dirty="0">
                <a:latin typeface="Consolas"/>
                <a:ea typeface="ＭＳ Ｐゴシック" charset="0"/>
                <a:cs typeface="Consolas"/>
              </a:rPr>
              <a:t> rank, size; 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b="1" dirty="0" err="1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MPI_Init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(&amp;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argc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, &amp;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argv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);</a:t>
            </a:r>
          </a:p>
          <a:p>
            <a:pPr lvl="1">
              <a:buSzTx/>
              <a:buNone/>
            </a:pP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/* rank </a:t>
            </a:r>
            <a:r>
              <a:rPr lang="en-US" sz="1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of this process in the communicator </a:t>
            </a: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*/</a:t>
            </a:r>
          </a:p>
          <a:p>
            <a:pPr lvl="1">
              <a:buSzTx/>
              <a:buNone/>
            </a:pPr>
            <a:r>
              <a:rPr lang="en-US" sz="1800" b="1" dirty="0" err="1" smtClean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MPI_Comm_rank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(MPI_COMM_WORLD, &amp;rank);</a:t>
            </a:r>
          </a:p>
          <a:p>
            <a:pPr lvl="1">
              <a:buSzTx/>
              <a:buNone/>
            </a:pP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/* </a:t>
            </a:r>
            <a:r>
              <a:rPr lang="en-US" sz="1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get the size of the group associates to the communicator </a:t>
            </a: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*/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b="1" dirty="0" err="1" smtClean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MPI_Comm_size</a:t>
            </a:r>
            <a:r>
              <a:rPr lang="en-US" sz="1800" b="1" dirty="0" smtClean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(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MPI_COMM_WORLD, </a:t>
            </a:r>
            <a:r>
              <a:rPr lang="en-US" sz="1800" b="1" dirty="0" smtClean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&amp;size);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dirty="0" err="1" smtClean="0">
                <a:latin typeface="Consolas"/>
                <a:ea typeface="ＭＳ Ｐゴシック" charset="0"/>
                <a:cs typeface="Consolas"/>
              </a:rPr>
              <a:t>printf</a:t>
            </a:r>
            <a:r>
              <a:rPr lang="en-US" sz="1800" dirty="0">
                <a:latin typeface="Consolas"/>
                <a:ea typeface="ＭＳ Ｐゴシック" charset="0"/>
                <a:cs typeface="Consolas"/>
              </a:rPr>
              <a:t>("I am %d of %d\n", </a:t>
            </a:r>
            <a:r>
              <a:rPr lang="en-US" sz="1800" dirty="0" smtClean="0">
                <a:latin typeface="Consolas"/>
                <a:ea typeface="ＭＳ Ｐゴシック" charset="0"/>
                <a:cs typeface="Consolas"/>
              </a:rPr>
              <a:t>rank, size)</a:t>
            </a:r>
            <a:r>
              <a:rPr lang="en-US" sz="1800" dirty="0"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b="1" dirty="0" err="1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MPI_Finalize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();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dirty="0">
                <a:latin typeface="Consolas"/>
                <a:ea typeface="ＭＳ Ｐゴシック" charset="0"/>
                <a:cs typeface="Consolas"/>
              </a:rPr>
              <a:t>return 0;</a:t>
            </a:r>
          </a:p>
          <a:p>
            <a:pPr>
              <a:buSzTx/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4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Hello </a:t>
            </a:r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66800"/>
            <a:ext cx="8850312" cy="3657599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1600" i="1" dirty="0" smtClean="0">
                <a:latin typeface="Consolas"/>
                <a:cs typeface="Consolas"/>
              </a:rPr>
              <a:t>/* </a:t>
            </a:r>
            <a:r>
              <a:rPr lang="en-US" sz="1600" i="1" dirty="0">
                <a:latin typeface="Consolas"/>
                <a:cs typeface="Consolas"/>
              </a:rPr>
              <a:t>Find out rank, size </a:t>
            </a:r>
            <a:r>
              <a:rPr lang="en-US" sz="1600" i="1" dirty="0" smtClean="0">
                <a:latin typeface="Consolas"/>
                <a:cs typeface="Consolas"/>
              </a:rPr>
              <a:t>*/</a:t>
            </a:r>
          </a:p>
          <a:p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world_rank</a:t>
            </a:r>
            <a:r>
              <a:rPr lang="en-US" sz="1600" dirty="0" smtClean="0">
                <a:latin typeface="Consolas"/>
                <a:cs typeface="Consolas"/>
              </a:rPr>
              <a:t>, size; </a:t>
            </a:r>
          </a:p>
          <a:p>
            <a:r>
              <a:rPr lang="en-US" sz="16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MPI_Comm_rank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(MPI_COMM_WORLD, &amp;</a:t>
            </a:r>
            <a:r>
              <a:rPr lang="en-US" sz="1600" b="1" dirty="0" err="1">
                <a:solidFill>
                  <a:srgbClr val="3D84C7"/>
                </a:solidFill>
                <a:latin typeface="Consolas"/>
                <a:cs typeface="Consolas"/>
              </a:rPr>
              <a:t>world_rank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); </a:t>
            </a:r>
            <a:endParaRPr lang="en-US" sz="1600" b="1" dirty="0" smtClean="0">
              <a:solidFill>
                <a:srgbClr val="3D84C7"/>
              </a:solidFill>
              <a:latin typeface="Consolas"/>
              <a:cs typeface="Consolas"/>
            </a:endParaRPr>
          </a:p>
          <a:p>
            <a:r>
              <a:rPr lang="en-US" sz="16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MPI_Comm_size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(MPI_COMM_WORLD, &amp;</a:t>
            </a:r>
            <a:r>
              <a:rPr lang="en-US" sz="1600" b="1" dirty="0" err="1">
                <a:solidFill>
                  <a:srgbClr val="3D84C7"/>
                </a:solidFill>
                <a:latin typeface="Consolas"/>
                <a:cs typeface="Consolas"/>
              </a:rPr>
              <a:t>world_size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); </a:t>
            </a:r>
            <a:endParaRPr lang="en-US" sz="1600" b="1" dirty="0" smtClean="0">
              <a:solidFill>
                <a:srgbClr val="3D84C7"/>
              </a:solidFill>
              <a:latin typeface="Consolas"/>
              <a:cs typeface="Consolas"/>
            </a:endParaRPr>
          </a:p>
          <a:p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number;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world_rank</a:t>
            </a:r>
            <a:r>
              <a:rPr lang="en-US" sz="1600" dirty="0">
                <a:latin typeface="Consolas"/>
                <a:cs typeface="Consolas"/>
              </a:rPr>
              <a:t> == 0) {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number </a:t>
            </a:r>
            <a:r>
              <a:rPr lang="en-US" sz="1600" dirty="0">
                <a:latin typeface="Consolas"/>
                <a:cs typeface="Consolas"/>
              </a:rPr>
              <a:t>= -1;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MPI_Send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(&amp;number, 1, MPI_INT, 1, 0, MPI_COMM_WORLD);</a:t>
            </a:r>
            <a:r>
              <a:rPr lang="en-US" sz="1600" dirty="0">
                <a:latin typeface="Consolas"/>
                <a:cs typeface="Consolas"/>
              </a:rPr>
              <a:t>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} else if 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world_rank</a:t>
            </a:r>
            <a:r>
              <a:rPr lang="en-US" sz="1600" dirty="0">
                <a:latin typeface="Consolas"/>
                <a:cs typeface="Consolas"/>
              </a:rPr>
              <a:t> == 1) {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MPI_Recv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(&amp;number, 1, MPI_INT, 0, 0, MPI_COMM_WORLD, MPI_STATUS_IGNORE)</a:t>
            </a:r>
            <a:r>
              <a:rPr lang="en-US" sz="1600" b="1" dirty="0" smtClean="0">
                <a:solidFill>
                  <a:srgbClr val="3D84C7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("Process 1 received number %d from process 0\n", number);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378200" y="2006600"/>
            <a:ext cx="1562100" cy="736600"/>
          </a:xfrm>
          <a:prstGeom prst="wedgeRoundRectCallout">
            <a:avLst>
              <a:gd name="adj1" fmla="val -17096"/>
              <a:gd name="adj2" fmla="val 107327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Rank of destination 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159500" y="2336800"/>
            <a:ext cx="1930400" cy="736600"/>
          </a:xfrm>
          <a:prstGeom prst="wedgeRoundRectCallout">
            <a:avLst>
              <a:gd name="adj1" fmla="val -78564"/>
              <a:gd name="adj2" fmla="val 67672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Default communicator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613400" y="1358900"/>
            <a:ext cx="1828800" cy="736600"/>
          </a:xfrm>
          <a:prstGeom prst="wedgeRoundRectCallout">
            <a:avLst>
              <a:gd name="adj1" fmla="val -123058"/>
              <a:gd name="adj2" fmla="val 198707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Tag to identify message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689100" y="1765300"/>
            <a:ext cx="1562100" cy="736600"/>
          </a:xfrm>
          <a:prstGeom prst="wedgeRoundRectCallout">
            <a:avLst>
              <a:gd name="adj1" fmla="val 7294"/>
              <a:gd name="adj2" fmla="val 136637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Number of elements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52900" y="4114800"/>
            <a:ext cx="1562100" cy="736600"/>
          </a:xfrm>
          <a:prstGeom prst="wedgeRoundRectCallout">
            <a:avLst>
              <a:gd name="adj1" fmla="val -60185"/>
              <a:gd name="adj2" fmla="val -6853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Rank of source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985000" y="4127500"/>
            <a:ext cx="1562100" cy="736600"/>
          </a:xfrm>
          <a:prstGeom prst="wedgeRoundRectCallout">
            <a:avLst>
              <a:gd name="adj1" fmla="val -60185"/>
              <a:gd name="adj2" fmla="val -6853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 Light"/>
                <a:cs typeface="Helvetica Neue Light"/>
              </a:rPr>
              <a:t>S</a:t>
            </a:r>
            <a:r>
              <a:rPr lang="en-US" dirty="0" smtClean="0">
                <a:latin typeface="Helvetica Neue Light"/>
                <a:cs typeface="Helvetica Neue Light"/>
              </a:rPr>
              <a:t>tatus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26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functions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795837" cy="3394075"/>
          </a:xfrm>
        </p:spPr>
        <p:txBody>
          <a:bodyPr/>
          <a:lstStyle/>
          <a:p>
            <a:r>
              <a:rPr lang="en-US" dirty="0" err="1" smtClean="0">
                <a:latin typeface="Helvetica Neue "/>
                <a:cs typeface="Helvetica Neue "/>
              </a:rPr>
              <a:t>MPI_Bcast</a:t>
            </a:r>
            <a:r>
              <a:rPr lang="en-US" dirty="0" smtClean="0"/>
              <a:t>: send same piece of data to all processes in the group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latin typeface="Helvetica Neue"/>
                <a:cs typeface="Helvetica Neue"/>
              </a:rPr>
              <a:t>MPI_Scatter</a:t>
            </a:r>
            <a:r>
              <a:rPr lang="en-US" dirty="0" smtClean="0"/>
              <a:t>: send different pieces of an array to different processes (i.e., partition an array across processes)</a:t>
            </a:r>
            <a:endParaRPr lang="en-US" dirty="0"/>
          </a:p>
        </p:txBody>
      </p:sp>
      <p:pic>
        <p:nvPicPr>
          <p:cNvPr id="4" name="Picture 3" descr="Screen Shot 2016-11-21 at 9.38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041400"/>
            <a:ext cx="3289871" cy="368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8566" y="4775200"/>
            <a:ext cx="4865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 Light"/>
                <a:cs typeface="Helvetica Neue Light"/>
              </a:rPr>
              <a:t>From: http</a:t>
            </a:r>
            <a:r>
              <a:rPr lang="en-US" sz="1200" dirty="0">
                <a:latin typeface="Helvetica Neue Light"/>
                <a:cs typeface="Helvetica Neue Light"/>
              </a:rPr>
              <a:t>://</a:t>
            </a:r>
            <a:r>
              <a:rPr lang="en-US" sz="1200" dirty="0" err="1">
                <a:latin typeface="Helvetica Neue Light"/>
                <a:cs typeface="Helvetica Neue Light"/>
              </a:rPr>
              <a:t>mpitutorial.com</a:t>
            </a:r>
            <a:r>
              <a:rPr lang="en-US" sz="1200" dirty="0">
                <a:latin typeface="Helvetica Neue Light"/>
                <a:cs typeface="Helvetica Neue Light"/>
              </a:rPr>
              <a:t>/tutorials/</a:t>
            </a:r>
            <a:r>
              <a:rPr lang="en-US" sz="1200" dirty="0" err="1">
                <a:latin typeface="Helvetica Neue Light"/>
                <a:cs typeface="Helvetica Neue Light"/>
              </a:rPr>
              <a:t>mpi</a:t>
            </a:r>
            <a:r>
              <a:rPr lang="en-US" sz="1200" dirty="0">
                <a:latin typeface="Helvetica Neue Light"/>
                <a:cs typeface="Helvetica Neue Light"/>
              </a:rPr>
              <a:t>-scatter-gather-and-</a:t>
            </a:r>
            <a:r>
              <a:rPr lang="en-US" sz="1200" dirty="0" err="1">
                <a:latin typeface="Helvetica Neue Light"/>
                <a:cs typeface="Helvetica Neue Light"/>
              </a:rPr>
              <a:t>allgather</a:t>
            </a:r>
            <a:r>
              <a:rPr lang="en-US" sz="1200" dirty="0">
                <a:latin typeface="Helvetica Neue Light"/>
                <a:cs typeface="Helvetica Neue Light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854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1-21 at 9.43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162050"/>
            <a:ext cx="3822700" cy="2016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functions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948237" cy="3394075"/>
          </a:xfrm>
        </p:spPr>
        <p:txBody>
          <a:bodyPr/>
          <a:lstStyle/>
          <a:p>
            <a:r>
              <a:rPr lang="en-US" dirty="0" err="1" smtClean="0">
                <a:latin typeface="Helvetica Neue"/>
                <a:cs typeface="Helvetica Neue"/>
              </a:rPr>
              <a:t>MPI_Gather</a:t>
            </a:r>
            <a:r>
              <a:rPr lang="en-US" dirty="0"/>
              <a:t>: </a:t>
            </a:r>
            <a:r>
              <a:rPr lang="en-US" dirty="0" smtClean="0"/>
              <a:t>take </a:t>
            </a:r>
            <a:r>
              <a:rPr lang="en-US" dirty="0"/>
              <a:t>elements from many processes and gathers them to one single </a:t>
            </a:r>
            <a:r>
              <a:rPr lang="en-US" dirty="0" smtClean="0"/>
              <a:t>process </a:t>
            </a:r>
          </a:p>
          <a:p>
            <a:pPr lvl="1"/>
            <a:r>
              <a:rPr lang="en-US" dirty="0" smtClean="0"/>
              <a:t>E.g., parallel sorting, searching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8566" y="4775200"/>
            <a:ext cx="4865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 Light"/>
                <a:cs typeface="Helvetica Neue Light"/>
              </a:rPr>
              <a:t>From: http</a:t>
            </a:r>
            <a:r>
              <a:rPr lang="en-US" sz="1200" dirty="0">
                <a:latin typeface="Helvetica Neue Light"/>
                <a:cs typeface="Helvetica Neue Light"/>
              </a:rPr>
              <a:t>://</a:t>
            </a:r>
            <a:r>
              <a:rPr lang="en-US" sz="1200" dirty="0" err="1">
                <a:latin typeface="Helvetica Neue Light"/>
                <a:cs typeface="Helvetica Neue Light"/>
              </a:rPr>
              <a:t>mpitutorial.com</a:t>
            </a:r>
            <a:r>
              <a:rPr lang="en-US" sz="1200" dirty="0">
                <a:latin typeface="Helvetica Neue Light"/>
                <a:cs typeface="Helvetica Neue Light"/>
              </a:rPr>
              <a:t>/tutorials/</a:t>
            </a:r>
            <a:r>
              <a:rPr lang="en-US" sz="1200" dirty="0" err="1">
                <a:latin typeface="Helvetica Neue Light"/>
                <a:cs typeface="Helvetica Neue Light"/>
              </a:rPr>
              <a:t>mpi</a:t>
            </a:r>
            <a:r>
              <a:rPr lang="en-US" sz="1200" dirty="0">
                <a:latin typeface="Helvetica Neue Light"/>
                <a:cs typeface="Helvetica Neue Light"/>
              </a:rPr>
              <a:t>-scatter-gather-and-</a:t>
            </a:r>
            <a:r>
              <a:rPr lang="en-US" sz="1200" dirty="0" err="1">
                <a:latin typeface="Helvetica Neue Light"/>
                <a:cs typeface="Helvetica Neue Light"/>
              </a:rPr>
              <a:t>allgather</a:t>
            </a:r>
            <a:r>
              <a:rPr lang="en-US" sz="1200" dirty="0">
                <a:latin typeface="Helvetica Neue Light"/>
                <a:cs typeface="Helvetica Neue Light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61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1-21 at 9.53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16" y="876299"/>
            <a:ext cx="4540784" cy="2057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functions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706937" cy="33940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Helvetica Neue "/>
                <a:cs typeface="Helvetica Neue "/>
              </a:rPr>
              <a:t>MPI_Reduce</a:t>
            </a:r>
            <a:r>
              <a:rPr lang="en-US" dirty="0"/>
              <a:t>: takes an array of input elements on each process and returns an array of output elements to the root </a:t>
            </a:r>
            <a:r>
              <a:rPr lang="en-US" dirty="0" smtClean="0"/>
              <a:t>process given a </a:t>
            </a:r>
            <a:r>
              <a:rPr lang="en-US" dirty="0" smtClean="0">
                <a:solidFill>
                  <a:srgbClr val="FF6600"/>
                </a:solidFill>
              </a:rPr>
              <a:t>specified operation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MPI_Allreduce</a:t>
            </a:r>
            <a:r>
              <a:rPr lang="en-US" dirty="0" smtClean="0">
                <a:solidFill>
                  <a:schemeClr val="tx1"/>
                </a:solidFill>
              </a:rPr>
              <a:t>: Like </a:t>
            </a:r>
            <a:r>
              <a:rPr lang="en-US" dirty="0" err="1" smtClean="0">
                <a:solidFill>
                  <a:schemeClr val="tx1"/>
                </a:solidFill>
              </a:rPr>
              <a:t>MPI_Reduce</a:t>
            </a:r>
            <a:r>
              <a:rPr lang="en-US" dirty="0" smtClean="0">
                <a:solidFill>
                  <a:schemeClr val="tx1"/>
                </a:solidFill>
              </a:rPr>
              <a:t> but distribute results to all processes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6-11-21 at 9.55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80" y="2743200"/>
            <a:ext cx="4455020" cy="200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8566" y="4775200"/>
            <a:ext cx="4865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 Light"/>
                <a:cs typeface="Helvetica Neue Light"/>
              </a:rPr>
              <a:t>From: http</a:t>
            </a:r>
            <a:r>
              <a:rPr lang="en-US" sz="1200" dirty="0">
                <a:latin typeface="Helvetica Neue Light"/>
                <a:cs typeface="Helvetica Neue Light"/>
              </a:rPr>
              <a:t>://</a:t>
            </a:r>
            <a:r>
              <a:rPr lang="en-US" sz="1200" dirty="0" err="1">
                <a:latin typeface="Helvetica Neue Light"/>
                <a:cs typeface="Helvetica Neue Light"/>
              </a:rPr>
              <a:t>mpitutorial.com</a:t>
            </a:r>
            <a:r>
              <a:rPr lang="en-US" sz="1200" dirty="0">
                <a:latin typeface="Helvetica Neue Light"/>
                <a:cs typeface="Helvetica Neue Light"/>
              </a:rPr>
              <a:t>/tutorials/</a:t>
            </a:r>
            <a:r>
              <a:rPr lang="en-US" sz="1200" dirty="0" err="1">
                <a:latin typeface="Helvetica Neue Light"/>
                <a:cs typeface="Helvetica Neue Light"/>
              </a:rPr>
              <a:t>mpi</a:t>
            </a:r>
            <a:r>
              <a:rPr lang="en-US" sz="1200" dirty="0">
                <a:latin typeface="Helvetica Neue Light"/>
                <a:cs typeface="Helvetica Neue Light"/>
              </a:rPr>
              <a:t>-scatter-gather-and-</a:t>
            </a:r>
            <a:r>
              <a:rPr lang="en-US" sz="1200" dirty="0" err="1">
                <a:latin typeface="Helvetica Neue Light"/>
                <a:cs typeface="Helvetica Neue Light"/>
              </a:rPr>
              <a:t>allgather</a:t>
            </a:r>
            <a:r>
              <a:rPr lang="en-US" sz="1200" dirty="0">
                <a:latin typeface="Helvetica Neue Light"/>
                <a:cs typeface="Helvetica Neue Light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38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(1970s—1990s)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63625"/>
            <a:ext cx="6867348" cy="3643313"/>
          </a:xfrm>
        </p:spPr>
        <p:txBody>
          <a:bodyPr/>
          <a:lstStyle/>
          <a:p>
            <a:r>
              <a:rPr lang="en-US" dirty="0" smtClean="0"/>
              <a:t>Supercomputers the pinnacle of computation</a:t>
            </a:r>
          </a:p>
          <a:p>
            <a:pPr lvl="1"/>
            <a:r>
              <a:rPr lang="en-US" dirty="0" smtClean="0"/>
              <a:t>Solve important science problems, e.g., </a:t>
            </a:r>
          </a:p>
          <a:p>
            <a:pPr lvl="2"/>
            <a:r>
              <a:rPr lang="en-US" dirty="0" smtClean="0"/>
              <a:t>Airplane simulations</a:t>
            </a:r>
          </a:p>
          <a:p>
            <a:pPr lvl="2"/>
            <a:r>
              <a:rPr lang="en-US" dirty="0" smtClean="0"/>
              <a:t>Weather prediction</a:t>
            </a:r>
          </a:p>
          <a:p>
            <a:pPr lvl="2"/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Large national racing for most powerful computers</a:t>
            </a:r>
          </a:p>
          <a:p>
            <a:pPr lvl="1"/>
            <a:r>
              <a:rPr lang="en-US" dirty="0" smtClean="0"/>
              <a:t>In quest for increasing power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large scale </a:t>
            </a:r>
            <a:br>
              <a:rPr lang="en-US" dirty="0" smtClean="0"/>
            </a:br>
            <a:r>
              <a:rPr lang="en-US" dirty="0" smtClean="0"/>
              <a:t>distributed/parallel computers (1000s of processors)</a:t>
            </a:r>
          </a:p>
          <a:p>
            <a:pPr lvl="3"/>
            <a:endParaRPr lang="en-US" dirty="0"/>
          </a:p>
          <a:p>
            <a:r>
              <a:rPr lang="en-US" dirty="0" smtClean="0"/>
              <a:t>Question: how to program these supercomputers?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0518" y="953464"/>
            <a:ext cx="1371601" cy="1371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699" y="2325065"/>
            <a:ext cx="822630" cy="856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211" y="3430586"/>
            <a:ext cx="2013607" cy="13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1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66800"/>
            <a:ext cx="8850312" cy="3822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Gives full control to programmer</a:t>
            </a:r>
          </a:p>
          <a:p>
            <a:pPr lvl="1"/>
            <a:r>
              <a:rPr lang="en-US" dirty="0" smtClean="0"/>
              <a:t>Exposes number of processes</a:t>
            </a:r>
          </a:p>
          <a:p>
            <a:pPr lvl="1"/>
            <a:r>
              <a:rPr lang="en-US" dirty="0" smtClean="0"/>
              <a:t>Communication is explicit, driven by the program</a:t>
            </a:r>
            <a:endParaRPr lang="en-US" dirty="0"/>
          </a:p>
          <a:p>
            <a:r>
              <a:rPr lang="en-US" dirty="0" smtClean="0"/>
              <a:t>Assume </a:t>
            </a:r>
          </a:p>
          <a:p>
            <a:pPr lvl="1"/>
            <a:r>
              <a:rPr lang="en-US" dirty="0" smtClean="0"/>
              <a:t>Long running processes</a:t>
            </a:r>
          </a:p>
          <a:p>
            <a:pPr lvl="1"/>
            <a:r>
              <a:rPr lang="en-US" dirty="0" smtClean="0"/>
              <a:t>Homogeneous (same performance) processors</a:t>
            </a:r>
          </a:p>
          <a:p>
            <a:r>
              <a:rPr lang="en-US" dirty="0" smtClean="0"/>
              <a:t>Little support for failures, no straggler mitigation</a:t>
            </a:r>
          </a:p>
          <a:p>
            <a:pPr lvl="3"/>
            <a:endParaRPr lang="en-US" dirty="0" smtClean="0"/>
          </a:p>
          <a:p>
            <a:r>
              <a:rPr lang="en-US" dirty="0" smtClean="0">
                <a:latin typeface="Helvetica Neue"/>
                <a:cs typeface="Helvetica Neue"/>
              </a:rPr>
              <a:t>Summary</a:t>
            </a:r>
            <a:r>
              <a:rPr lang="en-US" dirty="0" smtClean="0"/>
              <a:t>: achieve high performance by hand-optimizing jobs but requires experts to do so, and little support for fault tolerance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0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MapReduce: Simplified Data Processing on Large </a:t>
            </a:r>
            <a:r>
              <a:rPr lang="en-US" dirty="0" smtClean="0"/>
              <a:t>Clusters, </a:t>
            </a:r>
            <a:r>
              <a:rPr lang="en-US" sz="2000" dirty="0" smtClean="0"/>
              <a:t>Jeffrey </a:t>
            </a:r>
            <a:r>
              <a:rPr lang="en-US" sz="2000" dirty="0"/>
              <a:t>Dean and Sanjay </a:t>
            </a:r>
            <a:r>
              <a:rPr lang="en-US" sz="2000" dirty="0" err="1" smtClean="0"/>
              <a:t>Ghemawat</a:t>
            </a:r>
            <a:r>
              <a:rPr lang="en-US" sz="2000" dirty="0" smtClean="0"/>
              <a:t>, OSDI’04</a:t>
            </a:r>
          </a:p>
          <a:p>
            <a:r>
              <a:rPr lang="en-US" sz="2000" dirty="0" smtClean="0">
                <a:hlinkClick r:id="rId2"/>
              </a:rPr>
              <a:t>http://static.googleusercontent.com</a:t>
            </a:r>
            <a:r>
              <a:rPr lang="en-US" sz="2000" dirty="0">
                <a:hlinkClick r:id="rId2"/>
              </a:rPr>
              <a:t>/media/research.google.com/en//archive/mapreduce-osdi04.</a:t>
            </a:r>
            <a:r>
              <a:rPr lang="en-US" sz="2000" dirty="0" smtClean="0">
                <a:hlinkClick r:id="rId2"/>
              </a:rPr>
              <a:t>pdf</a:t>
            </a:r>
            <a:r>
              <a:rPr lang="en-US" sz="2000" dirty="0" smtClean="0"/>
              <a:t>  </a:t>
            </a:r>
          </a:p>
          <a:p>
            <a:endParaRPr lang="en-US" dirty="0"/>
          </a:p>
          <a:p>
            <a:r>
              <a:rPr lang="en-US" dirty="0"/>
              <a:t>Spark: Cluster Computing with Working </a:t>
            </a:r>
            <a:r>
              <a:rPr lang="en-US" dirty="0" smtClean="0"/>
              <a:t>Sets,  </a:t>
            </a:r>
            <a:endParaRPr lang="en-US" dirty="0"/>
          </a:p>
          <a:p>
            <a:r>
              <a:rPr lang="en-US" sz="2000" dirty="0" err="1" smtClean="0"/>
              <a:t>Matei</a:t>
            </a:r>
            <a:r>
              <a:rPr lang="en-US" sz="2000" dirty="0" smtClean="0"/>
              <a:t> </a:t>
            </a:r>
            <a:r>
              <a:rPr lang="en-US" sz="2000" dirty="0" err="1"/>
              <a:t>Zaharia</a:t>
            </a:r>
            <a:r>
              <a:rPr lang="en-US" sz="2000" dirty="0"/>
              <a:t>, </a:t>
            </a:r>
            <a:r>
              <a:rPr lang="en-US" sz="2000" dirty="0" err="1"/>
              <a:t>Mosharaf</a:t>
            </a:r>
            <a:r>
              <a:rPr lang="en-US" sz="2000" dirty="0"/>
              <a:t> </a:t>
            </a:r>
            <a:r>
              <a:rPr lang="en-US" sz="2000" dirty="0" err="1"/>
              <a:t>Chowdhury</a:t>
            </a:r>
            <a:r>
              <a:rPr lang="en-US" sz="2000" dirty="0"/>
              <a:t>, Michael J. Franklin, Scott </a:t>
            </a:r>
            <a:r>
              <a:rPr lang="en-US" sz="2000" dirty="0" err="1"/>
              <a:t>Shenker</a:t>
            </a:r>
            <a:r>
              <a:rPr lang="en-US" sz="2000" dirty="0"/>
              <a:t>, Ion </a:t>
            </a:r>
            <a:r>
              <a:rPr lang="en-US" sz="2000" dirty="0" smtClean="0"/>
              <a:t>Stoica, NSDI’12 </a:t>
            </a:r>
          </a:p>
          <a:p>
            <a:r>
              <a:rPr lang="en-US" sz="2000" dirty="0">
                <a:hlinkClick r:id="rId3"/>
              </a:rPr>
              <a:t>https://people.csail.mit.edu/matei/papers/2010/</a:t>
            </a:r>
            <a:r>
              <a:rPr lang="en-US" sz="2000" dirty="0" smtClean="0">
                <a:hlinkClick r:id="rId3"/>
              </a:rPr>
              <a:t>hotcloud_spark.pdf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(end of 1990s)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and World Wide Web taking off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Search as a killer applications </a:t>
            </a:r>
          </a:p>
          <a:p>
            <a:pPr lvl="1"/>
            <a:r>
              <a:rPr lang="en-US" dirty="0" smtClean="0"/>
              <a:t>Need to index and process huge amounts of data</a:t>
            </a:r>
          </a:p>
          <a:p>
            <a:pPr lvl="1"/>
            <a:r>
              <a:rPr lang="en-US" dirty="0" smtClean="0"/>
              <a:t>Supercomputers very expensive; also designed for computation intensive workloads vs data intensive workloads</a:t>
            </a:r>
          </a:p>
          <a:p>
            <a:pPr lvl="1"/>
            <a:endParaRPr lang="en-US" dirty="0"/>
          </a:p>
          <a:p>
            <a:r>
              <a:rPr lang="en-US" dirty="0" smtClean="0"/>
              <a:t>Data processing: highly parallel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08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Synchronous Processing (BSP) </a:t>
            </a:r>
            <a:r>
              <a:rPr lang="en-US" dirty="0" smtClean="0"/>
              <a:t>Model*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60400" y="4140200"/>
            <a:ext cx="2641600" cy="533400"/>
            <a:chOff x="660400" y="4406900"/>
            <a:chExt cx="2641600" cy="533400"/>
          </a:xfrm>
        </p:grpSpPr>
        <p:sp>
          <p:nvSpPr>
            <p:cNvPr id="50" name="Right Brace 49"/>
            <p:cNvSpPr/>
            <p:nvPr/>
          </p:nvSpPr>
          <p:spPr>
            <a:xfrm rot="5400000">
              <a:off x="1873250" y="3194050"/>
              <a:ext cx="215900" cy="26416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22400" y="457096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S</a:t>
              </a:r>
              <a:r>
                <a:rPr lang="en-US" dirty="0" smtClean="0">
                  <a:latin typeface="Source Sans Pro Light"/>
                  <a:cs typeface="Source Sans Pro Light"/>
                </a:rPr>
                <a:t>uper-step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60500" y="1003300"/>
            <a:ext cx="1434383" cy="3009900"/>
            <a:chOff x="1460500" y="1270000"/>
            <a:chExt cx="1434383" cy="3009900"/>
          </a:xfrm>
        </p:grpSpPr>
        <p:sp>
          <p:nvSpPr>
            <p:cNvPr id="4" name="Oval 3"/>
            <p:cNvSpPr/>
            <p:nvPr/>
          </p:nvSpPr>
          <p:spPr>
            <a:xfrm>
              <a:off x="20828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84295" y="127000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Processors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944538" y="32004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41" name="Straight Arrow Connector 40"/>
            <p:cNvCxnSpPr>
              <a:stCxn id="44" idx="3"/>
              <a:endCxn id="4" idx="2"/>
            </p:cNvCxnSpPr>
            <p:nvPr/>
          </p:nvCxnSpPr>
          <p:spPr>
            <a:xfrm>
              <a:off x="1460500" y="20002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6" idx="3"/>
              <a:endCxn id="56" idx="2"/>
            </p:cNvCxnSpPr>
            <p:nvPr/>
          </p:nvCxnSpPr>
          <p:spPr>
            <a:xfrm flipV="1">
              <a:off x="1460500" y="28575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2" idx="3"/>
              <a:endCxn id="59" idx="2"/>
            </p:cNvCxnSpPr>
            <p:nvPr/>
          </p:nvCxnSpPr>
          <p:spPr>
            <a:xfrm flipV="1">
              <a:off x="14859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0828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0828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02000" y="4102100"/>
            <a:ext cx="2984500" cy="584200"/>
            <a:chOff x="4229100" y="4356100"/>
            <a:chExt cx="2984500" cy="584200"/>
          </a:xfrm>
        </p:grpSpPr>
        <p:sp>
          <p:nvSpPr>
            <p:cNvPr id="73" name="Right Brace 72"/>
            <p:cNvSpPr/>
            <p:nvPr/>
          </p:nvSpPr>
          <p:spPr>
            <a:xfrm rot="5400000">
              <a:off x="5588000" y="2997200"/>
              <a:ext cx="266700" cy="29845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43500" y="457096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 Light"/>
                  <a:cs typeface="Source Sans Pro Light"/>
                </a:rPr>
                <a:t>Super-step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1200" y="990600"/>
            <a:ext cx="1472483" cy="2984500"/>
            <a:chOff x="4521200" y="1295400"/>
            <a:chExt cx="1472483" cy="2984500"/>
          </a:xfrm>
        </p:grpSpPr>
        <p:sp>
          <p:nvSpPr>
            <p:cNvPr id="11" name="TextBox 10"/>
            <p:cNvSpPr txBox="1"/>
            <p:nvPr/>
          </p:nvSpPr>
          <p:spPr>
            <a:xfrm>
              <a:off x="4783095" y="129540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Processors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5005238" y="31750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1562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1689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51562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521200" y="20256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521200" y="28829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546600" y="40386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603500" y="1016000"/>
            <a:ext cx="2095500" cy="3009900"/>
            <a:chOff x="2882900" y="1282700"/>
            <a:chExt cx="2095500" cy="3009900"/>
          </a:xfrm>
        </p:grpSpPr>
        <p:sp>
          <p:nvSpPr>
            <p:cNvPr id="57" name="TextBox 56"/>
            <p:cNvSpPr txBox="1"/>
            <p:nvPr/>
          </p:nvSpPr>
          <p:spPr>
            <a:xfrm>
              <a:off x="4331064" y="1282700"/>
              <a:ext cx="626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Data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882900" y="1714500"/>
              <a:ext cx="2095500" cy="2578100"/>
              <a:chOff x="2882900" y="1714500"/>
              <a:chExt cx="2095500" cy="2578100"/>
            </a:xfrm>
          </p:grpSpPr>
          <p:cxnSp>
            <p:nvCxnSpPr>
              <p:cNvPr id="21" name="Straight Arrow Connector 20"/>
              <p:cNvCxnSpPr>
                <a:stCxn id="56" idx="6"/>
                <a:endCxn id="53" idx="1"/>
              </p:cNvCxnSpPr>
              <p:nvPr/>
            </p:nvCxnSpPr>
            <p:spPr>
              <a:xfrm flipV="1">
                <a:off x="2882900" y="2000250"/>
                <a:ext cx="1536700" cy="8191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56" idx="6"/>
                <a:endCxn id="55" idx="1"/>
              </p:cNvCxnSpPr>
              <p:nvPr/>
            </p:nvCxnSpPr>
            <p:spPr>
              <a:xfrm>
                <a:off x="2882900" y="2819400"/>
                <a:ext cx="1562100" cy="12128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59" idx="6"/>
                <a:endCxn id="55" idx="1"/>
              </p:cNvCxnSpPr>
              <p:nvPr/>
            </p:nvCxnSpPr>
            <p:spPr>
              <a:xfrm>
                <a:off x="2882900" y="3987800"/>
                <a:ext cx="1562100" cy="444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ounded Rectangle 48"/>
              <p:cNvSpPr/>
              <p:nvPr/>
            </p:nvSpPr>
            <p:spPr>
              <a:xfrm>
                <a:off x="4229100" y="1714500"/>
                <a:ext cx="749300" cy="2578100"/>
              </a:xfrm>
              <a:prstGeom prst="roundRect">
                <a:avLst/>
              </a:prstGeom>
              <a:noFill/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19600" y="1828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419600" y="26924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45000" y="3860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cxnSp>
            <p:nvCxnSpPr>
              <p:cNvPr id="67" name="Straight Arrow Connector 66"/>
              <p:cNvCxnSpPr>
                <a:stCxn id="4" idx="6"/>
                <a:endCxn id="54" idx="1"/>
              </p:cNvCxnSpPr>
              <p:nvPr/>
            </p:nvCxnSpPr>
            <p:spPr>
              <a:xfrm>
                <a:off x="2882900" y="1968500"/>
                <a:ext cx="1536700" cy="8953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889000" y="1016000"/>
            <a:ext cx="749300" cy="3009900"/>
            <a:chOff x="889000" y="1282700"/>
            <a:chExt cx="749300" cy="3009900"/>
          </a:xfrm>
        </p:grpSpPr>
        <p:sp>
          <p:nvSpPr>
            <p:cNvPr id="69" name="Rounded Rectangle 68"/>
            <p:cNvSpPr/>
            <p:nvPr/>
          </p:nvSpPr>
          <p:spPr>
            <a:xfrm>
              <a:off x="889000" y="1714500"/>
              <a:ext cx="749300" cy="2578100"/>
            </a:xfrm>
            <a:prstGeom prst="roundRect">
              <a:avLst/>
            </a:prstGeom>
            <a:noFill/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9500" y="1828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79500" y="26924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04900" y="3860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90964" y="1282700"/>
              <a:ext cx="626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Data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904159" y="10033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Shuffle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3289300" y="13843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5000" y="13081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664200" y="1003300"/>
            <a:ext cx="2095500" cy="3009900"/>
            <a:chOff x="2882900" y="1282700"/>
            <a:chExt cx="2095500" cy="3009900"/>
          </a:xfrm>
        </p:grpSpPr>
        <p:sp>
          <p:nvSpPr>
            <p:cNvPr id="60" name="TextBox 59"/>
            <p:cNvSpPr txBox="1"/>
            <p:nvPr/>
          </p:nvSpPr>
          <p:spPr>
            <a:xfrm>
              <a:off x="4331064" y="1282700"/>
              <a:ext cx="626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Data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882900" y="1714500"/>
              <a:ext cx="2095500" cy="2578100"/>
              <a:chOff x="2882900" y="1714500"/>
              <a:chExt cx="2095500" cy="2578100"/>
            </a:xfrm>
          </p:grpSpPr>
          <p:cxnSp>
            <p:nvCxnSpPr>
              <p:cNvPr id="65" name="Straight Arrow Connector 64"/>
              <p:cNvCxnSpPr>
                <a:endCxn id="76" idx="1"/>
              </p:cNvCxnSpPr>
              <p:nvPr/>
            </p:nvCxnSpPr>
            <p:spPr>
              <a:xfrm flipV="1">
                <a:off x="2882900" y="2000250"/>
                <a:ext cx="1536700" cy="8572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82" idx="1"/>
              </p:cNvCxnSpPr>
              <p:nvPr/>
            </p:nvCxnSpPr>
            <p:spPr>
              <a:xfrm>
                <a:off x="2882900" y="2857500"/>
                <a:ext cx="1562100" cy="11747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82" idx="1"/>
              </p:cNvCxnSpPr>
              <p:nvPr/>
            </p:nvCxnSpPr>
            <p:spPr>
              <a:xfrm>
                <a:off x="2882900" y="4025900"/>
                <a:ext cx="1562100" cy="63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ounded Rectangle 69"/>
              <p:cNvSpPr/>
              <p:nvPr/>
            </p:nvSpPr>
            <p:spPr>
              <a:xfrm>
                <a:off x="4229100" y="1714500"/>
                <a:ext cx="749300" cy="2578100"/>
              </a:xfrm>
              <a:prstGeom prst="roundRect">
                <a:avLst/>
              </a:prstGeom>
              <a:noFill/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419600" y="1828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419600" y="26924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445000" y="3860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cxnSp>
            <p:nvCxnSpPr>
              <p:cNvPr id="83" name="Straight Arrow Connector 82"/>
              <p:cNvCxnSpPr>
                <a:endCxn id="81" idx="1"/>
              </p:cNvCxnSpPr>
              <p:nvPr/>
            </p:nvCxnSpPr>
            <p:spPr>
              <a:xfrm>
                <a:off x="2882900" y="2006600"/>
                <a:ext cx="1536700" cy="8572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/>
          <p:cNvGrpSpPr/>
          <p:nvPr/>
        </p:nvGrpSpPr>
        <p:grpSpPr>
          <a:xfrm>
            <a:off x="6299200" y="4114800"/>
            <a:ext cx="2260600" cy="571500"/>
            <a:chOff x="4597400" y="4381500"/>
            <a:chExt cx="2260600" cy="571500"/>
          </a:xfrm>
        </p:grpSpPr>
        <p:sp>
          <p:nvSpPr>
            <p:cNvPr id="85" name="Right Brace 84"/>
            <p:cNvSpPr/>
            <p:nvPr/>
          </p:nvSpPr>
          <p:spPr>
            <a:xfrm rot="5400000">
              <a:off x="5607050" y="3371850"/>
              <a:ext cx="241300" cy="22606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30800" y="458366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 Light"/>
                  <a:cs typeface="Source Sans Pro Light"/>
                </a:rPr>
                <a:t>Super-step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901359" y="9525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Shuffle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6286500" y="13335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700" y="4757350"/>
            <a:ext cx="91440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222222"/>
                </a:solidFill>
                <a:latin typeface="Helvetica Neue" charset="0"/>
                <a:ea typeface="Helvetica Neue" charset="0"/>
                <a:cs typeface="Helvetica Neue" charset="0"/>
              </a:rPr>
              <a:t>*Leslie </a:t>
            </a:r>
            <a:r>
              <a:rPr lang="en-US" sz="1300" dirty="0">
                <a:solidFill>
                  <a:srgbClr val="222222"/>
                </a:solidFill>
                <a:latin typeface="Helvetica Neue" charset="0"/>
                <a:ea typeface="Helvetica Neue" charset="0"/>
                <a:cs typeface="Helvetica Neue" charset="0"/>
              </a:rPr>
              <a:t>G. Valiant, A bridging model </a:t>
            </a:r>
            <a:r>
              <a:rPr lang="en-US" sz="1300" dirty="0" smtClean="0">
                <a:solidFill>
                  <a:srgbClr val="222222"/>
                </a:solidFill>
                <a:latin typeface="Helvetica Neue" charset="0"/>
                <a:ea typeface="Helvetica Neue" charset="0"/>
                <a:cs typeface="Helvetica Neue" charset="0"/>
              </a:rPr>
              <a:t>for parallel </a:t>
            </a:r>
            <a:r>
              <a:rPr lang="en-US" sz="1300" dirty="0">
                <a:solidFill>
                  <a:srgbClr val="222222"/>
                </a:solidFill>
                <a:latin typeface="Helvetica Neue" charset="0"/>
                <a:ea typeface="Helvetica Neue" charset="0"/>
                <a:cs typeface="Helvetica Neue" charset="0"/>
              </a:rPr>
              <a:t>computation, Communications </a:t>
            </a:r>
            <a:r>
              <a:rPr lang="en-US" sz="1300" dirty="0" smtClean="0">
                <a:solidFill>
                  <a:srgbClr val="222222"/>
                </a:solidFill>
                <a:latin typeface="Helvetica Neue" charset="0"/>
                <a:ea typeface="Helvetica Neue" charset="0"/>
                <a:cs typeface="Helvetica Neue" charset="0"/>
              </a:rPr>
              <a:t>of the </a:t>
            </a:r>
            <a:r>
              <a:rPr lang="en-US" sz="1300" dirty="0">
                <a:solidFill>
                  <a:srgbClr val="222222"/>
                </a:solidFill>
                <a:latin typeface="Helvetica Neue" charset="0"/>
                <a:ea typeface="Helvetica Neue" charset="0"/>
                <a:cs typeface="Helvetica Neue" charset="0"/>
              </a:rPr>
              <a:t>ACM, Volume 33 Issue 8, Aug. 1990</a:t>
            </a:r>
            <a:endParaRPr lang="en-US" sz="1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as a BSP System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60400" y="4038600"/>
            <a:ext cx="2641600" cy="810399"/>
            <a:chOff x="660400" y="4406900"/>
            <a:chExt cx="2641600" cy="810399"/>
          </a:xfrm>
        </p:grpSpPr>
        <p:sp>
          <p:nvSpPr>
            <p:cNvPr id="50" name="Right Brace 49"/>
            <p:cNvSpPr/>
            <p:nvPr/>
          </p:nvSpPr>
          <p:spPr>
            <a:xfrm rot="5400000">
              <a:off x="1873250" y="3194050"/>
              <a:ext cx="215900" cy="26416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22400" y="4570968"/>
              <a:ext cx="1327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 Light"/>
                  <a:cs typeface="Source Sans Pro Light"/>
                </a:rPr>
                <a:t>Super-step</a:t>
              </a:r>
            </a:p>
            <a:p>
              <a:r>
                <a:rPr lang="en-US" dirty="0" smtClean="0">
                  <a:latin typeface="Source Sans Pro Light"/>
                  <a:cs typeface="Source Sans Pro Light"/>
                </a:rPr>
                <a:t>(Map phase)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60500" y="901700"/>
            <a:ext cx="1171491" cy="3009900"/>
            <a:chOff x="1460500" y="1270000"/>
            <a:chExt cx="1171491" cy="3009900"/>
          </a:xfrm>
        </p:grpSpPr>
        <p:sp>
          <p:nvSpPr>
            <p:cNvPr id="4" name="Oval 3"/>
            <p:cNvSpPr/>
            <p:nvPr/>
          </p:nvSpPr>
          <p:spPr>
            <a:xfrm>
              <a:off x="20828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47188" y="127000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Maps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944538" y="32004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41" name="Straight Arrow Connector 40"/>
            <p:cNvCxnSpPr>
              <a:stCxn id="44" idx="3"/>
              <a:endCxn id="4" idx="2"/>
            </p:cNvCxnSpPr>
            <p:nvPr/>
          </p:nvCxnSpPr>
          <p:spPr>
            <a:xfrm>
              <a:off x="1460500" y="20002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6" idx="3"/>
              <a:endCxn id="56" idx="2"/>
            </p:cNvCxnSpPr>
            <p:nvPr/>
          </p:nvCxnSpPr>
          <p:spPr>
            <a:xfrm flipV="1">
              <a:off x="1460500" y="28575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2" idx="3"/>
              <a:endCxn id="59" idx="2"/>
            </p:cNvCxnSpPr>
            <p:nvPr/>
          </p:nvCxnSpPr>
          <p:spPr>
            <a:xfrm flipV="1">
              <a:off x="14859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0828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0828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02000" y="4038600"/>
            <a:ext cx="2628900" cy="835799"/>
            <a:chOff x="4229100" y="4394200"/>
            <a:chExt cx="2628900" cy="835799"/>
          </a:xfrm>
        </p:grpSpPr>
        <p:sp>
          <p:nvSpPr>
            <p:cNvPr id="73" name="Right Brace 72"/>
            <p:cNvSpPr/>
            <p:nvPr/>
          </p:nvSpPr>
          <p:spPr>
            <a:xfrm rot="5400000">
              <a:off x="5429250" y="3194050"/>
              <a:ext cx="228600" cy="26289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4900" y="4583668"/>
              <a:ext cx="1625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 Light"/>
                  <a:cs typeface="Source Sans Pro Light"/>
                </a:rPr>
                <a:t>Super-step</a:t>
              </a:r>
            </a:p>
            <a:p>
              <a:r>
                <a:rPr lang="en-US" dirty="0" smtClean="0">
                  <a:latin typeface="Source Sans Pro Light"/>
                  <a:cs typeface="Source Sans Pro Light"/>
                </a:rPr>
                <a:t>(Reduce phase)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1200" y="927100"/>
            <a:ext cx="1312184" cy="2984500"/>
            <a:chOff x="4521200" y="1295400"/>
            <a:chExt cx="1312184" cy="2984500"/>
          </a:xfrm>
        </p:grpSpPr>
        <p:sp>
          <p:nvSpPr>
            <p:cNvPr id="11" name="TextBox 10"/>
            <p:cNvSpPr txBox="1"/>
            <p:nvPr/>
          </p:nvSpPr>
          <p:spPr>
            <a:xfrm>
              <a:off x="4943397" y="129540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Reduce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5005238" y="31750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1562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1689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51562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521200" y="19748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521200" y="28448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5466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603500" y="914400"/>
            <a:ext cx="2308991" cy="3009900"/>
            <a:chOff x="2882900" y="1282700"/>
            <a:chExt cx="2308991" cy="3009900"/>
          </a:xfrm>
        </p:grpSpPr>
        <p:sp>
          <p:nvSpPr>
            <p:cNvPr id="57" name="TextBox 56"/>
            <p:cNvSpPr txBox="1"/>
            <p:nvPr/>
          </p:nvSpPr>
          <p:spPr>
            <a:xfrm>
              <a:off x="4096719" y="128270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Partitions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882900" y="1714500"/>
              <a:ext cx="2095500" cy="2578100"/>
              <a:chOff x="2882900" y="1714500"/>
              <a:chExt cx="2095500" cy="2578100"/>
            </a:xfrm>
          </p:grpSpPr>
          <p:cxnSp>
            <p:nvCxnSpPr>
              <p:cNvPr id="21" name="Straight Arrow Connector 20"/>
              <p:cNvCxnSpPr>
                <a:stCxn id="56" idx="6"/>
                <a:endCxn id="53" idx="1"/>
              </p:cNvCxnSpPr>
              <p:nvPr/>
            </p:nvCxnSpPr>
            <p:spPr>
              <a:xfrm flipV="1">
                <a:off x="2882900" y="2000250"/>
                <a:ext cx="1536700" cy="8445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56" idx="6"/>
                <a:endCxn id="55" idx="1"/>
              </p:cNvCxnSpPr>
              <p:nvPr/>
            </p:nvCxnSpPr>
            <p:spPr>
              <a:xfrm>
                <a:off x="2882900" y="2844800"/>
                <a:ext cx="1562100" cy="11874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59" idx="6"/>
                <a:endCxn id="55" idx="1"/>
              </p:cNvCxnSpPr>
              <p:nvPr/>
            </p:nvCxnSpPr>
            <p:spPr>
              <a:xfrm>
                <a:off x="2882900" y="4013200"/>
                <a:ext cx="1562100" cy="190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ounded Rectangle 48"/>
              <p:cNvSpPr/>
              <p:nvPr/>
            </p:nvSpPr>
            <p:spPr>
              <a:xfrm>
                <a:off x="4229100" y="1714500"/>
                <a:ext cx="749300" cy="2578100"/>
              </a:xfrm>
              <a:prstGeom prst="roundRect">
                <a:avLst/>
              </a:prstGeom>
              <a:noFill/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19600" y="1828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419600" y="26924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45000" y="3860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cxnSp>
            <p:nvCxnSpPr>
              <p:cNvPr id="67" name="Straight Arrow Connector 66"/>
              <p:cNvCxnSpPr>
                <a:stCxn id="4" idx="6"/>
                <a:endCxn id="54" idx="1"/>
              </p:cNvCxnSpPr>
              <p:nvPr/>
            </p:nvCxnSpPr>
            <p:spPr>
              <a:xfrm>
                <a:off x="2882900" y="1993900"/>
                <a:ext cx="1536700" cy="8699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756619" y="914400"/>
            <a:ext cx="1095172" cy="3009900"/>
            <a:chOff x="756619" y="1282700"/>
            <a:chExt cx="1095172" cy="3009900"/>
          </a:xfrm>
        </p:grpSpPr>
        <p:sp>
          <p:nvSpPr>
            <p:cNvPr id="69" name="Rounded Rectangle 68"/>
            <p:cNvSpPr/>
            <p:nvPr/>
          </p:nvSpPr>
          <p:spPr>
            <a:xfrm>
              <a:off x="889000" y="1714500"/>
              <a:ext cx="749300" cy="2578100"/>
            </a:xfrm>
            <a:prstGeom prst="roundRect">
              <a:avLst/>
            </a:prstGeom>
            <a:noFill/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9500" y="1828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79500" y="26924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04900" y="3860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6619" y="128270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Partitions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904159" y="9017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Shuffle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3289300" y="12827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5000" y="12065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W</a:t>
            </a:r>
            <a:r>
              <a:rPr lang="en-US" dirty="0" smtClean="0"/>
              <a:t>ord Count</a:t>
            </a:r>
            <a:endParaRPr lang="en-US" dirty="0"/>
          </a:p>
        </p:txBody>
      </p:sp>
      <p:pic>
        <p:nvPicPr>
          <p:cNvPr id="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3550" y="1186061"/>
            <a:ext cx="5858318" cy="38304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5095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(2000s)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MapReduce and Hadoop de facto standard for big data processing </a:t>
            </a:r>
            <a:r>
              <a:rPr lang="en-US" dirty="0" smtClean="0">
                <a:sym typeface="Wingdings"/>
              </a:rPr>
              <a:t> great for batch jobs </a:t>
            </a:r>
          </a:p>
          <a:p>
            <a:endParaRPr lang="en-US" sz="2400" dirty="0"/>
          </a:p>
          <a:p>
            <a:r>
              <a:rPr lang="mr-IN" sz="3200" dirty="0" smtClean="0"/>
              <a:t>…</a:t>
            </a:r>
            <a:r>
              <a:rPr lang="en-US" sz="3200" dirty="0" smtClean="0"/>
              <a:t> but not effective for </a:t>
            </a:r>
          </a:p>
          <a:p>
            <a:pPr lvl="1"/>
            <a:r>
              <a:rPr lang="en-US" sz="2400" dirty="0" smtClean="0"/>
              <a:t>Interactive computations</a:t>
            </a:r>
          </a:p>
          <a:p>
            <a:pPr lvl="1"/>
            <a:r>
              <a:rPr lang="en-US" sz="2400" dirty="0" smtClean="0"/>
              <a:t>Iterative computations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9902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Spark, as a BSP System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60400" y="4406900"/>
            <a:ext cx="2641600" cy="533400"/>
            <a:chOff x="660400" y="4406900"/>
            <a:chExt cx="2641600" cy="533400"/>
          </a:xfrm>
        </p:grpSpPr>
        <p:sp>
          <p:nvSpPr>
            <p:cNvPr id="50" name="Right Brace 49"/>
            <p:cNvSpPr/>
            <p:nvPr/>
          </p:nvSpPr>
          <p:spPr>
            <a:xfrm rot="5400000">
              <a:off x="1873250" y="3194050"/>
              <a:ext cx="215900" cy="26416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68400" y="4570968"/>
              <a:ext cx="1881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s</a:t>
              </a:r>
              <a:r>
                <a:rPr lang="en-US" dirty="0" smtClean="0">
                  <a:latin typeface="Source Sans Pro Light"/>
                  <a:cs typeface="Source Sans Pro Light"/>
                </a:rPr>
                <a:t>tage (super-step)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60500" y="1079500"/>
            <a:ext cx="1493077" cy="3200400"/>
            <a:chOff x="1460500" y="1079500"/>
            <a:chExt cx="1493077" cy="3200400"/>
          </a:xfrm>
        </p:grpSpPr>
        <p:sp>
          <p:nvSpPr>
            <p:cNvPr id="4" name="Oval 3"/>
            <p:cNvSpPr/>
            <p:nvPr/>
          </p:nvSpPr>
          <p:spPr>
            <a:xfrm>
              <a:off x="20828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5600" y="1079500"/>
              <a:ext cx="1327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ource Sans Pro Light"/>
                  <a:cs typeface="Source Sans Pro Light"/>
                </a:rPr>
                <a:t>t</a:t>
              </a:r>
              <a:r>
                <a:rPr lang="en-US" dirty="0" smtClean="0">
                  <a:latin typeface="Source Sans Pro Light"/>
                  <a:cs typeface="Source Sans Pro Light"/>
                </a:rPr>
                <a:t>asks </a:t>
              </a:r>
            </a:p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(processors)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944538" y="32004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41" name="Straight Arrow Connector 40"/>
            <p:cNvCxnSpPr>
              <a:stCxn id="44" idx="3"/>
              <a:endCxn id="4" idx="2"/>
            </p:cNvCxnSpPr>
            <p:nvPr/>
          </p:nvCxnSpPr>
          <p:spPr>
            <a:xfrm>
              <a:off x="1460500" y="20002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6" idx="3"/>
              <a:endCxn id="56" idx="2"/>
            </p:cNvCxnSpPr>
            <p:nvPr/>
          </p:nvCxnSpPr>
          <p:spPr>
            <a:xfrm flipV="1">
              <a:off x="1460500" y="28575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2" idx="3"/>
              <a:endCxn id="59" idx="2"/>
            </p:cNvCxnSpPr>
            <p:nvPr/>
          </p:nvCxnSpPr>
          <p:spPr>
            <a:xfrm flipV="1">
              <a:off x="14859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0828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0828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02000" y="4406900"/>
            <a:ext cx="2628900" cy="558800"/>
            <a:chOff x="4229100" y="4394200"/>
            <a:chExt cx="2628900" cy="558800"/>
          </a:xfrm>
        </p:grpSpPr>
        <p:sp>
          <p:nvSpPr>
            <p:cNvPr id="73" name="Right Brace 72"/>
            <p:cNvSpPr/>
            <p:nvPr/>
          </p:nvSpPr>
          <p:spPr>
            <a:xfrm rot="5400000">
              <a:off x="5429250" y="3194050"/>
              <a:ext cx="228600" cy="26289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97400" y="4583668"/>
              <a:ext cx="1881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s</a:t>
              </a:r>
              <a:r>
                <a:rPr lang="en-US" dirty="0" smtClean="0">
                  <a:latin typeface="Source Sans Pro Light"/>
                  <a:cs typeface="Source Sans Pro Light"/>
                </a:rPr>
                <a:t>tage (super-step)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1200" y="1079500"/>
            <a:ext cx="1531177" cy="3200400"/>
            <a:chOff x="4521200" y="1079500"/>
            <a:chExt cx="1531177" cy="3200400"/>
          </a:xfrm>
        </p:grpSpPr>
        <p:sp>
          <p:nvSpPr>
            <p:cNvPr id="11" name="TextBox 10"/>
            <p:cNvSpPr txBox="1"/>
            <p:nvPr/>
          </p:nvSpPr>
          <p:spPr>
            <a:xfrm>
              <a:off x="4724400" y="1079500"/>
              <a:ext cx="1327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ource Sans Pro Light"/>
                  <a:cs typeface="Source Sans Pro Light"/>
                </a:rPr>
                <a:t>t</a:t>
              </a:r>
              <a:r>
                <a:rPr lang="en-US" dirty="0" smtClean="0">
                  <a:latin typeface="Source Sans Pro Light"/>
                  <a:cs typeface="Source Sans Pro Light"/>
                </a:rPr>
                <a:t>asks </a:t>
              </a:r>
            </a:p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(processors)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5005238" y="31750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1562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1689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51562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cxnSp>
          <p:nvCxnSpPr>
            <p:cNvPr id="45" name="Straight Arrow Connector 44"/>
            <p:cNvCxnSpPr>
              <a:stCxn id="53" idx="3"/>
            </p:cNvCxnSpPr>
            <p:nvPr/>
          </p:nvCxnSpPr>
          <p:spPr>
            <a:xfrm>
              <a:off x="4521200" y="20002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4" idx="3"/>
            </p:cNvCxnSpPr>
            <p:nvPr/>
          </p:nvCxnSpPr>
          <p:spPr>
            <a:xfrm flipV="1">
              <a:off x="4521200" y="28575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5" idx="3"/>
            </p:cNvCxnSpPr>
            <p:nvPr/>
          </p:nvCxnSpPr>
          <p:spPr>
            <a:xfrm flipV="1">
              <a:off x="45466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603500" y="1282700"/>
            <a:ext cx="2095500" cy="3009900"/>
            <a:chOff x="2882900" y="1282700"/>
            <a:chExt cx="2095500" cy="3009900"/>
          </a:xfrm>
        </p:grpSpPr>
        <p:sp>
          <p:nvSpPr>
            <p:cNvPr id="57" name="TextBox 56"/>
            <p:cNvSpPr txBox="1"/>
            <p:nvPr/>
          </p:nvSpPr>
          <p:spPr>
            <a:xfrm>
              <a:off x="4346786" y="12827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RDD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882900" y="1714500"/>
              <a:ext cx="2095500" cy="2578100"/>
              <a:chOff x="2882900" y="1714500"/>
              <a:chExt cx="2095500" cy="2578100"/>
            </a:xfrm>
          </p:grpSpPr>
          <p:cxnSp>
            <p:nvCxnSpPr>
              <p:cNvPr id="21" name="Straight Arrow Connector 20"/>
              <p:cNvCxnSpPr>
                <a:stCxn id="56" idx="6"/>
                <a:endCxn id="53" idx="1"/>
              </p:cNvCxnSpPr>
              <p:nvPr/>
            </p:nvCxnSpPr>
            <p:spPr>
              <a:xfrm flipV="1">
                <a:off x="2882900" y="2000250"/>
                <a:ext cx="1536700" cy="8572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56" idx="6"/>
                <a:endCxn id="55" idx="1"/>
              </p:cNvCxnSpPr>
              <p:nvPr/>
            </p:nvCxnSpPr>
            <p:spPr>
              <a:xfrm>
                <a:off x="2882900" y="2857500"/>
                <a:ext cx="1562100" cy="11747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59" idx="6"/>
                <a:endCxn id="55" idx="1"/>
              </p:cNvCxnSpPr>
              <p:nvPr/>
            </p:nvCxnSpPr>
            <p:spPr>
              <a:xfrm>
                <a:off x="2882900" y="4025900"/>
                <a:ext cx="1562100" cy="63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ounded Rectangle 48"/>
              <p:cNvSpPr/>
              <p:nvPr/>
            </p:nvSpPr>
            <p:spPr>
              <a:xfrm>
                <a:off x="4229100" y="1714500"/>
                <a:ext cx="749300" cy="2578100"/>
              </a:xfrm>
              <a:prstGeom prst="roundRect">
                <a:avLst/>
              </a:prstGeom>
              <a:noFill/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19600" y="1828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419600" y="26924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45000" y="3860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cxnSp>
            <p:nvCxnSpPr>
              <p:cNvPr id="67" name="Straight Arrow Connector 66"/>
              <p:cNvCxnSpPr>
                <a:stCxn id="4" idx="6"/>
                <a:endCxn id="54" idx="1"/>
              </p:cNvCxnSpPr>
              <p:nvPr/>
            </p:nvCxnSpPr>
            <p:spPr>
              <a:xfrm>
                <a:off x="2882900" y="2006600"/>
                <a:ext cx="1536700" cy="8572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889000" y="1282700"/>
            <a:ext cx="749300" cy="3009900"/>
            <a:chOff x="889000" y="1282700"/>
            <a:chExt cx="749300" cy="3009900"/>
          </a:xfrm>
        </p:grpSpPr>
        <p:sp>
          <p:nvSpPr>
            <p:cNvPr id="69" name="Rounded Rectangle 68"/>
            <p:cNvSpPr/>
            <p:nvPr/>
          </p:nvSpPr>
          <p:spPr>
            <a:xfrm>
              <a:off x="889000" y="1714500"/>
              <a:ext cx="749300" cy="2578100"/>
            </a:xfrm>
            <a:prstGeom prst="roundRect">
              <a:avLst/>
            </a:prstGeom>
            <a:noFill/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9500" y="1828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79500" y="26924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04900" y="3860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6686" y="12827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RDD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904159" y="12700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Shuffle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3289300" y="16510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5000" y="15748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ular Callout 71"/>
          <p:cNvSpPr/>
          <p:nvPr/>
        </p:nvSpPr>
        <p:spPr>
          <a:xfrm>
            <a:off x="5943600" y="1143000"/>
            <a:ext cx="3136900" cy="1282700"/>
          </a:xfrm>
          <a:prstGeom prst="wedgeRoundRectCallout">
            <a:avLst>
              <a:gd name="adj1" fmla="val -57863"/>
              <a:gd name="adj2" fmla="val 18120"/>
              <a:gd name="adj3" fmla="val 16667"/>
            </a:avLst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Source Sans Pro"/>
                <a:cs typeface="Source Sans Pro"/>
              </a:rPr>
              <a:t>a</a:t>
            </a:r>
            <a:r>
              <a:rPr lang="en-US" sz="2000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ll tasks in same stage </a:t>
            </a:r>
            <a:r>
              <a:rPr lang="en-US" sz="2000" dirty="0" err="1" smtClean="0">
                <a:solidFill>
                  <a:schemeClr val="accent2"/>
                </a:solidFill>
                <a:latin typeface="Source Sans Pro"/>
                <a:cs typeface="Source Sans Pro"/>
              </a:rPr>
              <a:t>impl</a:t>
            </a:r>
            <a:r>
              <a:rPr lang="en-US" sz="2000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. same operations,</a:t>
            </a:r>
          </a:p>
          <a:p>
            <a:pPr marL="182880" indent="-182880"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single-threaded, </a:t>
            </a:r>
            <a:r>
              <a:rPr lang="en-US" sz="2000" b="1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deterministic </a:t>
            </a:r>
            <a:r>
              <a:rPr lang="en-US" sz="2000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execution</a:t>
            </a:r>
            <a:endParaRPr lang="en-US" sz="2000" dirty="0">
              <a:solidFill>
                <a:schemeClr val="accent2"/>
              </a:solidFill>
              <a:latin typeface="Source Sans Pro"/>
              <a:cs typeface="Source Sans Pro"/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5168900" y="2933700"/>
            <a:ext cx="1943100" cy="622300"/>
          </a:xfrm>
          <a:prstGeom prst="wedgeRoundRectCallout">
            <a:avLst>
              <a:gd name="adj1" fmla="val -73573"/>
              <a:gd name="adj2" fmla="val -37411"/>
              <a:gd name="adj3" fmla="val 16667"/>
            </a:avLst>
          </a:prstGeom>
          <a:solidFill>
            <a:srgbClr val="FFFFFF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Immutable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dataset</a:t>
            </a:r>
          </a:p>
        </p:txBody>
      </p:sp>
      <p:sp>
        <p:nvSpPr>
          <p:cNvPr id="80" name="Rounded Rectangular Callout 79"/>
          <p:cNvSpPr/>
          <p:nvPr/>
        </p:nvSpPr>
        <p:spPr>
          <a:xfrm>
            <a:off x="4114800" y="3733800"/>
            <a:ext cx="2527300" cy="736600"/>
          </a:xfrm>
          <a:prstGeom prst="wedgeRoundRectCallout">
            <a:avLst>
              <a:gd name="adj1" fmla="val -81475"/>
              <a:gd name="adj2" fmla="val -51700"/>
              <a:gd name="adj3" fmla="val 16667"/>
            </a:avLst>
          </a:prstGeom>
          <a:solidFill>
            <a:srgbClr val="FFFFFF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Barrier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implicit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 by data dependency</a:t>
            </a:r>
          </a:p>
        </p:txBody>
      </p:sp>
    </p:spTree>
    <p:extLst>
      <p:ext uri="{BB962C8B-B14F-4D97-AF65-F5344CB8AC3E}">
        <p14:creationId xmlns:p14="http://schemas.microsoft.com/office/powerpoint/2010/main" val="4935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9" grpId="0" animBg="1"/>
      <p:bldP spid="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Spark, really a generalization of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DAG computation model </a:t>
            </a:r>
            <a:r>
              <a:rPr lang="en-US" dirty="0" err="1" smtClean="0"/>
              <a:t>vs</a:t>
            </a:r>
            <a:r>
              <a:rPr lang="en-US" dirty="0" smtClean="0"/>
              <a:t> two stage computation model (Map and Reduce)</a:t>
            </a:r>
          </a:p>
          <a:p>
            <a:endParaRPr lang="en-US" dirty="0" smtClean="0"/>
          </a:p>
          <a:p>
            <a:r>
              <a:rPr lang="en-US" dirty="0" smtClean="0"/>
              <a:t>Tasks as threads vs. tasks as JVMs</a:t>
            </a:r>
          </a:p>
          <a:p>
            <a:endParaRPr lang="en-US" dirty="0"/>
          </a:p>
          <a:p>
            <a:r>
              <a:rPr lang="en-US" dirty="0" smtClean="0"/>
              <a:t>Disk-based vs. memory-optimized</a:t>
            </a:r>
          </a:p>
          <a:p>
            <a:endParaRPr lang="en-US" dirty="0"/>
          </a:p>
          <a:p>
            <a:r>
              <a:rPr lang="en-US" dirty="0" smtClean="0"/>
              <a:t>So for the rest of the lecture, we’ll talk mostly about Spark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context (2009): </a:t>
            </a:r>
            <a:r>
              <a:rPr lang="en-US" dirty="0" smtClean="0"/>
              <a:t>Application Trends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42975"/>
            <a:ext cx="8520599" cy="341640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Iterative computations</a:t>
            </a:r>
            <a:r>
              <a:rPr lang="en-US" dirty="0" smtClean="0"/>
              <a:t>, e.g., Machine Learning</a:t>
            </a:r>
          </a:p>
          <a:p>
            <a:pPr lvl="1"/>
            <a:r>
              <a:rPr lang="en-US" dirty="0" smtClean="0"/>
              <a:t>More and more people aiming to get insights from data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>
                <a:solidFill>
                  <a:srgbClr val="FF6600"/>
                </a:solidFill>
              </a:rPr>
              <a:t>Interactive computations</a:t>
            </a:r>
            <a:r>
              <a:rPr lang="en-US" dirty="0"/>
              <a:t>, e.g., ad-hoc analytics</a:t>
            </a:r>
          </a:p>
          <a:p>
            <a:pPr lvl="1"/>
            <a:r>
              <a:rPr lang="en-US" dirty="0"/>
              <a:t>SQL engines like Hive and Pig drove this trend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895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</a:t>
            </a:r>
            <a:r>
              <a:rPr lang="en-US" dirty="0" smtClean="0"/>
              <a:t>memory vs. Message passing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half" idx="1"/>
          </p:nvPr>
        </p:nvSpPr>
        <p:spPr>
          <a:xfrm>
            <a:off x="4919663" y="2933700"/>
            <a:ext cx="4231449" cy="19177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Helvetica Neue"/>
                <a:cs typeface="Helvetica Neue"/>
              </a:rPr>
              <a:t>Message passing</a:t>
            </a:r>
            <a:r>
              <a:rPr lang="en-US" dirty="0" smtClean="0"/>
              <a:t>: exchange data explicitly via IPC</a:t>
            </a:r>
          </a:p>
          <a:p>
            <a:pPr lvl="2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Application developers define protocol and exchanging format, number of participants, and each exchange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30800" y="1358900"/>
            <a:ext cx="1333500" cy="1054100"/>
          </a:xfrm>
          <a:prstGeom prst="rect">
            <a:avLst/>
          </a:prstGeom>
          <a:solidFill>
            <a:schemeClr val="bg1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61000" y="965200"/>
            <a:ext cx="74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Client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0800" y="1422400"/>
            <a:ext cx="119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s</a:t>
            </a:r>
            <a:r>
              <a:rPr lang="en-US" sz="1600" dirty="0" smtClean="0">
                <a:latin typeface="Consolas"/>
                <a:cs typeface="Consolas"/>
              </a:rPr>
              <a:t>end(</a:t>
            </a:r>
            <a:r>
              <a:rPr lang="en-US" sz="1600" dirty="0" err="1" smtClean="0">
                <a:latin typeface="Consolas"/>
                <a:cs typeface="Consolas"/>
              </a:rPr>
              <a:t>msg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45100" y="1981200"/>
            <a:ext cx="571500" cy="304800"/>
          </a:xfrm>
          <a:prstGeom prst="rect">
            <a:avLst/>
          </a:prstGeom>
          <a:solidFill>
            <a:srgbClr val="FFE0B6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onsolas"/>
              </a:rPr>
              <a:t>MSG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57900" y="1778000"/>
            <a:ext cx="152400" cy="571500"/>
          </a:xfrm>
          <a:custGeom>
            <a:avLst/>
            <a:gdLst>
              <a:gd name="connsiteX0" fmla="*/ 0 w 241300"/>
              <a:gd name="connsiteY0" fmla="*/ 0 h 914400"/>
              <a:gd name="connsiteX1" fmla="*/ 165100 w 241300"/>
              <a:gd name="connsiteY1" fmla="*/ 203200 h 914400"/>
              <a:gd name="connsiteX2" fmla="*/ 12700 w 241300"/>
              <a:gd name="connsiteY2" fmla="*/ 355600 h 914400"/>
              <a:gd name="connsiteX3" fmla="*/ 203200 w 241300"/>
              <a:gd name="connsiteY3" fmla="*/ 520700 h 914400"/>
              <a:gd name="connsiteX4" fmla="*/ 25400 w 241300"/>
              <a:gd name="connsiteY4" fmla="*/ 736600 h 914400"/>
              <a:gd name="connsiteX5" fmla="*/ 241300 w 24130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300" h="914400">
                <a:moveTo>
                  <a:pt x="0" y="0"/>
                </a:moveTo>
                <a:lnTo>
                  <a:pt x="165100" y="203200"/>
                </a:lnTo>
                <a:lnTo>
                  <a:pt x="12700" y="355600"/>
                </a:lnTo>
                <a:lnTo>
                  <a:pt x="203200" y="520700"/>
                </a:lnTo>
                <a:lnTo>
                  <a:pt x="25400" y="736600"/>
                </a:lnTo>
                <a:lnTo>
                  <a:pt x="241300" y="91440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02500" y="1358900"/>
            <a:ext cx="1333500" cy="1054100"/>
          </a:xfrm>
          <a:prstGeom prst="rect">
            <a:avLst/>
          </a:prstGeom>
          <a:solidFill>
            <a:schemeClr val="bg1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32700" y="977900"/>
            <a:ext cx="74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Client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02500" y="1422400"/>
            <a:ext cx="119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/>
                <a:cs typeface="Consolas"/>
              </a:rPr>
              <a:t>recv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msg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16800" y="1981200"/>
            <a:ext cx="571500" cy="304800"/>
          </a:xfrm>
          <a:prstGeom prst="rect">
            <a:avLst/>
          </a:prstGeom>
          <a:solidFill>
            <a:srgbClr val="FFE0B6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onsolas"/>
              </a:rPr>
              <a:t>MSG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8229600" y="1778000"/>
            <a:ext cx="152400" cy="571500"/>
          </a:xfrm>
          <a:custGeom>
            <a:avLst/>
            <a:gdLst>
              <a:gd name="connsiteX0" fmla="*/ 0 w 241300"/>
              <a:gd name="connsiteY0" fmla="*/ 0 h 914400"/>
              <a:gd name="connsiteX1" fmla="*/ 165100 w 241300"/>
              <a:gd name="connsiteY1" fmla="*/ 203200 h 914400"/>
              <a:gd name="connsiteX2" fmla="*/ 12700 w 241300"/>
              <a:gd name="connsiteY2" fmla="*/ 355600 h 914400"/>
              <a:gd name="connsiteX3" fmla="*/ 203200 w 241300"/>
              <a:gd name="connsiteY3" fmla="*/ 520700 h 914400"/>
              <a:gd name="connsiteX4" fmla="*/ 25400 w 241300"/>
              <a:gd name="connsiteY4" fmla="*/ 736600 h 914400"/>
              <a:gd name="connsiteX5" fmla="*/ 241300 w 24130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300" h="914400">
                <a:moveTo>
                  <a:pt x="0" y="0"/>
                </a:moveTo>
                <a:lnTo>
                  <a:pt x="165100" y="203200"/>
                </a:lnTo>
                <a:lnTo>
                  <a:pt x="12700" y="355600"/>
                </a:lnTo>
                <a:lnTo>
                  <a:pt x="203200" y="520700"/>
                </a:lnTo>
                <a:lnTo>
                  <a:pt x="25400" y="736600"/>
                </a:lnTo>
                <a:lnTo>
                  <a:pt x="241300" y="91440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753100" y="2406650"/>
            <a:ext cx="2286000" cy="323850"/>
          </a:xfrm>
          <a:custGeom>
            <a:avLst/>
            <a:gdLst>
              <a:gd name="connsiteX0" fmla="*/ 0 w 2286000"/>
              <a:gd name="connsiteY0" fmla="*/ 0 h 323850"/>
              <a:gd name="connsiteX1" fmla="*/ 0 w 2286000"/>
              <a:gd name="connsiteY1" fmla="*/ 323850 h 323850"/>
              <a:gd name="connsiteX2" fmla="*/ 2286000 w 2286000"/>
              <a:gd name="connsiteY2" fmla="*/ 317500 h 323850"/>
              <a:gd name="connsiteX3" fmla="*/ 2286000 w 2286000"/>
              <a:gd name="connsiteY3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323850">
                <a:moveTo>
                  <a:pt x="0" y="0"/>
                </a:moveTo>
                <a:lnTo>
                  <a:pt x="0" y="323850"/>
                </a:lnTo>
                <a:lnTo>
                  <a:pt x="2286000" y="317500"/>
                </a:lnTo>
                <a:lnTo>
                  <a:pt x="2286000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91300" y="2381250"/>
            <a:ext cx="571500" cy="304800"/>
          </a:xfrm>
          <a:prstGeom prst="rect">
            <a:avLst/>
          </a:prstGeom>
          <a:solidFill>
            <a:srgbClr val="FFE0B6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onsolas"/>
              </a:rPr>
              <a:t>MSG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7350" y="2419350"/>
            <a:ext cx="54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IPC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9" name="Content Placeholder 7"/>
          <p:cNvSpPr>
            <a:spLocks noGrp="1"/>
          </p:cNvSpPr>
          <p:nvPr>
            <p:ph sz="half" idx="2"/>
          </p:nvPr>
        </p:nvSpPr>
        <p:spPr>
          <a:xfrm>
            <a:off x="277368" y="2921000"/>
            <a:ext cx="4399407" cy="1879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Helvetica Neue"/>
                <a:cs typeface="Helvetica Neue"/>
              </a:rPr>
              <a:t>Shared memory</a:t>
            </a:r>
            <a:r>
              <a:rPr lang="en-US" dirty="0" smtClean="0"/>
              <a:t>: all multiple processes to share data via memory</a:t>
            </a:r>
          </a:p>
          <a:p>
            <a:pPr lvl="2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Applications must locate and and map shared memory regions to exchange data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8800" y="1346200"/>
            <a:ext cx="1333500" cy="1054100"/>
          </a:xfrm>
          <a:prstGeom prst="rect">
            <a:avLst/>
          </a:prstGeom>
          <a:solidFill>
            <a:schemeClr val="bg1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89000" y="952500"/>
            <a:ext cx="74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Client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800" y="1409700"/>
            <a:ext cx="119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s</a:t>
            </a:r>
            <a:r>
              <a:rPr lang="en-US" sz="1600" dirty="0" smtClean="0">
                <a:latin typeface="Consolas"/>
                <a:cs typeface="Consolas"/>
              </a:rPr>
              <a:t>end(</a:t>
            </a:r>
            <a:r>
              <a:rPr lang="en-US" sz="1600" dirty="0" err="1" smtClean="0">
                <a:latin typeface="Consolas"/>
                <a:cs typeface="Consolas"/>
              </a:rPr>
              <a:t>msg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901700" y="1765300"/>
            <a:ext cx="152400" cy="571500"/>
          </a:xfrm>
          <a:custGeom>
            <a:avLst/>
            <a:gdLst>
              <a:gd name="connsiteX0" fmla="*/ 0 w 241300"/>
              <a:gd name="connsiteY0" fmla="*/ 0 h 914400"/>
              <a:gd name="connsiteX1" fmla="*/ 165100 w 241300"/>
              <a:gd name="connsiteY1" fmla="*/ 203200 h 914400"/>
              <a:gd name="connsiteX2" fmla="*/ 12700 w 241300"/>
              <a:gd name="connsiteY2" fmla="*/ 355600 h 914400"/>
              <a:gd name="connsiteX3" fmla="*/ 203200 w 241300"/>
              <a:gd name="connsiteY3" fmla="*/ 520700 h 914400"/>
              <a:gd name="connsiteX4" fmla="*/ 25400 w 241300"/>
              <a:gd name="connsiteY4" fmla="*/ 736600 h 914400"/>
              <a:gd name="connsiteX5" fmla="*/ 241300 w 24130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300" h="914400">
                <a:moveTo>
                  <a:pt x="0" y="0"/>
                </a:moveTo>
                <a:lnTo>
                  <a:pt x="165100" y="203200"/>
                </a:lnTo>
                <a:lnTo>
                  <a:pt x="12700" y="355600"/>
                </a:lnTo>
                <a:lnTo>
                  <a:pt x="203200" y="520700"/>
                </a:lnTo>
                <a:lnTo>
                  <a:pt x="25400" y="736600"/>
                </a:lnTo>
                <a:lnTo>
                  <a:pt x="241300" y="91440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30500" y="1346200"/>
            <a:ext cx="1333500" cy="1054100"/>
          </a:xfrm>
          <a:prstGeom prst="rect">
            <a:avLst/>
          </a:prstGeom>
          <a:solidFill>
            <a:schemeClr val="bg1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60700" y="965200"/>
            <a:ext cx="74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Client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30500" y="1409700"/>
            <a:ext cx="119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/>
                <a:cs typeface="Consolas"/>
              </a:rPr>
              <a:t>recv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msg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0200" y="2006600"/>
            <a:ext cx="1816100" cy="685800"/>
          </a:xfrm>
          <a:prstGeom prst="rect">
            <a:avLst/>
          </a:prstGeom>
          <a:solidFill>
            <a:srgbClr val="FFE0B6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onsolas"/>
              </a:rPr>
              <a:t>Shared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onsolas"/>
              </a:rPr>
              <a:t>Memory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3657600" y="1765300"/>
            <a:ext cx="152400" cy="571500"/>
          </a:xfrm>
          <a:custGeom>
            <a:avLst/>
            <a:gdLst>
              <a:gd name="connsiteX0" fmla="*/ 0 w 241300"/>
              <a:gd name="connsiteY0" fmla="*/ 0 h 914400"/>
              <a:gd name="connsiteX1" fmla="*/ 165100 w 241300"/>
              <a:gd name="connsiteY1" fmla="*/ 203200 h 914400"/>
              <a:gd name="connsiteX2" fmla="*/ 12700 w 241300"/>
              <a:gd name="connsiteY2" fmla="*/ 355600 h 914400"/>
              <a:gd name="connsiteX3" fmla="*/ 203200 w 241300"/>
              <a:gd name="connsiteY3" fmla="*/ 520700 h 914400"/>
              <a:gd name="connsiteX4" fmla="*/ 25400 w 241300"/>
              <a:gd name="connsiteY4" fmla="*/ 736600 h 914400"/>
              <a:gd name="connsiteX5" fmla="*/ 241300 w 24130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300" h="914400">
                <a:moveTo>
                  <a:pt x="0" y="0"/>
                </a:moveTo>
                <a:lnTo>
                  <a:pt x="165100" y="203200"/>
                </a:lnTo>
                <a:lnTo>
                  <a:pt x="12700" y="355600"/>
                </a:lnTo>
                <a:lnTo>
                  <a:pt x="203200" y="520700"/>
                </a:lnTo>
                <a:lnTo>
                  <a:pt x="25400" y="736600"/>
                </a:lnTo>
                <a:lnTo>
                  <a:pt x="241300" y="91440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4676448" y="1126729"/>
            <a:ext cx="9852" cy="344527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424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445025"/>
            <a:ext cx="8627455" cy="558275"/>
          </a:xfrm>
        </p:spPr>
        <p:txBody>
          <a:bodyPr/>
          <a:lstStyle/>
          <a:p>
            <a:r>
              <a:rPr lang="en-US" smtClean="0"/>
              <a:t>More context (2009): </a:t>
            </a:r>
            <a:r>
              <a:rPr lang="en-US" dirty="0"/>
              <a:t>Application Trends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308101"/>
            <a:ext cx="8255000" cy="3260774"/>
          </a:xfrm>
        </p:spPr>
        <p:txBody>
          <a:bodyPr/>
          <a:lstStyle/>
          <a:p>
            <a:pPr marL="0" indent="0" algn="ctr"/>
            <a:r>
              <a:rPr lang="en-US" sz="3200" dirty="0"/>
              <a:t>Despite huge amounts of data, many working sets in big data clusters </a:t>
            </a:r>
            <a:r>
              <a:rPr lang="en-US" sz="3200" dirty="0">
                <a:solidFill>
                  <a:srgbClr val="FF6600"/>
                </a:solidFill>
              </a:rPr>
              <a:t>fit in memory</a:t>
            </a:r>
          </a:p>
          <a:p>
            <a:pPr algn="ctr"/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09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2009: Application 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31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12328" y="4624169"/>
            <a:ext cx="838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ource Sans Pro Light"/>
                <a:cs typeface="Source Sans Pro Light"/>
              </a:rPr>
              <a:t>*</a:t>
            </a:r>
            <a:r>
              <a:rPr lang="en-US" sz="1200" dirty="0">
                <a:latin typeface="Source Sans Pro Light"/>
                <a:cs typeface="Source Sans Pro Light"/>
              </a:rPr>
              <a:t>G</a:t>
            </a:r>
            <a:r>
              <a:rPr lang="en-US" sz="1200" dirty="0" smtClean="0">
                <a:latin typeface="Source Sans Pro Light"/>
                <a:cs typeface="Source Sans Pro Light"/>
              </a:rPr>
              <a:t> </a:t>
            </a:r>
            <a:r>
              <a:rPr lang="en-US" sz="1200" dirty="0" err="1">
                <a:latin typeface="Source Sans Pro Light"/>
                <a:cs typeface="Source Sans Pro Light"/>
              </a:rPr>
              <a:t>Ananthanarayanan</a:t>
            </a:r>
            <a:r>
              <a:rPr lang="en-US" sz="1200" dirty="0">
                <a:latin typeface="Source Sans Pro Light"/>
                <a:cs typeface="Source Sans Pro Light"/>
              </a:rPr>
              <a:t>,  </a:t>
            </a:r>
            <a:r>
              <a:rPr lang="en-US" sz="1200" dirty="0" smtClean="0">
                <a:latin typeface="Source Sans Pro Light"/>
                <a:cs typeface="Source Sans Pro Light"/>
              </a:rPr>
              <a:t>A. </a:t>
            </a:r>
            <a:r>
              <a:rPr lang="en-US" sz="1200" dirty="0" err="1">
                <a:latin typeface="Source Sans Pro Light"/>
                <a:cs typeface="Source Sans Pro Light"/>
              </a:rPr>
              <a:t>Ghodsi</a:t>
            </a:r>
            <a:r>
              <a:rPr lang="en-US" sz="1200" dirty="0">
                <a:latin typeface="Source Sans Pro Light"/>
                <a:cs typeface="Source Sans Pro Light"/>
              </a:rPr>
              <a:t>, </a:t>
            </a:r>
            <a:r>
              <a:rPr lang="en-US" sz="1200" dirty="0" smtClean="0">
                <a:latin typeface="Source Sans Pro Light"/>
                <a:cs typeface="Source Sans Pro Light"/>
              </a:rPr>
              <a:t> S. </a:t>
            </a:r>
            <a:r>
              <a:rPr lang="en-US" sz="1200" dirty="0" err="1">
                <a:latin typeface="Source Sans Pro Light"/>
                <a:cs typeface="Source Sans Pro Light"/>
              </a:rPr>
              <a:t>Shenker</a:t>
            </a:r>
            <a:r>
              <a:rPr lang="en-US" sz="1200" dirty="0">
                <a:latin typeface="Source Sans Pro Light"/>
                <a:cs typeface="Source Sans Pro Light"/>
              </a:rPr>
              <a:t>, </a:t>
            </a:r>
            <a:r>
              <a:rPr lang="en-US" sz="1200" dirty="0" smtClean="0">
                <a:latin typeface="Source Sans Pro Light"/>
                <a:cs typeface="Source Sans Pro Light"/>
              </a:rPr>
              <a:t>I. Stoica, ”Disk</a:t>
            </a:r>
            <a:r>
              <a:rPr lang="en-US" sz="1200" dirty="0">
                <a:latin typeface="Source Sans Pro Light"/>
                <a:cs typeface="Source Sans Pro Light"/>
              </a:rPr>
              <a:t>-Locality in Datacenter Computing Considered </a:t>
            </a:r>
            <a:r>
              <a:rPr lang="en-US" sz="1200" dirty="0" smtClean="0">
                <a:latin typeface="Source Sans Pro Light"/>
                <a:cs typeface="Source Sans Pro Light"/>
              </a:rPr>
              <a:t>Irrelevant”, </a:t>
            </a:r>
            <a:r>
              <a:rPr lang="en-US" sz="1200" dirty="0" err="1" smtClean="0">
                <a:latin typeface="Source Sans Pro Light"/>
                <a:cs typeface="Source Sans Pro Light"/>
              </a:rPr>
              <a:t>HotOS</a:t>
            </a:r>
            <a:r>
              <a:rPr lang="en-US" sz="1200" dirty="0" smtClean="0">
                <a:latin typeface="Source Sans Pro Light"/>
                <a:cs typeface="Source Sans Pro Light"/>
              </a:rPr>
              <a:t> 2011</a:t>
            </a:r>
            <a:endParaRPr lang="en-US" sz="1200" dirty="0">
              <a:latin typeface="Source Sans Pro Light"/>
              <a:cs typeface="Source Sans Pro Light"/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84294"/>
              </p:ext>
            </p:extLst>
          </p:nvPr>
        </p:nvGraphicFramePr>
        <p:xfrm>
          <a:off x="457200" y="1257300"/>
          <a:ext cx="8153400" cy="3259223"/>
        </p:xfrm>
        <a:graphic>
          <a:graphicData uri="http://schemas.openxmlformats.org/drawingml/2006/table">
            <a:tbl>
              <a:tblPr/>
              <a:tblGrid>
                <a:gridCol w="2038350"/>
                <a:gridCol w="2038350"/>
                <a:gridCol w="2038350"/>
                <a:gridCol w="2038350"/>
              </a:tblGrid>
              <a:tr h="617220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Memory (GB)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Facebook 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(% jobs)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Microsoft 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(% jobs)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Yahoo! 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(% jobs)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7429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69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38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66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</a:tr>
              <a:tr h="377429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16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74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81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7429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32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/>
                        <a:ea typeface="ＭＳ Ｐゴシック" charset="0"/>
                        <a:cs typeface="Source Sans Pro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96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/>
                        <a:ea typeface="ＭＳ Ｐゴシック" charset="0"/>
                        <a:cs typeface="Source Sans Pro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82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/>
                        <a:ea typeface="ＭＳ Ｐゴシック" charset="0"/>
                        <a:cs typeface="Source Sans Pro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97.5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/>
                        <a:ea typeface="ＭＳ Ｐゴシック" charset="0"/>
                        <a:cs typeface="Source Sans Pro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</a:tr>
              <a:tr h="377429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64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97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98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99.5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7429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128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98.8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99.4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99.8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</a:tr>
              <a:tr h="377429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192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99.5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77429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256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99.6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100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44500" y="2628900"/>
            <a:ext cx="8191500" cy="393700"/>
          </a:xfrm>
          <a:prstGeom prst="roundRect">
            <a:avLst/>
          </a:prstGeom>
          <a:noFill/>
          <a:ln w="571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2009: Application Trends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32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12328" y="4624169"/>
            <a:ext cx="838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ource Sans Pro Light"/>
                <a:cs typeface="Source Sans Pro Light"/>
              </a:rPr>
              <a:t>*</a:t>
            </a:r>
            <a:r>
              <a:rPr lang="en-US" sz="1200" dirty="0">
                <a:latin typeface="Source Sans Pro Light"/>
                <a:cs typeface="Source Sans Pro Light"/>
              </a:rPr>
              <a:t>G</a:t>
            </a:r>
            <a:r>
              <a:rPr lang="en-US" sz="1200" dirty="0" smtClean="0">
                <a:latin typeface="Source Sans Pro Light"/>
                <a:cs typeface="Source Sans Pro Light"/>
              </a:rPr>
              <a:t> </a:t>
            </a:r>
            <a:r>
              <a:rPr lang="en-US" sz="1200" dirty="0" err="1">
                <a:latin typeface="Source Sans Pro Light"/>
                <a:cs typeface="Source Sans Pro Light"/>
              </a:rPr>
              <a:t>Ananthanarayanan</a:t>
            </a:r>
            <a:r>
              <a:rPr lang="en-US" sz="1200" dirty="0">
                <a:latin typeface="Source Sans Pro Light"/>
                <a:cs typeface="Source Sans Pro Light"/>
              </a:rPr>
              <a:t>,  </a:t>
            </a:r>
            <a:r>
              <a:rPr lang="en-US" sz="1200" dirty="0" smtClean="0">
                <a:latin typeface="Source Sans Pro Light"/>
                <a:cs typeface="Source Sans Pro Light"/>
              </a:rPr>
              <a:t>A. </a:t>
            </a:r>
            <a:r>
              <a:rPr lang="en-US" sz="1200" dirty="0" err="1">
                <a:latin typeface="Source Sans Pro Light"/>
                <a:cs typeface="Source Sans Pro Light"/>
              </a:rPr>
              <a:t>Ghodsi</a:t>
            </a:r>
            <a:r>
              <a:rPr lang="en-US" sz="1200" dirty="0">
                <a:latin typeface="Source Sans Pro Light"/>
                <a:cs typeface="Source Sans Pro Light"/>
              </a:rPr>
              <a:t>, </a:t>
            </a:r>
            <a:r>
              <a:rPr lang="en-US" sz="1200" dirty="0" smtClean="0">
                <a:latin typeface="Source Sans Pro Light"/>
                <a:cs typeface="Source Sans Pro Light"/>
              </a:rPr>
              <a:t> S. </a:t>
            </a:r>
            <a:r>
              <a:rPr lang="en-US" sz="1200" dirty="0" err="1">
                <a:latin typeface="Source Sans Pro Light"/>
                <a:cs typeface="Source Sans Pro Light"/>
              </a:rPr>
              <a:t>Shenker</a:t>
            </a:r>
            <a:r>
              <a:rPr lang="en-US" sz="1200" dirty="0">
                <a:latin typeface="Source Sans Pro Light"/>
                <a:cs typeface="Source Sans Pro Light"/>
              </a:rPr>
              <a:t>, </a:t>
            </a:r>
            <a:r>
              <a:rPr lang="en-US" sz="1200" dirty="0" smtClean="0">
                <a:latin typeface="Source Sans Pro Light"/>
                <a:cs typeface="Source Sans Pro Light"/>
              </a:rPr>
              <a:t>I. Stoica, ”Disk</a:t>
            </a:r>
            <a:r>
              <a:rPr lang="en-US" sz="1200" dirty="0">
                <a:latin typeface="Source Sans Pro Light"/>
                <a:cs typeface="Source Sans Pro Light"/>
              </a:rPr>
              <a:t>-Locality in Datacenter Computing Considered </a:t>
            </a:r>
            <a:r>
              <a:rPr lang="en-US" sz="1200" dirty="0" smtClean="0">
                <a:latin typeface="Source Sans Pro Light"/>
                <a:cs typeface="Source Sans Pro Light"/>
              </a:rPr>
              <a:t>Irrelevant”, </a:t>
            </a:r>
            <a:r>
              <a:rPr lang="en-US" sz="1200" dirty="0" err="1" smtClean="0">
                <a:latin typeface="Source Sans Pro Light"/>
                <a:cs typeface="Source Sans Pro Light"/>
              </a:rPr>
              <a:t>HotOS</a:t>
            </a:r>
            <a:r>
              <a:rPr lang="en-US" sz="1200" dirty="0" smtClean="0">
                <a:latin typeface="Source Sans Pro Light"/>
                <a:cs typeface="Source Sans Pro Light"/>
              </a:rPr>
              <a:t> 2011</a:t>
            </a:r>
            <a:endParaRPr lang="en-US" sz="1200" dirty="0">
              <a:latin typeface="Source Sans Pro Light"/>
              <a:cs typeface="Source Sans Pro Light"/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3657"/>
              </p:ext>
            </p:extLst>
          </p:nvPr>
        </p:nvGraphicFramePr>
        <p:xfrm>
          <a:off x="457200" y="1257300"/>
          <a:ext cx="8153400" cy="3259223"/>
        </p:xfrm>
        <a:graphic>
          <a:graphicData uri="http://schemas.openxmlformats.org/drawingml/2006/table">
            <a:tbl>
              <a:tblPr/>
              <a:tblGrid>
                <a:gridCol w="2038350"/>
                <a:gridCol w="2038350"/>
                <a:gridCol w="2038350"/>
                <a:gridCol w="2038350"/>
              </a:tblGrid>
              <a:tr h="617220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Memory (GB)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Facebook 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(% jobs)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Microsoft 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(% jobs)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Yahoo! 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/>
                          <a:ea typeface="ＭＳ Ｐゴシック" charset="0"/>
                          <a:cs typeface="Source Sans Pro"/>
                        </a:rPr>
                        <a:t>(% jobs)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7429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69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38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66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</a:tr>
              <a:tr h="377429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16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74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51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81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7429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32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96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82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97.5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</a:tr>
              <a:tr h="377429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"/>
                          <a:ea typeface="ＭＳ Ｐゴシック" charset="0"/>
                          <a:cs typeface="Source Sans Pro "/>
                        </a:rPr>
                        <a:t>64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"/>
                        <a:ea typeface="ＭＳ Ｐゴシック" charset="0"/>
                        <a:cs typeface="Source Sans Pro 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"/>
                          <a:ea typeface="ＭＳ Ｐゴシック" charset="0"/>
                          <a:cs typeface="Source Sans Pro "/>
                        </a:rPr>
                        <a:t>97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"/>
                        <a:ea typeface="ＭＳ Ｐゴシック" charset="0"/>
                        <a:cs typeface="Source Sans Pro 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"/>
                          <a:ea typeface="ＭＳ Ｐゴシック" charset="0"/>
                          <a:cs typeface="Source Sans Pro "/>
                        </a:rPr>
                        <a:t>98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"/>
                        <a:ea typeface="ＭＳ Ｐゴシック" charset="0"/>
                        <a:cs typeface="Source Sans Pro 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"/>
                          <a:ea typeface="ＭＳ Ｐゴシック" charset="0"/>
                          <a:cs typeface="Source Sans Pro "/>
                        </a:rPr>
                        <a:t>99.5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"/>
                        <a:ea typeface="ＭＳ Ｐゴシック" charset="0"/>
                        <a:cs typeface="Source Sans Pro 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7429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128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98.8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99.4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99.8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</a:tr>
              <a:tr h="377429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192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99.5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77429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256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99.6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Source Sans Pro Light"/>
                          <a:ea typeface="ＭＳ Ｐゴシック" charset="0"/>
                          <a:cs typeface="Source Sans Pro Light"/>
                        </a:rPr>
                        <a:t>100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 Light"/>
                        <a:ea typeface="ＭＳ Ｐゴシック" charset="0"/>
                        <a:cs typeface="Source Sans Pro Light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44500" y="3009900"/>
            <a:ext cx="8191500" cy="393700"/>
          </a:xfrm>
          <a:prstGeom prst="roundRect">
            <a:avLst/>
          </a:prstGeom>
          <a:noFill/>
          <a:ln w="571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f(RDD) =&gt; RDD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Lazy (not computed immediately)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E.g., “map”, “filter”, “</a:t>
            </a:r>
            <a:r>
              <a:rPr lang="en-US" dirty="0" err="1" smtClean="0"/>
              <a:t>groupBy</a:t>
            </a:r>
            <a:r>
              <a:rPr lang="en-US" dirty="0" smtClean="0"/>
              <a:t>”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r>
              <a:rPr lang="en-US" dirty="0" smtClean="0"/>
              <a:t>Actions: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Triggers computation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E.g. “count”, “collect”, “</a:t>
            </a:r>
            <a:r>
              <a:rPr lang="en-US" dirty="0" err="1" smtClean="0"/>
              <a:t>saveAsTextFile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RDDs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292101" y="1882930"/>
            <a:ext cx="1524000" cy="478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16101" y="1015999"/>
            <a:ext cx="2841999" cy="346249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02870" bIns="102870" rtlCol="0">
            <a:spAutoFit/>
          </a:bodyPr>
          <a:lstStyle/>
          <a:p>
            <a:r>
              <a:rPr lang="en-US" sz="9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9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900" dirty="0" err="1">
                <a:solidFill>
                  <a:srgbClr val="262626"/>
                </a:solidFill>
                <a:latin typeface="Menlo-Regular"/>
              </a:rPr>
              <a:t>sc.textFile</a:t>
            </a:r>
            <a:r>
              <a:rPr lang="en-US" sz="9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900" dirty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900" dirty="0" err="1">
                <a:solidFill>
                  <a:srgbClr val="325B8E"/>
                </a:solidFill>
                <a:latin typeface="Menlo-Regular"/>
              </a:rPr>
              <a:t>SomeFile.txt</a:t>
            </a:r>
            <a:r>
              <a:rPr lang="en-US" sz="900" dirty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90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900" dirty="0">
              <a:solidFill>
                <a:srgbClr val="262626"/>
              </a:solidFill>
              <a:latin typeface="Menlo-Regula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793391" y="1471450"/>
            <a:ext cx="386669" cy="4344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488464" y="4785636"/>
            <a:ext cx="419105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>
                <a:solidFill>
                  <a:srgbClr val="000000"/>
                </a:solidFill>
              </a:r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1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14" idx="2"/>
          </p:cNvCxnSpPr>
          <p:nvPr/>
        </p:nvCxnSpPr>
        <p:spPr>
          <a:xfrm>
            <a:off x="2282330" y="3380253"/>
            <a:ext cx="0" cy="1011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RDDs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49201" y="1471450"/>
            <a:ext cx="1524000" cy="478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63501" y="1608610"/>
            <a:ext cx="1524000" cy="478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77801" y="1745770"/>
            <a:ext cx="1524000" cy="478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92101" y="1882930"/>
            <a:ext cx="1524000" cy="478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16" name="Curved Connector 15"/>
          <p:cNvCxnSpPr>
            <a:stCxn id="11" idx="2"/>
            <a:endCxn id="8" idx="1"/>
          </p:cNvCxnSpPr>
          <p:nvPr/>
        </p:nvCxnSpPr>
        <p:spPr>
          <a:xfrm rot="5400000" flipH="1">
            <a:off x="3176320" y="1483515"/>
            <a:ext cx="650663" cy="1104900"/>
          </a:xfrm>
          <a:prstGeom prst="curvedConnector4">
            <a:avLst>
              <a:gd name="adj1" fmla="val -96031"/>
              <a:gd name="adj2" fmla="val 164048"/>
            </a:avLst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1570004" y="1850875"/>
            <a:ext cx="1424651" cy="1529378"/>
          </a:xfrm>
          <a:prstGeom prst="diamond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68580" rIns="6858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lack"/>
                <a:cs typeface="Avenir Black"/>
              </a:rPr>
              <a:t>Transformations</a:t>
            </a:r>
            <a:endParaRPr lang="en-US" sz="12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01777" y="4391255"/>
            <a:ext cx="4413224" cy="484748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02870" bIns="102870" rtlCol="0">
            <a:spAutoFit/>
          </a:bodyPr>
          <a:lstStyle/>
          <a:p>
            <a:r>
              <a:rPr lang="en-US" sz="90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9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9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9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900" dirty="0" err="1">
                <a:solidFill>
                  <a:srgbClr val="262626"/>
                </a:solidFill>
                <a:latin typeface="Menlo-Regular"/>
              </a:rPr>
              <a:t>filter</a:t>
            </a:r>
            <a:r>
              <a:rPr lang="en-US" sz="900" dirty="0">
                <a:solidFill>
                  <a:srgbClr val="535353"/>
                </a:solidFill>
                <a:latin typeface="Menlo-Regular"/>
              </a:rPr>
              <a:t>(lambda 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line: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900" dirty="0">
                <a:solidFill>
                  <a:srgbClr val="325B8E"/>
                </a:solidFill>
                <a:latin typeface="Menlo-Regular"/>
              </a:rPr>
              <a:t>"</a:t>
            </a:r>
            <a:r>
              <a:rPr lang="en-US" sz="900" dirty="0">
                <a:solidFill>
                  <a:srgbClr val="325B8E"/>
                </a:solidFill>
                <a:latin typeface="Menlo-Regular"/>
              </a:rPr>
              <a:t>Spark” in 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line</a:t>
            </a:r>
            <a:r>
              <a:rPr lang="en-US" sz="90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9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16101" y="1015999"/>
            <a:ext cx="2841999" cy="346249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02870" bIns="102870" rtlCol="0">
            <a:spAutoFit/>
          </a:bodyPr>
          <a:lstStyle/>
          <a:p>
            <a:r>
              <a:rPr lang="en-US" sz="9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9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900" dirty="0" err="1">
                <a:solidFill>
                  <a:srgbClr val="262626"/>
                </a:solidFill>
                <a:latin typeface="Menlo-Regular"/>
              </a:rPr>
              <a:t>sc.textFile</a:t>
            </a:r>
            <a:r>
              <a:rPr lang="en-US" sz="9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900" dirty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900" dirty="0" err="1">
                <a:solidFill>
                  <a:srgbClr val="325B8E"/>
                </a:solidFill>
                <a:latin typeface="Menlo-Regular"/>
              </a:rPr>
              <a:t>SomeFile.txt</a:t>
            </a:r>
            <a:r>
              <a:rPr lang="en-US" sz="900" dirty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90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900" dirty="0">
              <a:solidFill>
                <a:srgbClr val="262626"/>
              </a:solidFill>
              <a:latin typeface="Menlo-Regula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793391" y="1471450"/>
            <a:ext cx="386669" cy="4344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488464" y="4785636"/>
            <a:ext cx="419105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>
                <a:solidFill>
                  <a:srgbClr val="000000"/>
                </a:solidFill>
              </a:r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1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14" idx="2"/>
          </p:cNvCxnSpPr>
          <p:nvPr/>
        </p:nvCxnSpPr>
        <p:spPr>
          <a:xfrm>
            <a:off x="2282330" y="3380253"/>
            <a:ext cx="0" cy="1011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3"/>
          </p:cNvCxnSpPr>
          <p:nvPr/>
        </p:nvCxnSpPr>
        <p:spPr>
          <a:xfrm>
            <a:off x="5956304" y="2122113"/>
            <a:ext cx="97364" cy="9263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RDDs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49201" y="1471450"/>
            <a:ext cx="1524000" cy="478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63501" y="1608610"/>
            <a:ext cx="1524000" cy="478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77801" y="1745770"/>
            <a:ext cx="1524000" cy="478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92101" y="1882930"/>
            <a:ext cx="1524000" cy="478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16" name="Curved Connector 15"/>
          <p:cNvCxnSpPr>
            <a:stCxn id="11" idx="2"/>
            <a:endCxn id="8" idx="1"/>
          </p:cNvCxnSpPr>
          <p:nvPr/>
        </p:nvCxnSpPr>
        <p:spPr>
          <a:xfrm rot="5400000" flipH="1">
            <a:off x="3176320" y="1483515"/>
            <a:ext cx="650663" cy="1104900"/>
          </a:xfrm>
          <a:prstGeom prst="curvedConnector4">
            <a:avLst>
              <a:gd name="adj1" fmla="val -96031"/>
              <a:gd name="adj2" fmla="val 164048"/>
            </a:avLst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1570004" y="1850875"/>
            <a:ext cx="1424651" cy="1529378"/>
          </a:xfrm>
          <a:prstGeom prst="diamond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68580" rIns="6858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lack"/>
                <a:cs typeface="Avenir Black"/>
              </a:rPr>
              <a:t>Transformations</a:t>
            </a:r>
            <a:endParaRPr lang="en-US" sz="12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25" name="Curved Connector 24"/>
          <p:cNvCxnSpPr>
            <a:stCxn id="11" idx="3"/>
            <a:endCxn id="27" idx="1"/>
          </p:cNvCxnSpPr>
          <p:nvPr/>
        </p:nvCxnSpPr>
        <p:spPr>
          <a:xfrm flipV="1">
            <a:off x="4816102" y="2120845"/>
            <a:ext cx="1603042" cy="1268"/>
          </a:xfrm>
          <a:prstGeom prst="curvedConnector3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5088471" y="1598552"/>
            <a:ext cx="867833" cy="1047123"/>
          </a:xfrm>
          <a:prstGeom prst="diamond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68580" rIns="6858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lack"/>
                <a:cs typeface="Avenir Black"/>
              </a:rPr>
              <a:t>Action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419144" y="1881661"/>
            <a:ext cx="639940" cy="478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Value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01777" y="4391255"/>
            <a:ext cx="4413224" cy="484748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02870" bIns="102870" rtlCol="0">
            <a:spAutoFit/>
          </a:bodyPr>
          <a:lstStyle/>
          <a:p>
            <a:r>
              <a:rPr lang="en-US" sz="90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9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9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9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900" dirty="0" err="1">
                <a:solidFill>
                  <a:srgbClr val="262626"/>
                </a:solidFill>
                <a:latin typeface="Menlo-Regular"/>
              </a:rPr>
              <a:t>filter</a:t>
            </a:r>
            <a:r>
              <a:rPr lang="en-US" sz="900" dirty="0">
                <a:solidFill>
                  <a:srgbClr val="535353"/>
                </a:solidFill>
                <a:latin typeface="Menlo-Regular"/>
              </a:rPr>
              <a:t>(lambda 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line: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900" dirty="0">
                <a:solidFill>
                  <a:srgbClr val="325B8E"/>
                </a:solidFill>
                <a:latin typeface="Menlo-Regular"/>
              </a:rPr>
              <a:t>"</a:t>
            </a:r>
            <a:r>
              <a:rPr lang="en-US" sz="900" dirty="0">
                <a:solidFill>
                  <a:srgbClr val="325B8E"/>
                </a:solidFill>
                <a:latin typeface="Menlo-Regular"/>
              </a:rPr>
              <a:t>Spark” in 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line</a:t>
            </a:r>
            <a:r>
              <a:rPr lang="en-US" sz="90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9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03105" y="3012986"/>
            <a:ext cx="2257072" cy="900246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02870" bIns="102870" rtlCol="0">
            <a:spAutoFit/>
          </a:bodyPr>
          <a:lstStyle/>
          <a:p>
            <a:r>
              <a:rPr lang="en-US" sz="90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9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900" dirty="0" err="1">
                <a:solidFill>
                  <a:srgbClr val="262626"/>
                </a:solidFill>
                <a:latin typeface="Menlo-Regular"/>
              </a:rPr>
              <a:t>count</a:t>
            </a:r>
            <a:r>
              <a:rPr lang="en-US" sz="9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90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9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900" dirty="0">
                <a:solidFill>
                  <a:srgbClr val="35915D"/>
                </a:solidFill>
                <a:latin typeface="Menlo-Regular"/>
              </a:rPr>
              <a:t>74</a:t>
            </a:r>
            <a:endParaRPr lang="en-US" sz="900" dirty="0">
              <a:solidFill>
                <a:srgbClr val="262626"/>
              </a:solidFill>
              <a:latin typeface="Menlo-Regular"/>
            </a:endParaRPr>
          </a:p>
          <a:p>
            <a:endParaRPr lang="en-US" sz="9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90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9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900" dirty="0" err="1">
                <a:solidFill>
                  <a:srgbClr val="262626"/>
                </a:solidFill>
                <a:latin typeface="Menlo-Regular"/>
              </a:rPr>
              <a:t>first</a:t>
            </a:r>
            <a:r>
              <a:rPr lang="en-US" sz="9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90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9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900" b="1" dirty="0">
                <a:solidFill>
                  <a:srgbClr val="0D5F18"/>
                </a:solidFill>
                <a:latin typeface="Menlo-Bold"/>
              </a:rPr>
              <a:t>#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900" b="1" dirty="0">
                <a:solidFill>
                  <a:srgbClr val="1370A6"/>
                </a:solidFill>
                <a:latin typeface="Menlo-Bold"/>
              </a:rPr>
              <a:t>Apache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900" b="1" dirty="0">
                <a:solidFill>
                  <a:srgbClr val="1370A6"/>
                </a:solidFill>
                <a:latin typeface="Menlo-Bold"/>
              </a:rPr>
              <a:t>Spark</a:t>
            </a:r>
            <a:endParaRPr lang="en-US" sz="105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16101" y="1015999"/>
            <a:ext cx="2841999" cy="346249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02870" bIns="102870" rtlCol="0">
            <a:spAutoFit/>
          </a:bodyPr>
          <a:lstStyle/>
          <a:p>
            <a:r>
              <a:rPr lang="en-US" sz="9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9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9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900" dirty="0" err="1">
                <a:solidFill>
                  <a:srgbClr val="262626"/>
                </a:solidFill>
                <a:latin typeface="Menlo-Regular"/>
              </a:rPr>
              <a:t>sc.textFile</a:t>
            </a:r>
            <a:r>
              <a:rPr lang="en-US" sz="9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900" dirty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900" dirty="0" err="1">
                <a:solidFill>
                  <a:srgbClr val="325B8E"/>
                </a:solidFill>
                <a:latin typeface="Menlo-Regular"/>
              </a:rPr>
              <a:t>SomeFile.txt</a:t>
            </a:r>
            <a:r>
              <a:rPr lang="en-US" sz="900" dirty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90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900" dirty="0">
              <a:solidFill>
                <a:srgbClr val="262626"/>
              </a:solidFill>
              <a:latin typeface="Menlo-Regula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793391" y="1471450"/>
            <a:ext cx="386669" cy="4344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488464" y="4785636"/>
            <a:ext cx="419105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>
                <a:solidFill>
                  <a:srgbClr val="000000"/>
                </a:solidFill>
              </a:r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82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2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97159" y="2081919"/>
            <a:ext cx="2610260" cy="2888582"/>
            <a:chOff x="5615710" y="2743323"/>
            <a:chExt cx="3071090" cy="38514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859423" y="2055076"/>
            <a:ext cx="2860965" cy="2306507"/>
            <a:chOff x="5638800" y="2707533"/>
            <a:chExt cx="2860965" cy="3075342"/>
          </a:xfrm>
        </p:grpSpPr>
        <p:sp>
          <p:nvSpPr>
            <p:cNvPr id="10" name="Rounded Rectangle 9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26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86664" y="2081919"/>
            <a:ext cx="2620755" cy="2888582"/>
            <a:chOff x="5615710" y="2743323"/>
            <a:chExt cx="3071090" cy="38514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859423" y="2055076"/>
            <a:ext cx="2860965" cy="2306507"/>
            <a:chOff x="5638800" y="2707533"/>
            <a:chExt cx="2860965" cy="3075342"/>
          </a:xfrm>
        </p:grpSpPr>
        <p:sp>
          <p:nvSpPr>
            <p:cNvPr id="10" name="Rounded Rectangle 9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8405" y="2052332"/>
            <a:ext cx="771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308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   vs.    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168400"/>
            <a:ext cx="4351337" cy="3590215"/>
          </a:xfrm>
        </p:spPr>
        <p:txBody>
          <a:bodyPr>
            <a:normAutofit/>
          </a:bodyPr>
          <a:lstStyle/>
          <a:p>
            <a:r>
              <a:rPr lang="en-US" dirty="0" smtClean="0"/>
              <a:t>Easy to program; just like a single multi-threaded machines</a:t>
            </a:r>
          </a:p>
          <a:p>
            <a:pPr lvl="1"/>
            <a:endParaRPr lang="en-US" dirty="0"/>
          </a:p>
          <a:p>
            <a:r>
              <a:rPr lang="en-US" dirty="0" smtClean="0"/>
              <a:t>Hard to write high perf. apps:</a:t>
            </a:r>
          </a:p>
          <a:p>
            <a:pPr lvl="1"/>
            <a:r>
              <a:rPr lang="en-US" dirty="0" smtClean="0"/>
              <a:t>Cannot control which data is local or remote (remote mem. access much slower)</a:t>
            </a:r>
          </a:p>
          <a:p>
            <a:r>
              <a:rPr lang="en-US" dirty="0" smtClean="0"/>
              <a:t>Hard to mask failures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168400"/>
            <a:ext cx="4399407" cy="3590215"/>
          </a:xfrm>
        </p:spPr>
        <p:txBody>
          <a:bodyPr>
            <a:normAutofit/>
          </a:bodyPr>
          <a:lstStyle/>
          <a:p>
            <a:r>
              <a:rPr lang="en-US" dirty="0" smtClean="0"/>
              <a:t>Message passing: can write very high perf. apps</a:t>
            </a:r>
          </a:p>
          <a:p>
            <a:endParaRPr lang="en-US" dirty="0"/>
          </a:p>
          <a:p>
            <a:r>
              <a:rPr lang="en-US" dirty="0" smtClean="0"/>
              <a:t>Hard to write apps:</a:t>
            </a:r>
          </a:p>
          <a:p>
            <a:pPr lvl="1"/>
            <a:r>
              <a:rPr lang="en-US" dirty="0" smtClean="0"/>
              <a:t>Need to manually decompose the app, and move data</a:t>
            </a:r>
          </a:p>
          <a:p>
            <a:r>
              <a:rPr lang="en-US" dirty="0" smtClean="0"/>
              <a:t>Need to manually handle failures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86664" y="2081919"/>
            <a:ext cx="2620755" cy="2888582"/>
            <a:chOff x="5615710" y="2743323"/>
            <a:chExt cx="3071090" cy="38514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859423" y="2055076"/>
            <a:ext cx="2860965" cy="2306507"/>
            <a:chOff x="5638800" y="2707533"/>
            <a:chExt cx="2860965" cy="3075342"/>
          </a:xfrm>
        </p:grpSpPr>
        <p:sp>
          <p:nvSpPr>
            <p:cNvPr id="10" name="Rounded Rectangle 9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8405" y="2052332"/>
            <a:ext cx="771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479227" y="1738361"/>
            <a:ext cx="1302436" cy="233796"/>
          </a:xfrm>
          <a:prstGeom prst="wedgeRectCallout">
            <a:avLst>
              <a:gd name="adj1" fmla="val -77687"/>
              <a:gd name="adj2" fmla="val 13138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3A478C"/>
                </a:solidFill>
              </a:rPr>
              <a:t>Base RDD</a:t>
            </a:r>
            <a:endParaRPr lang="en-US" sz="1800" dirty="0">
              <a:solidFill>
                <a:srgbClr val="3A47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4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052332"/>
            <a:ext cx="77134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297159" y="2081919"/>
            <a:ext cx="2610260" cy="288858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5859423" y="2055076"/>
            <a:ext cx="2860965" cy="2306507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99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052332"/>
            <a:ext cx="77134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297158" y="2081919"/>
            <a:ext cx="2610261" cy="288858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5859423" y="2055076"/>
            <a:ext cx="2860965" cy="2306507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  <p:sp>
        <p:nvSpPr>
          <p:cNvPr id="37" name="Rectangular Callout 36"/>
          <p:cNvSpPr/>
          <p:nvPr/>
        </p:nvSpPr>
        <p:spPr>
          <a:xfrm>
            <a:off x="1792847" y="1705453"/>
            <a:ext cx="2483731" cy="261689"/>
          </a:xfrm>
          <a:prstGeom prst="wedgeRectCallout">
            <a:avLst>
              <a:gd name="adj1" fmla="val -77221"/>
              <a:gd name="adj2" fmla="val 213974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3A478C"/>
                </a:solidFill>
              </a:rPr>
              <a:t>Transformed RDD</a:t>
            </a:r>
            <a:endParaRPr lang="en-US" sz="1800" dirty="0">
              <a:solidFill>
                <a:srgbClr val="3A47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9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05233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messages = </a:t>
            </a:r>
            <a:r>
              <a:rPr lang="en-US" sz="1400" dirty="0" err="1" smtClean="0">
                <a:latin typeface="Lucida Console"/>
                <a:cs typeface="Lucida Console"/>
              </a:rPr>
              <a:t>errors.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307655" y="2081919"/>
            <a:ext cx="2599764" cy="288858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5859423" y="2055076"/>
            <a:ext cx="2860965" cy="2306507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78407" y="341636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2732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05233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messages = </a:t>
            </a:r>
            <a:r>
              <a:rPr lang="en-US" sz="1400" dirty="0" err="1" smtClean="0">
                <a:latin typeface="Lucida Console"/>
                <a:cs typeface="Lucida Console"/>
              </a:rPr>
              <a:t>errors.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307655" y="2081919"/>
            <a:ext cx="2599765" cy="288858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5859423" y="2055076"/>
            <a:ext cx="2860965" cy="2306507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78407" y="341636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5980415" y="3314711"/>
            <a:ext cx="1085944" cy="233796"/>
          </a:xfrm>
          <a:prstGeom prst="wedgeRectCallout">
            <a:avLst>
              <a:gd name="adj1" fmla="val -77556"/>
              <a:gd name="adj2" fmla="val 52132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/>
                </a:solidFill>
              </a:rPr>
              <a:t>Action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05233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messages = </a:t>
            </a:r>
            <a:r>
              <a:rPr lang="en-US" sz="1400" dirty="0" err="1" smtClean="0">
                <a:latin typeface="Lucida Console"/>
                <a:cs typeface="Lucida Console"/>
              </a:rPr>
              <a:t>errors.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307655" y="2081919"/>
            <a:ext cx="2599764" cy="288858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5859423" y="2055076"/>
            <a:ext cx="2860965" cy="2306507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78407" y="341636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829300" y="2533197"/>
            <a:ext cx="2826433" cy="2280103"/>
            <a:chOff x="5829300" y="2533197"/>
            <a:chExt cx="2826433" cy="2280103"/>
          </a:xfrm>
        </p:grpSpPr>
        <p:sp>
          <p:nvSpPr>
            <p:cNvPr id="22" name="Rectangle 21"/>
            <p:cNvSpPr/>
            <p:nvPr/>
          </p:nvSpPr>
          <p:spPr>
            <a:xfrm>
              <a:off x="7747000" y="2533197"/>
              <a:ext cx="908733" cy="2354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1</a:t>
              </a:r>
              <a:endParaRPr lang="en-US" sz="15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96201" y="4070682"/>
              <a:ext cx="870436" cy="2473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2</a:t>
              </a:r>
              <a:endParaRPr lang="en-US" sz="15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29300" y="4566941"/>
              <a:ext cx="878467" cy="2463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3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245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05233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messages = </a:t>
            </a:r>
            <a:r>
              <a:rPr lang="en-US" sz="1400" dirty="0" err="1" smtClean="0">
                <a:latin typeface="Lucida Console"/>
                <a:cs typeface="Lucida Console"/>
              </a:rPr>
              <a:t>errors.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307655" y="2081919"/>
            <a:ext cx="2599763" cy="288858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7805987" y="2055077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6" name="Rounded Rectangle 15"/>
          <p:cNvSpPr/>
          <p:nvPr/>
        </p:nvSpPr>
        <p:spPr>
          <a:xfrm>
            <a:off x="5859422" y="4093152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7714578" y="3596894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578407" y="341636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739140" y="2306191"/>
            <a:ext cx="1078391" cy="45013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36188" y="2773644"/>
            <a:ext cx="1142135" cy="82324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5781127" y="3232939"/>
            <a:ext cx="1314356" cy="395767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167441" y="2613496"/>
            <a:ext cx="914400" cy="2684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Driver</a:t>
            </a:r>
            <a:endParaRPr 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7122008" y="249057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tasks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94621" y="310575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tasks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8426" y="3596893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tasks</a:t>
            </a:r>
            <a:endParaRPr lang="en-US" sz="1600" dirty="0">
              <a:latin typeface="+mn-lt"/>
              <a:cs typeface="Avenir Ligh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829300" y="2533197"/>
            <a:ext cx="2826433" cy="2280103"/>
            <a:chOff x="5829300" y="2533197"/>
            <a:chExt cx="2826433" cy="2280103"/>
          </a:xfrm>
        </p:grpSpPr>
        <p:sp>
          <p:nvSpPr>
            <p:cNvPr id="28" name="Rectangle 27"/>
            <p:cNvSpPr/>
            <p:nvPr/>
          </p:nvSpPr>
          <p:spPr>
            <a:xfrm>
              <a:off x="7747000" y="2533197"/>
              <a:ext cx="908733" cy="2354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1</a:t>
              </a:r>
              <a:endParaRPr lang="en-US" sz="15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96201" y="4070682"/>
              <a:ext cx="870436" cy="2473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2</a:t>
              </a:r>
              <a:endParaRPr lang="en-US" sz="15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29300" y="4566941"/>
              <a:ext cx="878467" cy="2463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3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958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05233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messages = </a:t>
            </a:r>
            <a:r>
              <a:rPr lang="en-US" sz="1400" dirty="0" err="1" smtClean="0">
                <a:latin typeface="Lucida Console"/>
                <a:cs typeface="Lucida Console"/>
              </a:rPr>
              <a:t>errors.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307655" y="2081919"/>
            <a:ext cx="2599764" cy="288858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7805987" y="2055077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6" name="Rounded Rectangle 15"/>
          <p:cNvSpPr/>
          <p:nvPr/>
        </p:nvSpPr>
        <p:spPr>
          <a:xfrm>
            <a:off x="5859422" y="4093152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7714578" y="3596894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578407" y="341636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67441" y="2613496"/>
            <a:ext cx="914400" cy="2684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Driver</a:t>
            </a:r>
            <a:endParaRPr lang="en-US" sz="1800" dirty="0"/>
          </a:p>
        </p:txBody>
      </p:sp>
      <p:cxnSp>
        <p:nvCxnSpPr>
          <p:cNvPr id="12" name="Curved Connector 11"/>
          <p:cNvCxnSpPr>
            <a:stCxn id="16" idx="3"/>
          </p:cNvCxnSpPr>
          <p:nvPr/>
        </p:nvCxnSpPr>
        <p:spPr>
          <a:xfrm flipH="1">
            <a:off x="6707768" y="4227368"/>
            <a:ext cx="66055" cy="459797"/>
          </a:xfrm>
          <a:prstGeom prst="curvedConnector3">
            <a:avLst>
              <a:gd name="adj1" fmla="val -346075"/>
            </a:avLst>
          </a:prstGeom>
          <a:ln>
            <a:solidFill>
              <a:srgbClr val="4D4D4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3"/>
          </p:cNvCxnSpPr>
          <p:nvPr/>
        </p:nvCxnSpPr>
        <p:spPr>
          <a:xfrm flipH="1">
            <a:off x="8566636" y="3731109"/>
            <a:ext cx="62343" cy="459797"/>
          </a:xfrm>
          <a:prstGeom prst="curvedConnector3">
            <a:avLst>
              <a:gd name="adj1" fmla="val -366681"/>
            </a:avLst>
          </a:prstGeom>
          <a:ln>
            <a:solidFill>
              <a:srgbClr val="4D4D4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5" idx="3"/>
          </p:cNvCxnSpPr>
          <p:nvPr/>
        </p:nvCxnSpPr>
        <p:spPr>
          <a:xfrm flipH="1">
            <a:off x="8655733" y="2189292"/>
            <a:ext cx="64655" cy="464127"/>
          </a:xfrm>
          <a:prstGeom prst="curvedConnector3">
            <a:avLst>
              <a:gd name="adj1" fmla="val -353569"/>
            </a:avLst>
          </a:prstGeom>
          <a:ln>
            <a:solidFill>
              <a:srgbClr val="4D4D4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64567" y="4154287"/>
            <a:ext cx="90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Read</a:t>
            </a:r>
            <a:br>
              <a:rPr lang="en-US" sz="1600" dirty="0" smtClean="0">
                <a:latin typeface="+mn-lt"/>
                <a:cs typeface="Avenir Light"/>
              </a:rPr>
            </a:br>
            <a:r>
              <a:rPr lang="en-US" sz="1600" dirty="0" smtClean="0">
                <a:latin typeface="+mn-lt"/>
                <a:cs typeface="Avenir Light"/>
              </a:rPr>
              <a:t>HDFS</a:t>
            </a:r>
          </a:p>
          <a:p>
            <a:r>
              <a:rPr lang="en-US" sz="1600" dirty="0" smtClean="0">
                <a:cs typeface="Avenir Light"/>
              </a:rPr>
              <a:t>Partition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19573" y="4300158"/>
            <a:ext cx="90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Read</a:t>
            </a:r>
            <a:br>
              <a:rPr lang="en-US" sz="1600" dirty="0" smtClean="0">
                <a:latin typeface="+mn-lt"/>
                <a:cs typeface="Avenir Light"/>
              </a:rPr>
            </a:br>
            <a:r>
              <a:rPr lang="en-US" sz="1600" dirty="0" smtClean="0">
                <a:latin typeface="+mn-lt"/>
                <a:cs typeface="Avenir Light"/>
              </a:rPr>
              <a:t>HDFS</a:t>
            </a:r>
          </a:p>
          <a:p>
            <a:r>
              <a:rPr lang="en-US" sz="1600" dirty="0" smtClean="0">
                <a:cs typeface="Avenir Light"/>
              </a:rPr>
              <a:t>Partition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36318" y="2735511"/>
            <a:ext cx="90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Read</a:t>
            </a:r>
          </a:p>
          <a:p>
            <a:r>
              <a:rPr lang="en-US" sz="1600" dirty="0" smtClean="0">
                <a:latin typeface="+mn-lt"/>
                <a:cs typeface="Avenir Light"/>
              </a:rPr>
              <a:t>HDFS</a:t>
            </a:r>
          </a:p>
          <a:p>
            <a:r>
              <a:rPr lang="en-US" sz="1600" dirty="0" smtClean="0">
                <a:cs typeface="Avenir Light"/>
              </a:rPr>
              <a:t>Partition</a:t>
            </a:r>
            <a:endParaRPr lang="en-US" sz="1600" dirty="0">
              <a:latin typeface="+mn-lt"/>
              <a:cs typeface="Avenir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829300" y="2533197"/>
            <a:ext cx="2826433" cy="2280103"/>
            <a:chOff x="5829300" y="2533197"/>
            <a:chExt cx="2826433" cy="2280103"/>
          </a:xfrm>
        </p:grpSpPr>
        <p:sp>
          <p:nvSpPr>
            <p:cNvPr id="25" name="Rectangle 24"/>
            <p:cNvSpPr/>
            <p:nvPr/>
          </p:nvSpPr>
          <p:spPr>
            <a:xfrm>
              <a:off x="7747000" y="2533197"/>
              <a:ext cx="908733" cy="2354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1</a:t>
              </a:r>
              <a:endParaRPr lang="en-US" sz="15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96201" y="4070682"/>
              <a:ext cx="870436" cy="2473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2</a:t>
              </a:r>
              <a:endParaRPr lang="en-US" sz="15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29300" y="4566941"/>
              <a:ext cx="878467" cy="2463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3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94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05233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messages = </a:t>
            </a:r>
            <a:r>
              <a:rPr lang="en-US" sz="1400" dirty="0" err="1" smtClean="0">
                <a:latin typeface="Lucida Console"/>
                <a:cs typeface="Lucida Console"/>
              </a:rPr>
              <a:t>errors.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307655" y="2081919"/>
            <a:ext cx="2599764" cy="288858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7805987" y="2055077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6" name="Rounded Rectangle 15"/>
          <p:cNvSpPr/>
          <p:nvPr/>
        </p:nvSpPr>
        <p:spPr>
          <a:xfrm>
            <a:off x="5859422" y="4093152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7714578" y="3596894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578407" y="341636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67441" y="2613496"/>
            <a:ext cx="914400" cy="2684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Driver</a:t>
            </a:r>
            <a:endParaRPr lang="en-US" sz="1800" dirty="0"/>
          </a:p>
        </p:txBody>
      </p:sp>
      <p:sp>
        <p:nvSpPr>
          <p:cNvPr id="27" name="Rectangle 26"/>
          <p:cNvSpPr/>
          <p:nvPr/>
        </p:nvSpPr>
        <p:spPr>
          <a:xfrm>
            <a:off x="8091914" y="1861886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1</a:t>
            </a:r>
            <a:endParaRPr lang="en-US" sz="1500" dirty="0"/>
          </a:p>
        </p:txBody>
      </p:sp>
      <p:sp>
        <p:nvSpPr>
          <p:cNvPr id="28" name="Rectangle 27"/>
          <p:cNvSpPr/>
          <p:nvPr/>
        </p:nvSpPr>
        <p:spPr>
          <a:xfrm>
            <a:off x="8027259" y="3416875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2</a:t>
            </a:r>
            <a:endParaRPr lang="en-US" sz="1500" dirty="0"/>
          </a:p>
        </p:txBody>
      </p:sp>
      <p:sp>
        <p:nvSpPr>
          <p:cNvPr id="29" name="Rectangle 28"/>
          <p:cNvSpPr/>
          <p:nvPr/>
        </p:nvSpPr>
        <p:spPr>
          <a:xfrm>
            <a:off x="6332350" y="3895724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3</a:t>
            </a:r>
            <a:endParaRPr lang="en-US" sz="1500" dirty="0"/>
          </a:p>
        </p:txBody>
      </p:sp>
      <p:cxnSp>
        <p:nvCxnSpPr>
          <p:cNvPr id="10" name="Curved Connector 9"/>
          <p:cNvCxnSpPr>
            <a:stCxn id="16" idx="3"/>
            <a:endCxn id="29" idx="3"/>
          </p:cNvCxnSpPr>
          <p:nvPr/>
        </p:nvCxnSpPr>
        <p:spPr>
          <a:xfrm flipV="1">
            <a:off x="6773822" y="4015947"/>
            <a:ext cx="335768" cy="211421"/>
          </a:xfrm>
          <a:prstGeom prst="curvedConnector3">
            <a:avLst>
              <a:gd name="adj1" fmla="val 168083"/>
            </a:avLst>
          </a:prstGeom>
          <a:ln>
            <a:solidFill>
              <a:srgbClr val="4D4D4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7" idx="3"/>
            <a:endCxn id="28" idx="3"/>
          </p:cNvCxnSpPr>
          <p:nvPr/>
        </p:nvCxnSpPr>
        <p:spPr>
          <a:xfrm flipV="1">
            <a:off x="8628979" y="3537099"/>
            <a:ext cx="175521" cy="194011"/>
          </a:xfrm>
          <a:prstGeom prst="curvedConnector3">
            <a:avLst>
              <a:gd name="adj1" fmla="val 230241"/>
            </a:avLst>
          </a:prstGeom>
          <a:ln>
            <a:solidFill>
              <a:srgbClr val="4D4D4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5" idx="3"/>
            <a:endCxn id="27" idx="3"/>
          </p:cNvCxnSpPr>
          <p:nvPr/>
        </p:nvCxnSpPr>
        <p:spPr>
          <a:xfrm flipV="1">
            <a:off x="8720388" y="1982109"/>
            <a:ext cx="148767" cy="207183"/>
          </a:xfrm>
          <a:prstGeom prst="curvedConnector3">
            <a:avLst>
              <a:gd name="adj1" fmla="val 253663"/>
            </a:avLst>
          </a:prstGeom>
          <a:ln>
            <a:solidFill>
              <a:srgbClr val="4D4D4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55486" y="4176964"/>
            <a:ext cx="875360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smtClean="0">
                <a:latin typeface="+mn-lt"/>
                <a:cs typeface="Avenir Light"/>
              </a:rPr>
              <a:t>Process</a:t>
            </a:r>
            <a:br>
              <a:rPr lang="en-US" sz="1600" dirty="0" smtClean="0">
                <a:latin typeface="+mn-lt"/>
                <a:cs typeface="Avenir Light"/>
              </a:rPr>
            </a:br>
            <a:r>
              <a:rPr lang="en-US" sz="1600" dirty="0" smtClean="0">
                <a:latin typeface="+mn-lt"/>
                <a:cs typeface="Avenir Light"/>
              </a:rPr>
              <a:t>&amp; Cache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cs typeface="Avenir Light"/>
              </a:rPr>
              <a:t>Data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66866" y="4311129"/>
            <a:ext cx="875360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smtClean="0">
                <a:latin typeface="+mn-lt"/>
                <a:cs typeface="Avenir Light"/>
              </a:rPr>
              <a:t>Process</a:t>
            </a:r>
            <a:br>
              <a:rPr lang="en-US" sz="1600" dirty="0" smtClean="0">
                <a:latin typeface="+mn-lt"/>
                <a:cs typeface="Avenir Light"/>
              </a:rPr>
            </a:br>
            <a:r>
              <a:rPr lang="en-US" sz="1600" dirty="0" smtClean="0">
                <a:latin typeface="+mn-lt"/>
                <a:cs typeface="Avenir Light"/>
              </a:rPr>
              <a:t>&amp; Cache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cs typeface="Avenir Light"/>
              </a:rPr>
              <a:t>Data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66866" y="2750762"/>
            <a:ext cx="875360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smtClean="0">
                <a:latin typeface="+mn-lt"/>
                <a:cs typeface="Avenir Light"/>
              </a:rPr>
              <a:t>Process</a:t>
            </a:r>
            <a:br>
              <a:rPr lang="en-US" sz="1600" dirty="0" smtClean="0">
                <a:latin typeface="+mn-lt"/>
                <a:cs typeface="Avenir Light"/>
              </a:rPr>
            </a:br>
            <a:r>
              <a:rPr lang="en-US" sz="1600" dirty="0" smtClean="0">
                <a:latin typeface="+mn-lt"/>
                <a:cs typeface="Avenir Light"/>
              </a:rPr>
              <a:t>&amp; Cache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cs typeface="Avenir Light"/>
              </a:rPr>
              <a:t>Data</a:t>
            </a:r>
            <a:endParaRPr lang="en-US" sz="1600" dirty="0">
              <a:latin typeface="+mn-lt"/>
              <a:cs typeface="Avenir Ligh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29300" y="2533197"/>
            <a:ext cx="2826433" cy="2280103"/>
            <a:chOff x="5829300" y="2533197"/>
            <a:chExt cx="2826433" cy="2280103"/>
          </a:xfrm>
        </p:grpSpPr>
        <p:sp>
          <p:nvSpPr>
            <p:cNvPr id="33" name="Rectangle 32"/>
            <p:cNvSpPr/>
            <p:nvPr/>
          </p:nvSpPr>
          <p:spPr>
            <a:xfrm>
              <a:off x="7747000" y="2533197"/>
              <a:ext cx="908733" cy="2354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1</a:t>
              </a:r>
              <a:endParaRPr lang="en-US" sz="15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1" y="4070682"/>
              <a:ext cx="870436" cy="2473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2</a:t>
              </a:r>
              <a:endParaRPr lang="en-US" sz="15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29300" y="4566941"/>
              <a:ext cx="878467" cy="2463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3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55" y="4124324"/>
            <a:ext cx="955083" cy="8461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05233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messages = </a:t>
            </a:r>
            <a:r>
              <a:rPr lang="en-US" sz="1400" dirty="0" err="1" smtClean="0">
                <a:latin typeface="Lucida Console"/>
                <a:cs typeface="Lucida Console"/>
              </a:rPr>
              <a:t>errors.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558958" y="2081919"/>
            <a:ext cx="2348460" cy="2389135"/>
            <a:chOff x="5923729" y="2743323"/>
            <a:chExt cx="2763071" cy="31855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7805987" y="2055077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6" name="Rounded Rectangle 15"/>
          <p:cNvSpPr/>
          <p:nvPr/>
        </p:nvSpPr>
        <p:spPr>
          <a:xfrm>
            <a:off x="5859422" y="4093152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7714578" y="3596894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578407" y="341636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67441" y="2613496"/>
            <a:ext cx="914400" cy="2684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Driver</a:t>
            </a:r>
            <a:endParaRPr lang="en-US" sz="1800" dirty="0"/>
          </a:p>
        </p:txBody>
      </p:sp>
      <p:sp>
        <p:nvSpPr>
          <p:cNvPr id="27" name="Rectangle 26"/>
          <p:cNvSpPr/>
          <p:nvPr/>
        </p:nvSpPr>
        <p:spPr>
          <a:xfrm>
            <a:off x="8091914" y="1861886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1</a:t>
            </a:r>
            <a:endParaRPr lang="en-US" sz="1500" dirty="0"/>
          </a:p>
        </p:txBody>
      </p:sp>
      <p:sp>
        <p:nvSpPr>
          <p:cNvPr id="28" name="Rectangle 27"/>
          <p:cNvSpPr/>
          <p:nvPr/>
        </p:nvSpPr>
        <p:spPr>
          <a:xfrm>
            <a:off x="8027259" y="3416875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2</a:t>
            </a:r>
            <a:endParaRPr lang="en-US" sz="1500" dirty="0"/>
          </a:p>
        </p:txBody>
      </p:sp>
      <p:sp>
        <p:nvSpPr>
          <p:cNvPr id="29" name="Rectangle 28"/>
          <p:cNvSpPr/>
          <p:nvPr/>
        </p:nvSpPr>
        <p:spPr>
          <a:xfrm>
            <a:off x="6332350" y="3895724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3</a:t>
            </a:r>
            <a:endParaRPr lang="en-US" sz="1500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5723185" y="3324695"/>
            <a:ext cx="1177637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6963173" y="2904440"/>
            <a:ext cx="958269" cy="67887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6884656" y="2230759"/>
            <a:ext cx="909784" cy="37061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46408" y="2399868"/>
            <a:ext cx="742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results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98433" y="3067994"/>
            <a:ext cx="742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results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43151" y="3520239"/>
            <a:ext cx="742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results</a:t>
            </a:r>
            <a:endParaRPr lang="en-US" sz="1600" dirty="0">
              <a:latin typeface="+mn-lt"/>
              <a:cs typeface="Avenir Ligh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829300" y="2533197"/>
            <a:ext cx="2826433" cy="2280103"/>
            <a:chOff x="5829300" y="2533197"/>
            <a:chExt cx="2826433" cy="2280103"/>
          </a:xfrm>
        </p:grpSpPr>
        <p:sp>
          <p:nvSpPr>
            <p:cNvPr id="34" name="Rectangle 33"/>
            <p:cNvSpPr/>
            <p:nvPr/>
          </p:nvSpPr>
          <p:spPr>
            <a:xfrm>
              <a:off x="7747000" y="2533197"/>
              <a:ext cx="908733" cy="2354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1</a:t>
              </a:r>
              <a:endParaRPr lang="en-US" sz="15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96201" y="4070682"/>
              <a:ext cx="870436" cy="2473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2</a:t>
              </a:r>
              <a:endParaRPr lang="en-US" sz="15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29300" y="4566941"/>
              <a:ext cx="878467" cy="2463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3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79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66675"/>
            <a:ext cx="8850312" cy="857250"/>
          </a:xfrm>
        </p:spPr>
        <p:txBody>
          <a:bodyPr/>
          <a:lstStyle/>
          <a:p>
            <a:r>
              <a:rPr lang="en-US" sz="3600" dirty="0" smtClean="0"/>
              <a:t>MPI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927101"/>
            <a:ext cx="8850312" cy="3898900"/>
          </a:xfrm>
        </p:spPr>
        <p:txBody>
          <a:bodyPr>
            <a:normAutofit/>
          </a:bodyPr>
          <a:lstStyle/>
          <a:p>
            <a:r>
              <a:rPr lang="en-US" sz="2800" dirty="0"/>
              <a:t>MPI - Message Passing Interface</a:t>
            </a:r>
          </a:p>
          <a:p>
            <a:pPr lvl="1"/>
            <a:r>
              <a:rPr lang="en-US" dirty="0"/>
              <a:t>Library standard defined by a committee of vendors, implementers, and parallel programmers </a:t>
            </a:r>
          </a:p>
          <a:p>
            <a:pPr lvl="1"/>
            <a:r>
              <a:rPr lang="en-US" dirty="0"/>
              <a:t>Used to create parallel programs based on message </a:t>
            </a:r>
            <a:r>
              <a:rPr lang="en-US" dirty="0" smtClean="0"/>
              <a:t>passing</a:t>
            </a:r>
          </a:p>
          <a:p>
            <a:pPr lvl="1"/>
            <a:endParaRPr lang="en-US" dirty="0"/>
          </a:p>
          <a:p>
            <a:r>
              <a:rPr lang="en-US" sz="2800" dirty="0" smtClean="0"/>
              <a:t>Portable</a:t>
            </a:r>
            <a:r>
              <a:rPr lang="en-US" sz="2800" dirty="0"/>
              <a:t>: one standard, many </a:t>
            </a:r>
            <a:r>
              <a:rPr lang="en-US" sz="2800" dirty="0" smtClean="0"/>
              <a:t>implementations</a:t>
            </a:r>
          </a:p>
          <a:p>
            <a:pPr lvl="1"/>
            <a:r>
              <a:rPr lang="en-US" dirty="0" smtClean="0"/>
              <a:t>Available </a:t>
            </a:r>
            <a:r>
              <a:rPr lang="en-US" dirty="0"/>
              <a:t>on almost all parallel machines in C and </a:t>
            </a:r>
            <a:r>
              <a:rPr lang="en-US" dirty="0" smtClean="0"/>
              <a:t>Fortran</a:t>
            </a:r>
          </a:p>
          <a:p>
            <a:pPr lvl="1"/>
            <a:r>
              <a:rPr lang="en-US" dirty="0" smtClean="0"/>
              <a:t>De facto standard platform for the HPC community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55" y="4124324"/>
            <a:ext cx="955083" cy="8461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05233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messages = </a:t>
            </a:r>
            <a:r>
              <a:rPr lang="en-US" sz="1400" dirty="0" err="1" smtClean="0">
                <a:latin typeface="Lucida Console"/>
                <a:cs typeface="Lucida Console"/>
              </a:rPr>
              <a:t>errors.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549516" y="2081919"/>
            <a:ext cx="2357903" cy="2389135"/>
            <a:chOff x="5923729" y="2743323"/>
            <a:chExt cx="2763071" cy="31855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7805987" y="2055077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6" name="Rounded Rectangle 15"/>
          <p:cNvSpPr/>
          <p:nvPr/>
        </p:nvSpPr>
        <p:spPr>
          <a:xfrm>
            <a:off x="5859422" y="4093152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7714578" y="3596894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578407" y="341636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67441" y="2613496"/>
            <a:ext cx="914400" cy="2684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Driver</a:t>
            </a:r>
            <a:endParaRPr lang="en-US" sz="1800" dirty="0"/>
          </a:p>
        </p:txBody>
      </p:sp>
      <p:sp>
        <p:nvSpPr>
          <p:cNvPr id="27" name="Rectangle 26"/>
          <p:cNvSpPr/>
          <p:nvPr/>
        </p:nvSpPr>
        <p:spPr>
          <a:xfrm>
            <a:off x="8091914" y="1861886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1</a:t>
            </a:r>
            <a:endParaRPr lang="en-US" sz="1500" dirty="0"/>
          </a:p>
        </p:txBody>
      </p:sp>
      <p:sp>
        <p:nvSpPr>
          <p:cNvPr id="28" name="Rectangle 27"/>
          <p:cNvSpPr/>
          <p:nvPr/>
        </p:nvSpPr>
        <p:spPr>
          <a:xfrm>
            <a:off x="8027259" y="3416875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2</a:t>
            </a:r>
            <a:endParaRPr lang="en-US" sz="1500" dirty="0"/>
          </a:p>
        </p:txBody>
      </p:sp>
      <p:sp>
        <p:nvSpPr>
          <p:cNvPr id="29" name="Rectangle 28"/>
          <p:cNvSpPr/>
          <p:nvPr/>
        </p:nvSpPr>
        <p:spPr>
          <a:xfrm>
            <a:off x="6332350" y="3895724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3</a:t>
            </a:r>
            <a:endParaRPr 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578406" y="3659356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dirty="0" smtClean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829300" y="2533197"/>
            <a:ext cx="2826433" cy="2280103"/>
            <a:chOff x="5829300" y="2533197"/>
            <a:chExt cx="2826433" cy="2280103"/>
          </a:xfrm>
        </p:grpSpPr>
        <p:sp>
          <p:nvSpPr>
            <p:cNvPr id="23" name="Rectangle 22"/>
            <p:cNvSpPr/>
            <p:nvPr/>
          </p:nvSpPr>
          <p:spPr>
            <a:xfrm>
              <a:off x="7747000" y="2533197"/>
              <a:ext cx="908733" cy="2354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1</a:t>
              </a:r>
              <a:endParaRPr lang="en-US" sz="15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96201" y="4070682"/>
              <a:ext cx="870436" cy="2473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2</a:t>
              </a:r>
              <a:endParaRPr lang="en-US" sz="15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29300" y="4566941"/>
              <a:ext cx="878467" cy="2463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3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03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55" y="4124324"/>
            <a:ext cx="955083" cy="8461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05233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messages = </a:t>
            </a:r>
            <a:r>
              <a:rPr lang="en-US" sz="1400" dirty="0" err="1" smtClean="0">
                <a:latin typeface="Lucida Console"/>
                <a:cs typeface="Lucida Console"/>
              </a:rPr>
              <a:t>errors.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549516" y="2081919"/>
            <a:ext cx="2357903" cy="2389135"/>
            <a:chOff x="5923729" y="2743323"/>
            <a:chExt cx="2763071" cy="31855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7805987" y="2055077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6" name="Rounded Rectangle 15"/>
          <p:cNvSpPr/>
          <p:nvPr/>
        </p:nvSpPr>
        <p:spPr>
          <a:xfrm>
            <a:off x="5859422" y="4093152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7714578" y="3596894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578407" y="341636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91914" y="1861886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1</a:t>
            </a:r>
            <a:endParaRPr lang="en-US" sz="1500" dirty="0"/>
          </a:p>
        </p:txBody>
      </p:sp>
      <p:sp>
        <p:nvSpPr>
          <p:cNvPr id="28" name="Rectangle 27"/>
          <p:cNvSpPr/>
          <p:nvPr/>
        </p:nvSpPr>
        <p:spPr>
          <a:xfrm>
            <a:off x="8027259" y="3416875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2</a:t>
            </a:r>
            <a:endParaRPr lang="en-US" sz="1500" dirty="0"/>
          </a:p>
        </p:txBody>
      </p:sp>
      <p:sp>
        <p:nvSpPr>
          <p:cNvPr id="29" name="Rectangle 28"/>
          <p:cNvSpPr/>
          <p:nvPr/>
        </p:nvSpPr>
        <p:spPr>
          <a:xfrm>
            <a:off x="6332350" y="3895724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3</a:t>
            </a:r>
            <a:endParaRPr 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578406" y="3659356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dirty="0" smtClean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739140" y="2306191"/>
            <a:ext cx="1078391" cy="45013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36188" y="2773644"/>
            <a:ext cx="1142135" cy="82324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781127" y="3232939"/>
            <a:ext cx="1314356" cy="395767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22008" y="249057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tasks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56521" y="306765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tasks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88426" y="3596893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tasks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67441" y="2613496"/>
            <a:ext cx="914400" cy="2684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Driver</a:t>
            </a:r>
            <a:endParaRPr lang="en-US" sz="1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5829300" y="2533197"/>
            <a:ext cx="2826433" cy="2280103"/>
            <a:chOff x="5829300" y="2533197"/>
            <a:chExt cx="2826433" cy="2280103"/>
          </a:xfrm>
        </p:grpSpPr>
        <p:sp>
          <p:nvSpPr>
            <p:cNvPr id="32" name="Rectangle 31"/>
            <p:cNvSpPr/>
            <p:nvPr/>
          </p:nvSpPr>
          <p:spPr>
            <a:xfrm>
              <a:off x="7747000" y="2533197"/>
              <a:ext cx="908733" cy="2354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1</a:t>
              </a:r>
              <a:endParaRPr lang="en-US" sz="15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1" y="4070682"/>
              <a:ext cx="870436" cy="2473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2</a:t>
              </a:r>
              <a:endParaRPr lang="en-US" sz="15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29300" y="4566941"/>
              <a:ext cx="878467" cy="2463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3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18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55" y="4124324"/>
            <a:ext cx="955083" cy="8461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05233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messages = </a:t>
            </a:r>
            <a:r>
              <a:rPr lang="en-US" sz="1400" dirty="0" err="1" smtClean="0">
                <a:latin typeface="Lucida Console"/>
                <a:cs typeface="Lucida Console"/>
              </a:rPr>
              <a:t>errors.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549517" y="2081919"/>
            <a:ext cx="2357904" cy="2389135"/>
            <a:chOff x="5923729" y="2743323"/>
            <a:chExt cx="2763071" cy="31855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7805987" y="2055077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6" name="Rounded Rectangle 15"/>
          <p:cNvSpPr/>
          <p:nvPr/>
        </p:nvSpPr>
        <p:spPr>
          <a:xfrm>
            <a:off x="5859422" y="4093152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7714578" y="3596894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578407" y="341636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91914" y="1861886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1</a:t>
            </a:r>
            <a:endParaRPr lang="en-US" sz="1500" dirty="0"/>
          </a:p>
        </p:txBody>
      </p:sp>
      <p:sp>
        <p:nvSpPr>
          <p:cNvPr id="28" name="Rectangle 27"/>
          <p:cNvSpPr/>
          <p:nvPr/>
        </p:nvSpPr>
        <p:spPr>
          <a:xfrm>
            <a:off x="8027259" y="3416875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2</a:t>
            </a:r>
            <a:endParaRPr lang="en-US" sz="1500" dirty="0"/>
          </a:p>
        </p:txBody>
      </p:sp>
      <p:sp>
        <p:nvSpPr>
          <p:cNvPr id="29" name="Rectangle 28"/>
          <p:cNvSpPr/>
          <p:nvPr/>
        </p:nvSpPr>
        <p:spPr>
          <a:xfrm>
            <a:off x="6332350" y="3895724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3</a:t>
            </a:r>
            <a:endParaRPr 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578406" y="3659356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dirty="0" smtClean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67441" y="2613496"/>
            <a:ext cx="914400" cy="2684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Driver</a:t>
            </a:r>
            <a:endParaRPr lang="en-US" sz="1800" dirty="0"/>
          </a:p>
        </p:txBody>
      </p:sp>
      <p:cxnSp>
        <p:nvCxnSpPr>
          <p:cNvPr id="31" name="Curved Connector 30"/>
          <p:cNvCxnSpPr/>
          <p:nvPr/>
        </p:nvCxnSpPr>
        <p:spPr>
          <a:xfrm flipV="1">
            <a:off x="6773822" y="4015947"/>
            <a:ext cx="335768" cy="211421"/>
          </a:xfrm>
          <a:prstGeom prst="curvedConnector3">
            <a:avLst>
              <a:gd name="adj1" fmla="val 168083"/>
            </a:avLst>
          </a:prstGeom>
          <a:ln>
            <a:solidFill>
              <a:srgbClr val="4D4D4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42787" y="4176964"/>
            <a:ext cx="819756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smtClean="0">
                <a:latin typeface="+mn-lt"/>
                <a:cs typeface="Avenir Light"/>
              </a:rPr>
              <a:t>Process</a:t>
            </a:r>
            <a:br>
              <a:rPr lang="en-US" sz="1600" dirty="0" smtClean="0">
                <a:latin typeface="+mn-lt"/>
                <a:cs typeface="Avenir Light"/>
              </a:rPr>
            </a:br>
            <a:r>
              <a:rPr lang="en-US" sz="1600" dirty="0" smtClean="0">
                <a:latin typeface="+mn-lt"/>
                <a:cs typeface="Avenir Light"/>
              </a:rPr>
              <a:t>from</a:t>
            </a:r>
            <a:br>
              <a:rPr lang="en-US" sz="1600" dirty="0" smtClean="0">
                <a:latin typeface="+mn-lt"/>
                <a:cs typeface="Avenir Light"/>
              </a:rPr>
            </a:br>
            <a:r>
              <a:rPr lang="en-US" sz="1600" dirty="0" smtClean="0">
                <a:latin typeface="+mn-lt"/>
                <a:cs typeface="Avenir Light"/>
              </a:rPr>
              <a:t>Cache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66867" y="2750762"/>
            <a:ext cx="819756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cs typeface="Avenir Light"/>
              </a:rPr>
              <a:t>Process</a:t>
            </a:r>
            <a:br>
              <a:rPr lang="en-US" sz="1600" dirty="0">
                <a:cs typeface="Avenir Light"/>
              </a:rPr>
            </a:br>
            <a:r>
              <a:rPr lang="en-US" sz="1600" dirty="0">
                <a:cs typeface="Avenir Light"/>
              </a:rPr>
              <a:t>from</a:t>
            </a:r>
            <a:br>
              <a:rPr lang="en-US" sz="1600" dirty="0">
                <a:cs typeface="Avenir Light"/>
              </a:rPr>
            </a:br>
            <a:r>
              <a:rPr lang="en-US" sz="1600" dirty="0">
                <a:cs typeface="Avenir Light"/>
              </a:rPr>
              <a:t>Cache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43534" y="4291264"/>
            <a:ext cx="819756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smtClean="0">
                <a:latin typeface="+mn-lt"/>
                <a:cs typeface="Avenir Light"/>
              </a:rPr>
              <a:t>Process</a:t>
            </a:r>
            <a:br>
              <a:rPr lang="en-US" sz="1600" dirty="0" smtClean="0">
                <a:latin typeface="+mn-lt"/>
                <a:cs typeface="Avenir Light"/>
              </a:rPr>
            </a:br>
            <a:r>
              <a:rPr lang="en-US" sz="1600" dirty="0" smtClean="0">
                <a:latin typeface="+mn-lt"/>
                <a:cs typeface="Avenir Light"/>
              </a:rPr>
              <a:t>from</a:t>
            </a:r>
            <a:br>
              <a:rPr lang="en-US" sz="1600" dirty="0" smtClean="0">
                <a:latin typeface="+mn-lt"/>
                <a:cs typeface="Avenir Light"/>
              </a:rPr>
            </a:br>
            <a:r>
              <a:rPr lang="en-US" sz="1600" dirty="0" smtClean="0">
                <a:latin typeface="+mn-lt"/>
                <a:cs typeface="Avenir Light"/>
              </a:rPr>
              <a:t>Cache</a:t>
            </a:r>
          </a:p>
        </p:txBody>
      </p:sp>
      <p:cxnSp>
        <p:nvCxnSpPr>
          <p:cNvPr id="41" name="Curved Connector 40"/>
          <p:cNvCxnSpPr/>
          <p:nvPr/>
        </p:nvCxnSpPr>
        <p:spPr>
          <a:xfrm flipV="1">
            <a:off x="8636719" y="3531987"/>
            <a:ext cx="148767" cy="207183"/>
          </a:xfrm>
          <a:prstGeom prst="curvedConnector3">
            <a:avLst>
              <a:gd name="adj1" fmla="val 253663"/>
            </a:avLst>
          </a:prstGeom>
          <a:ln>
            <a:solidFill>
              <a:srgbClr val="4D4D4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flipV="1">
            <a:off x="8720388" y="1982109"/>
            <a:ext cx="148767" cy="207183"/>
          </a:xfrm>
          <a:prstGeom prst="curvedConnector3">
            <a:avLst>
              <a:gd name="adj1" fmla="val 253663"/>
            </a:avLst>
          </a:prstGeom>
          <a:ln>
            <a:solidFill>
              <a:srgbClr val="4D4D4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829300" y="2533197"/>
            <a:ext cx="2826433" cy="2280103"/>
            <a:chOff x="5829300" y="2533197"/>
            <a:chExt cx="2826433" cy="2280103"/>
          </a:xfrm>
        </p:grpSpPr>
        <p:sp>
          <p:nvSpPr>
            <p:cNvPr id="32" name="Rectangle 31"/>
            <p:cNvSpPr/>
            <p:nvPr/>
          </p:nvSpPr>
          <p:spPr>
            <a:xfrm>
              <a:off x="7747000" y="2533197"/>
              <a:ext cx="908733" cy="2354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1</a:t>
              </a:r>
              <a:endParaRPr lang="en-US" sz="15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1" y="4070682"/>
              <a:ext cx="870436" cy="2473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2</a:t>
              </a:r>
              <a:endParaRPr lang="en-US" sz="15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29300" y="4566941"/>
              <a:ext cx="878467" cy="2463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3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1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55" y="4124324"/>
            <a:ext cx="955083" cy="8461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05233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messages = </a:t>
            </a:r>
            <a:r>
              <a:rPr lang="en-US" sz="1400" dirty="0" err="1" smtClean="0">
                <a:latin typeface="Lucida Console"/>
                <a:cs typeface="Lucida Console"/>
              </a:rPr>
              <a:t>errors.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558959" y="2081919"/>
            <a:ext cx="2348461" cy="2389135"/>
            <a:chOff x="5923729" y="2743323"/>
            <a:chExt cx="2763071" cy="31855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7805987" y="2055077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6" name="Rounded Rectangle 15"/>
          <p:cNvSpPr/>
          <p:nvPr/>
        </p:nvSpPr>
        <p:spPr>
          <a:xfrm>
            <a:off x="5859422" y="4093152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7714578" y="3596894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578407" y="341636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91914" y="1861886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1</a:t>
            </a:r>
            <a:endParaRPr lang="en-US" sz="1500" dirty="0"/>
          </a:p>
        </p:txBody>
      </p:sp>
      <p:sp>
        <p:nvSpPr>
          <p:cNvPr id="28" name="Rectangle 27"/>
          <p:cNvSpPr/>
          <p:nvPr/>
        </p:nvSpPr>
        <p:spPr>
          <a:xfrm>
            <a:off x="8027259" y="3416875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2</a:t>
            </a:r>
            <a:endParaRPr lang="en-US" sz="1500" dirty="0"/>
          </a:p>
        </p:txBody>
      </p:sp>
      <p:sp>
        <p:nvSpPr>
          <p:cNvPr id="29" name="Rectangle 28"/>
          <p:cNvSpPr/>
          <p:nvPr/>
        </p:nvSpPr>
        <p:spPr>
          <a:xfrm>
            <a:off x="6332350" y="3895724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3</a:t>
            </a:r>
            <a:endParaRPr 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578406" y="3659356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dirty="0" smtClean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67441" y="2613496"/>
            <a:ext cx="914400" cy="2684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Driver</a:t>
            </a:r>
            <a:endParaRPr lang="en-US" sz="1800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5723185" y="3324695"/>
            <a:ext cx="1177637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6963173" y="2904440"/>
            <a:ext cx="958269" cy="67887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V="1">
            <a:off x="6884656" y="2230759"/>
            <a:ext cx="909784" cy="37061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46408" y="2399868"/>
            <a:ext cx="742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results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6533" y="3067994"/>
            <a:ext cx="742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results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43151" y="3520239"/>
            <a:ext cx="742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results</a:t>
            </a:r>
            <a:endParaRPr lang="en-US" sz="1600" dirty="0">
              <a:latin typeface="+mn-lt"/>
              <a:cs typeface="Avenir Ligh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29300" y="2533197"/>
            <a:ext cx="2826433" cy="2280103"/>
            <a:chOff x="5829300" y="2533197"/>
            <a:chExt cx="2826433" cy="2280103"/>
          </a:xfrm>
        </p:grpSpPr>
        <p:sp>
          <p:nvSpPr>
            <p:cNvPr id="32" name="Rectangle 31"/>
            <p:cNvSpPr/>
            <p:nvPr/>
          </p:nvSpPr>
          <p:spPr>
            <a:xfrm>
              <a:off x="7747000" y="2533197"/>
              <a:ext cx="908733" cy="2354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1</a:t>
              </a:r>
              <a:endParaRPr lang="en-US" sz="15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1" y="4070682"/>
              <a:ext cx="870436" cy="2473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2</a:t>
              </a:r>
              <a:endParaRPr lang="en-US" sz="15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29300" y="4566941"/>
              <a:ext cx="878467" cy="2463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3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19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55" y="4124324"/>
            <a:ext cx="955083" cy="8461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0" dirty="0" smtClean="0"/>
              <a:t>Log Mining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988"/>
            <a:ext cx="8229600" cy="10287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05233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messages = </a:t>
            </a:r>
            <a:r>
              <a:rPr lang="en-US" sz="1400" dirty="0" err="1" smtClean="0">
                <a:latin typeface="Lucida Console"/>
                <a:cs typeface="Lucida Console"/>
              </a:rPr>
              <a:t>errors.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549517" y="2081919"/>
            <a:ext cx="2357904" cy="2389135"/>
            <a:chOff x="5923729" y="2743323"/>
            <a:chExt cx="2763071" cy="31855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7805987" y="2055077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6" name="Rounded Rectangle 15"/>
          <p:cNvSpPr/>
          <p:nvPr/>
        </p:nvSpPr>
        <p:spPr>
          <a:xfrm>
            <a:off x="5859422" y="4093152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7714578" y="3596894"/>
            <a:ext cx="914400" cy="2684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/>
              <a:t>Worker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578407" y="341636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91914" y="1861886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1</a:t>
            </a:r>
            <a:endParaRPr lang="en-US" sz="1500" dirty="0"/>
          </a:p>
        </p:txBody>
      </p:sp>
      <p:sp>
        <p:nvSpPr>
          <p:cNvPr id="28" name="Rectangle 27"/>
          <p:cNvSpPr/>
          <p:nvPr/>
        </p:nvSpPr>
        <p:spPr>
          <a:xfrm>
            <a:off x="8027259" y="3416875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2</a:t>
            </a:r>
            <a:endParaRPr lang="en-US" sz="1500" dirty="0"/>
          </a:p>
        </p:txBody>
      </p:sp>
      <p:sp>
        <p:nvSpPr>
          <p:cNvPr id="29" name="Rectangle 28"/>
          <p:cNvSpPr/>
          <p:nvPr/>
        </p:nvSpPr>
        <p:spPr>
          <a:xfrm>
            <a:off x="6332350" y="3895724"/>
            <a:ext cx="777240" cy="2404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3</a:t>
            </a:r>
            <a:endParaRPr 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578406" y="3659356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dirty="0" smtClean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67441" y="2613496"/>
            <a:ext cx="914400" cy="2684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Driver</a:t>
            </a:r>
            <a:endParaRPr lang="en-US" sz="1800" dirty="0"/>
          </a:p>
        </p:txBody>
      </p:sp>
      <p:sp>
        <p:nvSpPr>
          <p:cNvPr id="31" name="Rounded Rectangle 30"/>
          <p:cNvSpPr/>
          <p:nvPr/>
        </p:nvSpPr>
        <p:spPr>
          <a:xfrm>
            <a:off x="971534" y="3959740"/>
            <a:ext cx="4668338" cy="1183759"/>
          </a:xfrm>
          <a:prstGeom prst="roundRect">
            <a:avLst>
              <a:gd name="adj" fmla="val 5511"/>
            </a:avLst>
          </a:prstGeom>
          <a:solidFill>
            <a:srgbClr val="FF66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FF"/>
                </a:solidFill>
                <a:latin typeface="Source Sans Pro Light"/>
                <a:cs typeface="Source Sans Pro Light"/>
              </a:rPr>
              <a:t>Cache your data </a:t>
            </a:r>
            <a:r>
              <a:rPr lang="en-US" b="1" dirty="0" smtClean="0">
                <a:solidFill>
                  <a:srgbClr val="FFFFFF"/>
                </a:solidFill>
                <a:latin typeface="Source Sans Pro Light"/>
                <a:cs typeface="Source Sans Pro Light"/>
                <a:sym typeface="Wingdings"/>
              </a:rPr>
              <a:t></a:t>
            </a:r>
            <a:r>
              <a:rPr lang="en-US" b="1" dirty="0" smtClean="0">
                <a:solidFill>
                  <a:srgbClr val="FFFFFF"/>
                </a:solidFill>
                <a:latin typeface="Source Sans Pro Light"/>
                <a:cs typeface="Source Sans Pro Light"/>
              </a:rPr>
              <a:t> Faster Results</a:t>
            </a:r>
          </a:p>
          <a:p>
            <a:r>
              <a:rPr lang="en-US" b="1" i="1" dirty="0" smtClean="0">
                <a:solidFill>
                  <a:srgbClr val="FFFFFF"/>
                </a:solidFill>
                <a:latin typeface="Source Sans Pro Light"/>
                <a:cs typeface="Source Sans Pro Light"/>
              </a:rPr>
              <a:t>Full</a:t>
            </a:r>
            <a:r>
              <a:rPr lang="en-US" b="1" i="1" dirty="0">
                <a:solidFill>
                  <a:srgbClr val="FFFFFF"/>
                </a:solidFill>
                <a:latin typeface="Source Sans Pro Light"/>
                <a:cs typeface="Source Sans Pro Light"/>
              </a:rPr>
              <a:t>-text search of Wikipedia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Source Sans Pro Light"/>
                <a:cs typeface="Source Sans Pro Light"/>
              </a:rPr>
              <a:t>60GB on 20 EC2 </a:t>
            </a:r>
            <a:r>
              <a:rPr lang="en-US" dirty="0" smtClean="0">
                <a:solidFill>
                  <a:srgbClr val="FFFFFF"/>
                </a:solidFill>
                <a:latin typeface="Source Sans Pro Light"/>
                <a:cs typeface="Source Sans Pro Light"/>
              </a:rPr>
              <a:t>machines</a:t>
            </a:r>
            <a:endParaRPr lang="en-US" dirty="0">
              <a:solidFill>
                <a:srgbClr val="FFFFFF"/>
              </a:solidFill>
              <a:latin typeface="Source Sans Pro Light"/>
              <a:cs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Source Sans Pro Light"/>
                <a:cs typeface="Source Sans Pro Light"/>
              </a:rPr>
              <a:t>0.5 </a:t>
            </a:r>
            <a:r>
              <a:rPr lang="en-US" dirty="0" smtClean="0">
                <a:solidFill>
                  <a:srgbClr val="FFFFFF"/>
                </a:solidFill>
                <a:latin typeface="Source Sans Pro Light"/>
                <a:cs typeface="Source Sans Pro Light"/>
              </a:rPr>
              <a:t>sec from </a:t>
            </a:r>
            <a:r>
              <a:rPr lang="en-US" dirty="0" err="1" smtClean="0">
                <a:solidFill>
                  <a:srgbClr val="FFFFFF"/>
                </a:solidFill>
                <a:latin typeface="Source Sans Pro Light"/>
                <a:cs typeface="Source Sans Pro Light"/>
              </a:rPr>
              <a:t>mem</a:t>
            </a:r>
            <a:r>
              <a:rPr lang="en-US" dirty="0" smtClean="0">
                <a:solidFill>
                  <a:srgbClr val="FFFFFF"/>
                </a:solidFill>
                <a:latin typeface="Source Sans Pro Light"/>
                <a:cs typeface="Source Sans Pro Light"/>
              </a:rPr>
              <a:t> vs</a:t>
            </a:r>
            <a:r>
              <a:rPr lang="en-US" dirty="0">
                <a:solidFill>
                  <a:srgbClr val="FFFFFF"/>
                </a:solidFill>
                <a:latin typeface="Source Sans Pro Light"/>
                <a:cs typeface="Source Sans Pro Light"/>
              </a:rPr>
              <a:t>. 20s for on-disk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829300" y="2533197"/>
            <a:ext cx="2826433" cy="2280103"/>
            <a:chOff x="5829300" y="2533197"/>
            <a:chExt cx="2826433" cy="2280103"/>
          </a:xfrm>
        </p:grpSpPr>
        <p:sp>
          <p:nvSpPr>
            <p:cNvPr id="24" name="Rectangle 23"/>
            <p:cNvSpPr/>
            <p:nvPr/>
          </p:nvSpPr>
          <p:spPr>
            <a:xfrm>
              <a:off x="7747000" y="2533197"/>
              <a:ext cx="908733" cy="2354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1</a:t>
              </a:r>
              <a:endParaRPr lang="en-US" sz="15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96201" y="4070682"/>
              <a:ext cx="870436" cy="2473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2</a:t>
              </a:r>
              <a:endParaRPr lang="en-US" sz="15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29300" y="4566941"/>
              <a:ext cx="878467" cy="2463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/>
                <a:t>Partition 3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01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Support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half" idx="4294967295"/>
          </p:nvPr>
        </p:nvSpPr>
        <p:spPr>
          <a:xfrm>
            <a:off x="5668443" y="1194612"/>
            <a:ext cx="3388341" cy="3749446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6600"/>
                </a:solidFill>
              </a:rPr>
              <a:t>Standalone Programs</a:t>
            </a:r>
          </a:p>
          <a:p>
            <a:pPr marL="117475" indent="-117475"/>
            <a:r>
              <a:rPr lang="en-US" sz="2000" dirty="0" smtClean="0"/>
              <a:t>Python, </a:t>
            </a:r>
            <a:r>
              <a:rPr lang="en-US" sz="2000" dirty="0" err="1" smtClean="0"/>
              <a:t>Scala</a:t>
            </a:r>
            <a:r>
              <a:rPr lang="en-US" sz="2000" dirty="0" smtClean="0"/>
              <a:t>, &amp; Java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6600"/>
                </a:solidFill>
              </a:rPr>
              <a:t>Interactive Shells</a:t>
            </a:r>
            <a:endParaRPr lang="en-US" sz="2000" b="1" dirty="0" smtClean="0"/>
          </a:p>
          <a:p>
            <a:pPr marL="174625" indent="-174625"/>
            <a:r>
              <a:rPr lang="en-US" sz="2000" dirty="0" smtClean="0"/>
              <a:t>Python &amp; </a:t>
            </a:r>
            <a:r>
              <a:rPr lang="en-US" sz="2000" dirty="0" err="1" smtClean="0"/>
              <a:t>Scala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6600"/>
                </a:solidFill>
              </a:rPr>
              <a:t>Performance</a:t>
            </a:r>
          </a:p>
          <a:p>
            <a:pPr marL="174625" indent="-174625"/>
            <a:r>
              <a:rPr lang="en-US" sz="2000" dirty="0" smtClean="0"/>
              <a:t>Java &amp; </a:t>
            </a:r>
            <a:r>
              <a:rPr lang="en-US" sz="2000" dirty="0" err="1" smtClean="0"/>
              <a:t>Scala</a:t>
            </a:r>
            <a:r>
              <a:rPr lang="en-US" sz="2000" dirty="0" smtClean="0"/>
              <a:t> are faster due to static typing</a:t>
            </a:r>
          </a:p>
          <a:p>
            <a:pPr marL="174625" indent="-174625"/>
            <a:r>
              <a:rPr lang="en-US" sz="2000" dirty="0" smtClean="0"/>
              <a:t>…but Python is often fine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463766" y="1066801"/>
            <a:ext cx="5120944" cy="987122"/>
          </a:xfr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numCol="1">
            <a:no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800" b="1" dirty="0" smtClean="0">
                <a:solidFill>
                  <a:srgbClr val="FF6600"/>
                </a:solidFill>
              </a:rPr>
              <a:t>Python</a:t>
            </a:r>
            <a:endParaRPr lang="en-US" sz="2800" b="1" dirty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400" dirty="0" smtClean="0">
                <a:latin typeface="Lucida Console"/>
                <a:cs typeface="Lucida Console"/>
              </a:rPr>
              <a:t>lines </a:t>
            </a:r>
            <a:r>
              <a:rPr lang="en-US" sz="1400" dirty="0">
                <a:latin typeface="Lucida Console"/>
                <a:cs typeface="Lucida Console"/>
              </a:rPr>
              <a:t>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(...)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“ERROR” 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in s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  <a:r>
              <a:rPr lang="en-US" sz="1400" dirty="0">
                <a:latin typeface="Lucida Console"/>
                <a:cs typeface="Lucida Console"/>
              </a:rPr>
              <a:t>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  <a:endParaRPr lang="en-US" sz="1400" b="1" dirty="0" smtClean="0">
              <a:solidFill>
                <a:srgbClr val="FF6600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61067" y="2224718"/>
            <a:ext cx="5123645" cy="9439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b="1" dirty="0" err="1" smtClean="0">
                <a:solidFill>
                  <a:srgbClr val="FF6600"/>
                </a:solidFill>
              </a:rPr>
              <a:t>Scala</a:t>
            </a:r>
            <a:endParaRPr lang="en-US" sz="1400" dirty="0" smtClean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1400" b="1" dirty="0" err="1" smtClean="0">
                <a:latin typeface="Lucida Console"/>
                <a:cs typeface="Lucida Console"/>
              </a:rPr>
              <a:t>val</a:t>
            </a:r>
            <a:r>
              <a:rPr lang="en-US" sz="1400" dirty="0" smtClean="0">
                <a:latin typeface="Lucida Console"/>
                <a:cs typeface="Lucida Console"/>
              </a:rPr>
              <a:t> lines = </a:t>
            </a:r>
            <a:r>
              <a:rPr lang="en-US" sz="1400" dirty="0" err="1" smtClean="0">
                <a:latin typeface="Lucida Console"/>
                <a:cs typeface="Lucida Console"/>
              </a:rPr>
              <a:t>sc.textFile</a:t>
            </a:r>
            <a:r>
              <a:rPr lang="en-US" sz="1400" dirty="0" smtClean="0">
                <a:latin typeface="Lucida Console"/>
                <a:cs typeface="Lucida Console"/>
              </a:rPr>
              <a:t>(...)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x =&gt;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x.contains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  <a:endParaRPr lang="en-US" sz="1400" b="1" dirty="0" smtClean="0">
              <a:solidFill>
                <a:srgbClr val="FF6600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61059" y="3328719"/>
            <a:ext cx="5123653" cy="16258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b="1" dirty="0" smtClean="0">
                <a:solidFill>
                  <a:srgbClr val="FF6600"/>
                </a:solidFill>
              </a:rPr>
              <a:t>Java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1400" dirty="0" err="1" smtClean="0">
                <a:latin typeface="Lucida Console"/>
                <a:cs typeface="Lucida Console"/>
              </a:rPr>
              <a:t>JavaRDD</a:t>
            </a:r>
            <a:r>
              <a:rPr lang="en-US" sz="1400" dirty="0" smtClean="0">
                <a:latin typeface="Lucida Console"/>
                <a:cs typeface="Lucida Console"/>
              </a:rPr>
              <a:t>&lt;String&gt; lines = </a:t>
            </a:r>
            <a:r>
              <a:rPr lang="en-US" sz="1400" dirty="0" err="1" smtClean="0">
                <a:latin typeface="Lucida Console"/>
                <a:cs typeface="Lucida Console"/>
              </a:rPr>
              <a:t>sc.textFile</a:t>
            </a:r>
            <a:r>
              <a:rPr lang="en-US" sz="1400" dirty="0" smtClean="0">
                <a:latin typeface="Lucida Console"/>
                <a:cs typeface="Lucida Console"/>
              </a:rPr>
              <a:t>(...);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b="1" dirty="0" smtClean="0">
                <a:latin typeface="Lucida Console"/>
                <a:cs typeface="Lucida Console"/>
              </a:rPr>
              <a:t>new</a:t>
            </a:r>
            <a:r>
              <a:rPr lang="en-US" sz="1400" dirty="0" smtClean="0">
                <a:latin typeface="Lucida Console"/>
                <a:cs typeface="Lucida Console"/>
              </a:rPr>
              <a:t> Function&lt;String, Boolean&gt;() {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Boolean call(String s) {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</a:t>
            </a:r>
            <a:r>
              <a:rPr lang="en-US" sz="1400" b="1" dirty="0" smtClean="0">
                <a:latin typeface="Lucida Console"/>
                <a:cs typeface="Lucida Console"/>
              </a:rPr>
              <a:t>return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 err="1" smtClean="0">
                <a:latin typeface="Lucida Console"/>
                <a:cs typeface="Lucida Console"/>
              </a:rPr>
              <a:t>s.contains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“error”</a:t>
            </a:r>
            <a:r>
              <a:rPr lang="en-US" sz="1400" dirty="0" smtClean="0">
                <a:latin typeface="Lucida Console"/>
                <a:cs typeface="Lucida Console"/>
              </a:rPr>
              <a:t>);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}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}).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649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</a:t>
            </a:r>
            <a:r>
              <a:rPr lang="en-US" baseline="0" dirty="0" smtClean="0"/>
              <a:t>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533400" y="1265795"/>
            <a:ext cx="4038600" cy="263822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en-US" sz="1200" dirty="0" smtClean="0">
                <a:latin typeface="Lucida Console"/>
                <a:cs typeface="Lucida Console"/>
              </a:rPr>
              <a:t>map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2"/>
          </p:nvPr>
        </p:nvSpPr>
        <p:spPr>
          <a:xfrm>
            <a:off x="3581400" y="1265795"/>
            <a:ext cx="4038600" cy="2638227"/>
          </a:xfrm>
        </p:spPr>
        <p:txBody>
          <a:bodyPr>
            <a:normAutofit/>
          </a:bodyPr>
          <a:lstStyle/>
          <a:p>
            <a:pPr marL="0" indent="0">
              <a:spcBef>
                <a:spcPts val="1400"/>
              </a:spcBef>
              <a:buNone/>
            </a:pPr>
            <a:r>
              <a:rPr lang="en-US" sz="1200" dirty="0" smtClean="0">
                <a:latin typeface="Lucida Console"/>
                <a:cs typeface="Lucida Console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42654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</a:t>
            </a:r>
            <a:r>
              <a:rPr lang="en-US" baseline="0" dirty="0" smtClean="0"/>
              <a:t>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533400" y="1299811"/>
            <a:ext cx="4038600" cy="263822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map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filter</a:t>
            </a: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groupBy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sort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union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join</a:t>
            </a: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leftOuterJoin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rightOuterJoin</a:t>
            </a:r>
            <a:endParaRPr lang="en-US" sz="2200" dirty="0">
              <a:latin typeface="Lucida Console"/>
              <a:cs typeface="Lucida Console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sz="half" idx="2"/>
          </p:nvPr>
        </p:nvSpPr>
        <p:spPr>
          <a:xfrm>
            <a:off x="3581400" y="1299811"/>
            <a:ext cx="4038600" cy="2638227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1400"/>
              </a:spcBef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reduce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count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fold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200" dirty="0" err="1" smtClean="0">
                <a:latin typeface="Lucida Console"/>
                <a:cs typeface="Lucida Console"/>
              </a:rPr>
              <a:t>reduceByKey</a:t>
            </a:r>
            <a:endParaRPr lang="en-US" sz="22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sz="2200" dirty="0" err="1" smtClean="0">
                <a:latin typeface="Lucida Console"/>
                <a:cs typeface="Lucida Console"/>
              </a:rPr>
              <a:t>groupByKey</a:t>
            </a:r>
            <a:endParaRPr lang="en-US" sz="22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sz="2200" dirty="0" err="1" smtClean="0">
                <a:latin typeface="Lucida Console"/>
                <a:cs typeface="Lucida Console"/>
              </a:rPr>
              <a:t>cogroup</a:t>
            </a:r>
            <a:endParaRPr lang="en-US" sz="22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cross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zip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324600" y="1280959"/>
            <a:ext cx="2743200" cy="263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1200" dirty="0" smtClean="0">
                <a:latin typeface="Lucida Console"/>
                <a:cs typeface="Lucida Console"/>
              </a:rPr>
              <a:t>sample</a:t>
            </a:r>
          </a:p>
          <a:p>
            <a:pPr>
              <a:spcBef>
                <a:spcPts val="1400"/>
              </a:spcBef>
            </a:pPr>
            <a:r>
              <a:rPr lang="en-US" sz="1200" dirty="0" smtClean="0">
                <a:latin typeface="Lucida Console"/>
                <a:cs typeface="Lucida Console"/>
              </a:rPr>
              <a:t>take</a:t>
            </a:r>
          </a:p>
          <a:p>
            <a:pPr>
              <a:spcBef>
                <a:spcPts val="1400"/>
              </a:spcBef>
            </a:pPr>
            <a:r>
              <a:rPr lang="en-US" sz="1200" dirty="0" smtClean="0">
                <a:latin typeface="Lucida Console"/>
                <a:cs typeface="Lucida Console"/>
              </a:rPr>
              <a:t>first</a:t>
            </a:r>
            <a:endParaRPr lang="en-US" sz="1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1200" smtClean="0">
                <a:latin typeface="Lucida Console"/>
                <a:cs typeface="Lucida Console"/>
              </a:rPr>
              <a:t>partitionBy</a:t>
            </a:r>
            <a:endParaRPr lang="en-US" sz="1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1200" dirty="0" err="1" smtClean="0">
                <a:latin typeface="Lucida Console"/>
                <a:cs typeface="Lucida Console"/>
              </a:rPr>
              <a:t>mapWith</a:t>
            </a:r>
            <a:endParaRPr lang="en-US" sz="1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1200" dirty="0" smtClean="0">
                <a:latin typeface="Lucida Console"/>
                <a:cs typeface="Lucida Console"/>
              </a:rPr>
              <a:t>pipe</a:t>
            </a:r>
          </a:p>
          <a:p>
            <a:pPr>
              <a:spcBef>
                <a:spcPts val="1400"/>
              </a:spcBef>
            </a:pPr>
            <a:r>
              <a:rPr lang="en-US" sz="1200" dirty="0" smtClean="0">
                <a:latin typeface="Lucida Console"/>
                <a:cs typeface="Lucida Console"/>
              </a:rPr>
              <a:t>save    </a:t>
            </a:r>
            <a:r>
              <a:rPr lang="en-US" sz="1200" b="1" dirty="0" smtClean="0">
                <a:latin typeface="Lucida Console"/>
                <a:cs typeface="Lucida Console"/>
              </a:rPr>
              <a:t>...</a:t>
            </a:r>
            <a:endParaRPr lang="en-US" sz="12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2693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Recovery: Design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96963"/>
            <a:ext cx="8850312" cy="3589337"/>
          </a:xfrm>
        </p:spPr>
        <p:txBody>
          <a:bodyPr/>
          <a:lstStyle/>
          <a:p>
            <a:r>
              <a:rPr lang="en-US" dirty="0" smtClean="0"/>
              <a:t>Replication: </a:t>
            </a:r>
          </a:p>
          <a:p>
            <a:pPr lvl="1"/>
            <a:r>
              <a:rPr lang="en-US" dirty="0" smtClean="0"/>
              <a:t>Slow: need to write data over network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Memory inefficient</a:t>
            </a:r>
          </a:p>
          <a:p>
            <a:r>
              <a:rPr lang="en-US" dirty="0" smtClean="0">
                <a:sym typeface="Wingdings"/>
              </a:rPr>
              <a:t>Backup on persistent storage:</a:t>
            </a:r>
          </a:p>
          <a:p>
            <a:pPr lvl="1"/>
            <a:r>
              <a:rPr lang="en-US" dirty="0" smtClean="0">
                <a:sym typeface="Wingdings"/>
              </a:rPr>
              <a:t>Persistent storage still (much) slower than memory</a:t>
            </a:r>
          </a:p>
          <a:p>
            <a:pPr lvl="1"/>
            <a:r>
              <a:rPr lang="en-US" dirty="0" smtClean="0">
                <a:sym typeface="Wingdings"/>
              </a:rPr>
              <a:t>Still need to go over network to protect against machine failures</a:t>
            </a:r>
          </a:p>
          <a:p>
            <a:r>
              <a:rPr lang="en-US" dirty="0" smtClean="0">
                <a:sym typeface="Wingdings"/>
              </a:rPr>
              <a:t>Spark choice: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Lineage: track seq. of operations to </a:t>
            </a:r>
            <a:r>
              <a:rPr lang="en-US" dirty="0">
                <a:ea typeface="ＭＳ Ｐゴシック" charset="-128"/>
                <a:cs typeface="ＭＳ Ｐゴシック" charset="-128"/>
              </a:rPr>
              <a:t>efficiently reconstruct lost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RRD partitions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Enabled by determinist execution and data immutability 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endParaRPr lang="en-US" dirty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4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725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Fault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Recovery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714500"/>
          </a:xfrm>
        </p:spPr>
        <p:txBody>
          <a:bodyPr/>
          <a:lstStyle/>
          <a:p>
            <a:pPr eaLnBrk="1" hangingPunct="1"/>
            <a:r>
              <a:rPr lang="en-US"/>
              <a:t>Two</a:t>
            </a:r>
            <a:r>
              <a:rPr lang="en-US" smtClean="0"/>
              <a:t>-partition </a:t>
            </a:r>
            <a:r>
              <a:rPr lang="en-US" dirty="0"/>
              <a:t>RDD A={A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} stored on disk</a:t>
            </a:r>
          </a:p>
          <a:p>
            <a:pPr marL="742760" lvl="1" indent="-514064" eaLnBrk="1" hangingPunct="1">
              <a:buFont typeface="Calibri" charset="0"/>
              <a:buAutoNum type="arabicParenR"/>
            </a:pPr>
            <a:r>
              <a:rPr lang="en-US" dirty="0" smtClean="0">
                <a:sym typeface="Wingdings" charset="0"/>
              </a:rPr>
              <a:t>filter</a:t>
            </a:r>
            <a:r>
              <a:rPr lang="en-US" dirty="0" smtClean="0"/>
              <a:t> </a:t>
            </a:r>
            <a:r>
              <a:rPr lang="en-US" dirty="0"/>
              <a:t>and cache </a:t>
            </a:r>
            <a:r>
              <a:rPr lang="en-US" dirty="0">
                <a:sym typeface="Wingdings" charset="0"/>
              </a:rPr>
              <a:t> RDD B</a:t>
            </a:r>
            <a:endParaRPr lang="en-US" dirty="0"/>
          </a:p>
          <a:p>
            <a:pPr marL="742760" lvl="1" indent="-514064" eaLnBrk="1" hangingPunct="1">
              <a:buFont typeface="Calibri" charset="0"/>
              <a:buAutoNum type="arabicParenR"/>
            </a:pPr>
            <a:r>
              <a:rPr lang="en-US" dirty="0" smtClean="0"/>
              <a:t>join</a:t>
            </a:r>
            <a:r>
              <a:rPr lang="en-US" dirty="0" smtClean="0">
                <a:sym typeface="Wingdings" charset="0"/>
              </a:rPr>
              <a:t> </a:t>
            </a:r>
            <a:r>
              <a:rPr lang="en-US" dirty="0">
                <a:sym typeface="Wingdings" charset="0"/>
              </a:rPr>
              <a:t>RDD C</a:t>
            </a:r>
          </a:p>
          <a:p>
            <a:pPr marL="742760" lvl="1" indent="-514064" eaLnBrk="1" hangingPunct="1">
              <a:buFont typeface="Calibri" charset="0"/>
              <a:buAutoNum type="arabicParenR"/>
            </a:pPr>
            <a:r>
              <a:rPr lang="en-US" dirty="0" smtClean="0">
                <a:sym typeface="Wingdings" charset="0"/>
              </a:rPr>
              <a:t>aggregate  RDD D</a:t>
            </a:r>
            <a:endParaRPr lang="en-US" dirty="0"/>
          </a:p>
          <a:p>
            <a:pPr eaLnBrk="1" hangingPunct="1"/>
            <a:endParaRPr lang="en-US" dirty="0">
              <a:latin typeface="Corbel (body)" charset="0"/>
            </a:endParaRPr>
          </a:p>
        </p:txBody>
      </p:sp>
      <p:pic>
        <p:nvPicPr>
          <p:cNvPr id="50179" name="Picture 6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94" y="3125168"/>
            <a:ext cx="712812" cy="4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0" name="Group 67"/>
          <p:cNvGrpSpPr>
            <a:grpSpLocks/>
          </p:cNvGrpSpPr>
          <p:nvPr/>
        </p:nvGrpSpPr>
        <p:grpSpPr bwMode="auto">
          <a:xfrm>
            <a:off x="977069" y="2937722"/>
            <a:ext cx="459660" cy="378392"/>
            <a:chOff x="304800" y="3678908"/>
            <a:chExt cx="446484" cy="461292"/>
          </a:xfrm>
        </p:grpSpPr>
        <p:sp>
          <p:nvSpPr>
            <p:cNvPr id="119" name="Rectangle 118"/>
            <p:cNvSpPr/>
            <p:nvPr/>
          </p:nvSpPr>
          <p:spPr>
            <a:xfrm>
              <a:off x="304800" y="3683000"/>
              <a:ext cx="442899" cy="457200"/>
            </a:xfrm>
            <a:prstGeom prst="rect">
              <a:avLst/>
            </a:prstGeom>
            <a:solidFill>
              <a:srgbClr val="FFF7D5"/>
            </a:solidFill>
            <a:ln>
              <a:solidFill>
                <a:schemeClr val="tx1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47548" y="3678908"/>
              <a:ext cx="403736" cy="450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A</a:t>
              </a:r>
              <a:r>
                <a:rPr lang="en-US" baseline="-25000" dirty="0">
                  <a:latin typeface="Helvetica Neue Light"/>
                  <a:cs typeface="Helvetica Neue Light"/>
                </a:rPr>
                <a:t>1</a:t>
              </a:r>
            </a:p>
          </p:txBody>
        </p:sp>
      </p:grpSp>
      <p:pic>
        <p:nvPicPr>
          <p:cNvPr id="50181" name="Picture 6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87" y="4162274"/>
            <a:ext cx="712812" cy="4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2" name="Group 69"/>
          <p:cNvGrpSpPr>
            <a:grpSpLocks/>
          </p:cNvGrpSpPr>
          <p:nvPr/>
        </p:nvGrpSpPr>
        <p:grpSpPr bwMode="auto">
          <a:xfrm>
            <a:off x="977069" y="3978172"/>
            <a:ext cx="455970" cy="387090"/>
            <a:chOff x="304800" y="3683000"/>
            <a:chExt cx="442899" cy="427102"/>
          </a:xfrm>
        </p:grpSpPr>
        <p:sp>
          <p:nvSpPr>
            <p:cNvPr id="117" name="Rectangle 116"/>
            <p:cNvSpPr/>
            <p:nvPr/>
          </p:nvSpPr>
          <p:spPr>
            <a:xfrm>
              <a:off x="304800" y="3683000"/>
              <a:ext cx="442899" cy="423890"/>
            </a:xfrm>
            <a:prstGeom prst="rect">
              <a:avLst/>
            </a:prstGeom>
            <a:solidFill>
              <a:srgbClr val="FFF7D5"/>
            </a:solidFill>
            <a:ln>
              <a:solidFill>
                <a:schemeClr val="tx1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17943" y="3702594"/>
              <a:ext cx="403735" cy="4075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A</a:t>
              </a:r>
              <a:r>
                <a:rPr lang="en-US" baseline="-25000" dirty="0">
                  <a:latin typeface="Helvetica Neue Light"/>
                  <a:cs typeface="Helvetica Neue Light"/>
                </a:rPr>
                <a:t>2</a:t>
              </a:r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904922" y="2779466"/>
            <a:ext cx="584390" cy="1728509"/>
          </a:xfrm>
          <a:prstGeom prst="roundRect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72" name="TextBox 71"/>
          <p:cNvSpPr txBox="1"/>
          <p:nvPr/>
        </p:nvSpPr>
        <p:spPr>
          <a:xfrm rot="16200000">
            <a:off x="282170" y="3471033"/>
            <a:ext cx="770057" cy="315778"/>
          </a:xfrm>
          <a:prstGeom prst="rect">
            <a:avLst/>
          </a:prstGeom>
          <a:noFill/>
        </p:spPr>
        <p:txBody>
          <a:bodyPr wrap="none" lIns="38405" tIns="19202" rIns="38405" bIns="19202">
            <a:spAutoFit/>
          </a:bodyPr>
          <a:lstStyle/>
          <a:p>
            <a:pPr>
              <a:defRPr/>
            </a:pPr>
            <a:r>
              <a:rPr lang="en-US" dirty="0">
                <a:latin typeface="Helvetica Neue Light"/>
                <a:cs typeface="Helvetica Neue Light"/>
              </a:rPr>
              <a:t>RDD A</a:t>
            </a:r>
          </a:p>
        </p:txBody>
      </p:sp>
      <p:grpSp>
        <p:nvGrpSpPr>
          <p:cNvPr id="244" name="Group 243"/>
          <p:cNvGrpSpPr>
            <a:grpSpLocks/>
          </p:cNvGrpSpPr>
          <p:nvPr/>
        </p:nvGrpSpPr>
        <p:grpSpPr bwMode="auto">
          <a:xfrm>
            <a:off x="5947269" y="3137007"/>
            <a:ext cx="2359611" cy="1025267"/>
            <a:chOff x="14344639" y="8372321"/>
            <a:chExt cx="5191352" cy="2749705"/>
          </a:xfrm>
        </p:grpSpPr>
        <p:pic>
          <p:nvPicPr>
            <p:cNvPr id="50220" name="Picture 61" descr="DDR2-Laptop-RAM-Memory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7126" y="8382000"/>
              <a:ext cx="1758865" cy="141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Oval 109"/>
            <p:cNvSpPr/>
            <p:nvPr/>
          </p:nvSpPr>
          <p:spPr>
            <a:xfrm>
              <a:off x="15870719" y="9143889"/>
              <a:ext cx="1421525" cy="1112901"/>
            </a:xfrm>
            <a:prstGeom prst="ellipse">
              <a:avLst/>
            </a:prstGeom>
            <a:solidFill>
              <a:srgbClr val="CCFFCC"/>
            </a:solidFill>
            <a:ln>
              <a:solidFill>
                <a:srgbClr val="0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5870719" y="9219173"/>
              <a:ext cx="1375768" cy="9905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err="1">
                  <a:latin typeface="Helvetica Neue Light"/>
                  <a:cs typeface="Helvetica Neue Light"/>
                </a:rPr>
                <a:t>a</a:t>
              </a:r>
              <a:r>
                <a:rPr lang="en-US" dirty="0" err="1" smtClean="0">
                  <a:latin typeface="Helvetica Neue Light"/>
                  <a:cs typeface="Helvetica Neue Light"/>
                </a:rPr>
                <a:t>gg</a:t>
              </a:r>
              <a:r>
                <a:rPr lang="en-US" dirty="0" smtClean="0">
                  <a:latin typeface="Helvetica Neue Light"/>
                  <a:cs typeface="Helvetica Neue Light"/>
                </a:rPr>
                <a:t>.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14" name="Straight Arrow Connector 113"/>
            <p:cNvCxnSpPr>
              <a:endCxn id="110" idx="2"/>
            </p:cNvCxnSpPr>
            <p:nvPr/>
          </p:nvCxnSpPr>
          <p:spPr>
            <a:xfrm>
              <a:off x="14344639" y="8372321"/>
              <a:ext cx="1526080" cy="1328020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endCxn id="110" idx="2"/>
            </p:cNvCxnSpPr>
            <p:nvPr/>
          </p:nvCxnSpPr>
          <p:spPr>
            <a:xfrm flipV="1">
              <a:off x="14344639" y="9700341"/>
              <a:ext cx="1526080" cy="1421685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18154146" y="9276235"/>
              <a:ext cx="1004758" cy="858783"/>
            </a:xfrm>
            <a:prstGeom prst="rect">
              <a:avLst/>
            </a:prstGeom>
            <a:solidFill>
              <a:srgbClr val="FFF7D5"/>
            </a:solidFill>
            <a:ln>
              <a:solidFill>
                <a:srgbClr val="000000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8277629" y="9253577"/>
              <a:ext cx="754157" cy="9905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D</a:t>
              </a:r>
              <a:endParaRPr lang="en-US" baseline="-250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16" name="Straight Arrow Connector 115"/>
            <p:cNvCxnSpPr>
              <a:stCxn id="110" idx="6"/>
              <a:endCxn id="112" idx="1"/>
            </p:cNvCxnSpPr>
            <p:nvPr/>
          </p:nvCxnSpPr>
          <p:spPr>
            <a:xfrm>
              <a:off x="17292244" y="9700341"/>
              <a:ext cx="861902" cy="5286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>
            <a:grpSpLocks/>
          </p:cNvGrpSpPr>
          <p:nvPr/>
        </p:nvGrpSpPr>
        <p:grpSpPr bwMode="auto">
          <a:xfrm>
            <a:off x="1433041" y="2665810"/>
            <a:ext cx="2153585" cy="1711397"/>
            <a:chOff x="4411255" y="7109509"/>
            <a:chExt cx="4739010" cy="4588814"/>
          </a:xfrm>
        </p:grpSpPr>
        <p:pic>
          <p:nvPicPr>
            <p:cNvPr id="50205" name="Picture 62" descr="DDR2-Laptop-RAM-Memory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796" y="7109509"/>
              <a:ext cx="1758865" cy="141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206" name="Picture 64" descr="DDR2-Laptop-RAM-Memory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9829800"/>
              <a:ext cx="1758865" cy="141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Oval 95"/>
            <p:cNvSpPr/>
            <p:nvPr/>
          </p:nvSpPr>
          <p:spPr>
            <a:xfrm>
              <a:off x="5449818" y="7776727"/>
              <a:ext cx="1261541" cy="1112645"/>
            </a:xfrm>
            <a:prstGeom prst="ellipse">
              <a:avLst/>
            </a:prstGeom>
            <a:solidFill>
              <a:srgbClr val="CCFFCC"/>
            </a:solidFill>
            <a:ln>
              <a:solidFill>
                <a:srgbClr val="0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93924" y="7878886"/>
              <a:ext cx="1309387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Helvetica Neue Light"/>
                  <a:cs typeface="Helvetica Neue Light"/>
                </a:rPr>
                <a:t>filter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5449818" y="10587264"/>
              <a:ext cx="1259955" cy="1111059"/>
            </a:xfrm>
            <a:prstGeom prst="ellipse">
              <a:avLst/>
            </a:prstGeom>
            <a:solidFill>
              <a:srgbClr val="CCFFCC"/>
            </a:solidFill>
            <a:ln>
              <a:solidFill>
                <a:srgbClr val="0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65978" y="10674418"/>
              <a:ext cx="1309387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Helvetica Neue Light"/>
                  <a:cs typeface="Helvetica Neue Light"/>
                </a:rPr>
                <a:t>filter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643625" y="10622040"/>
              <a:ext cx="1003367" cy="1036455"/>
            </a:xfrm>
            <a:prstGeom prst="rect">
              <a:avLst/>
            </a:prstGeom>
            <a:solidFill>
              <a:srgbClr val="FFF7D5"/>
            </a:solidFill>
            <a:ln>
              <a:solidFill>
                <a:srgbClr val="000000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629654" y="10649817"/>
              <a:ext cx="933441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B</a:t>
              </a:r>
              <a:r>
                <a:rPr lang="en-US" baseline="-25000" dirty="0">
                  <a:latin typeface="Helvetica Neue Light"/>
                  <a:cs typeface="Helvetica Neue Light"/>
                </a:rPr>
                <a:t>2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643625" y="7845982"/>
              <a:ext cx="1003367" cy="1007177"/>
            </a:xfrm>
            <a:prstGeom prst="rect">
              <a:avLst/>
            </a:prstGeom>
            <a:solidFill>
              <a:srgbClr val="FFF7D5"/>
            </a:solidFill>
            <a:ln>
              <a:solidFill>
                <a:srgbClr val="000000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629654" y="7843388"/>
              <a:ext cx="933441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B</a:t>
              </a:r>
              <a:r>
                <a:rPr lang="en-US" baseline="-25000" dirty="0">
                  <a:latin typeface="Helvetica Neue Light"/>
                  <a:cs typeface="Helvetica Neue Light"/>
                </a:rPr>
                <a:t>1</a:t>
              </a:r>
            </a:p>
          </p:txBody>
        </p:sp>
        <p:cxnSp>
          <p:nvCxnSpPr>
            <p:cNvPr id="104" name="Straight Arrow Connector 103"/>
            <p:cNvCxnSpPr>
              <a:stCxn id="119" idx="3"/>
              <a:endCxn id="96" idx="2"/>
            </p:cNvCxnSpPr>
            <p:nvPr/>
          </p:nvCxnSpPr>
          <p:spPr>
            <a:xfrm flipV="1">
              <a:off x="4411255" y="8333051"/>
              <a:ext cx="1038563" cy="17313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17" idx="3"/>
              <a:endCxn id="98" idx="2"/>
            </p:cNvCxnSpPr>
            <p:nvPr/>
          </p:nvCxnSpPr>
          <p:spPr>
            <a:xfrm flipV="1">
              <a:off x="4411257" y="11142793"/>
              <a:ext cx="1038560" cy="637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8" idx="6"/>
              <a:endCxn id="100" idx="1"/>
            </p:cNvCxnSpPr>
            <p:nvPr/>
          </p:nvCxnSpPr>
          <p:spPr>
            <a:xfrm flipV="1">
              <a:off x="6709772" y="11140267"/>
              <a:ext cx="933853" cy="2526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6" idx="6"/>
              <a:endCxn id="103" idx="1"/>
            </p:cNvCxnSpPr>
            <p:nvPr/>
          </p:nvCxnSpPr>
          <p:spPr>
            <a:xfrm>
              <a:off x="6711359" y="8333052"/>
              <a:ext cx="918295" cy="5486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>
            <a:grpSpLocks/>
          </p:cNvGrpSpPr>
          <p:nvPr/>
        </p:nvGrpSpPr>
        <p:grpSpPr bwMode="auto">
          <a:xfrm>
            <a:off x="3357917" y="2665814"/>
            <a:ext cx="2804198" cy="1691908"/>
            <a:chOff x="8647138" y="7109509"/>
            <a:chExt cx="6169853" cy="4536558"/>
          </a:xfrm>
        </p:grpSpPr>
        <p:pic>
          <p:nvPicPr>
            <p:cNvPr id="50189" name="Picture 63" descr="DDR2-Laptop-RAM-Memory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58126" y="7109509"/>
              <a:ext cx="1758865" cy="141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90" name="Picture 65" descr="DDR2-Laptop-RAM-Memory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58126" y="9753600"/>
              <a:ext cx="1758865" cy="141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Oval 78"/>
            <p:cNvSpPr/>
            <p:nvPr/>
          </p:nvSpPr>
          <p:spPr>
            <a:xfrm>
              <a:off x="10983074" y="7802267"/>
              <a:ext cx="1261371" cy="1112643"/>
            </a:xfrm>
            <a:prstGeom prst="ellipse">
              <a:avLst/>
            </a:prstGeom>
            <a:solidFill>
              <a:srgbClr val="CCFFCC"/>
            </a:solidFill>
            <a:ln>
              <a:solidFill>
                <a:srgbClr val="0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83074" y="7936454"/>
              <a:ext cx="1177542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Helvetica Neue Light"/>
                  <a:cs typeface="Helvetica Neue Light"/>
                </a:rPr>
                <a:t>join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0983074" y="10535008"/>
              <a:ext cx="1241186" cy="1111059"/>
            </a:xfrm>
            <a:prstGeom prst="ellipse">
              <a:avLst/>
            </a:prstGeom>
            <a:solidFill>
              <a:srgbClr val="CCFFCC"/>
            </a:solidFill>
            <a:ln>
              <a:solidFill>
                <a:srgbClr val="0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83074" y="10572690"/>
              <a:ext cx="1177542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Helvetica Neue Light"/>
                  <a:cs typeface="Helvetica Neue Light"/>
                </a:rPr>
                <a:t>join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3341050" y="10560548"/>
              <a:ext cx="1003230" cy="1030108"/>
            </a:xfrm>
            <a:prstGeom prst="rect">
              <a:avLst/>
            </a:prstGeom>
            <a:solidFill>
              <a:srgbClr val="FFF7D5"/>
            </a:solidFill>
            <a:ln>
              <a:solidFill>
                <a:srgbClr val="000000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330269" y="10586088"/>
              <a:ext cx="952106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C</a:t>
              </a:r>
              <a:r>
                <a:rPr lang="en-US" baseline="-25000" dirty="0">
                  <a:latin typeface="Helvetica Neue Light"/>
                  <a:cs typeface="Helvetica Neue Light"/>
                </a:rPr>
                <a:t>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341050" y="7879314"/>
              <a:ext cx="1003230" cy="973845"/>
            </a:xfrm>
            <a:prstGeom prst="rect">
              <a:avLst/>
            </a:prstGeom>
            <a:solidFill>
              <a:srgbClr val="FFF7D5"/>
            </a:solidFill>
            <a:ln>
              <a:solidFill>
                <a:srgbClr val="000000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330269" y="7891534"/>
              <a:ext cx="952106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C</a:t>
              </a:r>
              <a:r>
                <a:rPr lang="en-US" baseline="-25000" dirty="0">
                  <a:latin typeface="Helvetica Neue Light"/>
                  <a:cs typeface="Helvetica Neue Light"/>
                </a:rPr>
                <a:t>1</a:t>
              </a:r>
            </a:p>
          </p:txBody>
        </p:sp>
        <p:cxnSp>
          <p:nvCxnSpPr>
            <p:cNvPr id="89" name="Straight Arrow Connector 88"/>
            <p:cNvCxnSpPr>
              <a:stCxn id="81" idx="6"/>
              <a:endCxn id="83" idx="1"/>
            </p:cNvCxnSpPr>
            <p:nvPr/>
          </p:nvCxnSpPr>
          <p:spPr>
            <a:xfrm flipV="1">
              <a:off x="12224260" y="11075602"/>
              <a:ext cx="1116790" cy="14936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9" idx="6"/>
              <a:endCxn id="87" idx="1"/>
            </p:cNvCxnSpPr>
            <p:nvPr/>
          </p:nvCxnSpPr>
          <p:spPr>
            <a:xfrm>
              <a:off x="12244445" y="8358588"/>
              <a:ext cx="1096605" cy="7648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102" idx="3"/>
              <a:endCxn id="79" idx="2"/>
            </p:cNvCxnSpPr>
            <p:nvPr/>
          </p:nvCxnSpPr>
          <p:spPr>
            <a:xfrm>
              <a:off x="8647138" y="8349571"/>
              <a:ext cx="2335936" cy="9017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102" idx="3"/>
              <a:endCxn id="81" idx="2"/>
            </p:cNvCxnSpPr>
            <p:nvPr/>
          </p:nvCxnSpPr>
          <p:spPr>
            <a:xfrm>
              <a:off x="8647138" y="8349571"/>
              <a:ext cx="2335936" cy="2740966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00" idx="3"/>
              <a:endCxn id="81" idx="2"/>
            </p:cNvCxnSpPr>
            <p:nvPr/>
          </p:nvCxnSpPr>
          <p:spPr>
            <a:xfrm flipV="1">
              <a:off x="8647138" y="11090538"/>
              <a:ext cx="2335936" cy="49730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100" idx="3"/>
              <a:endCxn id="79" idx="2"/>
            </p:cNvCxnSpPr>
            <p:nvPr/>
          </p:nvCxnSpPr>
          <p:spPr>
            <a:xfrm flipV="1">
              <a:off x="8647138" y="8358588"/>
              <a:ext cx="2335936" cy="2781679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rot="16200000" flipH="1">
            <a:off x="13344525" y="5514975"/>
            <a:ext cx="971550" cy="1600200"/>
          </a:xfrm>
          <a:prstGeom prst="line">
            <a:avLst/>
          </a:prstGeom>
          <a:ln w="127000" cmpd="sng"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6200000" flipH="1">
            <a:off x="13496925" y="5629275"/>
            <a:ext cx="971550" cy="1600200"/>
          </a:xfrm>
          <a:prstGeom prst="line">
            <a:avLst/>
          </a:prstGeom>
          <a:ln w="127000" cmpd="sng"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7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Groups, Communicators, Contexts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69863" y="1211440"/>
            <a:ext cx="4745037" cy="36448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Helvetica Neue"/>
                <a:cs typeface="Helvetica Neue"/>
              </a:rPr>
              <a:t>Group</a:t>
            </a:r>
            <a:r>
              <a:rPr lang="en-US" dirty="0"/>
              <a:t>: </a:t>
            </a:r>
            <a:r>
              <a:rPr lang="en-US" dirty="0" smtClean="0"/>
              <a:t>a fixed ordered </a:t>
            </a:r>
            <a:r>
              <a:rPr lang="en-US" dirty="0"/>
              <a:t>set of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smtClean="0"/>
              <a:t>processes, i.e., 0, 1, .., k-1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>
                <a:latin typeface="Helvetica Neue"/>
                <a:cs typeface="Helvetica Neue"/>
              </a:rPr>
              <a:t>Communicator</a:t>
            </a:r>
            <a:r>
              <a:rPr lang="en-US" dirty="0" smtClean="0"/>
              <a:t>: specify scope of communication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Between processes in a group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Between two disjoint groups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latin typeface="Helvetica Neue"/>
                <a:cs typeface="Helvetica Neue"/>
              </a:rPr>
              <a:t>Context</a:t>
            </a:r>
            <a:r>
              <a:rPr lang="en-US" dirty="0" smtClean="0"/>
              <a:t>: partition of comm. space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message sent in one context cannot be received in another </a:t>
            </a:r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086827"/>
            <a:ext cx="4508500" cy="2392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003800" y="3594437"/>
            <a:ext cx="40894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b="1" i="1" dirty="0">
                <a:latin typeface="Helvetica Neue Light"/>
                <a:cs typeface="Helvetica Neue Light"/>
              </a:rPr>
              <a:t>This image is captured from:</a:t>
            </a:r>
          </a:p>
          <a:p>
            <a:r>
              <a:rPr lang="en-US" sz="1600" b="1" i="1" dirty="0" smtClean="0">
                <a:latin typeface="Helvetica Neue Light"/>
                <a:cs typeface="Helvetica Neue Light"/>
              </a:rPr>
              <a:t>“Writing </a:t>
            </a:r>
            <a:r>
              <a:rPr lang="en-US" sz="1600" b="1" i="1" dirty="0">
                <a:latin typeface="Helvetica Neue Light"/>
                <a:cs typeface="Helvetica Neue Light"/>
              </a:rPr>
              <a:t>Message Passing Parallel Programs with </a:t>
            </a:r>
            <a:r>
              <a:rPr lang="en-US" sz="1600" b="1" i="1" dirty="0" smtClean="0">
                <a:latin typeface="Helvetica Neue Light"/>
                <a:cs typeface="Helvetica Neue Light"/>
              </a:rPr>
              <a:t>MPI”, </a:t>
            </a:r>
            <a:r>
              <a:rPr lang="en-US" sz="1400" b="1" i="1" dirty="0" smtClean="0">
                <a:latin typeface="Helvetica Neue Light"/>
                <a:cs typeface="Helvetica Neue Light"/>
              </a:rPr>
              <a:t>Course Notes</a:t>
            </a:r>
            <a:r>
              <a:rPr lang="en-US" sz="1400" i="1" dirty="0" smtClean="0">
                <a:latin typeface="Helvetica Neue Light"/>
                <a:cs typeface="Helvetica Neue Light"/>
              </a:rPr>
              <a:t>, Edinburgh </a:t>
            </a:r>
            <a:r>
              <a:rPr lang="en-US" sz="1400" i="1" dirty="0">
                <a:latin typeface="Helvetica Neue Light"/>
                <a:cs typeface="Helvetica Neue Light"/>
              </a:rPr>
              <a:t>Parallel Computing Centre</a:t>
            </a:r>
          </a:p>
          <a:p>
            <a:r>
              <a:rPr lang="en-US" sz="1400" i="1" dirty="0">
                <a:latin typeface="Helvetica Neue Light"/>
                <a:cs typeface="Helvetica Neue Light"/>
              </a:rPr>
              <a:t>The University of Edinburgh</a:t>
            </a:r>
          </a:p>
        </p:txBody>
      </p:sp>
    </p:spTree>
    <p:extLst>
      <p:ext uri="{BB962C8B-B14F-4D97-AF65-F5344CB8AC3E}">
        <p14:creationId xmlns:p14="http://schemas.microsoft.com/office/powerpoint/2010/main" val="4476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725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Fault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Recovery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00150"/>
            <a:ext cx="8678264" cy="1714500"/>
          </a:xfrm>
        </p:spPr>
        <p:txBody>
          <a:bodyPr/>
          <a:lstStyle/>
          <a:p>
            <a:pPr eaLnBrk="1" hangingPunct="1"/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lost due to node failure before </a:t>
            </a:r>
            <a:r>
              <a:rPr lang="en-US" dirty="0" smtClean="0"/>
              <a:t>“aggregate” finishes</a:t>
            </a:r>
            <a:endParaRPr lang="en-US" dirty="0"/>
          </a:p>
          <a:p>
            <a:pPr eaLnBrk="1" hangingPunct="1"/>
            <a:endParaRPr lang="en-US" dirty="0">
              <a:latin typeface="Corbel (body)" charset="0"/>
            </a:endParaRPr>
          </a:p>
        </p:txBody>
      </p:sp>
      <p:pic>
        <p:nvPicPr>
          <p:cNvPr id="50179" name="Picture 6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94" y="3125168"/>
            <a:ext cx="712812" cy="4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0" name="Group 67"/>
          <p:cNvGrpSpPr>
            <a:grpSpLocks/>
          </p:cNvGrpSpPr>
          <p:nvPr/>
        </p:nvGrpSpPr>
        <p:grpSpPr bwMode="auto">
          <a:xfrm>
            <a:off x="977069" y="2938522"/>
            <a:ext cx="459660" cy="377595"/>
            <a:chOff x="304800" y="3679880"/>
            <a:chExt cx="446484" cy="460320"/>
          </a:xfrm>
        </p:grpSpPr>
        <p:sp>
          <p:nvSpPr>
            <p:cNvPr id="119" name="Rectangle 118"/>
            <p:cNvSpPr/>
            <p:nvPr/>
          </p:nvSpPr>
          <p:spPr>
            <a:xfrm>
              <a:off x="304800" y="3683000"/>
              <a:ext cx="442899" cy="457200"/>
            </a:xfrm>
            <a:prstGeom prst="rect">
              <a:avLst/>
            </a:prstGeom>
            <a:solidFill>
              <a:srgbClr val="FFF7D5"/>
            </a:solidFill>
            <a:ln>
              <a:solidFill>
                <a:schemeClr val="tx1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47548" y="3679880"/>
              <a:ext cx="403736" cy="450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A</a:t>
              </a:r>
              <a:r>
                <a:rPr lang="en-US" baseline="-25000" dirty="0">
                  <a:latin typeface="Helvetica Neue Light"/>
                  <a:cs typeface="Helvetica Neue Light"/>
                </a:rPr>
                <a:t>1</a:t>
              </a:r>
            </a:p>
          </p:txBody>
        </p:sp>
      </p:grpSp>
      <p:pic>
        <p:nvPicPr>
          <p:cNvPr id="50181" name="Picture 6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87" y="4162274"/>
            <a:ext cx="712812" cy="4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2" name="Group 69"/>
          <p:cNvGrpSpPr>
            <a:grpSpLocks/>
          </p:cNvGrpSpPr>
          <p:nvPr/>
        </p:nvGrpSpPr>
        <p:grpSpPr bwMode="auto">
          <a:xfrm>
            <a:off x="977069" y="3978172"/>
            <a:ext cx="455970" cy="387090"/>
            <a:chOff x="304800" y="3683000"/>
            <a:chExt cx="442899" cy="427102"/>
          </a:xfrm>
        </p:grpSpPr>
        <p:sp>
          <p:nvSpPr>
            <p:cNvPr id="117" name="Rectangle 116"/>
            <p:cNvSpPr/>
            <p:nvPr/>
          </p:nvSpPr>
          <p:spPr>
            <a:xfrm>
              <a:off x="304800" y="3683000"/>
              <a:ext cx="442899" cy="423890"/>
            </a:xfrm>
            <a:prstGeom prst="rect">
              <a:avLst/>
            </a:prstGeom>
            <a:solidFill>
              <a:srgbClr val="FFF7D5"/>
            </a:solidFill>
            <a:ln>
              <a:solidFill>
                <a:schemeClr val="tx1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17943" y="3702594"/>
              <a:ext cx="403735" cy="4075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A</a:t>
              </a:r>
              <a:r>
                <a:rPr lang="en-US" baseline="-25000" dirty="0">
                  <a:latin typeface="Helvetica Neue Light"/>
                  <a:cs typeface="Helvetica Neue Light"/>
                </a:rPr>
                <a:t>2</a:t>
              </a:r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904922" y="2779466"/>
            <a:ext cx="584390" cy="1728509"/>
          </a:xfrm>
          <a:prstGeom prst="roundRect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72" name="TextBox 71"/>
          <p:cNvSpPr txBox="1"/>
          <p:nvPr/>
        </p:nvSpPr>
        <p:spPr>
          <a:xfrm rot="16200000">
            <a:off x="282170" y="3471033"/>
            <a:ext cx="770057" cy="315778"/>
          </a:xfrm>
          <a:prstGeom prst="rect">
            <a:avLst/>
          </a:prstGeom>
          <a:noFill/>
        </p:spPr>
        <p:txBody>
          <a:bodyPr wrap="none" lIns="38405" tIns="19202" rIns="38405" bIns="19202">
            <a:spAutoFit/>
          </a:bodyPr>
          <a:lstStyle/>
          <a:p>
            <a:pPr>
              <a:defRPr/>
            </a:pPr>
            <a:r>
              <a:rPr lang="en-US" dirty="0">
                <a:latin typeface="Helvetica Neue Light"/>
                <a:cs typeface="Helvetica Neue Light"/>
              </a:rPr>
              <a:t>RDD A</a:t>
            </a:r>
          </a:p>
        </p:txBody>
      </p:sp>
      <p:grpSp>
        <p:nvGrpSpPr>
          <p:cNvPr id="244" name="Group 243"/>
          <p:cNvGrpSpPr>
            <a:grpSpLocks/>
          </p:cNvGrpSpPr>
          <p:nvPr/>
        </p:nvGrpSpPr>
        <p:grpSpPr bwMode="auto">
          <a:xfrm>
            <a:off x="5947269" y="3137007"/>
            <a:ext cx="2359611" cy="1025267"/>
            <a:chOff x="14344639" y="8372321"/>
            <a:chExt cx="5191352" cy="2749705"/>
          </a:xfrm>
        </p:grpSpPr>
        <p:pic>
          <p:nvPicPr>
            <p:cNvPr id="50220" name="Picture 61" descr="DDR2-Laptop-RAM-Memory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7126" y="8382000"/>
              <a:ext cx="1758865" cy="141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Oval 109"/>
            <p:cNvSpPr/>
            <p:nvPr/>
          </p:nvSpPr>
          <p:spPr>
            <a:xfrm>
              <a:off x="15870719" y="9143889"/>
              <a:ext cx="1421525" cy="1112901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7F7F7F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5870719" y="9219173"/>
              <a:ext cx="1375768" cy="9905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err="1">
                  <a:latin typeface="Helvetica Neue Light"/>
                  <a:cs typeface="Helvetica Neue Light"/>
                </a:rPr>
                <a:t>a</a:t>
              </a:r>
              <a:r>
                <a:rPr lang="en-US" dirty="0" err="1" smtClean="0">
                  <a:latin typeface="Helvetica Neue Light"/>
                  <a:cs typeface="Helvetica Neue Light"/>
                </a:rPr>
                <a:t>gg</a:t>
              </a:r>
              <a:r>
                <a:rPr lang="en-US" dirty="0" smtClean="0">
                  <a:latin typeface="Helvetica Neue Light"/>
                  <a:cs typeface="Helvetica Neue Light"/>
                </a:rPr>
                <a:t>.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14" name="Straight Arrow Connector 113"/>
            <p:cNvCxnSpPr>
              <a:endCxn id="110" idx="2"/>
            </p:cNvCxnSpPr>
            <p:nvPr/>
          </p:nvCxnSpPr>
          <p:spPr>
            <a:xfrm>
              <a:off x="14344639" y="8372321"/>
              <a:ext cx="1526080" cy="1328020"/>
            </a:xfrm>
            <a:prstGeom prst="straightConnector1">
              <a:avLst/>
            </a:prstGeom>
            <a:ln w="57150" cap="rnd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endCxn id="110" idx="2"/>
            </p:cNvCxnSpPr>
            <p:nvPr/>
          </p:nvCxnSpPr>
          <p:spPr>
            <a:xfrm flipV="1">
              <a:off x="14344639" y="9700341"/>
              <a:ext cx="1526080" cy="1421685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18154146" y="9276235"/>
              <a:ext cx="1004758" cy="858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7F7F7F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8277629" y="9253577"/>
              <a:ext cx="754157" cy="9905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D</a:t>
              </a:r>
              <a:endParaRPr lang="en-US" baseline="-250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16" name="Straight Arrow Connector 115"/>
            <p:cNvCxnSpPr>
              <a:stCxn id="110" idx="6"/>
              <a:endCxn id="112" idx="1"/>
            </p:cNvCxnSpPr>
            <p:nvPr/>
          </p:nvCxnSpPr>
          <p:spPr>
            <a:xfrm>
              <a:off x="17292244" y="9700341"/>
              <a:ext cx="861902" cy="5286"/>
            </a:xfrm>
            <a:prstGeom prst="straightConnector1">
              <a:avLst/>
            </a:prstGeom>
            <a:ln w="57150" cap="rnd" cmpd="sng">
              <a:solidFill>
                <a:srgbClr val="7F7F7F"/>
              </a:solidFill>
              <a:prstDash val="sysDash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>
            <a:grpSpLocks/>
          </p:cNvGrpSpPr>
          <p:nvPr/>
        </p:nvGrpSpPr>
        <p:grpSpPr bwMode="auto">
          <a:xfrm>
            <a:off x="1433041" y="2665810"/>
            <a:ext cx="2153585" cy="1711397"/>
            <a:chOff x="4411255" y="7109509"/>
            <a:chExt cx="4739010" cy="4588814"/>
          </a:xfrm>
        </p:grpSpPr>
        <p:pic>
          <p:nvPicPr>
            <p:cNvPr id="50205" name="Picture 62" descr="DDR2-Laptop-RAM-Memory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796" y="7109509"/>
              <a:ext cx="1758865" cy="141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206" name="Picture 64" descr="DDR2-Laptop-RAM-Memory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9829800"/>
              <a:ext cx="1758865" cy="141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Oval 95"/>
            <p:cNvSpPr/>
            <p:nvPr/>
          </p:nvSpPr>
          <p:spPr>
            <a:xfrm>
              <a:off x="5449818" y="7776727"/>
              <a:ext cx="1261541" cy="1112645"/>
            </a:xfrm>
            <a:prstGeom prst="ellipse">
              <a:avLst/>
            </a:prstGeom>
            <a:solidFill>
              <a:srgbClr val="CCFFCC"/>
            </a:solidFill>
            <a:ln>
              <a:solidFill>
                <a:srgbClr val="0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93924" y="7878886"/>
              <a:ext cx="1309387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Helvetica Neue Light"/>
                  <a:cs typeface="Helvetica Neue Light"/>
                </a:rPr>
                <a:t>filter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5449818" y="10587264"/>
              <a:ext cx="1259955" cy="1111059"/>
            </a:xfrm>
            <a:prstGeom prst="ellipse">
              <a:avLst/>
            </a:prstGeom>
            <a:solidFill>
              <a:srgbClr val="CCFFCC"/>
            </a:solidFill>
            <a:ln>
              <a:solidFill>
                <a:srgbClr val="0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65978" y="10674418"/>
              <a:ext cx="1309387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Helvetica Neue Light"/>
                  <a:cs typeface="Helvetica Neue Light"/>
                </a:rPr>
                <a:t>filter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643625" y="10622040"/>
              <a:ext cx="1003367" cy="1036455"/>
            </a:xfrm>
            <a:prstGeom prst="rect">
              <a:avLst/>
            </a:prstGeom>
            <a:solidFill>
              <a:srgbClr val="FFF7D5"/>
            </a:solidFill>
            <a:ln>
              <a:solidFill>
                <a:srgbClr val="000000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629654" y="10649817"/>
              <a:ext cx="933441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B</a:t>
              </a:r>
              <a:r>
                <a:rPr lang="en-US" baseline="-25000" dirty="0">
                  <a:latin typeface="Helvetica Neue Light"/>
                  <a:cs typeface="Helvetica Neue Light"/>
                </a:rPr>
                <a:t>2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643625" y="7845982"/>
              <a:ext cx="1003367" cy="1007177"/>
            </a:xfrm>
            <a:prstGeom prst="rect">
              <a:avLst/>
            </a:prstGeom>
            <a:solidFill>
              <a:srgbClr val="FFF7D5"/>
            </a:solidFill>
            <a:ln>
              <a:solidFill>
                <a:srgbClr val="000000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629654" y="7845528"/>
              <a:ext cx="933441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B</a:t>
              </a:r>
              <a:r>
                <a:rPr lang="en-US" baseline="-25000" dirty="0">
                  <a:latin typeface="Helvetica Neue Light"/>
                  <a:cs typeface="Helvetica Neue Light"/>
                </a:rPr>
                <a:t>1</a:t>
              </a:r>
            </a:p>
          </p:txBody>
        </p:sp>
        <p:cxnSp>
          <p:nvCxnSpPr>
            <p:cNvPr id="104" name="Straight Arrow Connector 103"/>
            <p:cNvCxnSpPr>
              <a:stCxn id="119" idx="3"/>
              <a:endCxn id="96" idx="2"/>
            </p:cNvCxnSpPr>
            <p:nvPr/>
          </p:nvCxnSpPr>
          <p:spPr>
            <a:xfrm flipV="1">
              <a:off x="4411255" y="8333051"/>
              <a:ext cx="1038563" cy="17313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17" idx="3"/>
              <a:endCxn id="98" idx="2"/>
            </p:cNvCxnSpPr>
            <p:nvPr/>
          </p:nvCxnSpPr>
          <p:spPr>
            <a:xfrm flipV="1">
              <a:off x="4411257" y="11142793"/>
              <a:ext cx="1038560" cy="637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8" idx="6"/>
              <a:endCxn id="100" idx="1"/>
            </p:cNvCxnSpPr>
            <p:nvPr/>
          </p:nvCxnSpPr>
          <p:spPr>
            <a:xfrm flipV="1">
              <a:off x="6709772" y="11140267"/>
              <a:ext cx="933853" cy="2526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6" idx="6"/>
              <a:endCxn id="103" idx="1"/>
            </p:cNvCxnSpPr>
            <p:nvPr/>
          </p:nvCxnSpPr>
          <p:spPr>
            <a:xfrm>
              <a:off x="6711359" y="8333052"/>
              <a:ext cx="918295" cy="7626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>
            <a:grpSpLocks/>
          </p:cNvGrpSpPr>
          <p:nvPr/>
        </p:nvGrpSpPr>
        <p:grpSpPr bwMode="auto">
          <a:xfrm>
            <a:off x="3357917" y="2665814"/>
            <a:ext cx="2804198" cy="1691908"/>
            <a:chOff x="8647138" y="7109509"/>
            <a:chExt cx="6169853" cy="4536558"/>
          </a:xfrm>
        </p:grpSpPr>
        <p:pic>
          <p:nvPicPr>
            <p:cNvPr id="50189" name="Picture 63" descr="DDR2-Laptop-RAM-Memory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58126" y="7109509"/>
              <a:ext cx="1758865" cy="141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90" name="Picture 65" descr="DDR2-Laptop-RAM-Memory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58126" y="9753600"/>
              <a:ext cx="1758865" cy="141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Oval 78"/>
            <p:cNvSpPr/>
            <p:nvPr/>
          </p:nvSpPr>
          <p:spPr>
            <a:xfrm>
              <a:off x="10983074" y="7802695"/>
              <a:ext cx="1261371" cy="1112643"/>
            </a:xfrm>
            <a:prstGeom prst="ellipse">
              <a:avLst/>
            </a:prstGeom>
            <a:solidFill>
              <a:srgbClr val="CCFFCC"/>
            </a:solidFill>
            <a:ln>
              <a:solidFill>
                <a:srgbClr val="0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83074" y="7936454"/>
              <a:ext cx="1177542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Helvetica Neue Light"/>
                  <a:cs typeface="Helvetica Neue Light"/>
                </a:rPr>
                <a:t>join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0983074" y="10535008"/>
              <a:ext cx="1241186" cy="1111059"/>
            </a:xfrm>
            <a:prstGeom prst="ellipse">
              <a:avLst/>
            </a:prstGeom>
            <a:solidFill>
              <a:srgbClr val="CCFFCC"/>
            </a:solidFill>
            <a:ln>
              <a:solidFill>
                <a:srgbClr val="0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83074" y="10572690"/>
              <a:ext cx="1177542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Helvetica Neue Light"/>
                  <a:cs typeface="Helvetica Neue Light"/>
                </a:rPr>
                <a:t>join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3341050" y="10560548"/>
              <a:ext cx="1003230" cy="1030108"/>
            </a:xfrm>
            <a:prstGeom prst="rect">
              <a:avLst/>
            </a:prstGeom>
            <a:solidFill>
              <a:srgbClr val="FFF7D5"/>
            </a:solidFill>
            <a:ln>
              <a:solidFill>
                <a:srgbClr val="000000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330269" y="10586088"/>
              <a:ext cx="952106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C</a:t>
              </a:r>
              <a:r>
                <a:rPr lang="en-US" baseline="-25000" dirty="0">
                  <a:latin typeface="Helvetica Neue Light"/>
                  <a:cs typeface="Helvetica Neue Light"/>
                </a:rPr>
                <a:t>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341050" y="7879314"/>
              <a:ext cx="1003230" cy="973845"/>
            </a:xfrm>
            <a:prstGeom prst="rect">
              <a:avLst/>
            </a:prstGeom>
            <a:solidFill>
              <a:srgbClr val="FFF7D5"/>
            </a:solidFill>
            <a:ln>
              <a:solidFill>
                <a:srgbClr val="000000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330269" y="7891534"/>
              <a:ext cx="952106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C</a:t>
              </a:r>
              <a:r>
                <a:rPr lang="en-US" baseline="-25000" dirty="0">
                  <a:latin typeface="Helvetica Neue Light"/>
                  <a:cs typeface="Helvetica Neue Light"/>
                </a:rPr>
                <a:t>1</a:t>
              </a:r>
            </a:p>
          </p:txBody>
        </p:sp>
        <p:cxnSp>
          <p:nvCxnSpPr>
            <p:cNvPr id="89" name="Straight Arrow Connector 88"/>
            <p:cNvCxnSpPr>
              <a:stCxn id="81" idx="6"/>
              <a:endCxn id="83" idx="1"/>
            </p:cNvCxnSpPr>
            <p:nvPr/>
          </p:nvCxnSpPr>
          <p:spPr>
            <a:xfrm flipV="1">
              <a:off x="12224260" y="11075602"/>
              <a:ext cx="1116790" cy="14936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9" idx="6"/>
              <a:endCxn id="87" idx="1"/>
            </p:cNvCxnSpPr>
            <p:nvPr/>
          </p:nvCxnSpPr>
          <p:spPr>
            <a:xfrm>
              <a:off x="12244445" y="8359017"/>
              <a:ext cx="1096605" cy="7219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102" idx="3"/>
              <a:endCxn id="79" idx="2"/>
            </p:cNvCxnSpPr>
            <p:nvPr/>
          </p:nvCxnSpPr>
          <p:spPr>
            <a:xfrm>
              <a:off x="8647138" y="8349571"/>
              <a:ext cx="2335936" cy="9446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102" idx="3"/>
              <a:endCxn id="81" idx="2"/>
            </p:cNvCxnSpPr>
            <p:nvPr/>
          </p:nvCxnSpPr>
          <p:spPr>
            <a:xfrm>
              <a:off x="8647138" y="8349571"/>
              <a:ext cx="2335936" cy="2740966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00" idx="3"/>
              <a:endCxn id="81" idx="2"/>
            </p:cNvCxnSpPr>
            <p:nvPr/>
          </p:nvCxnSpPr>
          <p:spPr>
            <a:xfrm flipV="1">
              <a:off x="8647138" y="11090538"/>
              <a:ext cx="2335936" cy="49730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100" idx="3"/>
              <a:endCxn id="79" idx="2"/>
            </p:cNvCxnSpPr>
            <p:nvPr/>
          </p:nvCxnSpPr>
          <p:spPr>
            <a:xfrm flipV="1">
              <a:off x="8647138" y="8359017"/>
              <a:ext cx="2335936" cy="2781251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 flipV="1">
            <a:off x="5362714" y="2898485"/>
            <a:ext cx="657089" cy="473367"/>
          </a:xfrm>
          <a:prstGeom prst="line">
            <a:avLst/>
          </a:prstGeom>
          <a:ln w="76200" cmpd="sng"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5362714" y="2898484"/>
            <a:ext cx="657089" cy="489534"/>
          </a:xfrm>
          <a:prstGeom prst="line">
            <a:avLst/>
          </a:prstGeom>
          <a:ln w="76200" cmpd="sng"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5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725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Fault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Recovery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1714500"/>
          </a:xfrm>
        </p:spPr>
        <p:txBody>
          <a:bodyPr/>
          <a:lstStyle/>
          <a:p>
            <a:pPr eaLnBrk="1" hangingPunct="1"/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lost due to node failure before </a:t>
            </a:r>
            <a:r>
              <a:rPr lang="en-US" dirty="0" smtClean="0"/>
              <a:t>reduce finishes</a:t>
            </a:r>
          </a:p>
          <a:p>
            <a:pPr eaLnBrk="1" hangingPunct="1"/>
            <a:r>
              <a:rPr lang="en-US" dirty="0"/>
              <a:t>Reconstruct C</a:t>
            </a:r>
            <a:r>
              <a:rPr lang="en-US" baseline="-25000" dirty="0"/>
              <a:t>1</a:t>
            </a:r>
            <a:r>
              <a:rPr lang="en-US" dirty="0"/>
              <a:t>, eventually, on </a:t>
            </a:r>
            <a:r>
              <a:rPr lang="en-US" dirty="0" smtClean="0"/>
              <a:t>different </a:t>
            </a:r>
            <a:r>
              <a:rPr lang="en-US" dirty="0"/>
              <a:t>node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>
              <a:latin typeface="Corbel (body)" charset="0"/>
            </a:endParaRPr>
          </a:p>
        </p:txBody>
      </p:sp>
      <p:pic>
        <p:nvPicPr>
          <p:cNvPr id="50179" name="Picture 6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94" y="3125168"/>
            <a:ext cx="712812" cy="4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0" name="Group 67"/>
          <p:cNvGrpSpPr>
            <a:grpSpLocks/>
          </p:cNvGrpSpPr>
          <p:nvPr/>
        </p:nvGrpSpPr>
        <p:grpSpPr bwMode="auto">
          <a:xfrm>
            <a:off x="977069" y="2938522"/>
            <a:ext cx="459660" cy="377595"/>
            <a:chOff x="304800" y="3679880"/>
            <a:chExt cx="446484" cy="460320"/>
          </a:xfrm>
        </p:grpSpPr>
        <p:sp>
          <p:nvSpPr>
            <p:cNvPr id="119" name="Rectangle 118"/>
            <p:cNvSpPr/>
            <p:nvPr/>
          </p:nvSpPr>
          <p:spPr>
            <a:xfrm>
              <a:off x="304800" y="3683000"/>
              <a:ext cx="442899" cy="457200"/>
            </a:xfrm>
            <a:prstGeom prst="rect">
              <a:avLst/>
            </a:prstGeom>
            <a:solidFill>
              <a:srgbClr val="FFF7D5"/>
            </a:solidFill>
            <a:ln>
              <a:solidFill>
                <a:schemeClr val="tx1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47548" y="3679880"/>
              <a:ext cx="403736" cy="450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A</a:t>
              </a:r>
              <a:r>
                <a:rPr lang="en-US" baseline="-25000" dirty="0">
                  <a:latin typeface="Helvetica Neue Light"/>
                  <a:cs typeface="Helvetica Neue Light"/>
                </a:rPr>
                <a:t>1</a:t>
              </a:r>
            </a:p>
          </p:txBody>
        </p:sp>
      </p:grpSp>
      <p:pic>
        <p:nvPicPr>
          <p:cNvPr id="50181" name="Picture 6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87" y="4162274"/>
            <a:ext cx="712812" cy="4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2" name="Group 69"/>
          <p:cNvGrpSpPr>
            <a:grpSpLocks/>
          </p:cNvGrpSpPr>
          <p:nvPr/>
        </p:nvGrpSpPr>
        <p:grpSpPr bwMode="auto">
          <a:xfrm>
            <a:off x="977069" y="3978172"/>
            <a:ext cx="455970" cy="387090"/>
            <a:chOff x="304800" y="3683000"/>
            <a:chExt cx="442899" cy="427102"/>
          </a:xfrm>
        </p:grpSpPr>
        <p:sp>
          <p:nvSpPr>
            <p:cNvPr id="117" name="Rectangle 116"/>
            <p:cNvSpPr/>
            <p:nvPr/>
          </p:nvSpPr>
          <p:spPr>
            <a:xfrm>
              <a:off x="304800" y="3683000"/>
              <a:ext cx="442899" cy="423890"/>
            </a:xfrm>
            <a:prstGeom prst="rect">
              <a:avLst/>
            </a:prstGeom>
            <a:solidFill>
              <a:srgbClr val="FFF7D5"/>
            </a:solidFill>
            <a:ln>
              <a:solidFill>
                <a:schemeClr val="tx1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17943" y="3702594"/>
              <a:ext cx="403735" cy="4075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A</a:t>
              </a:r>
              <a:r>
                <a:rPr lang="en-US" baseline="-25000" dirty="0">
                  <a:latin typeface="Helvetica Neue Light"/>
                  <a:cs typeface="Helvetica Neue Light"/>
                </a:rPr>
                <a:t>2</a:t>
              </a:r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904922" y="2779466"/>
            <a:ext cx="584390" cy="1728509"/>
          </a:xfrm>
          <a:prstGeom prst="roundRect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72" name="TextBox 71"/>
          <p:cNvSpPr txBox="1"/>
          <p:nvPr/>
        </p:nvSpPr>
        <p:spPr>
          <a:xfrm rot="16200000">
            <a:off x="282170" y="3471033"/>
            <a:ext cx="770057" cy="315778"/>
          </a:xfrm>
          <a:prstGeom prst="rect">
            <a:avLst/>
          </a:prstGeom>
          <a:noFill/>
        </p:spPr>
        <p:txBody>
          <a:bodyPr wrap="none" lIns="38405" tIns="19202" rIns="38405" bIns="19202">
            <a:spAutoFit/>
          </a:bodyPr>
          <a:lstStyle/>
          <a:p>
            <a:pPr>
              <a:defRPr/>
            </a:pPr>
            <a:r>
              <a:rPr lang="en-US" dirty="0">
                <a:latin typeface="Helvetica Neue Light"/>
                <a:cs typeface="Helvetica Neue Light"/>
              </a:rPr>
              <a:t>RDD A</a:t>
            </a:r>
          </a:p>
        </p:txBody>
      </p:sp>
      <p:grpSp>
        <p:nvGrpSpPr>
          <p:cNvPr id="244" name="Group 243"/>
          <p:cNvGrpSpPr>
            <a:grpSpLocks/>
          </p:cNvGrpSpPr>
          <p:nvPr/>
        </p:nvGrpSpPr>
        <p:grpSpPr bwMode="auto">
          <a:xfrm>
            <a:off x="5947269" y="3140617"/>
            <a:ext cx="2359611" cy="1024526"/>
            <a:chOff x="14344639" y="8382000"/>
            <a:chExt cx="5191352" cy="2747717"/>
          </a:xfrm>
        </p:grpSpPr>
        <p:pic>
          <p:nvPicPr>
            <p:cNvPr id="50220" name="Picture 61" descr="DDR2-Laptop-RAM-Memory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7126" y="8382000"/>
              <a:ext cx="1758865" cy="141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Oval 109"/>
            <p:cNvSpPr/>
            <p:nvPr/>
          </p:nvSpPr>
          <p:spPr>
            <a:xfrm>
              <a:off x="15845387" y="9143889"/>
              <a:ext cx="1446857" cy="1112901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7F7F7F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5870719" y="9219173"/>
              <a:ext cx="1375768" cy="9905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err="1">
                  <a:latin typeface="Helvetica Neue Light"/>
                  <a:cs typeface="Helvetica Neue Light"/>
                </a:rPr>
                <a:t>a</a:t>
              </a:r>
              <a:r>
                <a:rPr lang="en-US" dirty="0" err="1" smtClean="0">
                  <a:latin typeface="Helvetica Neue Light"/>
                  <a:cs typeface="Helvetica Neue Light"/>
                </a:rPr>
                <a:t>gg</a:t>
              </a:r>
              <a:r>
                <a:rPr lang="en-US" dirty="0" smtClean="0">
                  <a:latin typeface="Helvetica Neue Light"/>
                  <a:cs typeface="Helvetica Neue Light"/>
                </a:rPr>
                <a:t>.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15" name="Straight Arrow Connector 114"/>
            <p:cNvCxnSpPr>
              <a:endCxn id="59" idx="2"/>
            </p:cNvCxnSpPr>
            <p:nvPr/>
          </p:nvCxnSpPr>
          <p:spPr>
            <a:xfrm flipV="1">
              <a:off x="14344639" y="9708028"/>
              <a:ext cx="1500748" cy="1421689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18154146" y="9276235"/>
              <a:ext cx="1004758" cy="858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7F7F7F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8277629" y="9253577"/>
              <a:ext cx="754157" cy="9905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D</a:t>
              </a:r>
              <a:endParaRPr lang="en-US" baseline="-250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16" name="Straight Arrow Connector 115"/>
            <p:cNvCxnSpPr>
              <a:stCxn id="110" idx="6"/>
              <a:endCxn id="112" idx="1"/>
            </p:cNvCxnSpPr>
            <p:nvPr/>
          </p:nvCxnSpPr>
          <p:spPr>
            <a:xfrm>
              <a:off x="17292244" y="9700341"/>
              <a:ext cx="861902" cy="5286"/>
            </a:xfrm>
            <a:prstGeom prst="straightConnector1">
              <a:avLst/>
            </a:prstGeom>
            <a:ln w="57150" cap="rnd" cmpd="sng">
              <a:solidFill>
                <a:srgbClr val="7F7F7F"/>
              </a:solidFill>
              <a:prstDash val="sysDash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>
            <a:grpSpLocks/>
          </p:cNvGrpSpPr>
          <p:nvPr/>
        </p:nvGrpSpPr>
        <p:grpSpPr bwMode="auto">
          <a:xfrm>
            <a:off x="1433041" y="2665810"/>
            <a:ext cx="2153585" cy="1711397"/>
            <a:chOff x="4411255" y="7109509"/>
            <a:chExt cx="4739010" cy="4588814"/>
          </a:xfrm>
        </p:grpSpPr>
        <p:pic>
          <p:nvPicPr>
            <p:cNvPr id="50205" name="Picture 62" descr="DDR2-Laptop-RAM-Memory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796" y="7109509"/>
              <a:ext cx="1758865" cy="141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206" name="Picture 64" descr="DDR2-Laptop-RAM-Memory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9829800"/>
              <a:ext cx="1758865" cy="141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Oval 95"/>
            <p:cNvSpPr/>
            <p:nvPr/>
          </p:nvSpPr>
          <p:spPr>
            <a:xfrm>
              <a:off x="5449818" y="7776727"/>
              <a:ext cx="1261541" cy="1112645"/>
            </a:xfrm>
            <a:prstGeom prst="ellipse">
              <a:avLst/>
            </a:prstGeom>
            <a:solidFill>
              <a:srgbClr val="CCFFCC"/>
            </a:solidFill>
            <a:ln>
              <a:solidFill>
                <a:srgbClr val="0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93924" y="7878886"/>
              <a:ext cx="1309387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Helvetica Neue Light"/>
                  <a:cs typeface="Helvetica Neue Light"/>
                </a:rPr>
                <a:t>filter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5449818" y="10587264"/>
              <a:ext cx="1259955" cy="1111059"/>
            </a:xfrm>
            <a:prstGeom prst="ellipse">
              <a:avLst/>
            </a:prstGeom>
            <a:solidFill>
              <a:srgbClr val="CCFFCC"/>
            </a:solidFill>
            <a:ln>
              <a:solidFill>
                <a:srgbClr val="0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65978" y="10674418"/>
              <a:ext cx="1309387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Helvetica Neue Light"/>
                  <a:cs typeface="Helvetica Neue Light"/>
                </a:rPr>
                <a:t>filter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643625" y="10622040"/>
              <a:ext cx="1003367" cy="1036455"/>
            </a:xfrm>
            <a:prstGeom prst="rect">
              <a:avLst/>
            </a:prstGeom>
            <a:solidFill>
              <a:srgbClr val="FFF7D5"/>
            </a:solidFill>
            <a:ln>
              <a:solidFill>
                <a:srgbClr val="000000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629654" y="10649817"/>
              <a:ext cx="933441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B</a:t>
              </a:r>
              <a:r>
                <a:rPr lang="en-US" baseline="-25000" dirty="0">
                  <a:latin typeface="Helvetica Neue Light"/>
                  <a:cs typeface="Helvetica Neue Light"/>
                </a:rPr>
                <a:t>2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643625" y="7845982"/>
              <a:ext cx="1003367" cy="1007177"/>
            </a:xfrm>
            <a:prstGeom prst="rect">
              <a:avLst/>
            </a:prstGeom>
            <a:solidFill>
              <a:srgbClr val="FFF7D5"/>
            </a:solidFill>
            <a:ln>
              <a:solidFill>
                <a:srgbClr val="000000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629654" y="7845528"/>
              <a:ext cx="933441" cy="990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B</a:t>
              </a:r>
              <a:r>
                <a:rPr lang="en-US" baseline="-25000" dirty="0">
                  <a:latin typeface="Helvetica Neue Light"/>
                  <a:cs typeface="Helvetica Neue Light"/>
                </a:rPr>
                <a:t>1</a:t>
              </a:r>
            </a:p>
          </p:txBody>
        </p:sp>
        <p:cxnSp>
          <p:nvCxnSpPr>
            <p:cNvPr id="104" name="Straight Arrow Connector 103"/>
            <p:cNvCxnSpPr>
              <a:stCxn id="119" idx="3"/>
              <a:endCxn id="96" idx="2"/>
            </p:cNvCxnSpPr>
            <p:nvPr/>
          </p:nvCxnSpPr>
          <p:spPr>
            <a:xfrm flipV="1">
              <a:off x="4411255" y="8333051"/>
              <a:ext cx="1038563" cy="17313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17" idx="3"/>
              <a:endCxn id="98" idx="2"/>
            </p:cNvCxnSpPr>
            <p:nvPr/>
          </p:nvCxnSpPr>
          <p:spPr>
            <a:xfrm flipV="1">
              <a:off x="4411257" y="11142793"/>
              <a:ext cx="1038560" cy="637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8" idx="6"/>
              <a:endCxn id="100" idx="1"/>
            </p:cNvCxnSpPr>
            <p:nvPr/>
          </p:nvCxnSpPr>
          <p:spPr>
            <a:xfrm flipV="1">
              <a:off x="6709772" y="11140267"/>
              <a:ext cx="933853" cy="2526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6" idx="6"/>
              <a:endCxn id="103" idx="1"/>
            </p:cNvCxnSpPr>
            <p:nvPr/>
          </p:nvCxnSpPr>
          <p:spPr>
            <a:xfrm>
              <a:off x="6711359" y="8333052"/>
              <a:ext cx="918295" cy="7626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189" name="Picture 63" descr="DDR2-Laptop-RAM-Memor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711" y="2665813"/>
            <a:ext cx="799404" cy="52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0" name="Picture 65" descr="DDR2-Laptop-RAM-Memor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711" y="3651925"/>
            <a:ext cx="799404" cy="52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Oval 80"/>
          <p:cNvSpPr/>
          <p:nvPr/>
        </p:nvSpPr>
        <p:spPr bwMode="auto">
          <a:xfrm>
            <a:off x="4419603" y="3943351"/>
            <a:ext cx="564119" cy="414369"/>
          </a:xfrm>
          <a:prstGeom prst="ellipse">
            <a:avLst/>
          </a:prstGeom>
          <a:solidFill>
            <a:srgbClr val="CCFFCC"/>
          </a:solidFill>
          <a:ln>
            <a:solidFill>
              <a:srgbClr val="00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4419600" y="3957403"/>
            <a:ext cx="5351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Helvetica Neue Light"/>
                <a:cs typeface="Helvetica Neue Light"/>
              </a:rPr>
              <a:t>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491300" y="3952876"/>
            <a:ext cx="455968" cy="384179"/>
          </a:xfrm>
          <a:prstGeom prst="rect">
            <a:avLst/>
          </a:prstGeom>
          <a:solidFill>
            <a:srgbClr val="FFF7D5"/>
          </a:solidFill>
          <a:ln>
            <a:solidFill>
              <a:srgbClr val="000000"/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5486403" y="3962400"/>
            <a:ext cx="4327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 Neue Light"/>
                <a:cs typeface="Helvetica Neue Light"/>
              </a:rPr>
              <a:t>C</a:t>
            </a:r>
            <a:r>
              <a:rPr lang="en-US" baseline="-25000" dirty="0">
                <a:latin typeface="Helvetica Neue Light"/>
                <a:cs typeface="Helvetica Neue Light"/>
              </a:rPr>
              <a:t>2</a:t>
            </a:r>
          </a:p>
        </p:txBody>
      </p:sp>
      <p:cxnSp>
        <p:nvCxnSpPr>
          <p:cNvPr id="89" name="Straight Arrow Connector 88"/>
          <p:cNvCxnSpPr>
            <a:stCxn id="81" idx="6"/>
            <a:endCxn id="83" idx="1"/>
          </p:cNvCxnSpPr>
          <p:nvPr/>
        </p:nvCxnSpPr>
        <p:spPr bwMode="auto">
          <a:xfrm flipV="1">
            <a:off x="4983722" y="4144966"/>
            <a:ext cx="507581" cy="5570"/>
          </a:xfrm>
          <a:prstGeom prst="straightConnector1">
            <a:avLst/>
          </a:prstGeom>
          <a:ln w="57150" cap="rnd" cmpd="sng">
            <a:solidFill>
              <a:srgbClr val="00000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02" idx="3"/>
            <a:endCxn id="81" idx="2"/>
          </p:cNvCxnSpPr>
          <p:nvPr/>
        </p:nvCxnSpPr>
        <p:spPr bwMode="auto">
          <a:xfrm>
            <a:off x="3357918" y="3128293"/>
            <a:ext cx="1061683" cy="1022243"/>
          </a:xfrm>
          <a:prstGeom prst="straightConnector1">
            <a:avLst/>
          </a:prstGeom>
          <a:ln w="57150" cap="rnd" cmpd="sng">
            <a:solidFill>
              <a:srgbClr val="00000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00" idx="3"/>
            <a:endCxn id="81" idx="2"/>
          </p:cNvCxnSpPr>
          <p:nvPr/>
        </p:nvCxnSpPr>
        <p:spPr bwMode="auto">
          <a:xfrm flipV="1">
            <a:off x="3357918" y="4150536"/>
            <a:ext cx="1061683" cy="18547"/>
          </a:xfrm>
          <a:prstGeom prst="straightConnector1">
            <a:avLst/>
          </a:prstGeom>
          <a:ln w="57150" cap="rnd" cmpd="sng">
            <a:solidFill>
              <a:srgbClr val="00000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357920" y="2927044"/>
            <a:ext cx="4948963" cy="1244907"/>
            <a:chOff x="3357917" y="3898900"/>
            <a:chExt cx="4948963" cy="1659876"/>
          </a:xfrm>
        </p:grpSpPr>
        <p:pic>
          <p:nvPicPr>
            <p:cNvPr id="58" name="Picture 61" descr="DDR2-Laptop-RAM-Memory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7428" y="4187487"/>
              <a:ext cx="799452" cy="704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Oval 58"/>
            <p:cNvSpPr/>
            <p:nvPr/>
          </p:nvSpPr>
          <p:spPr bwMode="auto">
            <a:xfrm>
              <a:off x="6629400" y="4566262"/>
              <a:ext cx="657636" cy="553281"/>
            </a:xfrm>
            <a:prstGeom prst="ellipse">
              <a:avLst/>
            </a:prstGeom>
            <a:solidFill>
              <a:srgbClr val="CCFFCC"/>
            </a:solidFill>
            <a:ln>
              <a:solidFill>
                <a:srgbClr val="0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0" name="TextBox 59"/>
            <p:cNvSpPr txBox="1"/>
            <p:nvPr/>
          </p:nvSpPr>
          <p:spPr bwMode="auto">
            <a:xfrm>
              <a:off x="6629400" y="4584700"/>
              <a:ext cx="625324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err="1">
                  <a:latin typeface="Helvetica Neue Light"/>
                  <a:cs typeface="Helvetica Neue Light"/>
                </a:rPr>
                <a:t>a</a:t>
              </a:r>
              <a:r>
                <a:rPr lang="en-US" dirty="0" err="1" smtClean="0">
                  <a:latin typeface="Helvetica Neue Light"/>
                  <a:cs typeface="Helvetica Neue Light"/>
                </a:rPr>
                <a:t>gg</a:t>
              </a:r>
              <a:r>
                <a:rPr lang="en-US" dirty="0" smtClean="0">
                  <a:latin typeface="Helvetica Neue Light"/>
                  <a:cs typeface="Helvetica Neue Light"/>
                </a:rPr>
                <a:t>.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61" name="Straight Arrow Connector 60"/>
            <p:cNvCxnSpPr>
              <a:stCxn id="69" idx="3"/>
              <a:endCxn id="60" idx="1"/>
            </p:cNvCxnSpPr>
            <p:nvPr/>
          </p:nvCxnSpPr>
          <p:spPr bwMode="auto">
            <a:xfrm>
              <a:off x="5919132" y="4189512"/>
              <a:ext cx="710268" cy="641409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 bwMode="auto">
            <a:xfrm>
              <a:off x="7678794" y="4632058"/>
              <a:ext cx="456690" cy="426946"/>
            </a:xfrm>
            <a:prstGeom prst="rect">
              <a:avLst/>
            </a:prstGeom>
            <a:solidFill>
              <a:srgbClr val="FFF7D5"/>
            </a:solidFill>
            <a:ln>
              <a:solidFill>
                <a:srgbClr val="000000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3" name="TextBox 62"/>
            <p:cNvSpPr txBox="1"/>
            <p:nvPr/>
          </p:nvSpPr>
          <p:spPr bwMode="auto">
            <a:xfrm>
              <a:off x="7734920" y="4620795"/>
              <a:ext cx="342785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D</a:t>
              </a:r>
              <a:endParaRPr lang="en-US" baseline="-250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64" name="Straight Arrow Connector 63"/>
            <p:cNvCxnSpPr>
              <a:stCxn id="59" idx="6"/>
              <a:endCxn id="62" idx="1"/>
            </p:cNvCxnSpPr>
            <p:nvPr/>
          </p:nvCxnSpPr>
          <p:spPr bwMode="auto">
            <a:xfrm>
              <a:off x="7287036" y="4842903"/>
              <a:ext cx="391758" cy="2628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 bwMode="auto">
            <a:xfrm>
              <a:off x="4419600" y="3898900"/>
              <a:ext cx="573293" cy="553280"/>
            </a:xfrm>
            <a:prstGeom prst="ellipse">
              <a:avLst/>
            </a:prstGeom>
            <a:solidFill>
              <a:srgbClr val="CCFFCC"/>
            </a:solidFill>
            <a:ln>
              <a:solidFill>
                <a:srgbClr val="0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4419600" y="3965627"/>
              <a:ext cx="535193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Helvetica Neue Light"/>
                  <a:cs typeface="Helvetica Neue Light"/>
                </a:rPr>
                <a:t>join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491300" y="3937213"/>
              <a:ext cx="455968" cy="484260"/>
            </a:xfrm>
            <a:prstGeom prst="rect">
              <a:avLst/>
            </a:prstGeom>
            <a:solidFill>
              <a:srgbClr val="FFF7D5"/>
            </a:solidFill>
            <a:ln>
              <a:solidFill>
                <a:srgbClr val="000000"/>
              </a:solidFill>
              <a:prstDash val="solid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5486400" y="3943291"/>
              <a:ext cx="432732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Helvetica Neue Light"/>
                  <a:cs typeface="Helvetica Neue Light"/>
                </a:rPr>
                <a:t>C</a:t>
              </a:r>
              <a:r>
                <a:rPr lang="en-US" baseline="-25000" dirty="0">
                  <a:latin typeface="Helvetica Neue Light"/>
                  <a:cs typeface="Helvetica Neue Light"/>
                </a:rPr>
                <a:t>1</a:t>
              </a:r>
            </a:p>
          </p:txBody>
        </p:sp>
        <p:cxnSp>
          <p:nvCxnSpPr>
            <p:cNvPr id="70" name="Straight Arrow Connector 69"/>
            <p:cNvCxnSpPr>
              <a:stCxn id="66" idx="6"/>
              <a:endCxn id="68" idx="1"/>
            </p:cNvCxnSpPr>
            <p:nvPr/>
          </p:nvCxnSpPr>
          <p:spPr bwMode="auto">
            <a:xfrm>
              <a:off x="4992893" y="4175540"/>
              <a:ext cx="498407" cy="3803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endCxn id="66" idx="2"/>
            </p:cNvCxnSpPr>
            <p:nvPr/>
          </p:nvCxnSpPr>
          <p:spPr bwMode="auto">
            <a:xfrm>
              <a:off x="3357917" y="4171056"/>
              <a:ext cx="1061683" cy="4484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66" idx="2"/>
            </p:cNvCxnSpPr>
            <p:nvPr/>
          </p:nvCxnSpPr>
          <p:spPr bwMode="auto">
            <a:xfrm flipV="1">
              <a:off x="3357917" y="4175540"/>
              <a:ext cx="1061683" cy="1383236"/>
            </a:xfrm>
            <a:prstGeom prst="straightConnector1">
              <a:avLst/>
            </a:prstGeom>
            <a:ln w="57150" cap="rnd" cmpd="sng">
              <a:solidFill>
                <a:srgbClr val="00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81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Recovery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804480"/>
              </p:ext>
            </p:extLst>
          </p:nvPr>
        </p:nvGraphicFramePr>
        <p:xfrm>
          <a:off x="484522" y="1543050"/>
          <a:ext cx="7924800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836259" y="2196263"/>
            <a:ext cx="192504" cy="3429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1850015"/>
            <a:ext cx="168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Failure happens</a:t>
            </a:r>
            <a:endParaRPr lang="en-US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258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6" y="1433763"/>
            <a:ext cx="8379327" cy="3481138"/>
          </a:xfrm>
        </p:spPr>
        <p:txBody>
          <a:bodyPr>
            <a:normAutofit/>
          </a:bodyPr>
          <a:lstStyle/>
          <a:p>
            <a:r>
              <a:rPr lang="en-US" dirty="0" smtClean="0"/>
              <a:t>Process </a:t>
            </a:r>
            <a:r>
              <a:rPr lang="en-US" dirty="0"/>
              <a:t>large </a:t>
            </a:r>
            <a:r>
              <a:rPr lang="en-US" dirty="0" smtClean="0"/>
              <a:t>data streams </a:t>
            </a:r>
            <a:r>
              <a:rPr lang="en-US" dirty="0"/>
              <a:t>at second-scale </a:t>
            </a:r>
            <a:r>
              <a:rPr lang="en-US" dirty="0" smtClean="0"/>
              <a:t>latencies</a:t>
            </a:r>
          </a:p>
          <a:p>
            <a:pPr lvl="1"/>
            <a:r>
              <a:rPr lang="en-US" dirty="0" smtClean="0"/>
              <a:t>Site statistics, intrusion detection, online ML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To build and scale these apps users want</a:t>
            </a:r>
            <a:endParaRPr lang="en-US" dirty="0"/>
          </a:p>
          <a:p>
            <a:pPr lvl="1"/>
            <a:r>
              <a:rPr lang="en-US" b="1" dirty="0"/>
              <a:t>Fault-tolerance:</a:t>
            </a:r>
            <a:r>
              <a:rPr lang="en-US" dirty="0"/>
              <a:t> both for crashes and stragglers</a:t>
            </a:r>
          </a:p>
          <a:p>
            <a:pPr lvl="1"/>
            <a:r>
              <a:rPr lang="en-US" b="1" dirty="0" smtClean="0"/>
              <a:t>Exactly one semantics</a:t>
            </a:r>
          </a:p>
          <a:p>
            <a:pPr lvl="1"/>
            <a:r>
              <a:rPr lang="en-US" b="1" dirty="0" smtClean="0"/>
              <a:t>Integration: </a:t>
            </a:r>
            <a:r>
              <a:rPr lang="en-US" dirty="0" smtClean="0"/>
              <a:t>with offline analytical stack</a:t>
            </a:r>
            <a:endParaRPr 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Streaming: 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streams are chopped into batches </a:t>
            </a:r>
          </a:p>
          <a:p>
            <a:pPr lvl="1"/>
            <a:r>
              <a:rPr lang="en-US" dirty="0" smtClean="0"/>
              <a:t>A batch is an RDD holding a few 100s </a:t>
            </a:r>
            <a:r>
              <a:rPr lang="en-US" dirty="0" err="1" smtClean="0"/>
              <a:t>ms</a:t>
            </a:r>
            <a:r>
              <a:rPr lang="en-US" dirty="0" smtClean="0"/>
              <a:t> worth of data</a:t>
            </a:r>
          </a:p>
          <a:p>
            <a:r>
              <a:rPr lang="en-US" dirty="0" smtClean="0"/>
              <a:t>Each batch is processed  in Spark</a:t>
            </a:r>
            <a:endParaRPr lang="en-US" dirty="0"/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237482" y="3595315"/>
            <a:ext cx="1765571" cy="773300"/>
          </a:xfrm>
          <a:prstGeom prst="rightArrow">
            <a:avLst/>
          </a:prstGeom>
          <a:solidFill>
            <a:sysClr val="window" lastClr="FFFFFF"/>
          </a:solidFill>
          <a:ln w="19050" cap="flat" cmpd="sng" algn="ctr">
            <a:solidFill>
              <a:srgbClr val="527D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d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ata streams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03053" y="3367990"/>
            <a:ext cx="375845" cy="1144254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FF6600"/>
            </a:solidFill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receivers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43584" y="3472721"/>
            <a:ext cx="2752758" cy="1078712"/>
            <a:chOff x="3443584" y="4630294"/>
            <a:chExt cx="2752758" cy="14382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37726" y="4894954"/>
              <a:ext cx="972493" cy="695481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4725705" y="4630294"/>
              <a:ext cx="1470637" cy="1246391"/>
            </a:xfrm>
            <a:prstGeom prst="roundRect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03701" y="5045992"/>
              <a:ext cx="276333" cy="507048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27D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03196" y="5045992"/>
              <a:ext cx="276333" cy="507048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27D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13440" y="5045992"/>
              <a:ext cx="276333" cy="507048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27D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43584" y="5658208"/>
              <a:ext cx="1220249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 Light"/>
                  <a:cs typeface="Source Sans Pro Light"/>
                </a:rPr>
                <a:t>batches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 Light"/>
                <a:cs typeface="Source Sans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43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046833" y="2866207"/>
            <a:ext cx="3203195" cy="1836574"/>
            <a:chOff x="3046832" y="3821609"/>
            <a:chExt cx="3203195" cy="2448765"/>
          </a:xfrm>
        </p:grpSpPr>
        <p:sp>
          <p:nvSpPr>
            <p:cNvPr id="21" name="Rounded Rectangle 20"/>
            <p:cNvSpPr/>
            <p:nvPr/>
          </p:nvSpPr>
          <p:spPr>
            <a:xfrm>
              <a:off x="3046832" y="4206947"/>
              <a:ext cx="3203195" cy="2063427"/>
            </a:xfrm>
            <a:prstGeom prst="roundRect">
              <a:avLst/>
            </a:prstGeom>
            <a:noFill/>
            <a:ln w="19050" cap="flat" cmpd="sng" algn="ctr">
              <a:solidFill>
                <a:srgbClr val="FF6600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News Gothic MT"/>
                <a:ea typeface="+mn-ea"/>
                <a:cs typeface="+mn-c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563157" y="3821609"/>
              <a:ext cx="2289859" cy="600955"/>
              <a:chOff x="3331351" y="1270861"/>
              <a:chExt cx="3685497" cy="827880"/>
            </a:xfrm>
            <a:solidFill>
              <a:sysClr val="window" lastClr="FFFFFF"/>
            </a:solidFill>
          </p:grpSpPr>
          <p:sp>
            <p:nvSpPr>
              <p:cNvPr id="23" name="TextBox 22"/>
              <p:cNvSpPr txBox="1"/>
              <p:nvPr/>
            </p:nvSpPr>
            <p:spPr>
              <a:xfrm>
                <a:off x="4628981" y="1420348"/>
                <a:ext cx="2387867" cy="678393"/>
              </a:xfrm>
              <a:prstGeom prst="rect">
                <a:avLst/>
              </a:prstGeom>
              <a:grpFill/>
            </p:spPr>
            <p:txBody>
              <a:bodyPr wrap="square" r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u="none" strike="noStrike" kern="0" cap="none" spc="100" normalizeH="0" baseline="0" noProof="0" dirty="0" smtClean="0">
                    <a:ln>
                      <a:noFill/>
                    </a:ln>
                    <a:solidFill>
                      <a:srgbClr val="383431"/>
                    </a:solidFill>
                    <a:effectLst/>
                    <a:uLnTx/>
                    <a:uFillTx/>
                    <a:latin typeface="Helvetica Neue Light"/>
                    <a:cs typeface="Helvetica Neue Light"/>
                  </a:rPr>
                  <a:t>Streaming</a:t>
                </a:r>
                <a:endParaRPr kumimoji="0" lang="en-US" u="none" strike="noStrike" kern="0" cap="none" spc="100" normalizeH="0" baseline="0" noProof="0" dirty="0">
                  <a:ln>
                    <a:noFill/>
                  </a:ln>
                  <a:solidFill>
                    <a:srgbClr val="383431"/>
                  </a:solidFill>
                  <a:effectLst/>
                  <a:uLnTx/>
                  <a:uFillTx/>
                  <a:latin typeface="Helvetica Neue Light"/>
                  <a:cs typeface="Helvetica Neue Light"/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331351" y="1270861"/>
                <a:ext cx="1326001" cy="777344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4"/>
            <a:ext cx="8850312" cy="1720752"/>
          </a:xfrm>
        </p:spPr>
        <p:txBody>
          <a:bodyPr/>
          <a:lstStyle/>
          <a:p>
            <a:r>
              <a:rPr lang="en-US" dirty="0" smtClean="0"/>
              <a:t>Data streams are chopped into batches </a:t>
            </a:r>
          </a:p>
          <a:p>
            <a:pPr lvl="1"/>
            <a:r>
              <a:rPr lang="en-US" dirty="0" smtClean="0"/>
              <a:t>A batch is an RDD holding a few 100s </a:t>
            </a:r>
            <a:r>
              <a:rPr lang="en-US" dirty="0" err="1" smtClean="0"/>
              <a:t>ms</a:t>
            </a:r>
            <a:r>
              <a:rPr lang="en-US" dirty="0" smtClean="0"/>
              <a:t> worth of data</a:t>
            </a:r>
          </a:p>
          <a:p>
            <a:r>
              <a:rPr lang="en-US" dirty="0" smtClean="0"/>
              <a:t>Each batch is processed  in Spark</a:t>
            </a:r>
          </a:p>
          <a:p>
            <a:r>
              <a:rPr lang="en-US" dirty="0"/>
              <a:t>Results pushed out in </a:t>
            </a:r>
            <a:r>
              <a:rPr lang="en-US" dirty="0" smtClean="0"/>
              <a:t>batches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237482" y="3595315"/>
            <a:ext cx="1765571" cy="773300"/>
          </a:xfrm>
          <a:prstGeom prst="rightArrow">
            <a:avLst/>
          </a:prstGeom>
          <a:solidFill>
            <a:sysClr val="window" lastClr="FFFFFF"/>
          </a:solidFill>
          <a:ln w="19050" cap="flat" cmpd="sng" algn="ctr">
            <a:solidFill>
              <a:srgbClr val="527D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d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ata streams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03053" y="3367990"/>
            <a:ext cx="375845" cy="1144254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FF6600"/>
            </a:solidFill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receivers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43584" y="3472721"/>
            <a:ext cx="2752758" cy="1078712"/>
            <a:chOff x="3443584" y="4630294"/>
            <a:chExt cx="2752758" cy="14382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37726" y="4894954"/>
              <a:ext cx="972493" cy="695481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4725705" y="4630294"/>
              <a:ext cx="1470637" cy="1246391"/>
            </a:xfrm>
            <a:prstGeom prst="roundRect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03701" y="5045992"/>
              <a:ext cx="276333" cy="507048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27D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03196" y="5045992"/>
              <a:ext cx="276333" cy="507048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27D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13440" y="5045992"/>
              <a:ext cx="276333" cy="507048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27D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43584" y="5658208"/>
              <a:ext cx="1220249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 Light"/>
                  <a:cs typeface="Source Sans Pro Light"/>
                </a:rPr>
                <a:t>batches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50028" y="3587770"/>
            <a:ext cx="1482866" cy="940904"/>
            <a:chOff x="6250028" y="4783693"/>
            <a:chExt cx="1482866" cy="1254539"/>
          </a:xfrm>
        </p:grpSpPr>
        <p:sp>
          <p:nvSpPr>
            <p:cNvPr id="14" name="Right Arrow 13"/>
            <p:cNvSpPr/>
            <p:nvPr/>
          </p:nvSpPr>
          <p:spPr>
            <a:xfrm>
              <a:off x="7186087" y="4783693"/>
              <a:ext cx="546807" cy="1031067"/>
            </a:xfrm>
            <a:prstGeom prst="rightArrow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B962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F">
                    <a:lumMod val="85000"/>
                    <a:lumOff val="15000"/>
                  </a:srgbClr>
                </a:solidFill>
                <a:effectLst/>
                <a:uLnTx/>
                <a:uFillTx/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44804" y="5035931"/>
              <a:ext cx="276333" cy="507049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B962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55048" y="5035931"/>
              <a:ext cx="276333" cy="507049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B962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50028" y="5627863"/>
              <a:ext cx="1284938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 Light"/>
                  <a:cs typeface="Source Sans Pro Light"/>
                </a:rPr>
                <a:t>results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 Light"/>
                <a:cs typeface="Source Sans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02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Word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 smtClean="0">
                <a:solidFill>
                  <a:srgbClr val="008000"/>
                </a:solidFill>
                <a:cs typeface="Source Sans Pro Light"/>
              </a:rPr>
              <a:t>val</a:t>
            </a:r>
            <a:r>
              <a:rPr lang="en-US" sz="2000" dirty="0" smtClean="0">
                <a:solidFill>
                  <a:prstClr val="black"/>
                </a:solidFill>
                <a:cs typeface="Source Sans Pro Light"/>
              </a:rPr>
              <a:t> </a:t>
            </a:r>
            <a:r>
              <a:rPr lang="en-US" sz="2000" dirty="0">
                <a:solidFill>
                  <a:prstClr val="black"/>
                </a:solidFill>
                <a:cs typeface="Source Sans Pro Light"/>
              </a:rPr>
              <a:t>lines </a:t>
            </a:r>
            <a:r>
              <a:rPr lang="en-US" sz="2000" b="1" dirty="0">
                <a:solidFill>
                  <a:srgbClr val="008000"/>
                </a:solidFill>
                <a:cs typeface="Source Sans Pro Light"/>
              </a:rPr>
              <a:t>=</a:t>
            </a:r>
            <a:r>
              <a:rPr lang="en-US" sz="2000" dirty="0">
                <a:solidFill>
                  <a:prstClr val="black"/>
                </a:solidFill>
                <a:cs typeface="Source Sans Pro Light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cs typeface="Source Sans Pro Light"/>
              </a:rPr>
              <a:t>context</a:t>
            </a:r>
            <a:r>
              <a:rPr lang="en-US" sz="2000" dirty="0" err="1" smtClean="0">
                <a:solidFill>
                  <a:srgbClr val="666666"/>
                </a:solidFill>
                <a:cs typeface="Source Sans Pro Light"/>
              </a:rPr>
              <a:t>.</a:t>
            </a:r>
            <a:r>
              <a:rPr lang="en-US" sz="2000" dirty="0" err="1" smtClean="0">
                <a:solidFill>
                  <a:prstClr val="black"/>
                </a:solidFill>
                <a:cs typeface="Source Sans Pro Light"/>
              </a:rPr>
              <a:t>socketTextStream</a:t>
            </a:r>
            <a:r>
              <a:rPr lang="en-US" sz="2000" dirty="0">
                <a:solidFill>
                  <a:srgbClr val="666666"/>
                </a:solidFill>
                <a:cs typeface="Source Sans Pro Light"/>
              </a:rPr>
              <a:t>(</a:t>
            </a:r>
            <a:r>
              <a:rPr lang="en-US" sz="2000" dirty="0">
                <a:solidFill>
                  <a:srgbClr val="BA2121"/>
                </a:solidFill>
                <a:cs typeface="Source Sans Pro Light"/>
              </a:rPr>
              <a:t>“</a:t>
            </a:r>
            <a:r>
              <a:rPr lang="en-US" sz="2000" dirty="0" err="1">
                <a:solidFill>
                  <a:srgbClr val="BA2121"/>
                </a:solidFill>
                <a:cs typeface="Source Sans Pro Light"/>
              </a:rPr>
              <a:t>localhost</a:t>
            </a:r>
            <a:r>
              <a:rPr lang="en-US" sz="2000" dirty="0">
                <a:solidFill>
                  <a:srgbClr val="BA2121"/>
                </a:solidFill>
                <a:cs typeface="Source Sans Pro Light"/>
              </a:rPr>
              <a:t>”</a:t>
            </a:r>
            <a:r>
              <a:rPr lang="en-US" sz="2000" dirty="0">
                <a:solidFill>
                  <a:srgbClr val="666666"/>
                </a:solidFill>
                <a:cs typeface="Source Sans Pro Light"/>
              </a:rPr>
              <a:t>,</a:t>
            </a:r>
            <a:r>
              <a:rPr lang="en-US" sz="2000" dirty="0">
                <a:solidFill>
                  <a:prstClr val="black"/>
                </a:solidFill>
                <a:cs typeface="Source Sans Pro Light"/>
              </a:rPr>
              <a:t> </a:t>
            </a:r>
            <a:r>
              <a:rPr lang="en-US" sz="2000" dirty="0">
                <a:solidFill>
                  <a:srgbClr val="666666"/>
                </a:solidFill>
                <a:cs typeface="Source Sans Pro Light"/>
              </a:rPr>
              <a:t>9999</a:t>
            </a:r>
            <a:r>
              <a:rPr lang="en-US" sz="2000" dirty="0" smtClean="0">
                <a:solidFill>
                  <a:srgbClr val="666666"/>
                </a:solidFill>
                <a:cs typeface="Source Sans Pro Light"/>
              </a:rPr>
              <a:t>)</a:t>
            </a:r>
            <a:endParaRPr lang="en-US" sz="2000" b="1" dirty="0" smtClean="0">
              <a:solidFill>
                <a:srgbClr val="008000"/>
              </a:solidFill>
              <a:cs typeface="Source Sans Pro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 smtClean="0">
                <a:solidFill>
                  <a:srgbClr val="008000"/>
                </a:solidFill>
                <a:cs typeface="Source Sans Pro Light"/>
              </a:rPr>
              <a:t>val</a:t>
            </a:r>
            <a:r>
              <a:rPr lang="en-US" sz="2000" dirty="0" smtClean="0">
                <a:solidFill>
                  <a:prstClr val="black"/>
                </a:solidFill>
                <a:cs typeface="Source Sans Pro Light"/>
              </a:rPr>
              <a:t> </a:t>
            </a:r>
            <a:r>
              <a:rPr lang="en-US" sz="2000" dirty="0">
                <a:solidFill>
                  <a:prstClr val="black"/>
                </a:solidFill>
                <a:cs typeface="Source Sans Pro Light"/>
              </a:rPr>
              <a:t>words </a:t>
            </a:r>
            <a:r>
              <a:rPr lang="en-US" sz="2000" b="1" dirty="0">
                <a:solidFill>
                  <a:srgbClr val="008000"/>
                </a:solidFill>
                <a:cs typeface="Source Sans Pro Light"/>
              </a:rPr>
              <a:t>=</a:t>
            </a:r>
            <a:r>
              <a:rPr lang="en-US" sz="2000" dirty="0">
                <a:solidFill>
                  <a:prstClr val="black"/>
                </a:solidFill>
                <a:cs typeface="Source Sans Pro Light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Source Sans Pro Light"/>
              </a:rPr>
              <a:t>lines</a:t>
            </a:r>
            <a:r>
              <a:rPr lang="en-US" sz="2000" dirty="0" err="1">
                <a:solidFill>
                  <a:srgbClr val="666666"/>
                </a:solidFill>
                <a:cs typeface="Source Sans Pro Light"/>
              </a:rPr>
              <a:t>.</a:t>
            </a:r>
            <a:r>
              <a:rPr lang="en-US" sz="2000" dirty="0" err="1">
                <a:solidFill>
                  <a:prstClr val="black"/>
                </a:solidFill>
                <a:cs typeface="Source Sans Pro Light"/>
              </a:rPr>
              <a:t>flatMap</a:t>
            </a:r>
            <a:r>
              <a:rPr lang="en-US" sz="2000" dirty="0">
                <a:solidFill>
                  <a:srgbClr val="666666"/>
                </a:solidFill>
                <a:cs typeface="Source Sans Pro Light"/>
              </a:rPr>
              <a:t>(</a:t>
            </a:r>
            <a:r>
              <a:rPr lang="en-US" sz="2000" b="1" dirty="0">
                <a:solidFill>
                  <a:srgbClr val="008000"/>
                </a:solidFill>
                <a:cs typeface="Source Sans Pro Light"/>
              </a:rPr>
              <a:t>_</a:t>
            </a:r>
            <a:r>
              <a:rPr lang="en-US" sz="2000" dirty="0">
                <a:solidFill>
                  <a:srgbClr val="666666"/>
                </a:solidFill>
                <a:cs typeface="Source Sans Pro Light"/>
              </a:rPr>
              <a:t>.</a:t>
            </a:r>
            <a:r>
              <a:rPr lang="en-US" sz="2000" dirty="0">
                <a:solidFill>
                  <a:prstClr val="black"/>
                </a:solidFill>
                <a:cs typeface="Source Sans Pro Light"/>
              </a:rPr>
              <a:t>split</a:t>
            </a:r>
            <a:r>
              <a:rPr lang="en-US" sz="2000" dirty="0">
                <a:solidFill>
                  <a:srgbClr val="666666"/>
                </a:solidFill>
                <a:cs typeface="Source Sans Pro Light"/>
              </a:rPr>
              <a:t>(</a:t>
            </a:r>
            <a:r>
              <a:rPr lang="en-US" sz="2000" dirty="0">
                <a:solidFill>
                  <a:srgbClr val="BA2121"/>
                </a:solidFill>
                <a:cs typeface="Source Sans Pro Light"/>
              </a:rPr>
              <a:t>" "</a:t>
            </a:r>
            <a:r>
              <a:rPr lang="en-US" sz="2000" dirty="0">
                <a:solidFill>
                  <a:srgbClr val="666666"/>
                </a:solidFill>
                <a:cs typeface="Source Sans Pro Light"/>
              </a:rPr>
              <a:t>)</a:t>
            </a:r>
            <a:r>
              <a:rPr lang="en-US" sz="2000" dirty="0" smtClean="0">
                <a:solidFill>
                  <a:srgbClr val="666666"/>
                </a:solidFill>
                <a:cs typeface="Source Sans Pro Light"/>
              </a:rPr>
              <a:t>)</a:t>
            </a:r>
            <a:endParaRPr lang="en-US" sz="2000" b="1" dirty="0" smtClean="0">
              <a:solidFill>
                <a:srgbClr val="008000"/>
              </a:solidFill>
              <a:cs typeface="Source Sans Pro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 smtClean="0">
                <a:solidFill>
                  <a:srgbClr val="008000"/>
                </a:solidFill>
                <a:cs typeface="Source Sans Pro Light"/>
              </a:rPr>
              <a:t>val</a:t>
            </a:r>
            <a:r>
              <a:rPr lang="en-US" sz="2000" dirty="0" smtClean="0">
                <a:solidFill>
                  <a:prstClr val="black"/>
                </a:solidFill>
                <a:cs typeface="Source Sans Pro Light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Source Sans Pro Light"/>
              </a:rPr>
              <a:t>wordCounts</a:t>
            </a:r>
            <a:r>
              <a:rPr lang="en-US" sz="2000" dirty="0">
                <a:solidFill>
                  <a:prstClr val="black"/>
                </a:solidFill>
                <a:cs typeface="Source Sans Pro Light"/>
              </a:rPr>
              <a:t> </a:t>
            </a:r>
            <a:r>
              <a:rPr lang="en-US" sz="2000" b="1" dirty="0">
                <a:solidFill>
                  <a:srgbClr val="008000"/>
                </a:solidFill>
                <a:cs typeface="Source Sans Pro Light"/>
              </a:rPr>
              <a:t>=</a:t>
            </a:r>
            <a:r>
              <a:rPr lang="en-US" sz="2000" dirty="0">
                <a:solidFill>
                  <a:prstClr val="black"/>
                </a:solidFill>
                <a:cs typeface="Source Sans Pro Light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Source Sans Pro Light"/>
              </a:rPr>
              <a:t>words</a:t>
            </a:r>
            <a:r>
              <a:rPr lang="en-US" sz="2000" dirty="0" err="1">
                <a:solidFill>
                  <a:srgbClr val="666666"/>
                </a:solidFill>
                <a:cs typeface="Source Sans Pro Light"/>
              </a:rPr>
              <a:t>.</a:t>
            </a:r>
            <a:r>
              <a:rPr lang="en-US" sz="2000" dirty="0" err="1">
                <a:solidFill>
                  <a:prstClr val="black"/>
                </a:solidFill>
                <a:cs typeface="Source Sans Pro Light"/>
              </a:rPr>
              <a:t>map</a:t>
            </a:r>
            <a:r>
              <a:rPr lang="en-US" sz="2000" dirty="0">
                <a:solidFill>
                  <a:srgbClr val="666666"/>
                </a:solidFill>
                <a:cs typeface="Source Sans Pro Light"/>
              </a:rPr>
              <a:t>(</a:t>
            </a:r>
            <a:r>
              <a:rPr lang="en-US" sz="2000" dirty="0">
                <a:solidFill>
                  <a:prstClr val="black"/>
                </a:solidFill>
                <a:cs typeface="Source Sans Pro Light"/>
              </a:rPr>
              <a:t>x </a:t>
            </a:r>
            <a:r>
              <a:rPr lang="en-US" sz="2000" b="1" dirty="0">
                <a:solidFill>
                  <a:srgbClr val="008000"/>
                </a:solidFill>
                <a:cs typeface="Source Sans Pro Light"/>
              </a:rPr>
              <a:t>=&gt;</a:t>
            </a:r>
            <a:r>
              <a:rPr lang="en-US" sz="2000" dirty="0">
                <a:solidFill>
                  <a:prstClr val="black"/>
                </a:solidFill>
                <a:cs typeface="Source Sans Pro Light"/>
              </a:rPr>
              <a:t> </a:t>
            </a:r>
            <a:r>
              <a:rPr lang="en-US" sz="2000" dirty="0">
                <a:solidFill>
                  <a:srgbClr val="666666"/>
                </a:solidFill>
                <a:cs typeface="Source Sans Pro Light"/>
              </a:rPr>
              <a:t>(</a:t>
            </a:r>
            <a:r>
              <a:rPr lang="en-US" sz="2000" dirty="0">
                <a:solidFill>
                  <a:prstClr val="black"/>
                </a:solidFill>
                <a:cs typeface="Source Sans Pro Light"/>
              </a:rPr>
              <a:t>x</a:t>
            </a:r>
            <a:r>
              <a:rPr lang="en-US" sz="2000" dirty="0">
                <a:solidFill>
                  <a:srgbClr val="666666"/>
                </a:solidFill>
                <a:cs typeface="Source Sans Pro Light"/>
              </a:rPr>
              <a:t>,</a:t>
            </a:r>
            <a:r>
              <a:rPr lang="en-US" sz="2000" dirty="0">
                <a:solidFill>
                  <a:prstClr val="black"/>
                </a:solidFill>
                <a:cs typeface="Source Sans Pro Light"/>
              </a:rPr>
              <a:t> </a:t>
            </a:r>
            <a:r>
              <a:rPr lang="en-US" sz="2000" dirty="0">
                <a:solidFill>
                  <a:srgbClr val="666666"/>
                </a:solidFill>
                <a:cs typeface="Source Sans Pro Light"/>
              </a:rPr>
              <a:t>1)).</a:t>
            </a:r>
            <a:r>
              <a:rPr lang="en-US" sz="2000" dirty="0" err="1">
                <a:solidFill>
                  <a:prstClr val="black"/>
                </a:solidFill>
                <a:cs typeface="Source Sans Pro Light"/>
              </a:rPr>
              <a:t>reduceByKey</a:t>
            </a:r>
            <a:r>
              <a:rPr lang="en-US" sz="2000" dirty="0">
                <a:solidFill>
                  <a:srgbClr val="666666"/>
                </a:solidFill>
                <a:cs typeface="Source Sans Pro Light"/>
              </a:rPr>
              <a:t>(</a:t>
            </a:r>
            <a:r>
              <a:rPr lang="en-US" sz="2000" b="1" dirty="0">
                <a:solidFill>
                  <a:srgbClr val="008000"/>
                </a:solidFill>
                <a:cs typeface="Source Sans Pro Light"/>
              </a:rPr>
              <a:t>_</a:t>
            </a:r>
            <a:r>
              <a:rPr lang="en-US" sz="2000" dirty="0">
                <a:solidFill>
                  <a:prstClr val="black"/>
                </a:solidFill>
                <a:cs typeface="Source Sans Pro Light"/>
              </a:rPr>
              <a:t> </a:t>
            </a:r>
            <a:r>
              <a:rPr lang="en-US" sz="2000" dirty="0">
                <a:solidFill>
                  <a:srgbClr val="666666"/>
                </a:solidFill>
                <a:cs typeface="Source Sans Pro Light"/>
              </a:rPr>
              <a:t>+</a:t>
            </a:r>
            <a:r>
              <a:rPr lang="en-US" sz="2000" dirty="0">
                <a:solidFill>
                  <a:prstClr val="black"/>
                </a:solidFill>
                <a:cs typeface="Source Sans Pro Light"/>
              </a:rPr>
              <a:t> </a:t>
            </a:r>
            <a:r>
              <a:rPr lang="en-US" sz="2000" b="1" dirty="0">
                <a:solidFill>
                  <a:srgbClr val="008000"/>
                </a:solidFill>
                <a:cs typeface="Source Sans Pro Light"/>
              </a:rPr>
              <a:t>_</a:t>
            </a:r>
            <a:r>
              <a:rPr lang="en-US" sz="2000" dirty="0" smtClean="0">
                <a:solidFill>
                  <a:srgbClr val="666666"/>
                </a:solidFill>
                <a:cs typeface="Source Sans Pro Light"/>
              </a:rPr>
              <a:t>)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wordCounts.print</a:t>
            </a:r>
            <a:r>
              <a:rPr lang="en-US" sz="2000" dirty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/>
              <a:t>ssc.start</a:t>
            </a:r>
            <a:r>
              <a:rPr lang="en-US" sz="2000" dirty="0" smtClean="0"/>
              <a:t>()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11" name="Pentagon 10"/>
          <p:cNvSpPr/>
          <p:nvPr/>
        </p:nvSpPr>
        <p:spPr>
          <a:xfrm flipH="1">
            <a:off x="3004630" y="2962151"/>
            <a:ext cx="2713466" cy="446049"/>
          </a:xfrm>
          <a:prstGeom prst="homePlate">
            <a:avLst/>
          </a:prstGeom>
          <a:ln w="190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 Light"/>
                <a:cs typeface="Source Sans Pro Light"/>
              </a:rPr>
              <a:t>print </a:t>
            </a:r>
            <a:r>
              <a:rPr lang="en-US" sz="1600" dirty="0">
                <a:latin typeface="Source Sans Pro Light"/>
                <a:cs typeface="Source Sans Pro Light"/>
              </a:rPr>
              <a:t>some counts on </a:t>
            </a:r>
            <a:r>
              <a:rPr lang="en-US" sz="1600" dirty="0" smtClean="0">
                <a:latin typeface="Source Sans Pro Light"/>
                <a:cs typeface="Source Sans Pro Light"/>
              </a:rPr>
              <a:t>screen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6857999" y="2459126"/>
            <a:ext cx="2112539" cy="446049"/>
          </a:xfrm>
          <a:prstGeom prst="homePlate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 Light"/>
                <a:cs typeface="Source Sans Pro Light"/>
              </a:rPr>
              <a:t>count the words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4" name="Pentagon 13"/>
          <p:cNvSpPr/>
          <p:nvPr/>
        </p:nvSpPr>
        <p:spPr>
          <a:xfrm flipH="1">
            <a:off x="6857999" y="1968957"/>
            <a:ext cx="2112538" cy="446049"/>
          </a:xfrm>
          <a:prstGeom prst="homePlate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latin typeface="Source Sans Pro Light"/>
                <a:cs typeface="Source Sans Pro Light"/>
              </a:rPr>
              <a:t>split </a:t>
            </a:r>
            <a:r>
              <a:rPr lang="en-US" sz="1600" dirty="0">
                <a:latin typeface="Source Sans Pro Light"/>
                <a:cs typeface="Source Sans Pro Light"/>
              </a:rPr>
              <a:t>lines into words</a:t>
            </a:r>
          </a:p>
        </p:txBody>
      </p:sp>
      <p:sp>
        <p:nvSpPr>
          <p:cNvPr id="15" name="Pentagon 14"/>
          <p:cNvSpPr/>
          <p:nvPr/>
        </p:nvSpPr>
        <p:spPr>
          <a:xfrm flipH="1">
            <a:off x="6858000" y="1401528"/>
            <a:ext cx="2112535" cy="498100"/>
          </a:xfrm>
          <a:prstGeom prst="homePlate">
            <a:avLst>
              <a:gd name="adj" fmla="val 38348"/>
            </a:avLst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latin typeface="Source Sans Pro Light"/>
                <a:cs typeface="Source Sans Pro Light"/>
              </a:rPr>
              <a:t>create </a:t>
            </a:r>
            <a:r>
              <a:rPr lang="en-US" sz="1600" dirty="0" err="1" smtClean="0">
                <a:latin typeface="Source Sans Pro Light"/>
                <a:cs typeface="Source Sans Pro Light"/>
              </a:rPr>
              <a:t>DStream</a:t>
            </a:r>
            <a:r>
              <a:rPr lang="en-US" sz="1600" dirty="0">
                <a:latin typeface="Source Sans Pro Light"/>
                <a:cs typeface="Source Sans Pro Light"/>
              </a:rPr>
              <a:t> </a:t>
            </a:r>
            <a:endParaRPr lang="en-US" sz="1600" dirty="0" smtClean="0">
              <a:latin typeface="Source Sans Pro Light"/>
              <a:cs typeface="Source Sans Pro Light"/>
            </a:endParaRPr>
          </a:p>
          <a:p>
            <a:pPr algn="ctr"/>
            <a:r>
              <a:rPr lang="en-US" sz="1600" dirty="0" smtClean="0">
                <a:latin typeface="Source Sans Pro Light"/>
                <a:cs typeface="Source Sans Pro Light"/>
              </a:rPr>
              <a:t>from data over socket 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6" name="Pentagon 15"/>
          <p:cNvSpPr/>
          <p:nvPr/>
        </p:nvSpPr>
        <p:spPr>
          <a:xfrm flipH="1">
            <a:off x="3004630" y="3479314"/>
            <a:ext cx="2713466" cy="446049"/>
          </a:xfrm>
          <a:prstGeom prst="homePlate">
            <a:avLst/>
          </a:prstGeom>
          <a:ln w="1905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 Light"/>
                <a:cs typeface="Source Sans Pro Light"/>
              </a:rPr>
              <a:t>start processing the stream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120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9385" y="1571859"/>
            <a:ext cx="48998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Source Sans Pro Light"/>
                <a:cs typeface="Source Sans Pro Light"/>
              </a:rPr>
              <a:t>NetworkWordCount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{</a:t>
            </a:r>
            <a:endParaRPr lang="en-US" sz="12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Source Sans Pro Light"/>
                <a:cs typeface="Source Sans Pro Light"/>
              </a:rPr>
              <a:t>def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main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args</a:t>
            </a:r>
            <a:r>
              <a:rPr lang="en-US" sz="12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: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dirty="0">
                <a:solidFill>
                  <a:srgbClr val="B00040"/>
                </a:solidFill>
                <a:latin typeface="Source Sans Pro Light"/>
                <a:cs typeface="Source Sans Pro Light"/>
              </a:rPr>
              <a:t>Array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[</a:t>
            </a:r>
            <a:r>
              <a:rPr lang="en-US" sz="1200" dirty="0">
                <a:solidFill>
                  <a:srgbClr val="B00040"/>
                </a:solidFill>
                <a:latin typeface="Source Sans Pro Light"/>
                <a:cs typeface="Source Sans Pro Light"/>
              </a:rPr>
              <a:t>String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])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{</a:t>
            </a:r>
            <a:endParaRPr lang="en-US" sz="12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Source Sans Pro Light"/>
                <a:cs typeface="Source Sans Pro Light"/>
              </a:rPr>
              <a:t>val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sparkConf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Source Sans Pro Light"/>
                <a:cs typeface="Source Sans Pro Light"/>
              </a:rPr>
              <a:t>SparkConf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().</a:t>
            </a:r>
            <a:r>
              <a:rPr lang="en-US" sz="12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setAppName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Source Sans Pro Light"/>
                <a:cs typeface="Source Sans Pro Light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Source Sans Pro Light"/>
                <a:cs typeface="Source Sans Pro Light"/>
              </a:rPr>
              <a:t>NetworkWordCount</a:t>
            </a:r>
            <a:r>
              <a:rPr lang="en-US" sz="1200" dirty="0">
                <a:solidFill>
                  <a:srgbClr val="BA2121"/>
                </a:solidFill>
                <a:latin typeface="Source Sans Pro Light"/>
                <a:cs typeface="Source Sans Pro Light"/>
              </a:rPr>
              <a:t>"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)</a:t>
            </a:r>
            <a:endParaRPr lang="en-US" sz="12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Source Sans Pro Light"/>
                <a:cs typeface="Source Sans Pro Light"/>
              </a:rPr>
              <a:t>val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Source Sans Pro Light"/>
                <a:cs typeface="Source Sans Pro Light"/>
              </a:rPr>
              <a:t>context </a:t>
            </a:r>
            <a:r>
              <a:rPr lang="en-US" sz="1200" b="1" dirty="0" smtClean="0">
                <a:solidFill>
                  <a:srgbClr val="008000"/>
                </a:solidFill>
                <a:latin typeface="Source Sans Pro Light"/>
                <a:cs typeface="Source Sans Pro Light"/>
              </a:rPr>
              <a:t>=</a:t>
            </a:r>
            <a:r>
              <a:rPr lang="en-US" sz="1200" dirty="0" smtClean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Source Sans Pro Light"/>
                <a:cs typeface="Source Sans Pro Light"/>
              </a:rPr>
              <a:t>StreamingContext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sparkConf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Source Sans Pro Light"/>
                <a:cs typeface="Source Sans Pro Light"/>
              </a:rPr>
              <a:t>Seconds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(1))</a:t>
            </a:r>
            <a:endParaRPr lang="en-US" sz="12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endParaRPr lang="en-US" sz="12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Source Sans Pro Light"/>
                <a:cs typeface="Source Sans Pro Light"/>
              </a:rPr>
              <a:t>val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lines </a:t>
            </a:r>
            <a:r>
              <a:rPr lang="en-US" sz="12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Source Sans Pro Light"/>
                <a:cs typeface="Source Sans Pro Light"/>
              </a:rPr>
              <a:t>context</a:t>
            </a:r>
            <a:r>
              <a:rPr lang="en-US" sz="1200" dirty="0" err="1" smtClean="0">
                <a:solidFill>
                  <a:srgbClr val="666666"/>
                </a:solidFill>
                <a:latin typeface="Source Sans Pro Light"/>
                <a:cs typeface="Source Sans Pro Light"/>
              </a:rPr>
              <a:t>.</a:t>
            </a:r>
            <a:r>
              <a:rPr lang="en-US" sz="1200" dirty="0" err="1" smtClean="0">
                <a:solidFill>
                  <a:prstClr val="black"/>
                </a:solidFill>
                <a:latin typeface="Source Sans Pro Light"/>
                <a:cs typeface="Source Sans Pro Light"/>
              </a:rPr>
              <a:t>socketTextStream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Source Sans Pro Light"/>
                <a:cs typeface="Source Sans Pro Light"/>
              </a:rPr>
              <a:t>“</a:t>
            </a:r>
            <a:r>
              <a:rPr lang="en-US" sz="1200" dirty="0" err="1">
                <a:solidFill>
                  <a:srgbClr val="BA2121"/>
                </a:solidFill>
                <a:latin typeface="Source Sans Pro Light"/>
                <a:cs typeface="Source Sans Pro Light"/>
              </a:rPr>
              <a:t>localhost</a:t>
            </a:r>
            <a:r>
              <a:rPr lang="en-US" sz="1200" dirty="0">
                <a:solidFill>
                  <a:srgbClr val="BA2121"/>
                </a:solidFill>
                <a:latin typeface="Source Sans Pro Light"/>
                <a:cs typeface="Source Sans Pro Light"/>
              </a:rPr>
              <a:t>”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9999)</a:t>
            </a:r>
            <a:endParaRPr lang="en-US" sz="12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Source Sans Pro Light"/>
                <a:cs typeface="Source Sans Pro Light"/>
              </a:rPr>
              <a:t>val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words </a:t>
            </a:r>
            <a:r>
              <a:rPr lang="en-US" sz="12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lines</a:t>
            </a:r>
            <a:r>
              <a:rPr lang="en-US" sz="1200" dirty="0" err="1">
                <a:solidFill>
                  <a:srgbClr val="666666"/>
                </a:solidFill>
                <a:latin typeface="Source Sans Pro Light"/>
                <a:cs typeface="Source Sans Pro Light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flatMap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_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.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split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Source Sans Pro Light"/>
                <a:cs typeface="Source Sans Pro Light"/>
              </a:rPr>
              <a:t>" "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))</a:t>
            </a:r>
            <a:endParaRPr lang="en-US" sz="12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Source Sans Pro Light"/>
                <a:cs typeface="Source Sans Pro Light"/>
              </a:rPr>
              <a:t>val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wordCounts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words</a:t>
            </a:r>
            <a:r>
              <a:rPr lang="en-US" sz="1200" dirty="0" err="1">
                <a:solidFill>
                  <a:srgbClr val="666666"/>
                </a:solidFill>
                <a:latin typeface="Source Sans Pro Light"/>
                <a:cs typeface="Source Sans Pro Light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map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x </a:t>
            </a:r>
            <a:r>
              <a:rPr lang="en-US" sz="12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=&gt;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x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1)).</a:t>
            </a:r>
            <a:r>
              <a:rPr lang="en-US" sz="12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reduceByKey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_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+</a:t>
            </a:r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_</a:t>
            </a:r>
            <a:r>
              <a:rPr lang="en-US" sz="1200" dirty="0" smtClean="0">
                <a:solidFill>
                  <a:srgbClr val="666666"/>
                </a:solidFill>
                <a:latin typeface="Source Sans Pro Light"/>
                <a:cs typeface="Source Sans Pro Light"/>
              </a:rPr>
              <a:t>)</a:t>
            </a:r>
          </a:p>
          <a:p>
            <a:endParaRPr lang="en-US" sz="12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en-US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wordCounts</a:t>
            </a:r>
            <a:r>
              <a:rPr lang="en-US" sz="1200" dirty="0" err="1">
                <a:solidFill>
                  <a:srgbClr val="666666"/>
                </a:solidFill>
                <a:latin typeface="Source Sans Pro Light"/>
                <a:cs typeface="Source Sans Pro Light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print</a:t>
            </a:r>
            <a:r>
              <a:rPr lang="en-US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()</a:t>
            </a:r>
            <a:endParaRPr lang="en-US" sz="12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de-DE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  </a:t>
            </a:r>
            <a:r>
              <a:rPr lang="de-DE" sz="12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ssc</a:t>
            </a:r>
            <a:r>
              <a:rPr lang="de-DE" sz="1200" dirty="0" err="1">
                <a:solidFill>
                  <a:srgbClr val="666666"/>
                </a:solidFill>
                <a:latin typeface="Source Sans Pro Light"/>
                <a:cs typeface="Source Sans Pro Light"/>
              </a:rPr>
              <a:t>.</a:t>
            </a:r>
            <a:r>
              <a:rPr lang="de-DE" sz="12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start</a:t>
            </a:r>
            <a:r>
              <a:rPr lang="de-DE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()</a:t>
            </a:r>
            <a:endParaRPr lang="de-DE" sz="12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de-DE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  </a:t>
            </a:r>
            <a:r>
              <a:rPr lang="de-DE" sz="12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ssc</a:t>
            </a:r>
            <a:r>
              <a:rPr lang="de-DE" sz="1200" dirty="0" err="1">
                <a:solidFill>
                  <a:srgbClr val="666666"/>
                </a:solidFill>
                <a:latin typeface="Source Sans Pro Light"/>
                <a:cs typeface="Source Sans Pro Light"/>
              </a:rPr>
              <a:t>.</a:t>
            </a:r>
            <a:r>
              <a:rPr lang="de-DE" sz="12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awaitTermination</a:t>
            </a:r>
            <a:r>
              <a:rPr lang="de-DE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()</a:t>
            </a:r>
            <a:endParaRPr lang="de-DE" sz="12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de-DE" sz="12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</a:t>
            </a:r>
            <a:r>
              <a:rPr lang="de-DE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}</a:t>
            </a:r>
            <a:endParaRPr lang="de-DE" sz="12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de-DE" sz="1200" dirty="0">
                <a:solidFill>
                  <a:srgbClr val="666666"/>
                </a:solidFill>
                <a:latin typeface="Source Sans Pro Light"/>
                <a:cs typeface="Source Sans Pro Light"/>
              </a:rPr>
              <a:t>}</a:t>
            </a:r>
            <a:endParaRPr lang="de-DE" sz="1200" dirty="0">
              <a:solidFill>
                <a:prstClr val="black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142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59401E-6 L -0.11527 0.0024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5256" y="2228542"/>
            <a:ext cx="2834892" cy="1384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object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b="1" dirty="0" err="1">
                <a:solidFill>
                  <a:srgbClr val="0000FF"/>
                </a:solidFill>
                <a:latin typeface="Source Sans Pro Light"/>
                <a:cs typeface="Source Sans Pro Light"/>
              </a:rPr>
              <a:t>NetworkWordCount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{</a:t>
            </a:r>
            <a:endParaRPr lang="en-US" sz="6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</a:t>
            </a:r>
            <a:r>
              <a:rPr lang="en-US" sz="600" b="1" dirty="0" err="1">
                <a:solidFill>
                  <a:srgbClr val="008000"/>
                </a:solidFill>
                <a:latin typeface="Source Sans Pro Light"/>
                <a:cs typeface="Source Sans Pro Light"/>
              </a:rPr>
              <a:t>def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main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6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args</a:t>
            </a:r>
            <a:r>
              <a:rPr lang="en-US" sz="6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: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dirty="0">
                <a:solidFill>
                  <a:srgbClr val="B00040"/>
                </a:solidFill>
                <a:latin typeface="Source Sans Pro Light"/>
                <a:cs typeface="Source Sans Pro Light"/>
              </a:rPr>
              <a:t>Array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[</a:t>
            </a:r>
            <a:r>
              <a:rPr lang="en-US" sz="600" dirty="0">
                <a:solidFill>
                  <a:srgbClr val="B00040"/>
                </a:solidFill>
                <a:latin typeface="Source Sans Pro Light"/>
                <a:cs typeface="Source Sans Pro Light"/>
              </a:rPr>
              <a:t>String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])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{</a:t>
            </a:r>
            <a:endParaRPr lang="en-US" sz="6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  </a:t>
            </a:r>
            <a:r>
              <a:rPr lang="en-US" sz="600" b="1" dirty="0" err="1">
                <a:solidFill>
                  <a:srgbClr val="008000"/>
                </a:solidFill>
                <a:latin typeface="Source Sans Pro Light"/>
                <a:cs typeface="Source Sans Pro Light"/>
              </a:rPr>
              <a:t>val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sparkConf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=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new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b="1" dirty="0" err="1">
                <a:solidFill>
                  <a:srgbClr val="0000FF"/>
                </a:solidFill>
                <a:latin typeface="Source Sans Pro Light"/>
                <a:cs typeface="Source Sans Pro Light"/>
              </a:rPr>
              <a:t>SparkConf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().</a:t>
            </a:r>
            <a:r>
              <a:rPr lang="en-US" sz="6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setAppName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600" dirty="0">
                <a:solidFill>
                  <a:srgbClr val="BA2121"/>
                </a:solidFill>
                <a:latin typeface="Source Sans Pro Light"/>
                <a:cs typeface="Source Sans Pro Light"/>
              </a:rPr>
              <a:t>"</a:t>
            </a:r>
            <a:r>
              <a:rPr lang="en-US" sz="600" dirty="0" err="1">
                <a:solidFill>
                  <a:srgbClr val="BA2121"/>
                </a:solidFill>
                <a:latin typeface="Source Sans Pro Light"/>
                <a:cs typeface="Source Sans Pro Light"/>
              </a:rPr>
              <a:t>NetworkWordCount</a:t>
            </a:r>
            <a:r>
              <a:rPr lang="en-US" sz="600" dirty="0">
                <a:solidFill>
                  <a:srgbClr val="BA2121"/>
                </a:solidFill>
                <a:latin typeface="Source Sans Pro Light"/>
                <a:cs typeface="Source Sans Pro Light"/>
              </a:rPr>
              <a:t>"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)</a:t>
            </a:r>
            <a:endParaRPr lang="en-US" sz="6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  </a:t>
            </a:r>
            <a:r>
              <a:rPr lang="en-US" sz="600" b="1" dirty="0" err="1">
                <a:solidFill>
                  <a:srgbClr val="008000"/>
                </a:solidFill>
                <a:latin typeface="Source Sans Pro Light"/>
                <a:cs typeface="Source Sans Pro Light"/>
              </a:rPr>
              <a:t>val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dirty="0" smtClean="0">
                <a:solidFill>
                  <a:prstClr val="black"/>
                </a:solidFill>
                <a:latin typeface="Source Sans Pro Light"/>
                <a:cs typeface="Source Sans Pro Light"/>
              </a:rPr>
              <a:t>context </a:t>
            </a:r>
            <a:r>
              <a:rPr lang="en-US" sz="600" b="1" dirty="0" smtClean="0">
                <a:solidFill>
                  <a:srgbClr val="008000"/>
                </a:solidFill>
                <a:latin typeface="Source Sans Pro Light"/>
                <a:cs typeface="Source Sans Pro Light"/>
              </a:rPr>
              <a:t>=</a:t>
            </a:r>
            <a:r>
              <a:rPr lang="en-US" sz="600" dirty="0" smtClean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new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b="1" dirty="0" err="1">
                <a:solidFill>
                  <a:srgbClr val="0000FF"/>
                </a:solidFill>
                <a:latin typeface="Source Sans Pro Light"/>
                <a:cs typeface="Source Sans Pro Light"/>
              </a:rPr>
              <a:t>StreamingContext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6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sparkConf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,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b="1" dirty="0">
                <a:solidFill>
                  <a:srgbClr val="0000FF"/>
                </a:solidFill>
                <a:latin typeface="Source Sans Pro Light"/>
                <a:cs typeface="Source Sans Pro Light"/>
              </a:rPr>
              <a:t>Seconds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(1))</a:t>
            </a:r>
            <a:endParaRPr lang="en-US" sz="6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endParaRPr lang="en-US" sz="6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  </a:t>
            </a:r>
            <a:r>
              <a:rPr lang="en-US" sz="600" b="1" dirty="0" err="1">
                <a:solidFill>
                  <a:srgbClr val="008000"/>
                </a:solidFill>
                <a:latin typeface="Source Sans Pro Light"/>
                <a:cs typeface="Source Sans Pro Light"/>
              </a:rPr>
              <a:t>val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lines </a:t>
            </a:r>
            <a:r>
              <a:rPr lang="en-US" sz="6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=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dirty="0" err="1" smtClean="0">
                <a:solidFill>
                  <a:prstClr val="black"/>
                </a:solidFill>
                <a:latin typeface="Source Sans Pro Light"/>
                <a:cs typeface="Source Sans Pro Light"/>
              </a:rPr>
              <a:t>context</a:t>
            </a:r>
            <a:r>
              <a:rPr lang="en-US" sz="600" dirty="0" err="1" smtClean="0">
                <a:solidFill>
                  <a:srgbClr val="666666"/>
                </a:solidFill>
                <a:latin typeface="Source Sans Pro Light"/>
                <a:cs typeface="Source Sans Pro Light"/>
              </a:rPr>
              <a:t>.</a:t>
            </a:r>
            <a:r>
              <a:rPr lang="en-US" sz="600" dirty="0" err="1" smtClean="0">
                <a:solidFill>
                  <a:prstClr val="black"/>
                </a:solidFill>
                <a:latin typeface="Source Sans Pro Light"/>
                <a:cs typeface="Source Sans Pro Light"/>
              </a:rPr>
              <a:t>socketTextStream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600" dirty="0">
                <a:solidFill>
                  <a:srgbClr val="BA2121"/>
                </a:solidFill>
                <a:latin typeface="Source Sans Pro Light"/>
                <a:cs typeface="Source Sans Pro Light"/>
              </a:rPr>
              <a:t>“</a:t>
            </a:r>
            <a:r>
              <a:rPr lang="en-US" sz="600" dirty="0" err="1">
                <a:solidFill>
                  <a:srgbClr val="BA2121"/>
                </a:solidFill>
                <a:latin typeface="Source Sans Pro Light"/>
                <a:cs typeface="Source Sans Pro Light"/>
              </a:rPr>
              <a:t>localhost</a:t>
            </a:r>
            <a:r>
              <a:rPr lang="en-US" sz="600" dirty="0">
                <a:solidFill>
                  <a:srgbClr val="BA2121"/>
                </a:solidFill>
                <a:latin typeface="Source Sans Pro Light"/>
                <a:cs typeface="Source Sans Pro Light"/>
              </a:rPr>
              <a:t>”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,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9999)</a:t>
            </a:r>
            <a:endParaRPr lang="en-US" sz="6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  </a:t>
            </a:r>
            <a:r>
              <a:rPr lang="en-US" sz="600" b="1" dirty="0" err="1">
                <a:solidFill>
                  <a:srgbClr val="008000"/>
                </a:solidFill>
                <a:latin typeface="Source Sans Pro Light"/>
                <a:cs typeface="Source Sans Pro Light"/>
              </a:rPr>
              <a:t>val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words </a:t>
            </a:r>
            <a:r>
              <a:rPr lang="en-US" sz="6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=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lines</a:t>
            </a:r>
            <a:r>
              <a:rPr lang="en-US" sz="600" dirty="0" err="1">
                <a:solidFill>
                  <a:srgbClr val="666666"/>
                </a:solidFill>
                <a:latin typeface="Source Sans Pro Light"/>
                <a:cs typeface="Source Sans Pro Light"/>
              </a:rPr>
              <a:t>.</a:t>
            </a:r>
            <a:r>
              <a:rPr lang="en-US" sz="6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flatMap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6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_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.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split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600" dirty="0">
                <a:solidFill>
                  <a:srgbClr val="BA2121"/>
                </a:solidFill>
                <a:latin typeface="Source Sans Pro Light"/>
                <a:cs typeface="Source Sans Pro Light"/>
              </a:rPr>
              <a:t>" "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))</a:t>
            </a:r>
            <a:endParaRPr lang="en-US" sz="6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  </a:t>
            </a:r>
            <a:r>
              <a:rPr lang="en-US" sz="600" b="1" dirty="0" err="1">
                <a:solidFill>
                  <a:srgbClr val="008000"/>
                </a:solidFill>
                <a:latin typeface="Source Sans Pro Light"/>
                <a:cs typeface="Source Sans Pro Light"/>
              </a:rPr>
              <a:t>val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wordCounts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=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words</a:t>
            </a:r>
            <a:r>
              <a:rPr lang="en-US" sz="600" dirty="0" err="1">
                <a:solidFill>
                  <a:srgbClr val="666666"/>
                </a:solidFill>
                <a:latin typeface="Source Sans Pro Light"/>
                <a:cs typeface="Source Sans Pro Light"/>
              </a:rPr>
              <a:t>.</a:t>
            </a:r>
            <a:r>
              <a:rPr lang="en-US" sz="6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map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x </a:t>
            </a:r>
            <a:r>
              <a:rPr lang="en-US" sz="6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=&gt;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x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,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1)).</a:t>
            </a:r>
            <a:r>
              <a:rPr lang="en-US" sz="6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reduceByKey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</a:t>
            </a:r>
            <a:r>
              <a:rPr lang="en-US" sz="6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_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+</a:t>
            </a:r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</a:t>
            </a:r>
            <a:r>
              <a:rPr lang="en-US" sz="600" b="1" dirty="0">
                <a:solidFill>
                  <a:srgbClr val="008000"/>
                </a:solidFill>
                <a:latin typeface="Source Sans Pro Light"/>
                <a:cs typeface="Source Sans Pro Light"/>
              </a:rPr>
              <a:t>_</a:t>
            </a:r>
            <a:r>
              <a:rPr lang="en-US" sz="600" dirty="0" smtClean="0">
                <a:solidFill>
                  <a:srgbClr val="666666"/>
                </a:solidFill>
                <a:latin typeface="Source Sans Pro Light"/>
                <a:cs typeface="Source Sans Pro Light"/>
              </a:rPr>
              <a:t>)</a:t>
            </a:r>
          </a:p>
          <a:p>
            <a:endParaRPr lang="en-US" sz="6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en-US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  </a:t>
            </a:r>
            <a:r>
              <a:rPr lang="en-US" sz="6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wordCounts</a:t>
            </a:r>
            <a:r>
              <a:rPr lang="en-US" sz="600" dirty="0" err="1">
                <a:solidFill>
                  <a:srgbClr val="666666"/>
                </a:solidFill>
                <a:latin typeface="Source Sans Pro Light"/>
                <a:cs typeface="Source Sans Pro Light"/>
              </a:rPr>
              <a:t>.</a:t>
            </a:r>
            <a:r>
              <a:rPr lang="en-US" sz="6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print</a:t>
            </a:r>
            <a:r>
              <a:rPr lang="en-US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()</a:t>
            </a:r>
            <a:endParaRPr lang="en-US" sz="6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de-DE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  </a:t>
            </a:r>
            <a:r>
              <a:rPr lang="de-DE" sz="6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ssc</a:t>
            </a:r>
            <a:r>
              <a:rPr lang="de-DE" sz="600" dirty="0" err="1">
                <a:solidFill>
                  <a:srgbClr val="666666"/>
                </a:solidFill>
                <a:latin typeface="Source Sans Pro Light"/>
                <a:cs typeface="Source Sans Pro Light"/>
              </a:rPr>
              <a:t>.</a:t>
            </a:r>
            <a:r>
              <a:rPr lang="de-DE" sz="6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start</a:t>
            </a:r>
            <a:r>
              <a:rPr lang="de-DE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()</a:t>
            </a:r>
            <a:endParaRPr lang="de-DE" sz="6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de-DE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  </a:t>
            </a:r>
            <a:r>
              <a:rPr lang="de-DE" sz="6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ssc</a:t>
            </a:r>
            <a:r>
              <a:rPr lang="de-DE" sz="600" dirty="0" err="1">
                <a:solidFill>
                  <a:srgbClr val="666666"/>
                </a:solidFill>
                <a:latin typeface="Source Sans Pro Light"/>
                <a:cs typeface="Source Sans Pro Light"/>
              </a:rPr>
              <a:t>.</a:t>
            </a:r>
            <a:r>
              <a:rPr lang="de-DE" sz="600" dirty="0" err="1">
                <a:solidFill>
                  <a:prstClr val="black"/>
                </a:solidFill>
                <a:latin typeface="Source Sans Pro Light"/>
                <a:cs typeface="Source Sans Pro Light"/>
              </a:rPr>
              <a:t>awaitTermination</a:t>
            </a:r>
            <a:r>
              <a:rPr lang="de-DE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()</a:t>
            </a:r>
            <a:endParaRPr lang="de-DE" sz="6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de-DE" sz="600" dirty="0">
                <a:solidFill>
                  <a:prstClr val="black"/>
                </a:solidFill>
                <a:latin typeface="Source Sans Pro Light"/>
                <a:cs typeface="Source Sans Pro Light"/>
              </a:rPr>
              <a:t>  </a:t>
            </a:r>
            <a:r>
              <a:rPr lang="de-DE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}</a:t>
            </a:r>
            <a:endParaRPr lang="de-DE" sz="600" dirty="0">
              <a:solidFill>
                <a:prstClr val="black"/>
              </a:solidFill>
              <a:latin typeface="Source Sans Pro Light"/>
              <a:cs typeface="Source Sans Pro Light"/>
            </a:endParaRPr>
          </a:p>
          <a:p>
            <a:r>
              <a:rPr lang="de-DE" sz="600" dirty="0">
                <a:solidFill>
                  <a:srgbClr val="666666"/>
                </a:solidFill>
                <a:latin typeface="Source Sans Pro Light"/>
                <a:cs typeface="Source Sans Pro Light"/>
              </a:rPr>
              <a:t>}</a:t>
            </a:r>
            <a:endParaRPr lang="de-DE" sz="600" dirty="0">
              <a:solidFill>
                <a:prstClr val="black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383" y="1075621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ource Sans Pro Light"/>
                <a:cs typeface="Source Sans Pro Light"/>
              </a:rPr>
              <a:t>Spark Streaming</a:t>
            </a:r>
            <a:endParaRPr lang="en-US" sz="2400" dirty="0">
              <a:latin typeface="Source Sans Pro Light"/>
              <a:cs typeface="Source Sans Pro 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24947" y="-9293"/>
            <a:ext cx="3744001" cy="5357270"/>
            <a:chOff x="3906973" y="-977339"/>
            <a:chExt cx="3744001" cy="5357270"/>
          </a:xfrm>
        </p:grpSpPr>
        <p:sp>
          <p:nvSpPr>
            <p:cNvPr id="7" name="Rectangle 6"/>
            <p:cNvSpPr/>
            <p:nvPr/>
          </p:nvSpPr>
          <p:spPr>
            <a:xfrm>
              <a:off x="5036634" y="-977339"/>
              <a:ext cx="2614340" cy="3093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500" b="1" dirty="0" smtClean="0">
                <a:solidFill>
                  <a:srgbClr val="008000"/>
                </a:solidFill>
                <a:latin typeface="Source Sans Pro Light"/>
                <a:cs typeface="Source Sans Pro Light"/>
              </a:endParaRPr>
            </a:p>
            <a:p>
              <a:r>
                <a:rPr lang="en-US" sz="500" b="1" dirty="0" smtClean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public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class </a:t>
              </a:r>
              <a:r>
                <a:rPr lang="en-US" sz="500" b="1" dirty="0" err="1">
                  <a:solidFill>
                    <a:srgbClr val="0000FF"/>
                  </a:solidFill>
                  <a:latin typeface="Source Sans Pro Light"/>
                  <a:cs typeface="Source Sans Pro Light"/>
                </a:rPr>
                <a:t>WordCountTopology</a:t>
              </a:r>
              <a:r>
                <a:rPr lang="en-US" sz="500" b="1" dirty="0">
                  <a:solidFill>
                    <a:srgbClr val="0000FF"/>
                  </a:solidFill>
                  <a:latin typeface="Source Sans Pro Light"/>
                  <a:cs typeface="Source Sans Pro Light"/>
                </a:rPr>
                <a:t> 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{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public static class </a:t>
              </a:r>
              <a:r>
                <a:rPr lang="en-US" sz="500" b="1" dirty="0" err="1">
                  <a:solidFill>
                    <a:srgbClr val="0000FF"/>
                  </a:solidFill>
                  <a:latin typeface="Source Sans Pro Light"/>
                  <a:cs typeface="Source Sans Pro Light"/>
                </a:rPr>
                <a:t>SplitSentence</a:t>
              </a:r>
              <a:r>
                <a:rPr lang="en-US" sz="500" b="1" dirty="0">
                  <a:solidFill>
                    <a:srgbClr val="0000FF"/>
                  </a:solidFill>
                  <a:latin typeface="Source Sans Pro Light"/>
                  <a:cs typeface="Source Sans Pro Light"/>
                </a:rPr>
                <a:t>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extends </a:t>
              </a:r>
              <a:r>
                <a:rPr lang="en-US" sz="500" b="1" dirty="0" err="1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ShellBolt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 implements </a:t>
              </a:r>
              <a:r>
                <a:rPr lang="en-US" sz="500" b="1" dirty="0" err="1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IRichBolt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 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{</a:t>
              </a:r>
            </a:p>
            <a:p>
              <a:endParaRPr lang="en-US" sz="500" dirty="0">
                <a:latin typeface="Source Sans Pro Light"/>
                <a:cs typeface="Source Sans Pro Light"/>
              </a:endParaRP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public </a:t>
              </a:r>
              <a:r>
                <a:rPr lang="en-US" sz="500" b="1" dirty="0" err="1">
                  <a:solidFill>
                    <a:srgbClr val="0000FF"/>
                  </a:solidFill>
                  <a:latin typeface="Source Sans Pro Light"/>
                  <a:cs typeface="Source Sans Pro Light"/>
                </a:rPr>
                <a:t>SplitSentence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() {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 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super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b="1" dirty="0">
                  <a:solidFill>
                    <a:srgbClr val="BA2121"/>
                  </a:solidFill>
                  <a:latin typeface="Source Sans Pro Light"/>
                  <a:cs typeface="Source Sans Pro Light"/>
                </a:rPr>
                <a:t>"python"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, </a:t>
              </a:r>
              <a:r>
                <a:rPr lang="en-US" sz="500" b="1" dirty="0">
                  <a:solidFill>
                    <a:srgbClr val="BA2121"/>
                  </a:solidFill>
                  <a:latin typeface="Source Sans Pro Light"/>
                  <a:cs typeface="Source Sans Pro Light"/>
                </a:rPr>
                <a:t>"</a:t>
              </a:r>
              <a:r>
                <a:rPr lang="en-US" sz="500" b="1" dirty="0" err="1">
                  <a:solidFill>
                    <a:srgbClr val="BA2121"/>
                  </a:solidFill>
                  <a:latin typeface="Source Sans Pro Light"/>
                  <a:cs typeface="Source Sans Pro Light"/>
                </a:rPr>
                <a:t>splitsentence.py</a:t>
              </a:r>
              <a:r>
                <a:rPr lang="en-US" sz="500" b="1" dirty="0">
                  <a:solidFill>
                    <a:srgbClr val="BA2121"/>
                  </a:solidFill>
                  <a:latin typeface="Source Sans Pro Light"/>
                  <a:cs typeface="Source Sans Pro Light"/>
                </a:rPr>
                <a:t>"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);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}</a:t>
              </a:r>
            </a:p>
            <a:p>
              <a:endParaRPr lang="en-US" sz="500" dirty="0">
                <a:latin typeface="Source Sans Pro Light"/>
                <a:cs typeface="Source Sans Pro Light"/>
              </a:endParaRP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>
                  <a:solidFill>
                    <a:srgbClr val="AA22FF"/>
                  </a:solidFill>
                  <a:latin typeface="Source Sans Pro Light"/>
                  <a:cs typeface="Source Sans Pro Light"/>
                </a:rPr>
                <a:t>@Override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public </a:t>
              </a:r>
              <a:r>
                <a:rPr lang="en-US" sz="500" b="1" dirty="0">
                  <a:solidFill>
                    <a:srgbClr val="B00040"/>
                  </a:solidFill>
                  <a:latin typeface="Source Sans Pro Light"/>
                  <a:cs typeface="Source Sans Pro Light"/>
                </a:rPr>
                <a:t>void </a:t>
              </a:r>
              <a:r>
                <a:rPr lang="en-US" sz="500" b="1" dirty="0" err="1">
                  <a:solidFill>
                    <a:srgbClr val="0000FF"/>
                  </a:solidFill>
                  <a:latin typeface="Source Sans Pro Light"/>
                  <a:cs typeface="Source Sans Pro Light"/>
                </a:rPr>
                <a:t>declareOutputFields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b="1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OutputFieldsDeclarer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 declarer) {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  </a:t>
              </a:r>
              <a:r>
                <a:rPr lang="en-US" sz="500" dirty="0" err="1">
                  <a:latin typeface="Source Sans Pro Light"/>
                  <a:cs typeface="Source Sans Pro Light"/>
                </a:rPr>
                <a:t>declarer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.</a:t>
              </a:r>
              <a:r>
                <a:rPr lang="en-US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declare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new Fields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b="1" dirty="0">
                  <a:solidFill>
                    <a:srgbClr val="BA2121"/>
                  </a:solidFill>
                  <a:latin typeface="Source Sans Pro Light"/>
                  <a:cs typeface="Source Sans Pro Light"/>
                </a:rPr>
                <a:t>"word"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));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}</a:t>
              </a:r>
            </a:p>
            <a:p>
              <a:endParaRPr lang="en-US" sz="500" dirty="0">
                <a:latin typeface="Source Sans Pro Light"/>
                <a:cs typeface="Source Sans Pro Light"/>
              </a:endParaRP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>
                  <a:solidFill>
                    <a:srgbClr val="AA22FF"/>
                  </a:solidFill>
                  <a:latin typeface="Source Sans Pro Light"/>
                  <a:cs typeface="Source Sans Pro Light"/>
                </a:rPr>
                <a:t>@Override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public Map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&lt;String, Object&gt; </a:t>
              </a:r>
              <a:r>
                <a:rPr lang="en-US" sz="500" b="1" dirty="0" err="1">
                  <a:solidFill>
                    <a:srgbClr val="0000FF"/>
                  </a:solidFill>
                  <a:latin typeface="Source Sans Pro Light"/>
                  <a:cs typeface="Source Sans Pro Light"/>
                </a:rPr>
                <a:t>getComponentConfiguration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() {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 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return null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;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}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}</a:t>
              </a:r>
            </a:p>
            <a:p>
              <a:endParaRPr lang="en-US" sz="500" dirty="0">
                <a:latin typeface="Source Sans Pro Light"/>
                <a:cs typeface="Source Sans Pro Light"/>
              </a:endParaRP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public static class </a:t>
              </a:r>
              <a:r>
                <a:rPr lang="en-US" sz="500" b="1" dirty="0" err="1">
                  <a:solidFill>
                    <a:srgbClr val="0000FF"/>
                  </a:solidFill>
                  <a:latin typeface="Source Sans Pro Light"/>
                  <a:cs typeface="Source Sans Pro Light"/>
                </a:rPr>
                <a:t>WordCount</a:t>
              </a:r>
              <a:r>
                <a:rPr lang="en-US" sz="500" b="1" dirty="0">
                  <a:solidFill>
                    <a:srgbClr val="0000FF"/>
                  </a:solidFill>
                  <a:latin typeface="Source Sans Pro Light"/>
                  <a:cs typeface="Source Sans Pro Light"/>
                </a:rPr>
                <a:t>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extends </a:t>
              </a:r>
              <a:r>
                <a:rPr lang="en-US" sz="500" b="1" dirty="0" err="1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BaseBasicBolt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 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{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Map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&lt;String, Integer&gt; counts =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new </a:t>
              </a:r>
              <a:r>
                <a:rPr lang="en-US" sz="500" b="1" dirty="0" err="1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HashMap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&lt;String, Integer&gt;();</a:t>
              </a:r>
            </a:p>
            <a:p>
              <a:endParaRPr lang="en-US" sz="500" dirty="0">
                <a:latin typeface="Source Sans Pro Light"/>
                <a:cs typeface="Source Sans Pro Light"/>
              </a:endParaRP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>
                  <a:solidFill>
                    <a:srgbClr val="AA22FF"/>
                  </a:solidFill>
                  <a:latin typeface="Source Sans Pro Light"/>
                  <a:cs typeface="Source Sans Pro Light"/>
                </a:rPr>
                <a:t>@Override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public </a:t>
              </a:r>
              <a:r>
                <a:rPr lang="en-US" sz="500" b="1" dirty="0">
                  <a:solidFill>
                    <a:srgbClr val="B00040"/>
                  </a:solidFill>
                  <a:latin typeface="Source Sans Pro Light"/>
                  <a:cs typeface="Source Sans Pro Light"/>
                </a:rPr>
                <a:t>void </a:t>
              </a:r>
              <a:r>
                <a:rPr lang="en-US" sz="500" b="1" dirty="0">
                  <a:solidFill>
                    <a:srgbClr val="0000FF"/>
                  </a:solidFill>
                  <a:latin typeface="Source Sans Pro Light"/>
                  <a:cs typeface="Source Sans Pro Light"/>
                </a:rPr>
                <a:t>execute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(Tuple tuple, </a:t>
              </a:r>
              <a:r>
                <a:rPr lang="en-US" sz="500" b="1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BasicOutputCollector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 collector) {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  String word 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= 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tuple.</a:t>
              </a:r>
              <a:r>
                <a:rPr lang="en-US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getString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(0);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  Integer count 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= 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counts.</a:t>
              </a:r>
              <a:r>
                <a:rPr lang="en-US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get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(word);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 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if 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(count ==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null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)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    count 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= 0;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  count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++;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  </a:t>
              </a:r>
              <a:r>
                <a:rPr lang="en-US" sz="500" dirty="0" err="1">
                  <a:latin typeface="Source Sans Pro Light"/>
                  <a:cs typeface="Source Sans Pro Light"/>
                </a:rPr>
                <a:t>counts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.</a:t>
              </a:r>
              <a:r>
                <a:rPr lang="en-US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put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(word, count);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  </a:t>
              </a:r>
              <a:r>
                <a:rPr lang="en-US" sz="500" dirty="0" err="1">
                  <a:latin typeface="Source Sans Pro Light"/>
                  <a:cs typeface="Source Sans Pro Light"/>
                </a:rPr>
                <a:t>collector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.</a:t>
              </a:r>
              <a:r>
                <a:rPr lang="en-US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emit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new Values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(word, count));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}</a:t>
              </a:r>
            </a:p>
            <a:p>
              <a:endParaRPr lang="en-US" sz="500" dirty="0">
                <a:latin typeface="Source Sans Pro Light"/>
                <a:cs typeface="Source Sans Pro Light"/>
              </a:endParaRP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>
                  <a:solidFill>
                    <a:srgbClr val="AA22FF"/>
                  </a:solidFill>
                  <a:latin typeface="Source Sans Pro Light"/>
                  <a:cs typeface="Source Sans Pro Light"/>
                </a:rPr>
                <a:t>@Override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public </a:t>
              </a:r>
              <a:r>
                <a:rPr lang="en-US" sz="500" b="1" dirty="0">
                  <a:solidFill>
                    <a:srgbClr val="B00040"/>
                  </a:solidFill>
                  <a:latin typeface="Source Sans Pro Light"/>
                  <a:cs typeface="Source Sans Pro Light"/>
                </a:rPr>
                <a:t>void </a:t>
              </a:r>
              <a:r>
                <a:rPr lang="en-US" sz="500" b="1" dirty="0" err="1">
                  <a:solidFill>
                    <a:srgbClr val="0000FF"/>
                  </a:solidFill>
                  <a:latin typeface="Source Sans Pro Light"/>
                  <a:cs typeface="Source Sans Pro Light"/>
                </a:rPr>
                <a:t>declareOutputFields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b="1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OutputFieldsDeclarer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 declarer) {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  </a:t>
              </a:r>
              <a:r>
                <a:rPr lang="en-US" sz="500" dirty="0" err="1">
                  <a:latin typeface="Source Sans Pro Light"/>
                  <a:cs typeface="Source Sans Pro Light"/>
                </a:rPr>
                <a:t>declarer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.</a:t>
              </a:r>
              <a:r>
                <a:rPr lang="en-US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declare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new Fields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b="1" dirty="0">
                  <a:solidFill>
                    <a:srgbClr val="BA2121"/>
                  </a:solidFill>
                  <a:latin typeface="Source Sans Pro Light"/>
                  <a:cs typeface="Source Sans Pro Light"/>
                </a:rPr>
                <a:t>"word"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, </a:t>
              </a:r>
              <a:r>
                <a:rPr lang="en-US" sz="500" b="1" dirty="0">
                  <a:solidFill>
                    <a:srgbClr val="BA2121"/>
                  </a:solidFill>
                  <a:latin typeface="Source Sans Pro Light"/>
                  <a:cs typeface="Source Sans Pro Light"/>
                </a:rPr>
                <a:t>"count"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));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}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}</a:t>
              </a:r>
            </a:p>
            <a:p>
              <a:endParaRPr lang="en-US" sz="5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06973" y="107573"/>
              <a:ext cx="225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Source Sans Pro Light"/>
                  <a:cs typeface="Source Sans Pro Light"/>
                </a:rPr>
                <a:t>Storm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36634" y="1794608"/>
              <a:ext cx="2614340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500" b="1" dirty="0" smtClean="0">
                <a:solidFill>
                  <a:srgbClr val="008000"/>
                </a:solidFill>
                <a:latin typeface="Source Sans Pro Light"/>
                <a:cs typeface="Source Sans Pro Light"/>
              </a:endParaRPr>
            </a:p>
            <a:p>
              <a:endParaRPr lang="en-US" sz="500" dirty="0">
                <a:latin typeface="Source Sans Pro Light"/>
                <a:cs typeface="Source Sans Pro Light"/>
              </a:endParaRP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public static </a:t>
              </a:r>
              <a:r>
                <a:rPr lang="en-US" sz="500" b="1" dirty="0">
                  <a:solidFill>
                    <a:srgbClr val="B00040"/>
                  </a:solidFill>
                  <a:latin typeface="Source Sans Pro Light"/>
                  <a:cs typeface="Source Sans Pro Light"/>
                </a:rPr>
                <a:t>void </a:t>
              </a:r>
              <a:r>
                <a:rPr lang="en-US" sz="500" b="1" dirty="0">
                  <a:solidFill>
                    <a:srgbClr val="0000FF"/>
                  </a:solidFill>
                  <a:latin typeface="Source Sans Pro Light"/>
                  <a:cs typeface="Source Sans Pro Light"/>
                </a:rPr>
                <a:t>main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(String[] </a:t>
              </a:r>
              <a:r>
                <a:rPr lang="en-US" sz="500" b="1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args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)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throws Exception 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{</a:t>
              </a:r>
            </a:p>
            <a:p>
              <a:endParaRPr lang="en-US" sz="500" dirty="0">
                <a:latin typeface="Source Sans Pro Light"/>
                <a:cs typeface="Source Sans Pro Light"/>
              </a:endParaRP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 err="1">
                  <a:latin typeface="Source Sans Pro Light"/>
                  <a:cs typeface="Source Sans Pro Light"/>
                </a:rPr>
                <a:t>TopologyBuilder</a:t>
              </a:r>
              <a:r>
                <a:rPr lang="en-US" sz="500" dirty="0">
                  <a:latin typeface="Source Sans Pro Light"/>
                  <a:cs typeface="Source Sans Pro Light"/>
                </a:rPr>
                <a:t> builder 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=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new </a:t>
              </a:r>
              <a:r>
                <a:rPr lang="en-US" sz="500" b="1" dirty="0" err="1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TopologyBuilder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();</a:t>
              </a:r>
            </a:p>
            <a:p>
              <a:endParaRPr lang="en-US" sz="500" dirty="0">
                <a:latin typeface="Source Sans Pro Light"/>
                <a:cs typeface="Source Sans Pro Light"/>
              </a:endParaRP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 err="1">
                  <a:latin typeface="Source Sans Pro Light"/>
                  <a:cs typeface="Source Sans Pro Light"/>
                </a:rPr>
                <a:t>builder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.</a:t>
              </a:r>
              <a:r>
                <a:rPr lang="en-US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setSpout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dirty="0">
                  <a:solidFill>
                    <a:srgbClr val="BA2121"/>
                  </a:solidFill>
                  <a:latin typeface="Source Sans Pro Light"/>
                  <a:cs typeface="Source Sans Pro Light"/>
                </a:rPr>
                <a:t>"spout"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,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new </a:t>
              </a:r>
              <a:r>
                <a:rPr lang="en-US" sz="500" b="1" dirty="0" err="1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RandomSentenceSpout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(), 5);</a:t>
              </a:r>
            </a:p>
            <a:p>
              <a:endParaRPr lang="en-US" sz="500" dirty="0">
                <a:latin typeface="Source Sans Pro Light"/>
                <a:cs typeface="Source Sans Pro Light"/>
              </a:endParaRP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 err="1">
                  <a:latin typeface="Source Sans Pro Light"/>
                  <a:cs typeface="Source Sans Pro Light"/>
                </a:rPr>
                <a:t>builder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.</a:t>
              </a:r>
              <a:r>
                <a:rPr lang="en-US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setBolt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dirty="0">
                  <a:solidFill>
                    <a:srgbClr val="BA2121"/>
                  </a:solidFill>
                  <a:latin typeface="Source Sans Pro Light"/>
                  <a:cs typeface="Source Sans Pro Light"/>
                </a:rPr>
                <a:t>"split"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,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new </a:t>
              </a:r>
              <a:r>
                <a:rPr lang="en-US" sz="500" b="1" dirty="0" err="1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SplitSentence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(), 8).</a:t>
              </a:r>
              <a:r>
                <a:rPr lang="en-US" sz="500" b="1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shuffleGrouping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b="1" dirty="0">
                  <a:solidFill>
                    <a:srgbClr val="BA2121"/>
                  </a:solidFill>
                  <a:latin typeface="Source Sans Pro Light"/>
                  <a:cs typeface="Source Sans Pro Light"/>
                </a:rPr>
                <a:t>"spout"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);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 err="1">
                  <a:latin typeface="Source Sans Pro Light"/>
                  <a:cs typeface="Source Sans Pro Light"/>
                </a:rPr>
                <a:t>builder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.</a:t>
              </a:r>
              <a:r>
                <a:rPr lang="en-US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setBolt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dirty="0">
                  <a:solidFill>
                    <a:srgbClr val="BA2121"/>
                  </a:solidFill>
                  <a:latin typeface="Source Sans Pro Light"/>
                  <a:cs typeface="Source Sans Pro Light"/>
                </a:rPr>
                <a:t>"count"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,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new </a:t>
              </a:r>
              <a:r>
                <a:rPr lang="en-US" sz="500" b="1" dirty="0" err="1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WordCount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(), 12).</a:t>
              </a:r>
              <a:r>
                <a:rPr lang="en-US" sz="500" b="1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fieldsGrouping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b="1" dirty="0">
                  <a:solidFill>
                    <a:srgbClr val="BA2121"/>
                  </a:solidFill>
                  <a:latin typeface="Source Sans Pro Light"/>
                  <a:cs typeface="Source Sans Pro Light"/>
                </a:rPr>
                <a:t>"split"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,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new Fields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b="1" dirty="0">
                  <a:solidFill>
                    <a:srgbClr val="BA2121"/>
                  </a:solidFill>
                  <a:latin typeface="Source Sans Pro Light"/>
                  <a:cs typeface="Source Sans Pro Light"/>
                </a:rPr>
                <a:t>"word"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));</a:t>
              </a:r>
            </a:p>
            <a:p>
              <a:endParaRPr lang="en-US" sz="500" dirty="0">
                <a:latin typeface="Source Sans Pro Light"/>
                <a:cs typeface="Source Sans Pro Light"/>
              </a:endParaRP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 err="1">
                  <a:latin typeface="Source Sans Pro Light"/>
                  <a:cs typeface="Source Sans Pro Light"/>
                </a:rPr>
                <a:t>Config</a:t>
              </a:r>
              <a:r>
                <a:rPr lang="en-US" sz="500" dirty="0">
                  <a:latin typeface="Source Sans Pro Light"/>
                  <a:cs typeface="Source Sans Pro Light"/>
                </a:rPr>
                <a:t> </a:t>
              </a:r>
              <a:r>
                <a:rPr lang="en-US" sz="500" dirty="0" err="1">
                  <a:latin typeface="Source Sans Pro Light"/>
                  <a:cs typeface="Source Sans Pro Light"/>
                </a:rPr>
                <a:t>conf</a:t>
              </a:r>
              <a:r>
                <a:rPr lang="en-US" sz="500" dirty="0">
                  <a:latin typeface="Source Sans Pro Light"/>
                  <a:cs typeface="Source Sans Pro Light"/>
                </a:rPr>
                <a:t> 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=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new </a:t>
              </a:r>
              <a:r>
                <a:rPr lang="en-US" sz="500" b="1" dirty="0" err="1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Config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();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 err="1">
                  <a:latin typeface="Source Sans Pro Light"/>
                  <a:cs typeface="Source Sans Pro Light"/>
                </a:rPr>
                <a:t>conf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.</a:t>
              </a:r>
              <a:r>
                <a:rPr lang="en-US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setDebug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true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);</a:t>
              </a:r>
            </a:p>
            <a:p>
              <a:endParaRPr lang="en-US" sz="500" dirty="0">
                <a:latin typeface="Source Sans Pro Light"/>
                <a:cs typeface="Source Sans Pro Light"/>
              </a:endParaRPr>
            </a:p>
            <a:p>
              <a:endParaRPr lang="en-US" sz="500" dirty="0">
                <a:latin typeface="Source Sans Pro Light"/>
                <a:cs typeface="Source Sans Pro Light"/>
              </a:endParaRP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if 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b="1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args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 != </a:t>
              </a:r>
              <a:r>
                <a:rPr lang="en-US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null 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&amp;&amp; </a:t>
              </a:r>
              <a:r>
                <a:rPr lang="en-US" sz="500" b="1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args.</a:t>
              </a:r>
              <a:r>
                <a:rPr lang="en-US" sz="500" b="1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length</a:t>
              </a:r>
              <a:r>
                <a:rPr lang="en-US" sz="500" b="1" dirty="0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 </a:t>
              </a:r>
              <a:r>
                <a:rPr lang="en-US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&gt; 0) {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  </a:t>
              </a:r>
              <a:r>
                <a:rPr lang="en-US" sz="500" dirty="0" err="1">
                  <a:latin typeface="Source Sans Pro Light"/>
                  <a:cs typeface="Source Sans Pro Light"/>
                </a:rPr>
                <a:t>conf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.</a:t>
              </a:r>
              <a:r>
                <a:rPr lang="en-US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setNumWorkers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(3);</a:t>
              </a:r>
            </a:p>
            <a:p>
              <a:endParaRPr lang="en-US" sz="500" dirty="0">
                <a:latin typeface="Source Sans Pro Light"/>
                <a:cs typeface="Source Sans Pro Light"/>
              </a:endParaRP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  </a:t>
              </a:r>
              <a:r>
                <a:rPr lang="en-US" sz="500" dirty="0" err="1">
                  <a:latin typeface="Source Sans Pro Light"/>
                  <a:cs typeface="Source Sans Pro Light"/>
                </a:rPr>
                <a:t>StormSubmitter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.</a:t>
              </a:r>
              <a:r>
                <a:rPr lang="en-US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submitTopologyWithProgressBar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args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[0], 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conf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, 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builder.</a:t>
              </a:r>
              <a:r>
                <a:rPr lang="en-US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createTopology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());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}</a:t>
              </a:r>
            </a:p>
            <a:p>
              <a:r>
                <a:rPr lang="da-DK" sz="500" dirty="0">
                  <a:latin typeface="Source Sans Pro Light"/>
                  <a:cs typeface="Source Sans Pro Light"/>
                </a:rPr>
                <a:t>    </a:t>
              </a:r>
              <a:r>
                <a:rPr lang="da-DK" sz="500" b="1" dirty="0" err="1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else</a:t>
              </a:r>
              <a:r>
                <a:rPr lang="da-DK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 </a:t>
              </a:r>
              <a:r>
                <a:rPr lang="da-DK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{</a:t>
              </a:r>
            </a:p>
            <a:p>
              <a:r>
                <a:rPr lang="da-DK" sz="500" dirty="0">
                  <a:latin typeface="Source Sans Pro Light"/>
                  <a:cs typeface="Source Sans Pro Light"/>
                </a:rPr>
                <a:t>      </a:t>
              </a:r>
              <a:r>
                <a:rPr lang="da-DK" sz="500" dirty="0" err="1">
                  <a:latin typeface="Source Sans Pro Light"/>
                  <a:cs typeface="Source Sans Pro Light"/>
                </a:rPr>
                <a:t>conf</a:t>
              </a:r>
              <a:r>
                <a:rPr lang="da-DK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.</a:t>
              </a:r>
              <a:r>
                <a:rPr lang="da-DK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setMaxTaskParallelism</a:t>
              </a:r>
              <a:r>
                <a:rPr lang="da-DK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(3);</a:t>
              </a:r>
            </a:p>
            <a:p>
              <a:endParaRPr lang="da-DK" sz="500" dirty="0">
                <a:latin typeface="Source Sans Pro Light"/>
                <a:cs typeface="Source Sans Pro Light"/>
              </a:endParaRPr>
            </a:p>
            <a:p>
              <a:r>
                <a:rPr lang="da-DK" sz="500" dirty="0">
                  <a:latin typeface="Source Sans Pro Light"/>
                  <a:cs typeface="Source Sans Pro Light"/>
                </a:rPr>
                <a:t>      </a:t>
              </a:r>
              <a:r>
                <a:rPr lang="da-DK" sz="500" dirty="0" err="1">
                  <a:latin typeface="Source Sans Pro Light"/>
                  <a:cs typeface="Source Sans Pro Light"/>
                </a:rPr>
                <a:t>LocalCluster</a:t>
              </a:r>
              <a:r>
                <a:rPr lang="da-DK" sz="500" dirty="0">
                  <a:latin typeface="Source Sans Pro Light"/>
                  <a:cs typeface="Source Sans Pro Light"/>
                </a:rPr>
                <a:t> </a:t>
              </a:r>
              <a:r>
                <a:rPr lang="da-DK" sz="500" dirty="0" err="1">
                  <a:latin typeface="Source Sans Pro Light"/>
                  <a:cs typeface="Source Sans Pro Light"/>
                </a:rPr>
                <a:t>cluster</a:t>
              </a:r>
              <a:r>
                <a:rPr lang="da-DK" sz="500" dirty="0">
                  <a:latin typeface="Source Sans Pro Light"/>
                  <a:cs typeface="Source Sans Pro Light"/>
                </a:rPr>
                <a:t> </a:t>
              </a:r>
              <a:r>
                <a:rPr lang="da-DK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= </a:t>
              </a:r>
              <a:r>
                <a:rPr lang="da-DK" sz="500" b="1" dirty="0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new </a:t>
              </a:r>
              <a:r>
                <a:rPr lang="da-DK" sz="500" b="1" dirty="0" err="1">
                  <a:solidFill>
                    <a:srgbClr val="008000"/>
                  </a:solidFill>
                  <a:latin typeface="Source Sans Pro Light"/>
                  <a:cs typeface="Source Sans Pro Light"/>
                </a:rPr>
                <a:t>LocalCluster</a:t>
              </a:r>
              <a:r>
                <a:rPr lang="da-DK" sz="500" b="1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();</a:t>
              </a:r>
            </a:p>
            <a:p>
              <a:r>
                <a:rPr lang="da-DK" sz="500" dirty="0">
                  <a:latin typeface="Source Sans Pro Light"/>
                  <a:cs typeface="Source Sans Pro Light"/>
                </a:rPr>
                <a:t>      </a:t>
              </a:r>
              <a:r>
                <a:rPr lang="da-DK" sz="500" dirty="0" err="1">
                  <a:latin typeface="Source Sans Pro Light"/>
                  <a:cs typeface="Source Sans Pro Light"/>
                </a:rPr>
                <a:t>cluster</a:t>
              </a:r>
              <a:r>
                <a:rPr lang="da-DK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.</a:t>
              </a:r>
              <a:r>
                <a:rPr lang="da-DK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submitTopology</a:t>
              </a:r>
              <a:r>
                <a:rPr lang="da-DK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</a:t>
              </a:r>
              <a:r>
                <a:rPr lang="da-DK" sz="500" dirty="0">
                  <a:solidFill>
                    <a:srgbClr val="BA2121"/>
                  </a:solidFill>
                  <a:latin typeface="Source Sans Pro Light"/>
                  <a:cs typeface="Source Sans Pro Light"/>
                </a:rPr>
                <a:t>"</a:t>
              </a:r>
              <a:r>
                <a:rPr lang="da-DK" sz="500" dirty="0" err="1">
                  <a:solidFill>
                    <a:srgbClr val="BA2121"/>
                  </a:solidFill>
                  <a:latin typeface="Source Sans Pro Light"/>
                  <a:cs typeface="Source Sans Pro Light"/>
                </a:rPr>
                <a:t>word-count</a:t>
              </a:r>
              <a:r>
                <a:rPr lang="da-DK" sz="500" dirty="0">
                  <a:solidFill>
                    <a:srgbClr val="BA2121"/>
                  </a:solidFill>
                  <a:latin typeface="Source Sans Pro Light"/>
                  <a:cs typeface="Source Sans Pro Light"/>
                </a:rPr>
                <a:t>"</a:t>
              </a:r>
              <a:r>
                <a:rPr lang="da-DK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, </a:t>
              </a:r>
              <a:r>
                <a:rPr lang="da-DK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conf</a:t>
              </a:r>
              <a:r>
                <a:rPr lang="da-DK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, </a:t>
              </a:r>
              <a:r>
                <a:rPr lang="da-DK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builder.</a:t>
              </a:r>
              <a:r>
                <a:rPr lang="da-DK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createTopology</a:t>
              </a:r>
              <a:r>
                <a:rPr lang="da-DK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());</a:t>
              </a:r>
            </a:p>
            <a:p>
              <a:endParaRPr lang="da-DK" sz="500" dirty="0">
                <a:latin typeface="Source Sans Pro Light"/>
                <a:cs typeface="Source Sans Pro Light"/>
              </a:endParaRP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  </a:t>
              </a:r>
              <a:r>
                <a:rPr lang="en-US" sz="500" dirty="0" err="1">
                  <a:latin typeface="Source Sans Pro Light"/>
                  <a:cs typeface="Source Sans Pro Light"/>
                </a:rPr>
                <a:t>Thread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.</a:t>
              </a:r>
              <a:r>
                <a:rPr lang="en-US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sleep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(10000);</a:t>
              </a:r>
            </a:p>
            <a:p>
              <a:endParaRPr lang="en-US" sz="500" dirty="0">
                <a:latin typeface="Source Sans Pro Light"/>
                <a:cs typeface="Source Sans Pro Light"/>
              </a:endParaRP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  </a:t>
              </a:r>
              <a:r>
                <a:rPr lang="en-US" sz="500" dirty="0" err="1">
                  <a:latin typeface="Source Sans Pro Light"/>
                  <a:cs typeface="Source Sans Pro Light"/>
                </a:rPr>
                <a:t>cluster</a:t>
              </a:r>
              <a:r>
                <a:rPr lang="en-US" sz="500" dirty="0" err="1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.</a:t>
              </a:r>
              <a:r>
                <a:rPr lang="en-US" sz="500" dirty="0" err="1">
                  <a:solidFill>
                    <a:srgbClr val="7D9029"/>
                  </a:solidFill>
                  <a:latin typeface="Source Sans Pro Light"/>
                  <a:cs typeface="Source Sans Pro Light"/>
                </a:rPr>
                <a:t>shutdown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();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  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}</a:t>
              </a:r>
            </a:p>
            <a:p>
              <a:r>
                <a:rPr lang="en-US" sz="500" dirty="0">
                  <a:latin typeface="Source Sans Pro Light"/>
                  <a:cs typeface="Source Sans Pro Light"/>
                </a:rPr>
                <a:t>  </a:t>
              </a:r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}</a:t>
              </a:r>
            </a:p>
            <a:p>
              <a:r>
                <a:rPr lang="en-US" sz="500" dirty="0">
                  <a:solidFill>
                    <a:srgbClr val="666666"/>
                  </a:solidFill>
                  <a:latin typeface="Source Sans Pro Light"/>
                  <a:cs typeface="Source Sans Pro Light"/>
                </a:rPr>
                <a:t>}</a:t>
              </a:r>
            </a:p>
            <a:p>
              <a:endParaRPr lang="en-US" sz="200" dirty="0">
                <a:latin typeface="Source Sans Pro Light"/>
                <a:cs typeface="Source Sans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44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62" y="1063625"/>
            <a:ext cx="9139238" cy="3643313"/>
          </a:xfrm>
        </p:spPr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/datasets instead of RDDs </a:t>
            </a:r>
          </a:p>
          <a:p>
            <a:pPr lvl="1"/>
            <a:r>
              <a:rPr lang="en-US" dirty="0" smtClean="0"/>
              <a:t>Like tables in SQL</a:t>
            </a:r>
          </a:p>
          <a:p>
            <a:pPr lvl="1"/>
            <a:r>
              <a:rPr lang="en-US" dirty="0" smtClean="0"/>
              <a:t>Far more efficient: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an directly access any field (dramatically reduce I/O and serialization/deserialization)</a:t>
            </a:r>
          </a:p>
          <a:p>
            <a:pPr lvl="2"/>
            <a:r>
              <a:rPr lang="en-US" dirty="0" smtClean="0"/>
              <a:t>Can use column oriented access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ataframe</a:t>
            </a:r>
            <a:r>
              <a:rPr lang="en-US" dirty="0" smtClean="0"/>
              <a:t> APIs (e.g., Python, R, SQL) use same optimizer: Catalyst</a:t>
            </a:r>
          </a:p>
          <a:p>
            <a:r>
              <a:rPr lang="en-US" dirty="0" smtClean="0"/>
              <a:t>New libraries or old libraries revamped to use </a:t>
            </a:r>
            <a:r>
              <a:rPr lang="en-US" dirty="0" err="1" smtClean="0"/>
              <a:t>dataframe</a:t>
            </a:r>
            <a:r>
              <a:rPr lang="en-US" dirty="0" smtClean="0"/>
              <a:t> APIs</a:t>
            </a:r>
          </a:p>
          <a:p>
            <a:pPr lvl="1"/>
            <a:r>
              <a:rPr lang="en-US" dirty="0" smtClean="0"/>
              <a:t>Spark Streaming </a:t>
            </a:r>
            <a:r>
              <a:rPr lang="en-US" dirty="0" smtClean="0">
                <a:sym typeface="Wingdings"/>
              </a:rPr>
              <a:t> Structured Streaming</a:t>
            </a:r>
          </a:p>
          <a:p>
            <a:pPr lvl="1"/>
            <a:r>
              <a:rPr lang="en-US" dirty="0" err="1" smtClean="0">
                <a:sym typeface="Wingdings"/>
              </a:rPr>
              <a:t>GraphX</a:t>
            </a:r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5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2" y="206375"/>
            <a:ext cx="8974138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Synchronous vs. Asynchronous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FF6600"/>
                </a:solidFill>
              </a:rPr>
              <a:t>synchronous communication </a:t>
            </a:r>
            <a:r>
              <a:rPr lang="en-US" dirty="0">
                <a:solidFill>
                  <a:schemeClr val="tx1"/>
                </a:solidFill>
              </a:rPr>
              <a:t>is not complete until the message has been </a:t>
            </a:r>
            <a:r>
              <a:rPr lang="en-US" dirty="0" smtClean="0">
                <a:solidFill>
                  <a:schemeClr val="tx1"/>
                </a:solidFill>
              </a:rPr>
              <a:t>received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</a:rPr>
              <a:t>An </a:t>
            </a:r>
            <a:r>
              <a:rPr lang="en-US" dirty="0">
                <a:solidFill>
                  <a:srgbClr val="FF6600"/>
                </a:solidFill>
              </a:rPr>
              <a:t>asynchronous communication </a:t>
            </a:r>
            <a:r>
              <a:rPr lang="en-US" dirty="0">
                <a:solidFill>
                  <a:srgbClr val="000000"/>
                </a:solidFill>
              </a:rPr>
              <a:t>completes </a:t>
            </a:r>
            <a:r>
              <a:rPr lang="en-US" dirty="0" smtClean="0">
                <a:solidFill>
                  <a:srgbClr val="000000"/>
                </a:solidFill>
              </a:rPr>
              <a:t>before the </a:t>
            </a:r>
            <a:r>
              <a:rPr lang="en-US" dirty="0">
                <a:solidFill>
                  <a:srgbClr val="000000"/>
                </a:solidFill>
              </a:rPr>
              <a:t>message </a:t>
            </a:r>
            <a:r>
              <a:rPr lang="en-US" dirty="0" smtClean="0">
                <a:solidFill>
                  <a:srgbClr val="000000"/>
                </a:solidFill>
              </a:rPr>
              <a:t>is received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857250"/>
          </a:xfrm>
        </p:spPr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7915943" cy="1547056"/>
          </a:xfrm>
        </p:spPr>
        <p:txBody>
          <a:bodyPr/>
          <a:lstStyle/>
          <a:p>
            <a:r>
              <a:rPr lang="en-US" dirty="0" smtClean="0"/>
              <a:t>Unifies </a:t>
            </a:r>
            <a:r>
              <a:rPr lang="en-US" b="1" i="1" dirty="0" smtClean="0"/>
              <a:t>batch, interactive, streaming </a:t>
            </a:r>
            <a:r>
              <a:rPr lang="en-US" dirty="0" smtClean="0"/>
              <a:t>workloads</a:t>
            </a:r>
          </a:p>
          <a:p>
            <a:r>
              <a:rPr lang="en-US" dirty="0" smtClean="0"/>
              <a:t>Easy to build sophisticated applications</a:t>
            </a:r>
          </a:p>
          <a:p>
            <a:pPr lvl="1"/>
            <a:r>
              <a:rPr lang="en-US" dirty="0" smtClean="0"/>
              <a:t>Support iterative, graph-parallel algorithms</a:t>
            </a:r>
          </a:p>
          <a:p>
            <a:pPr lvl="1"/>
            <a:r>
              <a:rPr lang="en-US" dirty="0" smtClean="0"/>
              <a:t>Powerful APIs in </a:t>
            </a:r>
            <a:r>
              <a:rPr lang="en-US" dirty="0" err="1" smtClean="0"/>
              <a:t>Scala</a:t>
            </a:r>
            <a:r>
              <a:rPr lang="en-US" dirty="0" smtClean="0"/>
              <a:t>, Python, Java, 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5897" y="4339350"/>
            <a:ext cx="7468003" cy="484632"/>
          </a:xfrm>
          <a:prstGeom prst="rect">
            <a:avLst/>
          </a:prstGeom>
          <a:solidFill>
            <a:srgbClr val="43A4B6"/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Spark Core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56383" y="3080571"/>
            <a:ext cx="1531417" cy="1162991"/>
          </a:xfrm>
          <a:prstGeom prst="rect">
            <a:avLst/>
          </a:prstGeom>
          <a:solidFill>
            <a:srgbClr val="4EBFD2"/>
          </a:solidFill>
          <a:ln>
            <a:noFill/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 defTabSz="914400"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Source Sans Pro Light"/>
              </a:rPr>
              <a:t>Spark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Source Sans Pro Light"/>
              </a:rPr>
              <a:t> Streaming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/>
              <a:cs typeface="Source Sans Pro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5897" y="3080571"/>
            <a:ext cx="1486303" cy="1162991"/>
          </a:xfrm>
          <a:prstGeom prst="rect">
            <a:avLst/>
          </a:prstGeom>
          <a:solidFill>
            <a:srgbClr val="4EBFD2"/>
          </a:solidFill>
          <a:ln>
            <a:noFill/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 smtClean="0">
                <a:solidFill>
                  <a:schemeClr val="bg1"/>
                </a:solidFill>
                <a:latin typeface="Source Sans Pro Light"/>
                <a:cs typeface="Source Sans Pro Light"/>
              </a:rPr>
              <a:t>SparkSQL</a:t>
            </a:r>
            <a:endParaRPr lang="en-US" sz="2400" kern="0" dirty="0">
              <a:solidFill>
                <a:schemeClr val="bg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3707" y="3080571"/>
            <a:ext cx="1374593" cy="1162991"/>
          </a:xfrm>
          <a:prstGeom prst="rect">
            <a:avLst/>
          </a:prstGeom>
          <a:solidFill>
            <a:srgbClr val="4EBFD2"/>
          </a:solidFill>
          <a:ln>
            <a:noFill/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Source Sans Pro Light"/>
              </a:rPr>
              <a:t>MLlib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33307" y="3080571"/>
            <a:ext cx="1356443" cy="1162991"/>
          </a:xfrm>
          <a:prstGeom prst="rect">
            <a:avLst/>
          </a:prstGeom>
          <a:solidFill>
            <a:srgbClr val="4EBFD2"/>
          </a:solidFill>
          <a:ln>
            <a:noFill/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Source Sans Pro Light"/>
              </a:rPr>
              <a:t>GraphX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74757" y="3080571"/>
            <a:ext cx="1356443" cy="1162991"/>
          </a:xfrm>
          <a:prstGeom prst="rect">
            <a:avLst/>
          </a:prstGeom>
          <a:solidFill>
            <a:srgbClr val="4EBFD2"/>
          </a:solidFill>
          <a:ln>
            <a:noFill/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Source Sans Pro Light"/>
              </a:rPr>
              <a:t>SparkR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/>
              <a:cs typeface="Source Sans Pro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54422" y="2455534"/>
            <a:ext cx="3682665" cy="635081"/>
            <a:chOff x="2690922" y="2455534"/>
            <a:chExt cx="3682665" cy="635081"/>
          </a:xfrm>
        </p:grpSpPr>
        <p:pic>
          <p:nvPicPr>
            <p:cNvPr id="18" name="Picture 17" descr="logo-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579" y="2530839"/>
              <a:ext cx="679808" cy="559775"/>
            </a:xfrm>
            <a:prstGeom prst="rect">
              <a:avLst/>
            </a:prstGeom>
          </p:spPr>
        </p:pic>
        <p:pic>
          <p:nvPicPr>
            <p:cNvPr id="19" name="Picture 18" descr="Java-Logo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690" y="2455534"/>
              <a:ext cx="771262" cy="635081"/>
            </a:xfrm>
            <a:prstGeom prst="rect">
              <a:avLst/>
            </a:prstGeom>
          </p:spPr>
        </p:pic>
        <p:pic>
          <p:nvPicPr>
            <p:cNvPr id="21" name="Picture 20" descr="scala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0922" y="2612138"/>
              <a:ext cx="1025324" cy="37494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5501" y="2590800"/>
              <a:ext cx="468086" cy="35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956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and later Spark jump-started Big Data processing</a:t>
            </a:r>
          </a:p>
          <a:p>
            <a:endParaRPr lang="en-US" dirty="0"/>
          </a:p>
          <a:p>
            <a:r>
              <a:rPr lang="en-US" dirty="0" smtClean="0"/>
              <a:t>Lesson learned</a:t>
            </a:r>
          </a:p>
          <a:p>
            <a:pPr lvl="1"/>
            <a:r>
              <a:rPr lang="en-US" dirty="0" smtClean="0"/>
              <a:t>Simple design, simple computation model can go a long way</a:t>
            </a:r>
          </a:p>
          <a:p>
            <a:pPr lvl="1"/>
            <a:r>
              <a:rPr lang="en-US" dirty="0" smtClean="0"/>
              <a:t>Scalability, fault-tolerance first, performance next </a:t>
            </a:r>
          </a:p>
          <a:p>
            <a:pPr lvl="2"/>
            <a:r>
              <a:rPr lang="en-US" dirty="0" smtClean="0"/>
              <a:t>With </a:t>
            </a:r>
            <a:r>
              <a:rPr lang="en-US" dirty="0" err="1" smtClean="0"/>
              <a:t>Dataframes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SparkSQL</a:t>
            </a:r>
            <a:r>
              <a:rPr lang="en-US" dirty="0" smtClean="0"/>
              <a:t> now Spark implements DB like optimizations which significantly increase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047583"/>
              </p:ext>
            </p:extLst>
          </p:nvPr>
        </p:nvGraphicFramePr>
        <p:xfrm>
          <a:off x="157163" y="1084263"/>
          <a:ext cx="8850310" cy="363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437"/>
                <a:gridCol w="2032000"/>
                <a:gridCol w="2451100"/>
                <a:gridCol w="27717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Cilk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MapReduce</a:t>
                      </a:r>
                      <a:r>
                        <a:rPr lang="en-US" dirty="0" smtClean="0"/>
                        <a:t> /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smtClean="0"/>
                        <a:t>Spark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Environment,</a:t>
                      </a:r>
                    </a:p>
                    <a:p>
                      <a:r>
                        <a:rPr lang="en-US" dirty="0" smtClean="0"/>
                        <a:t>Assumptions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Single node, multiple core, shared 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Supercomputers</a:t>
                      </a:r>
                    </a:p>
                    <a:p>
                      <a:r>
                        <a:rPr lang="en-US" sz="1400" dirty="0" smtClean="0"/>
                        <a:t>Sophisticate</a:t>
                      </a:r>
                      <a:r>
                        <a:rPr lang="en-US" sz="1400" baseline="0" dirty="0" smtClean="0"/>
                        <a:t> programmers</a:t>
                      </a:r>
                    </a:p>
                    <a:p>
                      <a:r>
                        <a:rPr lang="en-US" sz="1400" baseline="0" dirty="0" smtClean="0"/>
                        <a:t>High performance</a:t>
                      </a:r>
                    </a:p>
                    <a:p>
                      <a:r>
                        <a:rPr lang="en-US" sz="1400" baseline="0" dirty="0" smtClean="0"/>
                        <a:t>Hard to scale hardware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Commodity clusters</a:t>
                      </a:r>
                    </a:p>
                    <a:p>
                      <a:r>
                        <a:rPr lang="en-US" sz="1400" dirty="0" smtClean="0"/>
                        <a:t>Java programmers</a:t>
                      </a:r>
                    </a:p>
                    <a:p>
                      <a:r>
                        <a:rPr lang="en-US" sz="1400" dirty="0" smtClean="0"/>
                        <a:t>Programmer productivity</a:t>
                      </a:r>
                    </a:p>
                    <a:p>
                      <a:r>
                        <a:rPr lang="en-US" sz="1400" dirty="0" smtClean="0"/>
                        <a:t>Easier, faster to</a:t>
                      </a:r>
                      <a:r>
                        <a:rPr lang="en-US" sz="1400" baseline="0" dirty="0" smtClean="0"/>
                        <a:t> scale up cluster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Computation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Fine-grained</a:t>
                      </a:r>
                      <a:r>
                        <a:rPr lang="en-US" sz="1400" baseline="0" dirty="0" smtClean="0"/>
                        <a:t> task parallelism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Message passing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flow / BSP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Simplifies parallel programming on multi-cores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</a:t>
                      </a:r>
                      <a:r>
                        <a:rPr lang="en-US" sz="1400" dirty="0" smtClean="0"/>
                        <a:t>write very fast asynchronous </a:t>
                      </a:r>
                      <a:r>
                        <a:rPr lang="en-US" sz="1400" dirty="0" smtClean="0"/>
                        <a:t>code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Fault tolerance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Weaknesses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Still</a:t>
                      </a:r>
                      <a:r>
                        <a:rPr lang="en-US" sz="1400" baseline="0" dirty="0" smtClean="0"/>
                        <a:t> p</a:t>
                      </a:r>
                      <a:r>
                        <a:rPr lang="en-US" sz="1400" dirty="0" smtClean="0"/>
                        <a:t>retty complex, need to be careful about race conditions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Fault tolerance</a:t>
                      </a:r>
                    </a:p>
                    <a:p>
                      <a:r>
                        <a:rPr lang="en-US" sz="1400" dirty="0" smtClean="0"/>
                        <a:t>Easy to end</a:t>
                      </a:r>
                      <a:r>
                        <a:rPr lang="en-US" sz="1400" baseline="0" dirty="0" smtClean="0"/>
                        <a:t> up with </a:t>
                      </a:r>
                      <a:r>
                        <a:rPr lang="en-US" sz="1400" dirty="0" smtClean="0"/>
                        <a:t>non-deterministic code (if not using barriers)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 as high performance as MPI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8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Modes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977900"/>
            <a:ext cx="8534400" cy="38227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FF6600"/>
                </a:solidFill>
              </a:rPr>
              <a:t>Synchronous</a:t>
            </a:r>
            <a:r>
              <a:rPr lang="en-US" sz="2800" dirty="0"/>
              <a:t>: </a:t>
            </a:r>
            <a:r>
              <a:rPr lang="en-US" sz="2800" dirty="0" smtClean="0"/>
              <a:t>completes </a:t>
            </a:r>
            <a:r>
              <a:rPr lang="en-US" sz="2800" dirty="0"/>
              <a:t>once </a:t>
            </a:r>
            <a:r>
              <a:rPr lang="en-US" sz="2800" dirty="0" err="1" smtClean="0"/>
              <a:t>ack</a:t>
            </a:r>
            <a:r>
              <a:rPr lang="en-US" sz="2800" dirty="0" smtClean="0"/>
              <a:t> </a:t>
            </a:r>
            <a:r>
              <a:rPr lang="en-US" sz="2800" dirty="0"/>
              <a:t>is received </a:t>
            </a:r>
            <a:r>
              <a:rPr lang="en-US" sz="2800" dirty="0" smtClean="0"/>
              <a:t>by sender</a:t>
            </a:r>
          </a:p>
          <a:p>
            <a:pPr lvl="4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FF6600"/>
                </a:solidFill>
              </a:rPr>
              <a:t>Asynchronous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3 modes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FF6600"/>
                </a:solidFill>
              </a:rPr>
              <a:t>Standard </a:t>
            </a:r>
            <a:r>
              <a:rPr lang="en-US" dirty="0">
                <a:solidFill>
                  <a:srgbClr val="FF6600"/>
                </a:solidFill>
              </a:rPr>
              <a:t>send</a:t>
            </a:r>
            <a:r>
              <a:rPr lang="en-US" dirty="0"/>
              <a:t>: completes once the message has been sent, which may or may not imply that the message has arrived at its </a:t>
            </a:r>
            <a:r>
              <a:rPr lang="en-US" dirty="0" smtClean="0"/>
              <a:t>destination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FF6600"/>
                </a:solidFill>
              </a:rPr>
              <a:t>Buffered </a:t>
            </a:r>
            <a:r>
              <a:rPr lang="en-US" dirty="0">
                <a:solidFill>
                  <a:srgbClr val="FF6600"/>
                </a:solidFill>
              </a:rPr>
              <a:t>send</a:t>
            </a:r>
            <a:r>
              <a:rPr lang="en-US" dirty="0"/>
              <a:t>: </a:t>
            </a:r>
            <a:r>
              <a:rPr lang="en-US" dirty="0" smtClean="0"/>
              <a:t>completes immediately, if receiver not ready, MPI buffers the message locally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FF6600"/>
                </a:solidFill>
              </a:rPr>
              <a:t>Ready </a:t>
            </a:r>
            <a:r>
              <a:rPr lang="en-US" dirty="0">
                <a:solidFill>
                  <a:srgbClr val="FF6600"/>
                </a:solidFill>
              </a:rPr>
              <a:t>send</a:t>
            </a:r>
            <a:r>
              <a:rPr lang="en-US" dirty="0"/>
              <a:t>: completes immediately, if the receiver is ready for the message it will get it, otherwise the message is dropped </a:t>
            </a:r>
            <a:r>
              <a:rPr lang="en-US" dirty="0" smtClean="0"/>
              <a:t>silently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 vs. Non-Blocking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6600"/>
                </a:solidFill>
              </a:rPr>
              <a:t>Blocking</a:t>
            </a:r>
            <a:r>
              <a:rPr lang="en-US" dirty="0"/>
              <a:t>, means the program will not continue until the communication is </a:t>
            </a:r>
            <a:r>
              <a:rPr lang="en-US" dirty="0" smtClean="0"/>
              <a:t>completed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Synchronous communication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Barriers: wait for every process in the group to reach a point in execution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6600"/>
                </a:solidFill>
              </a:rPr>
              <a:t>Non-Blocking</a:t>
            </a:r>
            <a:r>
              <a:rPr lang="en-US" dirty="0"/>
              <a:t>, means the program will continue, without waiting for the communication to be </a:t>
            </a:r>
            <a:r>
              <a:rPr lang="en-US" dirty="0" smtClean="0"/>
              <a:t>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55570</TotalTime>
  <Words>4210</Words>
  <Application>Microsoft Macintosh PowerPoint</Application>
  <PresentationFormat>On-screen Show (16:9)</PresentationFormat>
  <Paragraphs>1007</Paragraphs>
  <Slides>72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23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97" baseType="lpstr">
      <vt:lpstr>Avenir Black</vt:lpstr>
      <vt:lpstr>Avenir Light</vt:lpstr>
      <vt:lpstr>Calibri</vt:lpstr>
      <vt:lpstr>Consolas</vt:lpstr>
      <vt:lpstr>Corbel</vt:lpstr>
      <vt:lpstr>Corbel (body)</vt:lpstr>
      <vt:lpstr>Helvetica Neue</vt:lpstr>
      <vt:lpstr>Helvetica Neue </vt:lpstr>
      <vt:lpstr>Helvetica Neue Light</vt:lpstr>
      <vt:lpstr>Lucida Console</vt:lpstr>
      <vt:lpstr>Lucida Grande</vt:lpstr>
      <vt:lpstr>Menlo-Bold</vt:lpstr>
      <vt:lpstr>Menlo-Regular</vt:lpstr>
      <vt:lpstr>MS PGothic</vt:lpstr>
      <vt:lpstr>ＭＳ Ｐゴシック</vt:lpstr>
      <vt:lpstr>News Gothic MT</vt:lpstr>
      <vt:lpstr>Newslab Thin</vt:lpstr>
      <vt:lpstr>Source Sans Pro</vt:lpstr>
      <vt:lpstr>Source Sans Pro </vt:lpstr>
      <vt:lpstr>Source Sans Pro Light</vt:lpstr>
      <vt:lpstr>Tahoma</vt:lpstr>
      <vt:lpstr>Wingdings</vt:lpstr>
      <vt:lpstr>Arial</vt:lpstr>
      <vt:lpstr>DB_deck_16x9_example</vt:lpstr>
      <vt:lpstr>Excel.Chart.8</vt:lpstr>
      <vt:lpstr>MapReduce and Spark (and MPI) (Lecture 22, cs262a) </vt:lpstr>
      <vt:lpstr>Context (1970s—1990s)</vt:lpstr>
      <vt:lpstr>Shared memory vs. Message passing</vt:lpstr>
      <vt:lpstr>Shared memory    vs.     Message passing</vt:lpstr>
      <vt:lpstr>MPI</vt:lpstr>
      <vt:lpstr>Groups, Communicators, Contexts</vt:lpstr>
      <vt:lpstr>Synchronous vs. Asynchronous Message Passing</vt:lpstr>
      <vt:lpstr>Communication Modes</vt:lpstr>
      <vt:lpstr>Blocking vs. Non-Blocking</vt:lpstr>
      <vt:lpstr>MPI library</vt:lpstr>
      <vt:lpstr>MPI Basic</vt:lpstr>
      <vt:lpstr>Skeleton MPI Program (C)</vt:lpstr>
      <vt:lpstr>A minimal MPI program (C)</vt:lpstr>
      <vt:lpstr>A minimal MPI program (C)</vt:lpstr>
      <vt:lpstr>Improved Hello (C)</vt:lpstr>
      <vt:lpstr>Improved Hello (C)</vt:lpstr>
      <vt:lpstr>Many other functions…</vt:lpstr>
      <vt:lpstr>Many other functions…</vt:lpstr>
      <vt:lpstr>Many other functions…</vt:lpstr>
      <vt:lpstr>MPI Discussion</vt:lpstr>
      <vt:lpstr>Today’s Papers</vt:lpstr>
      <vt:lpstr>Context (end of 1990s)</vt:lpstr>
      <vt:lpstr>Bulk Synchronous Processing (BSP) Model*</vt:lpstr>
      <vt:lpstr>MapReduce as a BSP System</vt:lpstr>
      <vt:lpstr>Example: Word Count</vt:lpstr>
      <vt:lpstr>Context (2000s)</vt:lpstr>
      <vt:lpstr>Spark, as a BSP System</vt:lpstr>
      <vt:lpstr>Spark, really a generalization of MapReduce</vt:lpstr>
      <vt:lpstr>More context (2009): Application Trends</vt:lpstr>
      <vt:lpstr>More context (2009): Application Trends</vt:lpstr>
      <vt:lpstr>2009: Application Trends</vt:lpstr>
      <vt:lpstr>2009: Application Trends</vt:lpstr>
      <vt:lpstr>Operations on RDDs</vt:lpstr>
      <vt:lpstr>Working With RDDs</vt:lpstr>
      <vt:lpstr>Working With RDDs</vt:lpstr>
      <vt:lpstr>Working With RDDs</vt:lpstr>
      <vt:lpstr>Example: Log Mining</vt:lpstr>
      <vt:lpstr>Example: Log Mining</vt:lpstr>
      <vt:lpstr>Example: Log Mining</vt:lpstr>
      <vt:lpstr>Example: Log Mining</vt:lpstr>
      <vt:lpstr>Example: Log Mining</vt:lpstr>
      <vt:lpstr>Example: Log Mining</vt:lpstr>
      <vt:lpstr>Example: Log Mining</vt:lpstr>
      <vt:lpstr>Example: Log Mining</vt:lpstr>
      <vt:lpstr>Example: Log Mining</vt:lpstr>
      <vt:lpstr>Example: Log Mining</vt:lpstr>
      <vt:lpstr>Example: Log Mining</vt:lpstr>
      <vt:lpstr>Example: Log Mining</vt:lpstr>
      <vt:lpstr>Example: Log Mining</vt:lpstr>
      <vt:lpstr>Example: Log Mining</vt:lpstr>
      <vt:lpstr>Example: Log Mining</vt:lpstr>
      <vt:lpstr>Example: Log Mining</vt:lpstr>
      <vt:lpstr>Example: Log Mining</vt:lpstr>
      <vt:lpstr>Example: Log Mining</vt:lpstr>
      <vt:lpstr>Language Support</vt:lpstr>
      <vt:lpstr>Expressive API</vt:lpstr>
      <vt:lpstr>Expressive API</vt:lpstr>
      <vt:lpstr>Fault Recovery: Design Alternatives</vt:lpstr>
      <vt:lpstr>Fault Recovery Example</vt:lpstr>
      <vt:lpstr>Fault Recovery Example</vt:lpstr>
      <vt:lpstr>Fault Recovery Example</vt:lpstr>
      <vt:lpstr>Fault Recovery Results</vt:lpstr>
      <vt:lpstr>Spark Streaming: Motivation</vt:lpstr>
      <vt:lpstr>Spark Streaming</vt:lpstr>
      <vt:lpstr>How does it work?</vt:lpstr>
      <vt:lpstr>Streaming Word Count</vt:lpstr>
      <vt:lpstr>Word Count</vt:lpstr>
      <vt:lpstr>Word Count</vt:lpstr>
      <vt:lpstr>Spark 2.0</vt:lpstr>
      <vt:lpstr>General</vt:lpstr>
      <vt:lpstr>Summary</vt:lpstr>
      <vt:lpstr>Discussion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2322</cp:revision>
  <cp:lastPrinted>2016-09-26T22:07:19Z</cp:lastPrinted>
  <dcterms:created xsi:type="dcterms:W3CDTF">2015-02-13T19:56:21Z</dcterms:created>
  <dcterms:modified xsi:type="dcterms:W3CDTF">2018-04-11T16:11:06Z</dcterms:modified>
</cp:coreProperties>
</file>