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777" r:id="rId2"/>
    <p:sldId id="824" r:id="rId3"/>
    <p:sldId id="825" r:id="rId4"/>
    <p:sldId id="826" r:id="rId5"/>
    <p:sldId id="827" r:id="rId6"/>
    <p:sldId id="828" r:id="rId7"/>
    <p:sldId id="829" r:id="rId8"/>
    <p:sldId id="830" r:id="rId9"/>
    <p:sldId id="831" r:id="rId10"/>
    <p:sldId id="832" r:id="rId11"/>
    <p:sldId id="833" r:id="rId12"/>
    <p:sldId id="835" r:id="rId13"/>
    <p:sldId id="836" r:id="rId14"/>
    <p:sldId id="837" r:id="rId15"/>
    <p:sldId id="838" r:id="rId16"/>
    <p:sldId id="839" r:id="rId17"/>
    <p:sldId id="840" r:id="rId18"/>
    <p:sldId id="854" r:id="rId19"/>
    <p:sldId id="841" r:id="rId20"/>
    <p:sldId id="842" r:id="rId21"/>
    <p:sldId id="843" r:id="rId22"/>
    <p:sldId id="845" r:id="rId23"/>
    <p:sldId id="846" r:id="rId24"/>
    <p:sldId id="847" r:id="rId25"/>
    <p:sldId id="848" r:id="rId26"/>
    <p:sldId id="850" r:id="rId27"/>
    <p:sldId id="851" r:id="rId28"/>
    <p:sldId id="849" r:id="rId29"/>
    <p:sldId id="844" r:id="rId30"/>
    <p:sldId id="852" r:id="rId31"/>
    <p:sldId id="855" r:id="rId32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on Stoic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B4"/>
    <a:srgbClr val="FFE0B6"/>
    <a:srgbClr val="95CEE8"/>
    <a:srgbClr val="69CEE8"/>
    <a:srgbClr val="C9E5FF"/>
    <a:srgbClr val="FF8D00"/>
    <a:srgbClr val="FFA63C"/>
    <a:srgbClr val="FFD4E1"/>
    <a:srgbClr val="3D84C7"/>
    <a:srgbClr val="ADCC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70" autoAdjust="0"/>
    <p:restoredTop sz="93994" autoAdjust="0"/>
  </p:normalViewPr>
  <p:slideViewPr>
    <p:cSldViewPr snapToGrid="0">
      <p:cViewPr varScale="1">
        <p:scale>
          <a:sx n="153" d="100"/>
          <a:sy n="153" d="100"/>
        </p:scale>
        <p:origin x="704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217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commentAuthors" Target="commentAuthors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976391-CA72-415F-9630-5C942629CBBC}" type="datetimeFigureOut">
              <a:rPr lang="en-US" altLang="en-US"/>
              <a:pPr/>
              <a:t>4/16/18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027113-7185-43B9-8633-626C4872BF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6903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B14504-7E73-40B3-A4BE-FCEED13BF409}" type="datetimeFigureOut">
              <a:rPr lang="en-US" altLang="en-US"/>
              <a:pPr/>
              <a:t>4/16/18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DB17D3-99E1-4420-81D7-8B4A93584C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387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3-D graph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Checklist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we want to enable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we have today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How we’ll get there</a:t>
            </a:r>
          </a:p>
        </p:txBody>
      </p:sp>
    </p:spTree>
    <p:extLst>
      <p:ext uri="{BB962C8B-B14F-4D97-AF65-F5344CB8AC3E}">
        <p14:creationId xmlns:p14="http://schemas.microsoft.com/office/powerpoint/2010/main" val="835259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9344C7-6EDE-604C-B817-F93776AAE2C0}" type="slidenum">
              <a:rPr lang="en-US"/>
              <a:pPr/>
              <a:t>2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11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B17D3-99E1-4420-81D7-8B4A93584CA0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8546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556" y="1558774"/>
            <a:ext cx="8240889" cy="186317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593" y="4176647"/>
            <a:ext cx="6400800" cy="453863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7742" y="4563527"/>
            <a:ext cx="6446838" cy="443446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946150" y="206375"/>
            <a:ext cx="7172325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  <a:ea typeface="+mj-ea"/>
                <a:cs typeface="Newslab Light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4000" dirty="0" smtClean="0">
                <a:latin typeface="Helvetica Neue" charset="0"/>
                <a:ea typeface="Helvetica Neue" charset="0"/>
                <a:cs typeface="Helvetica Neue" charset="0"/>
              </a:rPr>
              <a:t>Use this Chart to Start</a:t>
            </a:r>
            <a:endParaRPr lang="en-US" sz="4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3" name="Picture Placeholder 9"/>
          <p:cNvGraphicFramePr>
            <a:graphicFrameLocks/>
          </p:cNvGraphicFramePr>
          <p:nvPr/>
        </p:nvGraphicFramePr>
        <p:xfrm>
          <a:off x="1158875" y="1149350"/>
          <a:ext cx="727392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" r:id="rId3" imgW="7271927" imgH="3492719" progId="Excel.Chart.8">
                  <p:embed/>
                </p:oleObj>
              </mc:Choice>
              <mc:Fallback>
                <p:oleObj r:id="rId3" imgW="7271927" imgH="3492719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149350"/>
                        <a:ext cx="7273925" cy="349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6787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 userDrawn="1"/>
        </p:nvGrpSpPr>
        <p:grpSpPr>
          <a:xfrm>
            <a:off x="798513" y="946150"/>
            <a:ext cx="8208962" cy="3709988"/>
            <a:chOff x="798513" y="946150"/>
            <a:chExt cx="8208962" cy="3709988"/>
          </a:xfrm>
        </p:grpSpPr>
        <p:pic>
          <p:nvPicPr>
            <p:cNvPr id="3" name="Picture 4" descr="01_FLASHLIGHT_exploration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138" y="987425"/>
              <a:ext cx="1092200" cy="109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6" descr="02_CLOUDCLUSTER_managedclusters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338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7" descr="03_PIPELINES.png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3875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8" descr="04_THIRDPARTY.png"/>
            <p:cNvPicPr>
              <a:picLocks noChangeAspect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4163" y="1006475"/>
              <a:ext cx="1082675" cy="1082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05_UNIFIED_PLATFORM_knot.eps.png"/>
            <p:cNvPicPr>
              <a:picLocks noChangeAspect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8950" y="946150"/>
              <a:ext cx="1144588" cy="1144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06_COMMUNITY.png"/>
            <p:cNvPicPr>
              <a:picLocks noChangeAspect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9900" y="1065213"/>
              <a:ext cx="987425" cy="98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1" descr="07_LIBRARIES.png"/>
            <p:cNvPicPr>
              <a:picLocks noChangeAspect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3688" y="1027113"/>
              <a:ext cx="1093787" cy="1093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2" descr="08_LOGO_BUG.png"/>
            <p:cNvPicPr>
              <a:picLocks noChangeAspect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7050" y="3424238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3" descr="09_EXPLORE_LANGUAGE.png"/>
            <p:cNvPicPr>
              <a:picLocks noChangeAspect="1"/>
            </p:cNvPicPr>
            <p:nvPr userDrawn="1"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513" y="2325688"/>
              <a:ext cx="10795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4" descr="10_COLLABORATE.png"/>
            <p:cNvPicPr>
              <a:picLocks noChangeAspect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8975" y="2338388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5" descr="11_CHART_visualize.png"/>
            <p:cNvPicPr>
              <a:picLocks noChangeAspect="1"/>
            </p:cNvPicPr>
            <p:nvPr userDrawn="1"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5150" y="2392363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6" descr="12_DASHBOARD.png"/>
            <p:cNvPicPr>
              <a:picLocks noChangeAspect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375" y="2381250"/>
              <a:ext cx="973138" cy="97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7" descr="13_CLUSTERS.png"/>
            <p:cNvPicPr>
              <a:picLocks noChangeAspect="1"/>
            </p:cNvPicPr>
            <p:nvPr userDrawn="1"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025" y="3552825"/>
              <a:ext cx="1103313" cy="110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8" descr="14_WAND_PowerSpark.png"/>
            <p:cNvPicPr>
              <a:picLocks noChangeAspect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4213" y="3554413"/>
              <a:ext cx="1047750" cy="1047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9" descr="15_IMPORT_CLOUD.png"/>
            <p:cNvPicPr>
              <a:picLocks noChangeAspect="1"/>
            </p:cNvPicPr>
            <p:nvPr userDrawn="1"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925" y="3552825"/>
              <a:ext cx="1035050" cy="1035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0" descr="16_CALENDAR_schedule.png"/>
            <p:cNvPicPr>
              <a:picLocks noChangeAspect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200" y="2393950"/>
              <a:ext cx="973138" cy="974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1" descr="17_CHECKLIST_monitor.png"/>
            <p:cNvPicPr>
              <a:picLocks noChangeAspect="1"/>
            </p:cNvPicPr>
            <p:nvPr userDrawn="1"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7363" y="2392363"/>
              <a:ext cx="1031875" cy="103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>
              <a:spLocks noChangeArrowheads="1"/>
            </p:cNvSpPr>
            <p:nvPr userDrawn="1"/>
          </p:nvSpPr>
          <p:spPr bwMode="auto">
            <a:xfrm>
              <a:off x="1028700" y="1878013"/>
              <a:ext cx="76815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Exploration</a:t>
              </a:r>
            </a:p>
          </p:txBody>
        </p:sp>
        <p:sp>
          <p:nvSpPr>
            <p:cNvPr id="21" name="TextBox 20"/>
            <p:cNvSpPr txBox="1">
              <a:spLocks noChangeArrowheads="1"/>
            </p:cNvSpPr>
            <p:nvPr userDrawn="1"/>
          </p:nvSpPr>
          <p:spPr bwMode="auto">
            <a:xfrm>
              <a:off x="1958975" y="1878013"/>
              <a:ext cx="113043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Managed Clusters</a:t>
              </a:r>
            </a:p>
          </p:txBody>
        </p:sp>
        <p:sp>
          <p:nvSpPr>
            <p:cNvPr id="22" name="TextBox 21"/>
            <p:cNvSpPr txBox="1">
              <a:spLocks noChangeArrowheads="1"/>
            </p:cNvSpPr>
            <p:nvPr userDrawn="1"/>
          </p:nvSpPr>
          <p:spPr bwMode="auto">
            <a:xfrm>
              <a:off x="3311525" y="1878013"/>
              <a:ext cx="65274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Pipelines</a:t>
              </a:r>
            </a:p>
          </p:txBody>
        </p:sp>
        <p:sp>
          <p:nvSpPr>
            <p:cNvPr id="23" name="TextBox 22"/>
            <p:cNvSpPr txBox="1">
              <a:spLocks noChangeArrowheads="1"/>
            </p:cNvSpPr>
            <p:nvPr userDrawn="1"/>
          </p:nvSpPr>
          <p:spPr bwMode="auto">
            <a:xfrm>
              <a:off x="4221163" y="1878013"/>
              <a:ext cx="92525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r>
                <a:rPr lang="en-US" sz="900" baseline="300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rd</a:t>
              </a: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 Party Apps</a:t>
              </a:r>
            </a:p>
          </p:txBody>
        </p:sp>
        <p:sp>
          <p:nvSpPr>
            <p:cNvPr id="24" name="TextBox 23"/>
            <p:cNvSpPr txBox="1">
              <a:spLocks noChangeArrowheads="1"/>
            </p:cNvSpPr>
            <p:nvPr userDrawn="1"/>
          </p:nvSpPr>
          <p:spPr bwMode="auto">
            <a:xfrm>
              <a:off x="6950075" y="1878013"/>
              <a:ext cx="77777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Community</a:t>
              </a:r>
            </a:p>
          </p:txBody>
        </p:sp>
        <p:sp>
          <p:nvSpPr>
            <p:cNvPr id="25" name="TextBox 24"/>
            <p:cNvSpPr txBox="1">
              <a:spLocks noChangeArrowheads="1"/>
            </p:cNvSpPr>
            <p:nvPr userDrawn="1"/>
          </p:nvSpPr>
          <p:spPr bwMode="auto">
            <a:xfrm>
              <a:off x="1096963" y="4357688"/>
              <a:ext cx="61106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dirty="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Clusters</a:t>
              </a:r>
            </a:p>
          </p:txBody>
        </p:sp>
        <p:sp>
          <p:nvSpPr>
            <p:cNvPr id="26" name="TextBox 25"/>
            <p:cNvSpPr txBox="1">
              <a:spLocks noChangeArrowheads="1"/>
            </p:cNvSpPr>
            <p:nvPr userDrawn="1"/>
          </p:nvSpPr>
          <p:spPr bwMode="auto">
            <a:xfrm>
              <a:off x="6937375" y="3216275"/>
              <a:ext cx="99738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Monitor Results</a:t>
              </a:r>
            </a:p>
          </p:txBody>
        </p:sp>
        <p:sp>
          <p:nvSpPr>
            <p:cNvPr id="27" name="TextBox 26"/>
            <p:cNvSpPr txBox="1">
              <a:spLocks noChangeArrowheads="1"/>
            </p:cNvSpPr>
            <p:nvPr userDrawn="1"/>
          </p:nvSpPr>
          <p:spPr bwMode="auto">
            <a:xfrm>
              <a:off x="5607050" y="3216275"/>
              <a:ext cx="127631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Schedule Workflows </a:t>
              </a:r>
            </a:p>
          </p:txBody>
        </p:sp>
        <p:sp>
          <p:nvSpPr>
            <p:cNvPr id="28" name="TextBox 27"/>
            <p:cNvSpPr txBox="1">
              <a:spLocks noChangeArrowheads="1"/>
            </p:cNvSpPr>
            <p:nvPr userDrawn="1"/>
          </p:nvSpPr>
          <p:spPr bwMode="auto">
            <a:xfrm>
              <a:off x="3259138" y="4354513"/>
              <a:ext cx="79861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Import Data</a:t>
              </a:r>
            </a:p>
          </p:txBody>
        </p:sp>
        <p:sp>
          <p:nvSpPr>
            <p:cNvPr id="29" name="TextBox 28"/>
            <p:cNvSpPr txBox="1">
              <a:spLocks noChangeArrowheads="1"/>
            </p:cNvSpPr>
            <p:nvPr userDrawn="1"/>
          </p:nvSpPr>
          <p:spPr bwMode="auto">
            <a:xfrm>
              <a:off x="2012950" y="4357688"/>
              <a:ext cx="98296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Power of Spark</a:t>
              </a:r>
            </a:p>
          </p:txBody>
        </p:sp>
        <p:sp>
          <p:nvSpPr>
            <p:cNvPr id="30" name="TextBox 29"/>
            <p:cNvSpPr txBox="1">
              <a:spLocks noChangeArrowheads="1"/>
            </p:cNvSpPr>
            <p:nvPr userDrawn="1"/>
          </p:nvSpPr>
          <p:spPr bwMode="auto">
            <a:xfrm>
              <a:off x="2057400" y="3205163"/>
              <a:ext cx="78258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Collaborate</a:t>
              </a:r>
            </a:p>
          </p:txBody>
        </p:sp>
        <p:sp>
          <p:nvSpPr>
            <p:cNvPr id="31" name="TextBox 30"/>
            <p:cNvSpPr txBox="1">
              <a:spLocks noChangeArrowheads="1"/>
            </p:cNvSpPr>
            <p:nvPr userDrawn="1"/>
          </p:nvSpPr>
          <p:spPr bwMode="auto">
            <a:xfrm>
              <a:off x="4364038" y="3205163"/>
              <a:ext cx="56618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Publish</a:t>
              </a:r>
            </a:p>
          </p:txBody>
        </p:sp>
        <p:sp>
          <p:nvSpPr>
            <p:cNvPr id="32" name="TextBox 31"/>
            <p:cNvSpPr txBox="1">
              <a:spLocks noChangeArrowheads="1"/>
            </p:cNvSpPr>
            <p:nvPr userDrawn="1"/>
          </p:nvSpPr>
          <p:spPr bwMode="auto">
            <a:xfrm>
              <a:off x="3336925" y="3205163"/>
              <a:ext cx="63511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Visualize</a:t>
              </a:r>
            </a:p>
          </p:txBody>
        </p:sp>
        <p:sp>
          <p:nvSpPr>
            <p:cNvPr id="33" name="TextBox 32"/>
            <p:cNvSpPr txBox="1">
              <a:spLocks noChangeArrowheads="1"/>
            </p:cNvSpPr>
            <p:nvPr userDrawn="1"/>
          </p:nvSpPr>
          <p:spPr bwMode="auto">
            <a:xfrm>
              <a:off x="1019175" y="3205163"/>
              <a:ext cx="69602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Language</a:t>
              </a:r>
            </a:p>
          </p:txBody>
        </p:sp>
        <p:sp>
          <p:nvSpPr>
            <p:cNvPr id="34" name="TextBox 33"/>
            <p:cNvSpPr txBox="1">
              <a:spLocks noChangeArrowheads="1"/>
            </p:cNvSpPr>
            <p:nvPr userDrawn="1"/>
          </p:nvSpPr>
          <p:spPr bwMode="auto">
            <a:xfrm>
              <a:off x="8204200" y="1878013"/>
              <a:ext cx="62869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Libraries</a:t>
              </a:r>
            </a:p>
          </p:txBody>
        </p:sp>
        <p:sp>
          <p:nvSpPr>
            <p:cNvPr id="35" name="TextBox 34"/>
            <p:cNvSpPr txBox="1">
              <a:spLocks noChangeArrowheads="1"/>
            </p:cNvSpPr>
            <p:nvPr userDrawn="1"/>
          </p:nvSpPr>
          <p:spPr bwMode="auto">
            <a:xfrm>
              <a:off x="5700713" y="1878013"/>
              <a:ext cx="101662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Unified Platform</a:t>
              </a:r>
            </a:p>
          </p:txBody>
        </p:sp>
        <p:sp>
          <p:nvSpPr>
            <p:cNvPr id="36" name="TextBox 35"/>
            <p:cNvSpPr txBox="1">
              <a:spLocks noChangeArrowheads="1"/>
            </p:cNvSpPr>
            <p:nvPr userDrawn="1"/>
          </p:nvSpPr>
          <p:spPr bwMode="auto">
            <a:xfrm>
              <a:off x="5875338" y="4302125"/>
              <a:ext cx="68640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Logo Bug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48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Fram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03111" y="1598392"/>
            <a:ext cx="7739943" cy="1248834"/>
          </a:xfrm>
        </p:spPr>
        <p:txBody>
          <a:bodyPr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3111" y="2717006"/>
            <a:ext cx="6349823" cy="666441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02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>
                <a:latin typeface="Tahoma"/>
                <a:cs typeface="Tahom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548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8850312" cy="8572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8850312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5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9863" y="952049"/>
            <a:ext cx="8850311" cy="2440157"/>
          </a:xfrm>
        </p:spPr>
        <p:txBody>
          <a:bodyPr>
            <a:normAutofit/>
          </a:bodyPr>
          <a:lstStyle>
            <a:lvl1pPr algn="l">
              <a:defRPr sz="4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78742" y="2965040"/>
            <a:ext cx="8749914" cy="138067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7340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708369" cy="8572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69863" y="1313040"/>
            <a:ext cx="4231449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tabLst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20768" y="1313040"/>
            <a:ext cx="4399407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77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850311" cy="857250"/>
          </a:xfrm>
        </p:spPr>
        <p:txBody>
          <a:bodyPr/>
          <a:lstStyle>
            <a:lvl1pPr>
              <a:defRPr sz="3200" b="0" i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69864" y="1286171"/>
            <a:ext cx="423144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69864" y="1844616"/>
            <a:ext cx="4231448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7344" y="1286171"/>
            <a:ext cx="4362831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57344" y="1844616"/>
            <a:ext cx="4362831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96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69863" y="206663"/>
            <a:ext cx="8850312" cy="480131"/>
          </a:xfrm>
          <a:prstGeom prst="rect">
            <a:avLst/>
          </a:prstGeom>
        </p:spPr>
        <p:txBody>
          <a:bodyPr rtlCol="0" anchor="t">
            <a:spAutoFit/>
          </a:bodyPr>
          <a:lstStyle>
            <a:lvl1pPr>
              <a:lnSpc>
                <a:spcPct val="90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47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bricks_logoTM_rgb_TM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863" y="4821238"/>
            <a:ext cx="1071562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4787"/>
            <a:ext cx="3008313" cy="2000428"/>
          </a:xfrm>
        </p:spPr>
        <p:txBody>
          <a:bodyPr anchor="t">
            <a:noAutofit/>
          </a:bodyPr>
          <a:lstStyle>
            <a:lvl1pPr algn="l">
              <a:defRPr sz="4000" b="0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3489" y="204788"/>
            <a:ext cx="5506686" cy="438983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2621494"/>
            <a:ext cx="3008313" cy="197313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6157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3600450"/>
            <a:ext cx="8840025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863" y="459581"/>
            <a:ext cx="8840025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4025503"/>
            <a:ext cx="8840025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69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245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46150" y="206375"/>
            <a:ext cx="7172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46150" y="1312863"/>
            <a:ext cx="7172325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7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b="0" i="0" kern="1200">
          <a:solidFill>
            <a:srgbClr val="404040"/>
          </a:solidFill>
          <a:latin typeface="Helvetica Neue" charset="0"/>
          <a:ea typeface="Helvetica Neue" charset="0"/>
          <a:cs typeface="Helvetica Neue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9pPr>
    </p:titleStyle>
    <p:bodyStyle>
      <a:lvl1pPr marL="0" indent="0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 pitchFamily="34" charset="0"/>
        <a:defRPr sz="24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628650" indent="-171450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sz="20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1089025" indent="-174625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 typeface="Lucida Grande" charset="0"/>
        <a:buChar char="–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541463" indent="-169863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2001838" indent="-173038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Font typeface="Lucida Grande" charset="0"/>
        <a:buChar char="-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ucbrise.github.io/cs262a-spring2018/notes/MPI.pdf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266700"/>
            <a:ext cx="8520599" cy="245414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4000" dirty="0" smtClean="0"/>
              <a:t>MPI</a:t>
            </a:r>
            <a:r>
              <a:rPr lang="en-US" sz="4000" dirty="0"/>
              <a:t> </a:t>
            </a:r>
            <a:r>
              <a:rPr lang="en-US" sz="4000" dirty="0" smtClean="0"/>
              <a:t>and comparison of models</a:t>
            </a:r>
            <a:r>
              <a:rPr lang="en-US" sz="4000" dirty="0">
                <a:ea typeface="ＭＳ Ｐゴシック" charset="0"/>
              </a:rPr>
              <a:t/>
            </a:r>
            <a:br>
              <a:rPr lang="en-US" sz="4000" dirty="0">
                <a:ea typeface="ＭＳ Ｐゴシック" charset="0"/>
              </a:rPr>
            </a:br>
            <a:r>
              <a:rPr lang="en-US" sz="4000" dirty="0" smtClean="0">
                <a:ea typeface="ＭＳ Ｐゴシック" charset="0"/>
              </a:rPr>
              <a:t>Lecture 23, cs262a</a:t>
            </a:r>
            <a:endParaRPr lang="en-US" sz="4000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0" y="3084597"/>
            <a:ext cx="9144000" cy="14371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Ion </a:t>
            </a:r>
            <a:r>
              <a:rPr lang="en-US" sz="2200" dirty="0" err="1" smtClean="0">
                <a:latin typeface="Helvetica Neue" charset="0"/>
                <a:ea typeface="Helvetica Neue" charset="0"/>
                <a:cs typeface="Helvetica Neue" charset="0"/>
              </a:rPr>
              <a:t>Stoica</a:t>
            </a:r>
            <a:r>
              <a:rPr lang="en-US" sz="2200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&amp; Ali Ghodsi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UC Berkeley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April 16, 2018</a:t>
            </a:r>
          </a:p>
          <a:p>
            <a:pPr lvl="0" rtl="0">
              <a:spcBef>
                <a:spcPts val="0"/>
              </a:spcBef>
              <a:buNone/>
            </a:pP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8709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minimal MPI </a:t>
            </a:r>
            <a:r>
              <a:rPr lang="en-US" dirty="0" smtClean="0"/>
              <a:t>program (C)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2863"/>
            <a:ext cx="7404100" cy="3094037"/>
          </a:xfr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vl="1">
              <a:buFont typeface="Wingdings" charset="0"/>
              <a:buNone/>
            </a:pPr>
            <a:r>
              <a:rPr lang="en-US" sz="1800" b="1" dirty="0" smtClean="0">
                <a:solidFill>
                  <a:srgbClr val="3D84C7"/>
                </a:solidFill>
                <a:latin typeface="Consolas"/>
                <a:cs typeface="Consolas"/>
              </a:rPr>
              <a:t>#</a:t>
            </a:r>
            <a:r>
              <a:rPr lang="en-US" sz="1800" b="1" dirty="0">
                <a:solidFill>
                  <a:srgbClr val="3D84C7"/>
                </a:solidFill>
                <a:latin typeface="Consolas"/>
                <a:cs typeface="Consolas"/>
              </a:rPr>
              <a:t>include </a:t>
            </a:r>
            <a:r>
              <a:rPr lang="ja-JP" altLang="en-US" sz="1800" b="1" dirty="0">
                <a:solidFill>
                  <a:srgbClr val="3D84C7"/>
                </a:solidFill>
                <a:latin typeface="Consolas"/>
                <a:cs typeface="Consolas"/>
              </a:rPr>
              <a:t>“</a:t>
            </a:r>
            <a:r>
              <a:rPr lang="en-US" sz="1800" b="1" dirty="0" err="1">
                <a:solidFill>
                  <a:srgbClr val="3D84C7"/>
                </a:solidFill>
                <a:latin typeface="Consolas"/>
                <a:cs typeface="Consolas"/>
              </a:rPr>
              <a:t>mpi.h</a:t>
            </a:r>
            <a:r>
              <a:rPr lang="ja-JP" altLang="en-US" sz="1800" b="1" dirty="0">
                <a:solidFill>
                  <a:srgbClr val="3D84C7"/>
                </a:solidFill>
                <a:latin typeface="Consolas"/>
                <a:cs typeface="Consolas"/>
              </a:rPr>
              <a:t>”</a:t>
            </a:r>
            <a:endParaRPr lang="en-US" sz="1800" b="1" dirty="0">
              <a:solidFill>
                <a:srgbClr val="3D84C7"/>
              </a:solidFill>
              <a:latin typeface="Consolas"/>
              <a:cs typeface="Consolas"/>
            </a:endParaRPr>
          </a:p>
          <a:p>
            <a:pPr lvl="1">
              <a:buFont typeface="Wingdings" charset="0"/>
              <a:buNone/>
            </a:pPr>
            <a:r>
              <a:rPr lang="en-US" sz="1800" dirty="0">
                <a:latin typeface="Consolas"/>
                <a:cs typeface="Consolas"/>
              </a:rPr>
              <a:t>#include &lt;</a:t>
            </a:r>
            <a:r>
              <a:rPr lang="en-US" sz="1800" dirty="0" err="1">
                <a:latin typeface="Consolas"/>
                <a:cs typeface="Consolas"/>
              </a:rPr>
              <a:t>stdio.h</a:t>
            </a:r>
            <a:r>
              <a:rPr lang="en-US" sz="1800" dirty="0">
                <a:latin typeface="Consolas"/>
                <a:cs typeface="Consolas"/>
              </a:rPr>
              <a:t>&gt;</a:t>
            </a:r>
          </a:p>
          <a:p>
            <a:pPr lvl="1">
              <a:buFont typeface="Wingdings" charset="0"/>
              <a:buNone/>
            </a:pPr>
            <a:r>
              <a:rPr lang="en-US" sz="1800" dirty="0" err="1">
                <a:latin typeface="Consolas"/>
                <a:cs typeface="Consolas"/>
              </a:rPr>
              <a:t>int</a:t>
            </a:r>
            <a:r>
              <a:rPr lang="en-US" sz="1800" dirty="0">
                <a:latin typeface="Consolas"/>
                <a:cs typeface="Consolas"/>
              </a:rPr>
              <a:t> main(</a:t>
            </a:r>
            <a:r>
              <a:rPr lang="en-US" sz="1800" dirty="0" err="1">
                <a:latin typeface="Consolas"/>
                <a:cs typeface="Consolas"/>
              </a:rPr>
              <a:t>int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argc</a:t>
            </a:r>
            <a:r>
              <a:rPr lang="en-US" sz="1800" dirty="0">
                <a:latin typeface="Consolas"/>
                <a:cs typeface="Consolas"/>
              </a:rPr>
              <a:t>, char *</a:t>
            </a:r>
            <a:r>
              <a:rPr lang="en-US" sz="1800" dirty="0" err="1">
                <a:latin typeface="Consolas"/>
                <a:cs typeface="Consolas"/>
              </a:rPr>
              <a:t>argv</a:t>
            </a:r>
            <a:r>
              <a:rPr lang="en-US" sz="1800" dirty="0">
                <a:latin typeface="Consolas"/>
                <a:cs typeface="Consolas"/>
              </a:rPr>
              <a:t>[])</a:t>
            </a:r>
          </a:p>
          <a:p>
            <a:pPr lvl="1">
              <a:buFont typeface="Wingdings" charset="0"/>
              <a:buNone/>
            </a:pPr>
            <a:r>
              <a:rPr lang="en-US" sz="1800" dirty="0">
                <a:latin typeface="Consolas"/>
                <a:cs typeface="Consolas"/>
              </a:rPr>
              <a:t>{</a:t>
            </a:r>
          </a:p>
          <a:p>
            <a:pPr lvl="1">
              <a:buFont typeface="Wingdings" charset="0"/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b="1" dirty="0" err="1">
                <a:solidFill>
                  <a:srgbClr val="3D84C7"/>
                </a:solidFill>
                <a:latin typeface="Consolas"/>
                <a:cs typeface="Consolas"/>
              </a:rPr>
              <a:t>MPI_Init</a:t>
            </a:r>
            <a:r>
              <a:rPr lang="en-US" sz="1800" b="1" dirty="0">
                <a:solidFill>
                  <a:srgbClr val="3D84C7"/>
                </a:solidFill>
                <a:latin typeface="Consolas"/>
                <a:cs typeface="Consolas"/>
              </a:rPr>
              <a:t>(&amp;</a:t>
            </a:r>
            <a:r>
              <a:rPr lang="en-US" sz="1800" b="1" dirty="0" err="1">
                <a:solidFill>
                  <a:srgbClr val="3D84C7"/>
                </a:solidFill>
                <a:latin typeface="Consolas"/>
                <a:cs typeface="Consolas"/>
              </a:rPr>
              <a:t>argc</a:t>
            </a:r>
            <a:r>
              <a:rPr lang="en-US" sz="1800" b="1" dirty="0">
                <a:solidFill>
                  <a:srgbClr val="3D84C7"/>
                </a:solidFill>
                <a:latin typeface="Consolas"/>
                <a:cs typeface="Consolas"/>
              </a:rPr>
              <a:t>, &amp;</a:t>
            </a:r>
            <a:r>
              <a:rPr lang="en-US" sz="1800" b="1" dirty="0" err="1">
                <a:solidFill>
                  <a:srgbClr val="3D84C7"/>
                </a:solidFill>
                <a:latin typeface="Consolas"/>
                <a:cs typeface="Consolas"/>
              </a:rPr>
              <a:t>argv</a:t>
            </a:r>
            <a:r>
              <a:rPr lang="en-US" sz="1800" b="1" dirty="0">
                <a:solidFill>
                  <a:srgbClr val="3D84C7"/>
                </a:solidFill>
                <a:latin typeface="Consolas"/>
                <a:cs typeface="Consolas"/>
              </a:rPr>
              <a:t>);</a:t>
            </a:r>
          </a:p>
          <a:p>
            <a:pPr lvl="1">
              <a:buFont typeface="Wingdings" charset="0"/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b="1" i="1" dirty="0" err="1">
                <a:solidFill>
                  <a:schemeClr val="tx1"/>
                </a:solidFill>
                <a:latin typeface="Consolas"/>
                <a:cs typeface="Consolas"/>
              </a:rPr>
              <a:t>printf</a:t>
            </a:r>
            <a:r>
              <a:rPr lang="en-US" sz="1800" b="1" i="1" dirty="0">
                <a:solidFill>
                  <a:schemeClr val="tx1"/>
                </a:solidFill>
                <a:latin typeface="Consolas"/>
                <a:cs typeface="Consolas"/>
              </a:rPr>
              <a:t>(</a:t>
            </a:r>
            <a:r>
              <a:rPr lang="ja-JP" altLang="en-US" sz="1800" b="1" i="1" dirty="0">
                <a:solidFill>
                  <a:schemeClr val="tx1"/>
                </a:solidFill>
                <a:latin typeface="Consolas"/>
                <a:cs typeface="Consolas"/>
              </a:rPr>
              <a:t>“</a:t>
            </a:r>
            <a:r>
              <a:rPr lang="en-US" sz="1800" b="1" i="1" dirty="0">
                <a:solidFill>
                  <a:schemeClr val="tx1"/>
                </a:solidFill>
                <a:latin typeface="Consolas"/>
                <a:cs typeface="Consolas"/>
              </a:rPr>
              <a:t>Hello, world!\n</a:t>
            </a:r>
            <a:r>
              <a:rPr lang="ja-JP" altLang="en-US" sz="1800" b="1" i="1" dirty="0">
                <a:solidFill>
                  <a:schemeClr val="tx1"/>
                </a:solidFill>
                <a:latin typeface="Consolas"/>
                <a:cs typeface="Consolas"/>
              </a:rPr>
              <a:t>”</a:t>
            </a:r>
            <a:r>
              <a:rPr lang="en-US" sz="1800" b="1" i="1" dirty="0">
                <a:solidFill>
                  <a:schemeClr val="tx1"/>
                </a:solidFill>
                <a:latin typeface="Consolas"/>
                <a:cs typeface="Consolas"/>
              </a:rPr>
              <a:t>);</a:t>
            </a:r>
          </a:p>
          <a:p>
            <a:pPr lvl="1">
              <a:buFont typeface="Wingdings" charset="0"/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b="1" dirty="0" err="1">
                <a:solidFill>
                  <a:srgbClr val="3D84C7"/>
                </a:solidFill>
                <a:latin typeface="Consolas"/>
                <a:cs typeface="Consolas"/>
              </a:rPr>
              <a:t>MPI_Finalize</a:t>
            </a:r>
            <a:r>
              <a:rPr lang="en-US" sz="1800" b="1" dirty="0">
                <a:solidFill>
                  <a:srgbClr val="3D84C7"/>
                </a:solidFill>
                <a:latin typeface="Consolas"/>
                <a:cs typeface="Consolas"/>
              </a:rPr>
              <a:t>();</a:t>
            </a:r>
          </a:p>
          <a:p>
            <a:pPr lvl="1">
              <a:buFont typeface="Wingdings" charset="0"/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 smtClean="0">
                <a:latin typeface="Consolas"/>
                <a:cs typeface="Consolas"/>
              </a:rPr>
              <a:t>return </a:t>
            </a:r>
            <a:r>
              <a:rPr lang="en-US" sz="1800" dirty="0">
                <a:latin typeface="Consolas"/>
                <a:cs typeface="Consolas"/>
              </a:rPr>
              <a:t>0;</a:t>
            </a:r>
          </a:p>
          <a:p>
            <a:pPr lvl="1">
              <a:buFont typeface="Wingdings" charset="0"/>
              <a:buNone/>
            </a:pPr>
            <a:r>
              <a:rPr lang="en-US" sz="18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286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minimal MPI </a:t>
            </a:r>
            <a:r>
              <a:rPr lang="en-US" dirty="0" smtClean="0"/>
              <a:t>program (C)</a:t>
            </a: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1312863"/>
            <a:ext cx="8850312" cy="3538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>
                <a:latin typeface="Consolas"/>
                <a:cs typeface="Consolas"/>
              </a:rPr>
              <a:t>#include </a:t>
            </a:r>
            <a:r>
              <a:rPr lang="ja-JP" altLang="en-US" sz="2200" dirty="0">
                <a:latin typeface="Consolas"/>
                <a:cs typeface="Consolas"/>
              </a:rPr>
              <a:t>“</a:t>
            </a:r>
            <a:r>
              <a:rPr lang="en-US" sz="2200" dirty="0" err="1">
                <a:latin typeface="Consolas"/>
                <a:cs typeface="Consolas"/>
              </a:rPr>
              <a:t>mpi.h</a:t>
            </a:r>
            <a:r>
              <a:rPr lang="ja-JP" altLang="en-US" sz="2200" dirty="0">
                <a:latin typeface="Consolas"/>
                <a:cs typeface="Consolas"/>
              </a:rPr>
              <a:t>”</a:t>
            </a:r>
            <a:r>
              <a:rPr lang="en-US" sz="2200" dirty="0"/>
              <a:t> </a:t>
            </a:r>
            <a:r>
              <a:rPr lang="en-US" dirty="0"/>
              <a:t>provides basic MPI definitions and types.</a:t>
            </a:r>
          </a:p>
          <a:p>
            <a:pPr lvl="2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dirty="0" err="1"/>
              <a:t>MPI_Init</a:t>
            </a:r>
            <a:r>
              <a:rPr lang="en-US" dirty="0"/>
              <a:t> starts MPI</a:t>
            </a:r>
          </a:p>
          <a:p>
            <a:pPr lvl="2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dirty="0" err="1"/>
              <a:t>MPI_Finalize</a:t>
            </a:r>
            <a:r>
              <a:rPr lang="en-US" dirty="0"/>
              <a:t> exits MPI</a:t>
            </a:r>
          </a:p>
          <a:p>
            <a:pPr lvl="2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Notes: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Non-MPI routines are local; this “</a:t>
            </a:r>
            <a:r>
              <a:rPr lang="en-US" dirty="0" err="1" smtClean="0"/>
              <a:t>printf</a:t>
            </a:r>
            <a:r>
              <a:rPr lang="en-US" dirty="0" smtClean="0"/>
              <a:t>” run on each process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MPI functions return error codes or MPI_SUCCESS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2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Hello </a:t>
            </a:r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1066800"/>
            <a:ext cx="8850312" cy="3657599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85000" lnSpcReduction="10000"/>
          </a:bodyPr>
          <a:lstStyle/>
          <a:p>
            <a:pPr rtl="1">
              <a:buSzTx/>
              <a:buFont typeface="Wingdings" charset="0"/>
              <a:buNone/>
            </a:pPr>
            <a:r>
              <a:rPr lang="en-US" sz="1800" b="1" dirty="0" smtClean="0">
                <a:solidFill>
                  <a:srgbClr val="3D84C7"/>
                </a:solidFill>
                <a:latin typeface="Consolas"/>
                <a:cs typeface="Consolas"/>
              </a:rPr>
              <a:t>#</a:t>
            </a:r>
            <a:r>
              <a:rPr lang="en-US" sz="1800" b="1" dirty="0">
                <a:solidFill>
                  <a:srgbClr val="3D84C7"/>
                </a:solidFill>
                <a:latin typeface="Consolas"/>
                <a:cs typeface="Consolas"/>
              </a:rPr>
              <a:t>include &lt;</a:t>
            </a:r>
            <a:r>
              <a:rPr lang="en-US" sz="1800" b="1" dirty="0" err="1">
                <a:solidFill>
                  <a:srgbClr val="3D84C7"/>
                </a:solidFill>
                <a:latin typeface="Consolas"/>
                <a:cs typeface="Consolas"/>
              </a:rPr>
              <a:t>mpi.h</a:t>
            </a:r>
            <a:r>
              <a:rPr lang="en-US" sz="1800" b="1" dirty="0">
                <a:solidFill>
                  <a:srgbClr val="3D84C7"/>
                </a:solidFill>
                <a:latin typeface="Consolas"/>
                <a:cs typeface="Consolas"/>
              </a:rPr>
              <a:t>&gt;</a:t>
            </a:r>
          </a:p>
          <a:p>
            <a:pPr>
              <a:buSzTx/>
              <a:buFont typeface="Wingdings" charset="0"/>
              <a:buNone/>
            </a:pPr>
            <a:r>
              <a:rPr lang="en-US" sz="1800" dirty="0">
                <a:latin typeface="Consolas"/>
                <a:cs typeface="Consolas"/>
              </a:rPr>
              <a:t>#include &lt;</a:t>
            </a:r>
            <a:r>
              <a:rPr lang="en-US" sz="1800" dirty="0" err="1">
                <a:latin typeface="Consolas"/>
                <a:cs typeface="Consolas"/>
              </a:rPr>
              <a:t>stdio.h</a:t>
            </a:r>
            <a:r>
              <a:rPr lang="en-US" sz="1800" dirty="0">
                <a:latin typeface="Consolas"/>
                <a:cs typeface="Consolas"/>
              </a:rPr>
              <a:t>&gt;</a:t>
            </a:r>
          </a:p>
          <a:p>
            <a:pPr>
              <a:buSzTx/>
              <a:buFont typeface="Wingdings" charset="0"/>
              <a:buNone/>
            </a:pPr>
            <a:r>
              <a:rPr lang="en-US" sz="1800" dirty="0" err="1">
                <a:latin typeface="Consolas"/>
                <a:cs typeface="Consolas"/>
              </a:rPr>
              <a:t>int</a:t>
            </a:r>
            <a:r>
              <a:rPr lang="en-US" sz="1800" dirty="0">
                <a:latin typeface="Consolas"/>
                <a:cs typeface="Consolas"/>
              </a:rPr>
              <a:t> main(</a:t>
            </a:r>
            <a:r>
              <a:rPr lang="en-US" sz="1800" dirty="0" err="1">
                <a:latin typeface="Consolas"/>
                <a:cs typeface="Consolas"/>
              </a:rPr>
              <a:t>int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argc</a:t>
            </a:r>
            <a:r>
              <a:rPr lang="en-US" sz="1800" dirty="0">
                <a:latin typeface="Consolas"/>
                <a:cs typeface="Consolas"/>
              </a:rPr>
              <a:t>, char *</a:t>
            </a:r>
            <a:r>
              <a:rPr lang="en-US" sz="1800" dirty="0" err="1">
                <a:latin typeface="Consolas"/>
                <a:cs typeface="Consolas"/>
              </a:rPr>
              <a:t>argv</a:t>
            </a:r>
            <a:r>
              <a:rPr lang="en-US" sz="1800" dirty="0">
                <a:latin typeface="Consolas"/>
                <a:cs typeface="Consolas"/>
              </a:rPr>
              <a:t>[])</a:t>
            </a:r>
          </a:p>
          <a:p>
            <a:pPr>
              <a:buSzTx/>
              <a:buFont typeface="Wingdings" charset="0"/>
              <a:buNone/>
            </a:pPr>
            <a:r>
              <a:rPr lang="en-US" sz="1800" dirty="0">
                <a:latin typeface="Consolas"/>
                <a:cs typeface="Consolas"/>
              </a:rPr>
              <a:t>{</a:t>
            </a:r>
          </a:p>
          <a:p>
            <a:pPr lvl="1">
              <a:buSzTx/>
              <a:buFont typeface="Wingdings" charset="0"/>
              <a:buNone/>
            </a:pPr>
            <a:r>
              <a:rPr lang="en-US" sz="1800" dirty="0" err="1">
                <a:latin typeface="Consolas"/>
                <a:ea typeface="ＭＳ Ｐゴシック" charset="0"/>
                <a:cs typeface="Consolas"/>
              </a:rPr>
              <a:t>int</a:t>
            </a:r>
            <a:r>
              <a:rPr lang="en-US" sz="1800" dirty="0">
                <a:latin typeface="Consolas"/>
                <a:ea typeface="ＭＳ Ｐゴシック" charset="0"/>
                <a:cs typeface="Consolas"/>
              </a:rPr>
              <a:t> rank, size; </a:t>
            </a:r>
          </a:p>
          <a:p>
            <a:pPr lvl="1">
              <a:buSzTx/>
              <a:buFont typeface="Wingdings" charset="0"/>
              <a:buNone/>
            </a:pPr>
            <a:r>
              <a:rPr lang="en-US" sz="1800" b="1" dirty="0" err="1">
                <a:solidFill>
                  <a:srgbClr val="3D84C7"/>
                </a:solidFill>
                <a:latin typeface="Consolas"/>
                <a:ea typeface="ＭＳ Ｐゴシック" charset="0"/>
                <a:cs typeface="Consolas"/>
              </a:rPr>
              <a:t>MPI_Init</a:t>
            </a:r>
            <a:r>
              <a:rPr lang="en-US" sz="1800" b="1" dirty="0">
                <a:solidFill>
                  <a:srgbClr val="3D84C7"/>
                </a:solidFill>
                <a:latin typeface="Consolas"/>
                <a:ea typeface="ＭＳ Ｐゴシック" charset="0"/>
                <a:cs typeface="Consolas"/>
              </a:rPr>
              <a:t>(&amp;</a:t>
            </a:r>
            <a:r>
              <a:rPr lang="en-US" sz="1800" b="1" dirty="0" err="1">
                <a:solidFill>
                  <a:srgbClr val="3D84C7"/>
                </a:solidFill>
                <a:latin typeface="Consolas"/>
                <a:ea typeface="ＭＳ Ｐゴシック" charset="0"/>
                <a:cs typeface="Consolas"/>
              </a:rPr>
              <a:t>argc</a:t>
            </a:r>
            <a:r>
              <a:rPr lang="en-US" sz="1800" b="1" dirty="0">
                <a:solidFill>
                  <a:srgbClr val="3D84C7"/>
                </a:solidFill>
                <a:latin typeface="Consolas"/>
                <a:ea typeface="ＭＳ Ｐゴシック" charset="0"/>
                <a:cs typeface="Consolas"/>
              </a:rPr>
              <a:t>, &amp;</a:t>
            </a:r>
            <a:r>
              <a:rPr lang="en-US" sz="1800" b="1" dirty="0" err="1">
                <a:solidFill>
                  <a:srgbClr val="3D84C7"/>
                </a:solidFill>
                <a:latin typeface="Consolas"/>
                <a:ea typeface="ＭＳ Ｐゴシック" charset="0"/>
                <a:cs typeface="Consolas"/>
              </a:rPr>
              <a:t>argv</a:t>
            </a:r>
            <a:r>
              <a:rPr lang="en-US" sz="1800" b="1" dirty="0">
                <a:solidFill>
                  <a:srgbClr val="3D84C7"/>
                </a:solidFill>
                <a:latin typeface="Consolas"/>
                <a:ea typeface="ＭＳ Ｐゴシック" charset="0"/>
                <a:cs typeface="Consolas"/>
              </a:rPr>
              <a:t>);</a:t>
            </a:r>
          </a:p>
          <a:p>
            <a:pPr lvl="1">
              <a:buSzTx/>
              <a:buNone/>
            </a:pPr>
            <a:r>
              <a:rPr lang="en-US" sz="1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ea typeface="ＭＳ Ｐゴシック" charset="0"/>
                <a:cs typeface="Consolas"/>
              </a:rPr>
              <a:t>/* rank </a:t>
            </a:r>
            <a:r>
              <a:rPr lang="en-US" sz="18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ea typeface="ＭＳ Ｐゴシック" charset="0"/>
                <a:cs typeface="Consolas"/>
              </a:rPr>
              <a:t>of this process in the communicator </a:t>
            </a:r>
            <a:r>
              <a:rPr lang="en-US" sz="1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ea typeface="ＭＳ Ｐゴシック" charset="0"/>
                <a:cs typeface="Consolas"/>
              </a:rPr>
              <a:t>*/</a:t>
            </a:r>
          </a:p>
          <a:p>
            <a:pPr lvl="1">
              <a:buSzTx/>
              <a:buNone/>
            </a:pPr>
            <a:r>
              <a:rPr lang="en-US" sz="1800" b="1" dirty="0" err="1" smtClean="0">
                <a:solidFill>
                  <a:srgbClr val="3D84C7"/>
                </a:solidFill>
                <a:latin typeface="Consolas"/>
                <a:ea typeface="ＭＳ Ｐゴシック" charset="0"/>
                <a:cs typeface="Consolas"/>
              </a:rPr>
              <a:t>MPI_Comm_rank</a:t>
            </a:r>
            <a:r>
              <a:rPr lang="en-US" sz="1800" b="1" dirty="0">
                <a:solidFill>
                  <a:srgbClr val="3D84C7"/>
                </a:solidFill>
                <a:latin typeface="Consolas"/>
                <a:ea typeface="ＭＳ Ｐゴシック" charset="0"/>
                <a:cs typeface="Consolas"/>
              </a:rPr>
              <a:t>(MPI_COMM_WORLD, &amp;rank);</a:t>
            </a:r>
          </a:p>
          <a:p>
            <a:pPr lvl="1">
              <a:buSzTx/>
              <a:buNone/>
            </a:pPr>
            <a:r>
              <a:rPr lang="en-US" sz="1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ea typeface="ＭＳ Ｐゴシック" charset="0"/>
                <a:cs typeface="Consolas"/>
              </a:rPr>
              <a:t>/* </a:t>
            </a:r>
            <a:r>
              <a:rPr lang="en-US" sz="18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ea typeface="ＭＳ Ｐゴシック" charset="0"/>
                <a:cs typeface="Consolas"/>
              </a:rPr>
              <a:t>get the size of the group associates to the communicator </a:t>
            </a:r>
            <a:r>
              <a:rPr lang="en-US" sz="1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ea typeface="ＭＳ Ｐゴシック" charset="0"/>
                <a:cs typeface="Consolas"/>
              </a:rPr>
              <a:t>*/</a:t>
            </a:r>
          </a:p>
          <a:p>
            <a:pPr lvl="1">
              <a:buSzTx/>
              <a:buFont typeface="Wingdings" charset="0"/>
              <a:buNone/>
            </a:pPr>
            <a:r>
              <a:rPr lang="en-US" sz="1800" b="1" dirty="0" err="1" smtClean="0">
                <a:solidFill>
                  <a:srgbClr val="3D84C7"/>
                </a:solidFill>
                <a:latin typeface="Consolas"/>
                <a:ea typeface="ＭＳ Ｐゴシック" charset="0"/>
                <a:cs typeface="Consolas"/>
              </a:rPr>
              <a:t>MPI_Comm_size</a:t>
            </a:r>
            <a:r>
              <a:rPr lang="en-US" sz="1800" b="1" dirty="0" smtClean="0">
                <a:solidFill>
                  <a:srgbClr val="3D84C7"/>
                </a:solidFill>
                <a:latin typeface="Consolas"/>
                <a:ea typeface="ＭＳ Ｐゴシック" charset="0"/>
                <a:cs typeface="Consolas"/>
              </a:rPr>
              <a:t>(</a:t>
            </a:r>
            <a:r>
              <a:rPr lang="en-US" sz="1800" b="1" dirty="0">
                <a:solidFill>
                  <a:srgbClr val="3D84C7"/>
                </a:solidFill>
                <a:latin typeface="Consolas"/>
                <a:ea typeface="ＭＳ Ｐゴシック" charset="0"/>
                <a:cs typeface="Consolas"/>
              </a:rPr>
              <a:t>MPI_COMM_WORLD, </a:t>
            </a:r>
            <a:r>
              <a:rPr lang="en-US" sz="1800" b="1" dirty="0" smtClean="0">
                <a:solidFill>
                  <a:srgbClr val="3D84C7"/>
                </a:solidFill>
                <a:latin typeface="Consolas"/>
                <a:ea typeface="ＭＳ Ｐゴシック" charset="0"/>
                <a:cs typeface="Consolas"/>
              </a:rPr>
              <a:t>&amp;size);</a:t>
            </a:r>
          </a:p>
          <a:p>
            <a:pPr lvl="1">
              <a:buSzTx/>
              <a:buFont typeface="Wingdings" charset="0"/>
              <a:buNone/>
            </a:pPr>
            <a:r>
              <a:rPr lang="en-US" sz="1800" dirty="0" err="1" smtClean="0">
                <a:latin typeface="Consolas"/>
                <a:ea typeface="ＭＳ Ｐゴシック" charset="0"/>
                <a:cs typeface="Consolas"/>
              </a:rPr>
              <a:t>printf</a:t>
            </a:r>
            <a:r>
              <a:rPr lang="en-US" sz="1800" dirty="0">
                <a:latin typeface="Consolas"/>
                <a:ea typeface="ＭＳ Ｐゴシック" charset="0"/>
                <a:cs typeface="Consolas"/>
              </a:rPr>
              <a:t>("I am %d of %d\n", </a:t>
            </a:r>
            <a:r>
              <a:rPr lang="en-US" sz="1800" dirty="0" smtClean="0">
                <a:latin typeface="Consolas"/>
                <a:ea typeface="ＭＳ Ｐゴシック" charset="0"/>
                <a:cs typeface="Consolas"/>
              </a:rPr>
              <a:t>rank, size)</a:t>
            </a:r>
            <a:r>
              <a:rPr lang="en-US" sz="1800" dirty="0">
                <a:latin typeface="Consolas"/>
                <a:ea typeface="ＭＳ Ｐゴシック" charset="0"/>
                <a:cs typeface="Consolas"/>
              </a:rPr>
              <a:t>;</a:t>
            </a:r>
          </a:p>
          <a:p>
            <a:pPr lvl="1">
              <a:buSzTx/>
              <a:buFont typeface="Wingdings" charset="0"/>
              <a:buNone/>
            </a:pPr>
            <a:r>
              <a:rPr lang="en-US" sz="1800" b="1" dirty="0" err="1">
                <a:solidFill>
                  <a:srgbClr val="3D84C7"/>
                </a:solidFill>
                <a:latin typeface="Consolas"/>
                <a:ea typeface="ＭＳ Ｐゴシック" charset="0"/>
                <a:cs typeface="Consolas"/>
              </a:rPr>
              <a:t>MPI_Finalize</a:t>
            </a:r>
            <a:r>
              <a:rPr lang="en-US" sz="1800" b="1" dirty="0">
                <a:solidFill>
                  <a:srgbClr val="3D84C7"/>
                </a:solidFill>
                <a:latin typeface="Consolas"/>
                <a:ea typeface="ＭＳ Ｐゴシック" charset="0"/>
                <a:cs typeface="Consolas"/>
              </a:rPr>
              <a:t>();</a:t>
            </a:r>
          </a:p>
          <a:p>
            <a:pPr lvl="1">
              <a:buSzTx/>
              <a:buFont typeface="Wingdings" charset="0"/>
              <a:buNone/>
            </a:pPr>
            <a:r>
              <a:rPr lang="en-US" sz="1800" dirty="0">
                <a:latin typeface="Consolas"/>
                <a:ea typeface="ＭＳ Ｐゴシック" charset="0"/>
                <a:cs typeface="Consolas"/>
              </a:rPr>
              <a:t>return 0;</a:t>
            </a:r>
          </a:p>
          <a:p>
            <a:pPr>
              <a:buSzTx/>
              <a:buFont typeface="Wingdings" charset="0"/>
              <a:buNone/>
            </a:pPr>
            <a:r>
              <a:rPr lang="en-US" sz="18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04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Hello </a:t>
            </a:r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1066800"/>
            <a:ext cx="8850312" cy="3657599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r>
              <a:rPr lang="en-US" sz="1600" i="1" dirty="0" smtClean="0">
                <a:latin typeface="Consolas"/>
                <a:cs typeface="Consolas"/>
              </a:rPr>
              <a:t>/* </a:t>
            </a:r>
            <a:r>
              <a:rPr lang="en-US" sz="1600" i="1" dirty="0">
                <a:latin typeface="Consolas"/>
                <a:cs typeface="Consolas"/>
              </a:rPr>
              <a:t>Find out rank, size </a:t>
            </a:r>
            <a:r>
              <a:rPr lang="en-US" sz="1600" i="1" dirty="0" smtClean="0">
                <a:latin typeface="Consolas"/>
                <a:cs typeface="Consolas"/>
              </a:rPr>
              <a:t>*/</a:t>
            </a:r>
          </a:p>
          <a:p>
            <a:r>
              <a:rPr lang="en-US" sz="1600" dirty="0" err="1" smtClean="0">
                <a:latin typeface="Consolas"/>
                <a:cs typeface="Consolas"/>
              </a:rPr>
              <a:t>int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world_rank</a:t>
            </a:r>
            <a:r>
              <a:rPr lang="en-US" sz="1600" dirty="0" smtClean="0">
                <a:latin typeface="Consolas"/>
                <a:cs typeface="Consolas"/>
              </a:rPr>
              <a:t>, size; </a:t>
            </a:r>
          </a:p>
          <a:p>
            <a:r>
              <a:rPr lang="en-US" sz="1600" b="1" dirty="0" err="1" smtClean="0">
                <a:solidFill>
                  <a:srgbClr val="3D84C7"/>
                </a:solidFill>
                <a:latin typeface="Consolas"/>
                <a:cs typeface="Consolas"/>
              </a:rPr>
              <a:t>MPI_Comm_rank</a:t>
            </a:r>
            <a:r>
              <a:rPr lang="en-US" sz="1600" b="1" dirty="0">
                <a:solidFill>
                  <a:srgbClr val="3D84C7"/>
                </a:solidFill>
                <a:latin typeface="Consolas"/>
                <a:cs typeface="Consolas"/>
              </a:rPr>
              <a:t>(MPI_COMM_WORLD, &amp;</a:t>
            </a:r>
            <a:r>
              <a:rPr lang="en-US" sz="1600" b="1" dirty="0" err="1">
                <a:solidFill>
                  <a:srgbClr val="3D84C7"/>
                </a:solidFill>
                <a:latin typeface="Consolas"/>
                <a:cs typeface="Consolas"/>
              </a:rPr>
              <a:t>world_rank</a:t>
            </a:r>
            <a:r>
              <a:rPr lang="en-US" sz="1600" b="1" dirty="0">
                <a:solidFill>
                  <a:srgbClr val="3D84C7"/>
                </a:solidFill>
                <a:latin typeface="Consolas"/>
                <a:cs typeface="Consolas"/>
              </a:rPr>
              <a:t>); </a:t>
            </a:r>
            <a:endParaRPr lang="en-US" sz="1600" b="1" dirty="0" smtClean="0">
              <a:solidFill>
                <a:srgbClr val="3D84C7"/>
              </a:solidFill>
              <a:latin typeface="Consolas"/>
              <a:cs typeface="Consolas"/>
            </a:endParaRPr>
          </a:p>
          <a:p>
            <a:r>
              <a:rPr lang="en-US" sz="1600" b="1" dirty="0" err="1" smtClean="0">
                <a:solidFill>
                  <a:srgbClr val="3D84C7"/>
                </a:solidFill>
                <a:latin typeface="Consolas"/>
                <a:cs typeface="Consolas"/>
              </a:rPr>
              <a:t>MPI_Comm_size</a:t>
            </a:r>
            <a:r>
              <a:rPr lang="en-US" sz="1600" b="1" dirty="0">
                <a:solidFill>
                  <a:srgbClr val="3D84C7"/>
                </a:solidFill>
                <a:latin typeface="Consolas"/>
                <a:cs typeface="Consolas"/>
              </a:rPr>
              <a:t>(MPI_COMM_WORLD, &amp;</a:t>
            </a:r>
            <a:r>
              <a:rPr lang="en-US" sz="1600" b="1" dirty="0" err="1">
                <a:solidFill>
                  <a:srgbClr val="3D84C7"/>
                </a:solidFill>
                <a:latin typeface="Consolas"/>
                <a:cs typeface="Consolas"/>
              </a:rPr>
              <a:t>world_size</a:t>
            </a:r>
            <a:r>
              <a:rPr lang="en-US" sz="1600" b="1" dirty="0">
                <a:solidFill>
                  <a:srgbClr val="3D84C7"/>
                </a:solidFill>
                <a:latin typeface="Consolas"/>
                <a:cs typeface="Consolas"/>
              </a:rPr>
              <a:t>); </a:t>
            </a:r>
            <a:endParaRPr lang="en-US" sz="1600" b="1" dirty="0" smtClean="0">
              <a:solidFill>
                <a:srgbClr val="3D84C7"/>
              </a:solidFill>
              <a:latin typeface="Consolas"/>
              <a:cs typeface="Consolas"/>
            </a:endParaRPr>
          </a:p>
          <a:p>
            <a:r>
              <a:rPr lang="en-US" sz="1600" dirty="0" err="1" smtClean="0">
                <a:latin typeface="Consolas"/>
                <a:cs typeface="Consolas"/>
              </a:rPr>
              <a:t>int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number; 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if 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world_rank</a:t>
            </a:r>
            <a:r>
              <a:rPr lang="en-US" sz="1600" dirty="0">
                <a:latin typeface="Consolas"/>
                <a:cs typeface="Consolas"/>
              </a:rPr>
              <a:t> == 0) { 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number </a:t>
            </a:r>
            <a:r>
              <a:rPr lang="en-US" sz="1600" dirty="0">
                <a:latin typeface="Consolas"/>
                <a:cs typeface="Consolas"/>
              </a:rPr>
              <a:t>= -1; 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b="1" dirty="0" err="1" smtClean="0">
                <a:solidFill>
                  <a:srgbClr val="3D84C7"/>
                </a:solidFill>
                <a:latin typeface="Consolas"/>
                <a:cs typeface="Consolas"/>
              </a:rPr>
              <a:t>MPI_Send</a:t>
            </a:r>
            <a:r>
              <a:rPr lang="en-US" sz="1600" b="1" dirty="0">
                <a:solidFill>
                  <a:srgbClr val="3D84C7"/>
                </a:solidFill>
                <a:latin typeface="Consolas"/>
                <a:cs typeface="Consolas"/>
              </a:rPr>
              <a:t>(&amp;number, 1, MPI_INT, 1, 0, MPI_COMM_WORLD);</a:t>
            </a:r>
            <a:r>
              <a:rPr lang="en-US" sz="1600" dirty="0">
                <a:latin typeface="Consolas"/>
                <a:cs typeface="Consolas"/>
              </a:rPr>
              <a:t> 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} else if 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world_rank</a:t>
            </a:r>
            <a:r>
              <a:rPr lang="en-US" sz="1600" dirty="0">
                <a:latin typeface="Consolas"/>
                <a:cs typeface="Consolas"/>
              </a:rPr>
              <a:t> == 1) { 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b="1" dirty="0" err="1" smtClean="0">
                <a:solidFill>
                  <a:srgbClr val="3D84C7"/>
                </a:solidFill>
                <a:latin typeface="Consolas"/>
                <a:cs typeface="Consolas"/>
              </a:rPr>
              <a:t>MPI_Recv</a:t>
            </a:r>
            <a:r>
              <a:rPr lang="en-US" sz="1600" b="1" dirty="0">
                <a:solidFill>
                  <a:srgbClr val="3D84C7"/>
                </a:solidFill>
                <a:latin typeface="Consolas"/>
                <a:cs typeface="Consolas"/>
              </a:rPr>
              <a:t>(&amp;number, 1, MPI_INT, 0, 0, MPI_COMM_WORLD, MPI_STATUS_IGNORE)</a:t>
            </a:r>
            <a:r>
              <a:rPr lang="en-US" sz="1600" b="1" dirty="0" smtClean="0">
                <a:solidFill>
                  <a:srgbClr val="3D84C7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printf</a:t>
            </a:r>
            <a:r>
              <a:rPr lang="en-US" sz="1600" dirty="0">
                <a:latin typeface="Consolas"/>
                <a:cs typeface="Consolas"/>
              </a:rPr>
              <a:t>("Process 1 received number %d from process 0\n", number); 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}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3378200" y="2006600"/>
            <a:ext cx="1562100" cy="736600"/>
          </a:xfrm>
          <a:prstGeom prst="wedgeRoundRectCallout">
            <a:avLst>
              <a:gd name="adj1" fmla="val -17096"/>
              <a:gd name="adj2" fmla="val 107327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Light"/>
                <a:cs typeface="Helvetica Neue Light"/>
              </a:rPr>
              <a:t>Rank of destination 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6159500" y="2336800"/>
            <a:ext cx="1930400" cy="736600"/>
          </a:xfrm>
          <a:prstGeom prst="wedgeRoundRectCallout">
            <a:avLst>
              <a:gd name="adj1" fmla="val -78564"/>
              <a:gd name="adj2" fmla="val 67672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Light"/>
                <a:cs typeface="Helvetica Neue Light"/>
              </a:rPr>
              <a:t>Default communicator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613400" y="1358900"/>
            <a:ext cx="1828800" cy="736600"/>
          </a:xfrm>
          <a:prstGeom prst="wedgeRoundRectCallout">
            <a:avLst>
              <a:gd name="adj1" fmla="val -123058"/>
              <a:gd name="adj2" fmla="val 198707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Light"/>
                <a:cs typeface="Helvetica Neue Light"/>
              </a:rPr>
              <a:t>Tag to identify message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1689100" y="1765300"/>
            <a:ext cx="1562100" cy="736600"/>
          </a:xfrm>
          <a:prstGeom prst="wedgeRoundRectCallout">
            <a:avLst>
              <a:gd name="adj1" fmla="val 7294"/>
              <a:gd name="adj2" fmla="val 136637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Light"/>
                <a:cs typeface="Helvetica Neue Light"/>
              </a:rPr>
              <a:t>Number of elements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4152900" y="4114800"/>
            <a:ext cx="1562100" cy="736600"/>
          </a:xfrm>
          <a:prstGeom prst="wedgeRoundRectCallout">
            <a:avLst>
              <a:gd name="adj1" fmla="val -60185"/>
              <a:gd name="adj2" fmla="val -68535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Light"/>
                <a:cs typeface="Helvetica Neue Light"/>
              </a:rPr>
              <a:t>Rank of source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6985000" y="4127500"/>
            <a:ext cx="1562100" cy="736600"/>
          </a:xfrm>
          <a:prstGeom prst="wedgeRoundRectCallout">
            <a:avLst>
              <a:gd name="adj1" fmla="val -60185"/>
              <a:gd name="adj2" fmla="val -68535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 Light"/>
                <a:cs typeface="Helvetica Neue Light"/>
              </a:rPr>
              <a:t>S</a:t>
            </a:r>
            <a:r>
              <a:rPr lang="en-US" dirty="0" smtClean="0">
                <a:latin typeface="Helvetica Neue Light"/>
                <a:cs typeface="Helvetica Neue Light"/>
              </a:rPr>
              <a:t>tatus</a:t>
            </a:r>
            <a:endParaRPr lang="en-US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21260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other functions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4795837" cy="3394075"/>
          </a:xfrm>
        </p:spPr>
        <p:txBody>
          <a:bodyPr/>
          <a:lstStyle/>
          <a:p>
            <a:r>
              <a:rPr lang="en-US" dirty="0" err="1" smtClean="0">
                <a:latin typeface="Helvetica Neue "/>
                <a:cs typeface="Helvetica Neue "/>
              </a:rPr>
              <a:t>MPI_Bcast</a:t>
            </a:r>
            <a:r>
              <a:rPr lang="en-US" dirty="0" smtClean="0"/>
              <a:t>: send same piece of data to all processes in the group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>
                <a:latin typeface="Helvetica Neue"/>
                <a:cs typeface="Helvetica Neue"/>
              </a:rPr>
              <a:t>MPI_Scatter</a:t>
            </a:r>
            <a:r>
              <a:rPr lang="en-US" dirty="0" smtClean="0"/>
              <a:t>: send different pieces of an array to different processes (i.e., partition an array across processes)</a:t>
            </a:r>
            <a:endParaRPr lang="en-US" dirty="0"/>
          </a:p>
        </p:txBody>
      </p:sp>
      <p:pic>
        <p:nvPicPr>
          <p:cNvPr id="4" name="Picture 3" descr="Screen Shot 2016-11-21 at 9.38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0" y="1041400"/>
            <a:ext cx="3289871" cy="368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78566" y="4775200"/>
            <a:ext cx="4865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 Light"/>
                <a:cs typeface="Helvetica Neue Light"/>
              </a:rPr>
              <a:t>From: http</a:t>
            </a:r>
            <a:r>
              <a:rPr lang="en-US" sz="1200" dirty="0">
                <a:latin typeface="Helvetica Neue Light"/>
                <a:cs typeface="Helvetica Neue Light"/>
              </a:rPr>
              <a:t>://</a:t>
            </a:r>
            <a:r>
              <a:rPr lang="en-US" sz="1200" dirty="0" err="1">
                <a:latin typeface="Helvetica Neue Light"/>
                <a:cs typeface="Helvetica Neue Light"/>
              </a:rPr>
              <a:t>mpitutorial.com</a:t>
            </a:r>
            <a:r>
              <a:rPr lang="en-US" sz="1200" dirty="0">
                <a:latin typeface="Helvetica Neue Light"/>
                <a:cs typeface="Helvetica Neue Light"/>
              </a:rPr>
              <a:t>/tutorials/</a:t>
            </a:r>
            <a:r>
              <a:rPr lang="en-US" sz="1200" dirty="0" err="1">
                <a:latin typeface="Helvetica Neue Light"/>
                <a:cs typeface="Helvetica Neue Light"/>
              </a:rPr>
              <a:t>mpi</a:t>
            </a:r>
            <a:r>
              <a:rPr lang="en-US" sz="1200" dirty="0">
                <a:latin typeface="Helvetica Neue Light"/>
                <a:cs typeface="Helvetica Neue Light"/>
              </a:rPr>
              <a:t>-scatter-gather-and-</a:t>
            </a:r>
            <a:r>
              <a:rPr lang="en-US" sz="1200" dirty="0" err="1">
                <a:latin typeface="Helvetica Neue Light"/>
                <a:cs typeface="Helvetica Neue Light"/>
              </a:rPr>
              <a:t>allgather</a:t>
            </a:r>
            <a:r>
              <a:rPr lang="en-US" sz="1200" dirty="0">
                <a:latin typeface="Helvetica Neue Light"/>
                <a:cs typeface="Helvetica Neue Light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8540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11-21 at 9.43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0" y="1162050"/>
            <a:ext cx="3822700" cy="20162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other functions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4948237" cy="3394075"/>
          </a:xfrm>
        </p:spPr>
        <p:txBody>
          <a:bodyPr/>
          <a:lstStyle/>
          <a:p>
            <a:r>
              <a:rPr lang="en-US" dirty="0" err="1" smtClean="0">
                <a:latin typeface="Helvetica Neue"/>
                <a:cs typeface="Helvetica Neue"/>
              </a:rPr>
              <a:t>MPI_Gather</a:t>
            </a:r>
            <a:r>
              <a:rPr lang="en-US" dirty="0"/>
              <a:t>: </a:t>
            </a:r>
            <a:r>
              <a:rPr lang="en-US" dirty="0" smtClean="0"/>
              <a:t>take </a:t>
            </a:r>
            <a:r>
              <a:rPr lang="en-US" dirty="0"/>
              <a:t>elements from many processes and gathers them to one single </a:t>
            </a:r>
            <a:r>
              <a:rPr lang="en-US" dirty="0" smtClean="0"/>
              <a:t>process </a:t>
            </a:r>
          </a:p>
          <a:p>
            <a:pPr lvl="1"/>
            <a:r>
              <a:rPr lang="en-US" dirty="0" smtClean="0"/>
              <a:t>E.g., parallel sorting, searching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78566" y="4775200"/>
            <a:ext cx="4865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 Light"/>
                <a:cs typeface="Helvetica Neue Light"/>
              </a:rPr>
              <a:t>From: http</a:t>
            </a:r>
            <a:r>
              <a:rPr lang="en-US" sz="1200" dirty="0">
                <a:latin typeface="Helvetica Neue Light"/>
                <a:cs typeface="Helvetica Neue Light"/>
              </a:rPr>
              <a:t>://</a:t>
            </a:r>
            <a:r>
              <a:rPr lang="en-US" sz="1200" dirty="0" err="1">
                <a:latin typeface="Helvetica Neue Light"/>
                <a:cs typeface="Helvetica Neue Light"/>
              </a:rPr>
              <a:t>mpitutorial.com</a:t>
            </a:r>
            <a:r>
              <a:rPr lang="en-US" sz="1200" dirty="0">
                <a:latin typeface="Helvetica Neue Light"/>
                <a:cs typeface="Helvetica Neue Light"/>
              </a:rPr>
              <a:t>/tutorials/</a:t>
            </a:r>
            <a:r>
              <a:rPr lang="en-US" sz="1200" dirty="0" err="1">
                <a:latin typeface="Helvetica Neue Light"/>
                <a:cs typeface="Helvetica Neue Light"/>
              </a:rPr>
              <a:t>mpi</a:t>
            </a:r>
            <a:r>
              <a:rPr lang="en-US" sz="1200" dirty="0">
                <a:latin typeface="Helvetica Neue Light"/>
                <a:cs typeface="Helvetica Neue Light"/>
              </a:rPr>
              <a:t>-scatter-gather-and-</a:t>
            </a:r>
            <a:r>
              <a:rPr lang="en-US" sz="1200" dirty="0" err="1">
                <a:latin typeface="Helvetica Neue Light"/>
                <a:cs typeface="Helvetica Neue Light"/>
              </a:rPr>
              <a:t>allgather</a:t>
            </a:r>
            <a:r>
              <a:rPr lang="en-US" sz="1200" dirty="0">
                <a:latin typeface="Helvetica Neue Light"/>
                <a:cs typeface="Helvetica Neue Light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2617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11-21 at 9.53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216" y="876299"/>
            <a:ext cx="4540784" cy="20574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other functions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4706937" cy="3394075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latin typeface="Helvetica Neue "/>
                <a:cs typeface="Helvetica Neue "/>
              </a:rPr>
              <a:t>MPI_Reduce</a:t>
            </a:r>
            <a:r>
              <a:rPr lang="en-US" dirty="0"/>
              <a:t>: takes an array of input elements on each process and returns an array of output elements to the root </a:t>
            </a:r>
            <a:r>
              <a:rPr lang="en-US" dirty="0" smtClean="0"/>
              <a:t>process given a </a:t>
            </a:r>
            <a:r>
              <a:rPr lang="en-US" dirty="0" smtClean="0">
                <a:solidFill>
                  <a:srgbClr val="FF6600"/>
                </a:solidFill>
              </a:rPr>
              <a:t>specified operation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 Neue"/>
                <a:cs typeface="Helvetica Neue"/>
              </a:rPr>
              <a:t>MPI_Allreduce</a:t>
            </a:r>
            <a:r>
              <a:rPr lang="en-US" dirty="0" smtClean="0">
                <a:solidFill>
                  <a:schemeClr val="tx1"/>
                </a:solidFill>
              </a:rPr>
              <a:t>: Like </a:t>
            </a:r>
            <a:r>
              <a:rPr lang="en-US" dirty="0" err="1" smtClean="0">
                <a:solidFill>
                  <a:schemeClr val="tx1"/>
                </a:solidFill>
              </a:rPr>
              <a:t>MPI_Reduce</a:t>
            </a:r>
            <a:r>
              <a:rPr lang="en-US" dirty="0" smtClean="0">
                <a:solidFill>
                  <a:schemeClr val="tx1"/>
                </a:solidFill>
              </a:rPr>
              <a:t> but distribute results to all processes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Screen Shot 2016-11-21 at 9.55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980" y="2743200"/>
            <a:ext cx="4455020" cy="2006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78566" y="4775200"/>
            <a:ext cx="4865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 Light"/>
                <a:cs typeface="Helvetica Neue Light"/>
              </a:rPr>
              <a:t>From: http</a:t>
            </a:r>
            <a:r>
              <a:rPr lang="en-US" sz="1200" dirty="0">
                <a:latin typeface="Helvetica Neue Light"/>
                <a:cs typeface="Helvetica Neue Light"/>
              </a:rPr>
              <a:t>://</a:t>
            </a:r>
            <a:r>
              <a:rPr lang="en-US" sz="1200" dirty="0" err="1">
                <a:latin typeface="Helvetica Neue Light"/>
                <a:cs typeface="Helvetica Neue Light"/>
              </a:rPr>
              <a:t>mpitutorial.com</a:t>
            </a:r>
            <a:r>
              <a:rPr lang="en-US" sz="1200" dirty="0">
                <a:latin typeface="Helvetica Neue Light"/>
                <a:cs typeface="Helvetica Neue Light"/>
              </a:rPr>
              <a:t>/tutorials/</a:t>
            </a:r>
            <a:r>
              <a:rPr lang="en-US" sz="1200" dirty="0" err="1">
                <a:latin typeface="Helvetica Neue Light"/>
                <a:cs typeface="Helvetica Neue Light"/>
              </a:rPr>
              <a:t>mpi</a:t>
            </a:r>
            <a:r>
              <a:rPr lang="en-US" sz="1200" dirty="0">
                <a:latin typeface="Helvetica Neue Light"/>
                <a:cs typeface="Helvetica Neue Light"/>
              </a:rPr>
              <a:t>-scatter-gather-and-</a:t>
            </a:r>
            <a:r>
              <a:rPr lang="en-US" sz="1200" dirty="0" err="1">
                <a:latin typeface="Helvetica Neue Light"/>
                <a:cs typeface="Helvetica Neue Light"/>
              </a:rPr>
              <a:t>allgather</a:t>
            </a:r>
            <a:r>
              <a:rPr lang="en-US" sz="1200" dirty="0">
                <a:latin typeface="Helvetica Neue Light"/>
                <a:cs typeface="Helvetica Neue Light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3383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066800"/>
            <a:ext cx="8850312" cy="38227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Gives full control to programmer</a:t>
            </a:r>
          </a:p>
          <a:p>
            <a:pPr lvl="1"/>
            <a:r>
              <a:rPr lang="en-US" dirty="0" smtClean="0"/>
              <a:t>Exposes number of processes</a:t>
            </a:r>
          </a:p>
          <a:p>
            <a:pPr lvl="1"/>
            <a:r>
              <a:rPr lang="en-US" dirty="0" smtClean="0"/>
              <a:t>Communication is explicit, driven by the program</a:t>
            </a:r>
            <a:endParaRPr lang="en-US" dirty="0"/>
          </a:p>
          <a:p>
            <a:r>
              <a:rPr lang="en-US" dirty="0" smtClean="0"/>
              <a:t>Assume </a:t>
            </a:r>
          </a:p>
          <a:p>
            <a:pPr lvl="1"/>
            <a:r>
              <a:rPr lang="en-US" dirty="0" smtClean="0"/>
              <a:t>Long running processes</a:t>
            </a:r>
          </a:p>
          <a:p>
            <a:pPr lvl="1"/>
            <a:r>
              <a:rPr lang="en-US" dirty="0" smtClean="0"/>
              <a:t>Homogeneous (same performance) processors</a:t>
            </a:r>
          </a:p>
          <a:p>
            <a:r>
              <a:rPr lang="en-US" dirty="0" smtClean="0"/>
              <a:t>Little support for failures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checkpointing</a:t>
            </a:r>
            <a:r>
              <a:rPr lang="en-US" dirty="0" smtClean="0"/>
              <a:t>), no straggler mitigation</a:t>
            </a:r>
          </a:p>
          <a:p>
            <a:pPr lvl="3"/>
            <a:endParaRPr lang="en-US" dirty="0" smtClean="0"/>
          </a:p>
          <a:p>
            <a:r>
              <a:rPr lang="en-US" dirty="0" smtClean="0">
                <a:latin typeface="Helvetica Neue"/>
                <a:cs typeface="Helvetica Neue"/>
              </a:rPr>
              <a:t>Summary</a:t>
            </a:r>
            <a:r>
              <a:rPr lang="en-US" dirty="0" smtClean="0"/>
              <a:t>: achieve high performance by hand-optimizing jobs but requires experts to do so, and little support for fault tolerance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20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 High-Performance, Portable Implementation of the MPI Message Passing Interface Standard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sz="2000" dirty="0" smtClean="0"/>
              <a:t>William </a:t>
            </a:r>
            <a:r>
              <a:rPr lang="en-US" sz="2000" dirty="0" err="1" smtClean="0"/>
              <a:t>Gropp</a:t>
            </a:r>
            <a:r>
              <a:rPr lang="en-US" sz="2000" dirty="0" smtClean="0"/>
              <a:t>, Ewing Lusk, Nathan Doss, Anthony </a:t>
            </a:r>
            <a:r>
              <a:rPr lang="en-US" sz="2000" dirty="0" err="1" smtClean="0"/>
              <a:t>Skjellum</a:t>
            </a:r>
            <a:r>
              <a:rPr lang="en-US" sz="2000" dirty="0" smtClean="0"/>
              <a:t>, Journal of Parallel Computing, </a:t>
            </a:r>
            <a:r>
              <a:rPr lang="en-US" sz="2000" dirty="0" err="1" smtClean="0"/>
              <a:t>Vol</a:t>
            </a:r>
            <a:r>
              <a:rPr lang="en-US" sz="2000" dirty="0" smtClean="0"/>
              <a:t> 22, Issue 6, Sep 1996</a:t>
            </a:r>
            <a:r>
              <a:rPr lang="en-US" sz="2000" dirty="0" smtClean="0">
                <a:hlinkClick r:id="rId2"/>
              </a:rPr>
              <a:t/>
            </a:r>
            <a:br>
              <a:rPr lang="en-US" sz="2000" dirty="0" smtClean="0">
                <a:hlinkClick r:id="rId2"/>
              </a:rPr>
            </a:b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://ucbrise.github.io/cs262a-spring2018/notes/</a:t>
            </a:r>
            <a:r>
              <a:rPr lang="en-US" sz="2000" dirty="0" smtClean="0">
                <a:hlinkClick r:id="rId2"/>
              </a:rPr>
              <a:t>MPI.pdf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5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Chameleon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Many MPI implementations existed. MPICH’s goal was to create an implementation that was both</a:t>
            </a:r>
          </a:p>
          <a:p>
            <a:pPr marL="971550" lvl="1" indent="-342900">
              <a:buFont typeface="Arial"/>
              <a:buChar char="•"/>
            </a:pPr>
            <a:r>
              <a:rPr lang="en-US" sz="2400" dirty="0" smtClean="0"/>
              <a:t>Portable (hence the name </a:t>
            </a:r>
            <a:r>
              <a:rPr lang="en-US" sz="2400" dirty="0" err="1" smtClean="0"/>
              <a:t>CHameleon</a:t>
            </a:r>
            <a:r>
              <a:rPr lang="en-US" sz="2400" dirty="0" smtClean="0"/>
              <a:t>)</a:t>
            </a:r>
          </a:p>
          <a:p>
            <a:pPr marL="971550" lvl="1" indent="-342900">
              <a:buFont typeface="Arial"/>
              <a:buChar char="•"/>
            </a:pPr>
            <a:r>
              <a:rPr lang="en-US" sz="2400" dirty="0" err="1" smtClean="0"/>
              <a:t>Performant</a:t>
            </a:r>
            <a:endParaRPr lang="en-US" sz="2400" dirty="0" smtClean="0"/>
          </a:p>
          <a:p>
            <a:pPr marL="342900" indent="-342900">
              <a:buFont typeface="Arial"/>
              <a:buChar char="•"/>
            </a:pPr>
            <a:endParaRPr lang="en-US" sz="2800" dirty="0"/>
          </a:p>
          <a:p>
            <a:pPr marL="342900" indent="-342900">
              <a:buFont typeface="Arial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571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3" y="66675"/>
            <a:ext cx="8850312" cy="857250"/>
          </a:xfrm>
        </p:spPr>
        <p:txBody>
          <a:bodyPr/>
          <a:lstStyle/>
          <a:p>
            <a:r>
              <a:rPr lang="en-US" sz="3600" dirty="0" smtClean="0"/>
              <a:t>MPI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927101"/>
            <a:ext cx="8850312" cy="3898900"/>
          </a:xfrm>
        </p:spPr>
        <p:txBody>
          <a:bodyPr>
            <a:normAutofit/>
          </a:bodyPr>
          <a:lstStyle/>
          <a:p>
            <a:r>
              <a:rPr lang="en-US" sz="2800" dirty="0"/>
              <a:t>MPI - Message Passing Interface</a:t>
            </a:r>
          </a:p>
          <a:p>
            <a:pPr lvl="1"/>
            <a:r>
              <a:rPr lang="en-US" dirty="0"/>
              <a:t>Library standard defined by a committee of vendors, implementers, and parallel programmers </a:t>
            </a:r>
          </a:p>
          <a:p>
            <a:pPr lvl="1"/>
            <a:r>
              <a:rPr lang="en-US" dirty="0"/>
              <a:t>Used to create parallel programs based on message </a:t>
            </a:r>
            <a:r>
              <a:rPr lang="en-US" dirty="0" smtClean="0"/>
              <a:t>passing</a:t>
            </a:r>
          </a:p>
          <a:p>
            <a:pPr lvl="1"/>
            <a:endParaRPr lang="en-US" dirty="0"/>
          </a:p>
          <a:p>
            <a:r>
              <a:rPr lang="en-US" sz="2800" dirty="0" smtClean="0"/>
              <a:t>Portable</a:t>
            </a:r>
            <a:r>
              <a:rPr lang="en-US" sz="2800" dirty="0"/>
              <a:t>: one standard, many </a:t>
            </a:r>
            <a:r>
              <a:rPr lang="en-US" sz="2800" dirty="0" smtClean="0"/>
              <a:t>implementations</a:t>
            </a:r>
          </a:p>
          <a:p>
            <a:pPr lvl="1"/>
            <a:r>
              <a:rPr lang="en-US" dirty="0" smtClean="0"/>
              <a:t>Available </a:t>
            </a:r>
            <a:r>
              <a:rPr lang="en-US" dirty="0"/>
              <a:t>on almost all parallel machines in C and </a:t>
            </a:r>
            <a:r>
              <a:rPr lang="en-US" dirty="0" smtClean="0"/>
              <a:t>Fortran</a:t>
            </a:r>
          </a:p>
          <a:p>
            <a:pPr lvl="1"/>
            <a:r>
              <a:rPr lang="en-US" dirty="0" smtClean="0"/>
              <a:t>De facto standard platform for the HPC community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72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MPICH is portable and leverages: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High performance switches</a:t>
            </a:r>
          </a:p>
          <a:p>
            <a:pPr marL="971550" lvl="1" indent="-342900">
              <a:buFont typeface="Arial"/>
              <a:buChar char="•"/>
            </a:pPr>
            <a:r>
              <a:rPr lang="en-US" dirty="0" smtClean="0"/>
              <a:t>Supercomputers where different node communicate over switches (Paragon, SP2, CM-5)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Shared memory architectures</a:t>
            </a:r>
          </a:p>
          <a:p>
            <a:pPr marL="971550" lvl="1" indent="-342900">
              <a:buFont typeface="Arial"/>
              <a:buChar char="•"/>
            </a:pPr>
            <a:r>
              <a:rPr lang="en-US" dirty="0" smtClean="0"/>
              <a:t>Implement efficient message passing on these machines (SGI Onyx)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Networks of workstations</a:t>
            </a:r>
          </a:p>
          <a:p>
            <a:pPr marL="971550" lvl="1" indent="-342900">
              <a:buFont typeface="Arial"/>
              <a:buChar char="•"/>
            </a:pPr>
            <a:r>
              <a:rPr lang="en-US" dirty="0" smtClean="0"/>
              <a:t>Ethernet connected distributed systems communicating using TCP/IP</a:t>
            </a:r>
          </a:p>
          <a:p>
            <a:pPr marL="971550" lvl="1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37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MPI standard already allowed to optimizations where usability wasn’t restricted. 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MPICH comes with performance test suite (</a:t>
            </a:r>
            <a:r>
              <a:rPr lang="en-US" dirty="0" err="1" smtClean="0"/>
              <a:t>mpptest</a:t>
            </a:r>
            <a:r>
              <a:rPr lang="en-US" dirty="0" smtClean="0"/>
              <a:t>), it works both on MPICH but also on top of other MPI implementations!</a:t>
            </a:r>
          </a:p>
        </p:txBody>
      </p:sp>
    </p:spTree>
    <p:extLst>
      <p:ext uri="{BB962C8B-B14F-4D97-AF65-F5344CB8AC3E}">
        <p14:creationId xmlns:p14="http://schemas.microsoft.com/office/powerpoint/2010/main" val="412686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&amp; Portability tradeoff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Why is there a tradeoff?</a:t>
            </a:r>
          </a:p>
          <a:p>
            <a:pPr marL="971550" lvl="1" indent="-342900">
              <a:buFont typeface="Arial"/>
              <a:buChar char="•"/>
            </a:pPr>
            <a:r>
              <a:rPr lang="en-US" dirty="0" smtClean="0"/>
              <a:t>Custom implementation for each hardware (+performance)</a:t>
            </a:r>
          </a:p>
          <a:p>
            <a:pPr marL="971550" lvl="1" indent="-342900">
              <a:buFont typeface="Arial"/>
              <a:buChar char="•"/>
            </a:pPr>
            <a:r>
              <a:rPr lang="en-US" dirty="0" smtClean="0"/>
              <a:t>Shared re-usable code across all hardware (+quick portability)</a:t>
            </a:r>
          </a:p>
          <a:p>
            <a:pPr marL="971550" lvl="1" indent="-342900">
              <a:buFont typeface="Arial"/>
              <a:buChar char="•"/>
            </a:pPr>
            <a:endParaRPr lang="en-US" sz="900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Keep in mind that this was the era of super computers</a:t>
            </a:r>
          </a:p>
          <a:p>
            <a:pPr marL="971550" lvl="1" indent="-342900">
              <a:buFont typeface="Arial"/>
              <a:buChar char="•"/>
            </a:pPr>
            <a:r>
              <a:rPr lang="en-US" dirty="0" smtClean="0"/>
              <a:t>IBM SP2, </a:t>
            </a:r>
            <a:r>
              <a:rPr lang="en-US" dirty="0" err="1" smtClean="0"/>
              <a:t>Meiko</a:t>
            </a:r>
            <a:r>
              <a:rPr lang="en-US" dirty="0" smtClean="0"/>
              <a:t> CS-2, CM-5, NCube-2 (fast switching)</a:t>
            </a:r>
          </a:p>
          <a:p>
            <a:pPr marL="971550" lvl="1" indent="-342900">
              <a:buFont typeface="Arial"/>
              <a:buChar char="•"/>
            </a:pPr>
            <a:r>
              <a:rPr lang="en-US" dirty="0"/>
              <a:t>Cray </a:t>
            </a:r>
            <a:r>
              <a:rPr lang="en-US" dirty="0" smtClean="0"/>
              <a:t>T3D, SGI Onyx, Challenge, Power Challenge, IBM SMP </a:t>
            </a:r>
            <a:r>
              <a:rPr lang="en-US" dirty="0"/>
              <a:t>(</a:t>
            </a:r>
            <a:r>
              <a:rPr lang="en-US" dirty="0" smtClean="0"/>
              <a:t>shared memory)</a:t>
            </a:r>
          </a:p>
          <a:p>
            <a:pPr marL="971550" lvl="1" indent="-342900">
              <a:buFont typeface="Arial"/>
              <a:buChar char="•"/>
            </a:pPr>
            <a:r>
              <a:rPr lang="en-US" dirty="0" smtClean="0"/>
              <a:t>How do you use all the advanced hardware features ASAP?</a:t>
            </a:r>
          </a:p>
          <a:p>
            <a:pPr marL="971550" lvl="1" indent="-342900">
              <a:buFont typeface="Arial"/>
              <a:buChar char="•"/>
            </a:pPr>
            <a:endParaRPr lang="en-US" sz="900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This paper shows you how to have your cake and eat it too!</a:t>
            </a:r>
          </a:p>
        </p:txBody>
      </p:sp>
    </p:spTree>
    <p:extLst>
      <p:ext uri="{BB962C8B-B14F-4D97-AF65-F5344CB8AC3E}">
        <p14:creationId xmlns:p14="http://schemas.microsoft.com/office/powerpoint/2010/main" val="394724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eat your cake and have it too?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Small narrow </a:t>
            </a:r>
            <a:r>
              <a:rPr lang="en-US" b="1" dirty="0" smtClean="0"/>
              <a:t>Abstract Device Interface (ADI)</a:t>
            </a:r>
          </a:p>
          <a:p>
            <a:pPr marL="971550" lvl="1" indent="-342900">
              <a:buFont typeface="Arial"/>
              <a:buChar char="•"/>
            </a:pPr>
            <a:r>
              <a:rPr lang="en-US" dirty="0" smtClean="0"/>
              <a:t>Implemented on lots of different </a:t>
            </a:r>
            <a:r>
              <a:rPr lang="en-US" dirty="0" err="1" smtClean="0"/>
              <a:t>hardwares</a:t>
            </a:r>
            <a:r>
              <a:rPr lang="en-US" dirty="0" smtClean="0"/>
              <a:t> </a:t>
            </a:r>
          </a:p>
          <a:p>
            <a:pPr marL="971550" lvl="1" indent="-342900">
              <a:buFont typeface="Arial"/>
              <a:buChar char="•"/>
            </a:pPr>
            <a:r>
              <a:rPr lang="en-US" dirty="0" smtClean="0"/>
              <a:t>Highly tuned and </a:t>
            </a:r>
            <a:r>
              <a:rPr lang="en-US" dirty="0" err="1" smtClean="0"/>
              <a:t>performant</a:t>
            </a:r>
            <a:endParaRPr lang="en-US" dirty="0" smtClean="0"/>
          </a:p>
          <a:p>
            <a:pPr marL="971550" lvl="1" indent="-342900">
              <a:buFont typeface="Arial"/>
              <a:buChar char="•"/>
            </a:pPr>
            <a:r>
              <a:rPr lang="en-US" dirty="0" smtClean="0"/>
              <a:t>Uses an even smaller (5 function) </a:t>
            </a:r>
            <a:r>
              <a:rPr lang="en-US" b="1" dirty="0" smtClean="0"/>
              <a:t>Channel Interface</a:t>
            </a:r>
            <a:r>
              <a:rPr lang="en-US" dirty="0" smtClean="0"/>
              <a:t>. 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Implement all of MPI on top of ADI and the Channel interface</a:t>
            </a:r>
          </a:p>
          <a:p>
            <a:pPr marL="971550" lvl="1" indent="-342900">
              <a:buFont typeface="Arial"/>
              <a:buChar char="•"/>
            </a:pPr>
            <a:r>
              <a:rPr lang="en-US" dirty="0" smtClean="0"/>
              <a:t>Porting to a new hardware requires porting ADI/Channel implementations. </a:t>
            </a:r>
          </a:p>
          <a:p>
            <a:pPr marL="971550" lvl="1" indent="-342900">
              <a:buFont typeface="Arial"/>
              <a:buChar char="•"/>
            </a:pPr>
            <a:r>
              <a:rPr lang="en-US" dirty="0" smtClean="0"/>
              <a:t>All of the rest of the code is re-used (+portability)</a:t>
            </a:r>
          </a:p>
          <a:p>
            <a:pPr marL="971550" lvl="1" indent="-342900">
              <a:buFont typeface="Arial"/>
              <a:buChar char="•"/>
            </a:pPr>
            <a:r>
              <a:rPr lang="en-US" dirty="0" smtClean="0"/>
              <a:t>Super fast message passing for various </a:t>
            </a:r>
            <a:r>
              <a:rPr lang="en-US" dirty="0" err="1" smtClean="0"/>
              <a:t>hardwares</a:t>
            </a:r>
            <a:r>
              <a:rPr lang="en-US" dirty="0" smtClean="0"/>
              <a:t> (+performance)</a:t>
            </a:r>
            <a:endParaRPr lang="en-US" dirty="0"/>
          </a:p>
          <a:p>
            <a:pPr marL="971550" lvl="1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44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MPICH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61369" r="-61369"/>
          <a:stretch>
            <a:fillRect/>
          </a:stretch>
        </p:blipFill>
        <p:spPr>
          <a:xfrm>
            <a:off x="-622299" y="750015"/>
            <a:ext cx="11253146" cy="4315558"/>
          </a:xfrm>
        </p:spPr>
      </p:pic>
    </p:spTree>
    <p:extLst>
      <p:ext uri="{BB962C8B-B14F-4D97-AF65-F5344CB8AC3E}">
        <p14:creationId xmlns:p14="http://schemas.microsoft.com/office/powerpoint/2010/main" val="235433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ADI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Message abstraction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Moving messages from MPICH to actual hardware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Managing mailboxes (messages received/sent)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Providing information about the environment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If some hardware doesn’t support the above, then emulate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29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2" y="1312863"/>
            <a:ext cx="8974137" cy="3394075"/>
          </a:xfrm>
        </p:spPr>
        <p:txBody>
          <a:bodyPr/>
          <a:lstStyle/>
          <a:p>
            <a:r>
              <a:rPr lang="en-US" dirty="0" smtClean="0"/>
              <a:t>Implements transferring data or envelope (e.g. communicator, length, tag) from one process to another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Courier"/>
                <a:cs typeface="Courier"/>
              </a:rPr>
              <a:t>MPID_SendChannel</a:t>
            </a:r>
            <a:r>
              <a:rPr lang="en-US" dirty="0" smtClean="0"/>
              <a:t> to send a message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Courier"/>
                <a:cs typeface="Courier"/>
              </a:rPr>
              <a:t>MPID_RecvFromChannel</a:t>
            </a:r>
            <a:r>
              <a:rPr lang="en-US" dirty="0" smtClean="0"/>
              <a:t> to receive a message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Courier"/>
                <a:cs typeface="Courier"/>
              </a:rPr>
              <a:t>MPID_SendControl</a:t>
            </a:r>
            <a:r>
              <a:rPr lang="en-US" dirty="0" smtClean="0"/>
              <a:t> to send control (envelope) 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Courier"/>
                <a:cs typeface="Courier"/>
              </a:rPr>
              <a:t>MPID_ControlMsgAvail</a:t>
            </a:r>
            <a:r>
              <a:rPr lang="en-US" dirty="0" smtClean="0"/>
              <a:t> checks if new ctrl </a:t>
            </a:r>
            <a:r>
              <a:rPr lang="en-US" dirty="0" err="1" smtClean="0"/>
              <a:t>msgs</a:t>
            </a:r>
            <a:r>
              <a:rPr lang="en-US" dirty="0" smtClean="0"/>
              <a:t> available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Courier"/>
                <a:cs typeface="Courier"/>
              </a:rPr>
              <a:t>MPID_RecvAnyControl</a:t>
            </a:r>
            <a:r>
              <a:rPr lang="en-US" dirty="0" smtClean="0"/>
              <a:t> to receive any control message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/>
          </a:p>
          <a:p>
            <a:r>
              <a:rPr lang="en-US" dirty="0" smtClean="0"/>
              <a:t>Assuming that the hardware implements buffering. Tradeoff!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Eager </a:t>
            </a:r>
            <a:r>
              <a:rPr lang="en-US" dirty="0" err="1" smtClean="0"/>
              <a:t>vs</a:t>
            </a:r>
            <a:r>
              <a:rPr lang="en-US" dirty="0" smtClean="0"/>
              <a:t> Rendezvous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Eager mode immediately sends data to receiver</a:t>
            </a:r>
          </a:p>
          <a:p>
            <a:pPr marL="971550" lvl="1" indent="-342900">
              <a:buFont typeface="Arial"/>
              <a:buChar char="•"/>
            </a:pPr>
            <a:r>
              <a:rPr lang="en-US" dirty="0" smtClean="0"/>
              <a:t>Deliver envelope and data immediately without checking with </a:t>
            </a:r>
            <a:r>
              <a:rPr lang="en-US" dirty="0" err="1" smtClean="0"/>
              <a:t>recv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Rendezvous </a:t>
            </a:r>
          </a:p>
          <a:p>
            <a:pPr marL="971550" lvl="1" indent="-342900">
              <a:buFont typeface="Arial"/>
              <a:buChar char="•"/>
            </a:pPr>
            <a:r>
              <a:rPr lang="en-US" dirty="0" smtClean="0"/>
              <a:t>Deliver envelope, but check that receiver is ready to </a:t>
            </a:r>
            <a:r>
              <a:rPr lang="en-US" dirty="0" err="1" smtClean="0"/>
              <a:t>recv</a:t>
            </a:r>
            <a:r>
              <a:rPr lang="en-US" dirty="0" smtClean="0"/>
              <a:t> before sending data</a:t>
            </a:r>
          </a:p>
          <a:p>
            <a:pPr marL="971550" lvl="1" indent="-342900">
              <a:buFont typeface="Arial"/>
              <a:buChar char="•"/>
            </a:pPr>
            <a:endParaRPr lang="en-US" sz="1000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Pros/Cons? Why needed?</a:t>
            </a:r>
          </a:p>
          <a:p>
            <a:pPr marL="971550" lvl="1" indent="-342900">
              <a:buFont typeface="Arial"/>
              <a:buChar char="•"/>
            </a:pPr>
            <a:r>
              <a:rPr lang="en-US" dirty="0" smtClean="0"/>
              <a:t>Buffer overflow, asynchrony!</a:t>
            </a:r>
          </a:p>
          <a:p>
            <a:pPr marL="971550" lvl="1" indent="-342900">
              <a:buFont typeface="Arial"/>
              <a:buChar char="•"/>
            </a:pPr>
            <a:r>
              <a:rPr lang="en-US" dirty="0" smtClean="0"/>
              <a:t>Speed </a:t>
            </a:r>
            <a:r>
              <a:rPr lang="en-US" dirty="0" err="1" smtClean="0"/>
              <a:t>vs</a:t>
            </a:r>
            <a:r>
              <a:rPr lang="en-US" dirty="0" smtClean="0"/>
              <a:t> robustness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91100" y="20740"/>
            <a:ext cx="3911500" cy="13649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75200" y="3310678"/>
            <a:ext cx="4368800" cy="183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1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Channel Interface?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Shared memory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Complete channel implementation with </a:t>
            </a:r>
            <a:r>
              <a:rPr lang="en-US" dirty="0" err="1" smtClean="0"/>
              <a:t>malloc</a:t>
            </a:r>
            <a:r>
              <a:rPr lang="en-US" dirty="0" smtClean="0"/>
              <a:t>, locks, </a:t>
            </a:r>
            <a:r>
              <a:rPr lang="en-US" dirty="0" err="1" smtClean="0"/>
              <a:t>mutex:es</a:t>
            </a:r>
            <a:endParaRPr lang="en-US" dirty="0" smtClean="0"/>
          </a:p>
          <a:p>
            <a:endParaRPr lang="en-US" sz="1000" dirty="0" smtClean="0"/>
          </a:p>
          <a:p>
            <a:r>
              <a:rPr lang="en-US" b="1" dirty="0" smtClean="0"/>
              <a:t>Specialized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Bypass shard memory portability, use hardware directly available in SGI and HPI shared memory systems</a:t>
            </a:r>
          </a:p>
          <a:p>
            <a:endParaRPr lang="en-US" sz="1000" dirty="0" smtClean="0"/>
          </a:p>
          <a:p>
            <a:r>
              <a:rPr lang="en-US" b="1" dirty="0" smtClean="0"/>
              <a:t>Scalable Coherent Interface (SCI)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Special implementation that uses the SCI standard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2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Competitive performance </a:t>
            </a:r>
            <a:r>
              <a:rPr lang="en-US" dirty="0" err="1" smtClean="0"/>
              <a:t>vs</a:t>
            </a:r>
            <a:r>
              <a:rPr lang="en-US" dirty="0" smtClean="0"/>
              <a:t> vendor specific solutions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83861" r="-83861"/>
          <a:stretch>
            <a:fillRect/>
          </a:stretch>
        </p:blipFill>
        <p:spPr>
          <a:xfrm>
            <a:off x="-995362" y="865950"/>
            <a:ext cx="11180762" cy="4287900"/>
          </a:xfrm>
        </p:spPr>
      </p:pic>
    </p:spTree>
    <p:extLst>
      <p:ext uri="{BB962C8B-B14F-4D97-AF65-F5344CB8AC3E}">
        <p14:creationId xmlns:p14="http://schemas.microsoft.com/office/powerpoint/2010/main" val="309622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Groups, Communicators, Contexts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69863" y="1211440"/>
            <a:ext cx="4745037" cy="39320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Helvetica Neue"/>
                <a:cs typeface="Helvetica Neue"/>
              </a:rPr>
              <a:t>Group</a:t>
            </a:r>
            <a:r>
              <a:rPr lang="en-US" dirty="0"/>
              <a:t>: </a:t>
            </a:r>
            <a:r>
              <a:rPr lang="en-US" dirty="0" smtClean="0"/>
              <a:t>a fixed ordered </a:t>
            </a:r>
            <a:r>
              <a:rPr lang="en-US" dirty="0"/>
              <a:t>set of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 smtClean="0"/>
              <a:t>processes, with </a:t>
            </a:r>
            <a:r>
              <a:rPr lang="en-US" b="1" dirty="0" smtClean="0"/>
              <a:t>ranks</a:t>
            </a:r>
            <a:r>
              <a:rPr lang="en-US" dirty="0" smtClean="0"/>
              <a:t>, i.e., </a:t>
            </a:r>
            <a:br>
              <a:rPr lang="en-US" dirty="0" smtClean="0"/>
            </a:br>
            <a:r>
              <a:rPr lang="en-US" dirty="0" smtClean="0"/>
              <a:t>0, 1, </a:t>
            </a:r>
            <a:r>
              <a:rPr lang="mr-IN" dirty="0" smtClean="0"/>
              <a:t>…</a:t>
            </a:r>
            <a:r>
              <a:rPr lang="en-US" dirty="0" smtClean="0"/>
              <a:t>, k-1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>
                <a:latin typeface="Helvetica Neue"/>
                <a:cs typeface="Helvetica Neue"/>
              </a:rPr>
              <a:t>Communicator</a:t>
            </a:r>
            <a:r>
              <a:rPr lang="en-US" dirty="0" smtClean="0"/>
              <a:t>: specify scope of communication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Between processes in a group (intra)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Between two disjoint groups (inter)</a:t>
            </a:r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>
                <a:latin typeface="Helvetica Neue"/>
                <a:cs typeface="Helvetica Neue"/>
              </a:rPr>
              <a:t>Context</a:t>
            </a:r>
            <a:r>
              <a:rPr lang="en-US" dirty="0" smtClean="0"/>
              <a:t>: partition of comm. space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 </a:t>
            </a:r>
            <a:r>
              <a:rPr lang="en-US" dirty="0"/>
              <a:t>message sent in one context cannot be received in another </a:t>
            </a:r>
            <a:r>
              <a:rPr lang="en-US" dirty="0" smtClean="0"/>
              <a:t>context</a:t>
            </a:r>
            <a:endParaRPr lang="en-US" dirty="0"/>
          </a:p>
        </p:txBody>
      </p:sp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086827"/>
            <a:ext cx="4508500" cy="2392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5003800" y="3594437"/>
            <a:ext cx="4089400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b="1" i="1" dirty="0">
                <a:latin typeface="Helvetica Neue Light"/>
                <a:cs typeface="Helvetica Neue Light"/>
              </a:rPr>
              <a:t>This image is captured from:</a:t>
            </a:r>
          </a:p>
          <a:p>
            <a:r>
              <a:rPr lang="en-US" sz="1600" b="1" i="1" dirty="0" smtClean="0">
                <a:latin typeface="Helvetica Neue Light"/>
                <a:cs typeface="Helvetica Neue Light"/>
              </a:rPr>
              <a:t>“Writing </a:t>
            </a:r>
            <a:r>
              <a:rPr lang="en-US" sz="1600" b="1" i="1" dirty="0">
                <a:latin typeface="Helvetica Neue Light"/>
                <a:cs typeface="Helvetica Neue Light"/>
              </a:rPr>
              <a:t>Message Passing Parallel Programs with </a:t>
            </a:r>
            <a:r>
              <a:rPr lang="en-US" sz="1600" b="1" i="1" dirty="0" smtClean="0">
                <a:latin typeface="Helvetica Neue Light"/>
                <a:cs typeface="Helvetica Neue Light"/>
              </a:rPr>
              <a:t>MPI”, </a:t>
            </a:r>
            <a:r>
              <a:rPr lang="en-US" sz="1400" b="1" i="1" dirty="0" smtClean="0">
                <a:latin typeface="Helvetica Neue Light"/>
                <a:cs typeface="Helvetica Neue Light"/>
              </a:rPr>
              <a:t>Course Notes</a:t>
            </a:r>
            <a:r>
              <a:rPr lang="en-US" sz="1400" i="1" dirty="0" smtClean="0">
                <a:latin typeface="Helvetica Neue Light"/>
                <a:cs typeface="Helvetica Neue Light"/>
              </a:rPr>
              <a:t>, Edinburgh </a:t>
            </a:r>
            <a:r>
              <a:rPr lang="en-US" sz="1400" i="1" dirty="0">
                <a:latin typeface="Helvetica Neue Light"/>
                <a:cs typeface="Helvetica Neue Light"/>
              </a:rPr>
              <a:t>Parallel Computing Centre</a:t>
            </a:r>
          </a:p>
          <a:p>
            <a:r>
              <a:rPr lang="en-US" sz="1400" i="1" dirty="0">
                <a:latin typeface="Helvetica Neue Light"/>
                <a:cs typeface="Helvetica Neue Light"/>
              </a:rPr>
              <a:t>The University of Edinburgh</a:t>
            </a:r>
          </a:p>
        </p:txBody>
      </p:sp>
    </p:spTree>
    <p:extLst>
      <p:ext uri="{BB962C8B-B14F-4D97-AF65-F5344CB8AC3E}">
        <p14:creationId xmlns:p14="http://schemas.microsoft.com/office/powerpoint/2010/main" val="44768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Many super computer hardware implementations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Difficult to port MPI to all of them and use all specialized hardware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Portability </a:t>
            </a:r>
            <a:r>
              <a:rPr lang="en-US" dirty="0" err="1" smtClean="0"/>
              <a:t>vs</a:t>
            </a:r>
            <a:r>
              <a:rPr lang="en-US" dirty="0" smtClean="0"/>
              <a:t> Performance tradeoff</a:t>
            </a:r>
          </a:p>
          <a:p>
            <a:pPr marL="971550" lvl="1" indent="-342900">
              <a:buFont typeface="Arial"/>
              <a:buChar char="•"/>
            </a:pPr>
            <a:r>
              <a:rPr lang="en-US" dirty="0" smtClean="0"/>
              <a:t>MPICH achieved both by carefully designing a kernel API (ADI)</a:t>
            </a:r>
          </a:p>
          <a:p>
            <a:pPr marL="971550" lvl="1" indent="-342900">
              <a:buFont typeface="Arial"/>
              <a:buChar char="•"/>
            </a:pPr>
            <a:r>
              <a:rPr lang="en-US" dirty="0" smtClean="0"/>
              <a:t>Many ADI implementations that leverage hardware (performance)</a:t>
            </a:r>
          </a:p>
          <a:p>
            <a:pPr marL="971550" lvl="1" indent="-342900">
              <a:buFont typeface="Arial"/>
              <a:buChar char="•"/>
            </a:pPr>
            <a:r>
              <a:rPr lang="en-US" dirty="0" smtClean="0"/>
              <a:t>All of MPICH build on ADI (portability)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016651"/>
              </p:ext>
            </p:extLst>
          </p:nvPr>
        </p:nvGraphicFramePr>
        <p:xfrm>
          <a:off x="157163" y="1084263"/>
          <a:ext cx="8850310" cy="347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4938"/>
                <a:gridCol w="1819986"/>
                <a:gridCol w="1720735"/>
                <a:gridCol w="1870363"/>
                <a:gridCol w="222428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MPI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OpenMP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Ray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Spark / MapReduce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Environment,</a:t>
                      </a:r>
                    </a:p>
                    <a:p>
                      <a:r>
                        <a:rPr lang="en-US" sz="1200" b="1" dirty="0" smtClean="0"/>
                        <a:t>Assumptions</a:t>
                      </a:r>
                      <a:endParaRPr lang="en-US" sz="1200" b="1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Supercomputers</a:t>
                      </a:r>
                    </a:p>
                    <a:p>
                      <a:r>
                        <a:rPr lang="en-US" sz="1200" dirty="0" smtClean="0"/>
                        <a:t>Sophisticated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smtClean="0"/>
                        <a:t>programmers</a:t>
                      </a:r>
                    </a:p>
                    <a:p>
                      <a:r>
                        <a:rPr lang="en-US" sz="1200" baseline="0" dirty="0" smtClean="0"/>
                        <a:t>High performance</a:t>
                      </a:r>
                    </a:p>
                    <a:p>
                      <a:r>
                        <a:rPr lang="en-US" sz="1200" baseline="0" dirty="0" smtClean="0"/>
                        <a:t>Hard to scale hardware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Single node, multiple core, shared memory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Commodity clusters</a:t>
                      </a:r>
                    </a:p>
                    <a:p>
                      <a:r>
                        <a:rPr lang="en-US" sz="1200" dirty="0" smtClean="0"/>
                        <a:t>Python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programmers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Commodity clusters</a:t>
                      </a:r>
                    </a:p>
                    <a:p>
                      <a:r>
                        <a:rPr lang="en-US" sz="1200" dirty="0" smtClean="0"/>
                        <a:t>Java programmers</a:t>
                      </a:r>
                    </a:p>
                    <a:p>
                      <a:r>
                        <a:rPr lang="en-US" sz="1200" dirty="0" smtClean="0"/>
                        <a:t>Programmer productivity</a:t>
                      </a:r>
                    </a:p>
                    <a:p>
                      <a:r>
                        <a:rPr lang="en-US" sz="1200" dirty="0" smtClean="0"/>
                        <a:t>Easier, faster to</a:t>
                      </a:r>
                      <a:r>
                        <a:rPr lang="en-US" sz="1200" baseline="0" dirty="0" smtClean="0"/>
                        <a:t> scale up cluster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Computation Model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Message passing</a:t>
                      </a:r>
                    </a:p>
                    <a:p>
                      <a:r>
                        <a:rPr lang="en-US" sz="1200" dirty="0" smtClean="0"/>
                        <a:t>Lowest level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Shared memory</a:t>
                      </a:r>
                    </a:p>
                    <a:p>
                      <a:r>
                        <a:rPr lang="en-US" sz="1200" dirty="0" smtClean="0"/>
                        <a:t>Low level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 flow / </a:t>
                      </a:r>
                      <a:r>
                        <a:rPr lang="en-US" sz="1200" dirty="0" smtClean="0"/>
                        <a:t>task parallel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High level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 flow / BSP</a:t>
                      </a:r>
                    </a:p>
                    <a:p>
                      <a:r>
                        <a:rPr lang="en-US" sz="1200" dirty="0" smtClean="0"/>
                        <a:t>Highest level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Strengths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Fastest asynchronous </a:t>
                      </a:r>
                      <a:r>
                        <a:rPr lang="en-US" sz="1200" dirty="0" smtClean="0"/>
                        <a:t>code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Simplifies parallel programming on multi-cores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Very</a:t>
                      </a:r>
                      <a:r>
                        <a:rPr lang="en-US" sz="1200" baseline="0" dirty="0" smtClean="0"/>
                        <a:t> h</a:t>
                      </a:r>
                      <a:r>
                        <a:rPr lang="en-US" sz="1200" dirty="0" smtClean="0"/>
                        <a:t>igh performance</a:t>
                      </a:r>
                    </a:p>
                    <a:p>
                      <a:r>
                        <a:rPr lang="en-US" sz="1200" dirty="0" smtClean="0"/>
                        <a:t>Very</a:t>
                      </a:r>
                      <a:r>
                        <a:rPr lang="en-US" sz="1200" baseline="0" dirty="0" smtClean="0"/>
                        <a:t> f</a:t>
                      </a:r>
                      <a:r>
                        <a:rPr lang="en-US" sz="1200" dirty="0" smtClean="0"/>
                        <a:t>lexible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Very easy to use for</a:t>
                      </a:r>
                      <a:r>
                        <a:rPr lang="en-US" sz="1200" baseline="0" dirty="0" smtClean="0"/>
                        <a:t> parallel data processing (seq. control)</a:t>
                      </a:r>
                    </a:p>
                    <a:p>
                      <a:r>
                        <a:rPr lang="en-US" sz="1200" dirty="0" smtClean="0"/>
                        <a:t>Maximum fault </a:t>
                      </a:r>
                      <a:r>
                        <a:rPr lang="en-US" sz="1200" dirty="0" smtClean="0"/>
                        <a:t>tolerance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Weaknesses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Fault tolerance</a:t>
                      </a:r>
                    </a:p>
                    <a:p>
                      <a:r>
                        <a:rPr lang="en-US" sz="1200" dirty="0" smtClean="0"/>
                        <a:t>Easy to end</a:t>
                      </a:r>
                      <a:r>
                        <a:rPr lang="en-US" sz="1200" baseline="0" dirty="0" smtClean="0"/>
                        <a:t> up with </a:t>
                      </a:r>
                      <a:r>
                        <a:rPr lang="en-US" sz="1200" dirty="0" smtClean="0"/>
                        <a:t>non-deterministic code (if not using barriers), more code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Pretty complex, need to be careful about race </a:t>
                      </a:r>
                      <a:r>
                        <a:rPr lang="en-US" sz="1200" dirty="0" smtClean="0"/>
                        <a:t>conditions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Need to understand program structure for best performance;</a:t>
                      </a:r>
                    </a:p>
                    <a:p>
                      <a:r>
                        <a:rPr lang="en-US" sz="1200" dirty="0" smtClean="0"/>
                        <a:t>Inefficient</a:t>
                      </a:r>
                      <a:r>
                        <a:rPr lang="en-US" sz="1200" baseline="0" dirty="0" smtClean="0"/>
                        <a:t> f</a:t>
                      </a:r>
                      <a:r>
                        <a:rPr lang="en-US" sz="1200" dirty="0" smtClean="0"/>
                        <a:t>ault-tolerance for actors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Harder to implement</a:t>
                      </a:r>
                      <a:r>
                        <a:rPr lang="en-US" sz="1200" baseline="0" dirty="0" smtClean="0"/>
                        <a:t> irregular computations (e.g., nested parallelism, ignore stragglers);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Lower performance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05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2" y="206375"/>
            <a:ext cx="8974138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Synchronous vs. Asynchronous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rgbClr val="FF6600"/>
                </a:solidFill>
              </a:rPr>
              <a:t>synchronous communication </a:t>
            </a:r>
            <a:r>
              <a:rPr lang="en-US" dirty="0">
                <a:solidFill>
                  <a:schemeClr val="tx1"/>
                </a:solidFill>
              </a:rPr>
              <a:t>is not complete until the message has been </a:t>
            </a:r>
            <a:r>
              <a:rPr lang="en-US" dirty="0" smtClean="0">
                <a:solidFill>
                  <a:schemeClr val="tx1"/>
                </a:solidFill>
              </a:rPr>
              <a:t>received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0000"/>
                </a:solidFill>
              </a:rPr>
              <a:t>An </a:t>
            </a:r>
            <a:r>
              <a:rPr lang="en-US" dirty="0">
                <a:solidFill>
                  <a:srgbClr val="FF6600"/>
                </a:solidFill>
              </a:rPr>
              <a:t>asynchronous communication </a:t>
            </a:r>
            <a:r>
              <a:rPr lang="en-US" dirty="0">
                <a:solidFill>
                  <a:srgbClr val="000000"/>
                </a:solidFill>
              </a:rPr>
              <a:t>completes </a:t>
            </a:r>
            <a:r>
              <a:rPr lang="en-US" dirty="0" smtClean="0">
                <a:solidFill>
                  <a:srgbClr val="000000"/>
                </a:solidFill>
              </a:rPr>
              <a:t>before the </a:t>
            </a:r>
            <a:r>
              <a:rPr lang="en-US" dirty="0">
                <a:solidFill>
                  <a:srgbClr val="000000"/>
                </a:solidFill>
              </a:rPr>
              <a:t>message </a:t>
            </a:r>
            <a:r>
              <a:rPr lang="en-US" dirty="0" smtClean="0">
                <a:solidFill>
                  <a:srgbClr val="000000"/>
                </a:solidFill>
              </a:rPr>
              <a:t>is received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37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 Modes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977900"/>
            <a:ext cx="8534400" cy="3822700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rgbClr val="FF6600"/>
                </a:solidFill>
              </a:rPr>
              <a:t>Synchronous</a:t>
            </a:r>
            <a:r>
              <a:rPr lang="en-US" sz="2800" dirty="0"/>
              <a:t>: </a:t>
            </a:r>
            <a:r>
              <a:rPr lang="en-US" sz="2800" dirty="0" smtClean="0"/>
              <a:t>completes </a:t>
            </a:r>
            <a:r>
              <a:rPr lang="en-US" sz="2800" dirty="0"/>
              <a:t>once </a:t>
            </a:r>
            <a:r>
              <a:rPr lang="en-US" sz="2800" dirty="0" err="1" smtClean="0"/>
              <a:t>ack</a:t>
            </a:r>
            <a:r>
              <a:rPr lang="en-US" sz="2800" dirty="0" smtClean="0"/>
              <a:t> </a:t>
            </a:r>
            <a:r>
              <a:rPr lang="en-US" sz="2800" dirty="0"/>
              <a:t>is received </a:t>
            </a:r>
            <a:r>
              <a:rPr lang="en-US" sz="2800" dirty="0" smtClean="0"/>
              <a:t>by sender</a:t>
            </a:r>
          </a:p>
          <a:p>
            <a:pPr lvl="4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rgbClr val="FF6600"/>
                </a:solidFill>
              </a:rPr>
              <a:t>Asynchronous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3 modes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rgbClr val="FF6600"/>
                </a:solidFill>
              </a:rPr>
              <a:t>Standard </a:t>
            </a:r>
            <a:r>
              <a:rPr lang="en-US" dirty="0">
                <a:solidFill>
                  <a:srgbClr val="FF6600"/>
                </a:solidFill>
              </a:rPr>
              <a:t>send</a:t>
            </a:r>
            <a:r>
              <a:rPr lang="en-US" dirty="0"/>
              <a:t>: completes once the message has been sent, which may or may not imply that the message has arrived at its </a:t>
            </a:r>
            <a:r>
              <a:rPr lang="en-US" dirty="0" smtClean="0"/>
              <a:t>destination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rgbClr val="FF6600"/>
                </a:solidFill>
              </a:rPr>
              <a:t>Buffered </a:t>
            </a:r>
            <a:r>
              <a:rPr lang="en-US" dirty="0">
                <a:solidFill>
                  <a:srgbClr val="FF6600"/>
                </a:solidFill>
              </a:rPr>
              <a:t>send</a:t>
            </a:r>
            <a:r>
              <a:rPr lang="en-US" dirty="0"/>
              <a:t>: </a:t>
            </a:r>
            <a:r>
              <a:rPr lang="en-US" dirty="0" smtClean="0"/>
              <a:t>completes immediately, if receiver not ready, MPI buffers the message locally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rgbClr val="FF6600"/>
                </a:solidFill>
              </a:rPr>
              <a:t>Ready </a:t>
            </a:r>
            <a:r>
              <a:rPr lang="en-US" dirty="0">
                <a:solidFill>
                  <a:srgbClr val="FF6600"/>
                </a:solidFill>
              </a:rPr>
              <a:t>send</a:t>
            </a:r>
            <a:r>
              <a:rPr lang="en-US" dirty="0"/>
              <a:t>: completes immediately, if the receiver is ready for the message it will get it, otherwise the message is dropped </a:t>
            </a:r>
            <a:r>
              <a:rPr lang="en-US" dirty="0" smtClean="0"/>
              <a:t>silently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34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Blocking vs. Non-Blocking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rgbClr val="FF6600"/>
                </a:solidFill>
              </a:rPr>
              <a:t>Blocking</a:t>
            </a:r>
            <a:r>
              <a:rPr lang="en-US" dirty="0"/>
              <a:t>, means the program will not continue until the communication is </a:t>
            </a:r>
            <a:r>
              <a:rPr lang="en-US" dirty="0" smtClean="0"/>
              <a:t>completed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Synchronous communication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Barriers: wait for every process in the group to reach a point in execution</a:t>
            </a: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FF6600"/>
                </a:solidFill>
              </a:rPr>
              <a:t>Non-Blocking</a:t>
            </a:r>
            <a:r>
              <a:rPr lang="en-US" dirty="0"/>
              <a:t>, means the program will continue, without waiting for the communication to be </a:t>
            </a:r>
            <a:r>
              <a:rPr lang="en-US" dirty="0" smtClean="0"/>
              <a:t>completed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1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library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Huge </a:t>
            </a:r>
            <a:r>
              <a:rPr lang="en-US" dirty="0" smtClean="0"/>
              <a:t>(125 functions)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Basic </a:t>
            </a:r>
            <a:r>
              <a:rPr lang="en-US" dirty="0" smtClean="0"/>
              <a:t>(6 functions)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9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Basic</a:t>
            </a:r>
            <a:endParaRPr 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Many parallel programs can be written using just these six functions, only two of which are non-trivial;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MPI_INIT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MPI_FINALIZE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MPI_COMM_SIZE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MPI_COMM_RANK</a:t>
            </a:r>
          </a:p>
          <a:p>
            <a:pPr lvl="2">
              <a:lnSpc>
                <a:spcPct val="110000"/>
              </a:lnSpc>
            </a:pPr>
            <a:r>
              <a:rPr lang="en-US" b="1" dirty="0"/>
              <a:t>MPI_SEND</a:t>
            </a:r>
          </a:p>
          <a:p>
            <a:pPr lvl="2">
              <a:lnSpc>
                <a:spcPct val="110000"/>
              </a:lnSpc>
            </a:pPr>
            <a:r>
              <a:rPr lang="en-US" b="1" dirty="0"/>
              <a:t>MPI_RECV</a:t>
            </a:r>
          </a:p>
        </p:txBody>
      </p:sp>
    </p:spTree>
    <p:extLst>
      <p:ext uri="{BB962C8B-B14F-4D97-AF65-F5344CB8AC3E}">
        <p14:creationId xmlns:p14="http://schemas.microsoft.com/office/powerpoint/2010/main" val="75826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Skeleton MPI </a:t>
            </a:r>
            <a:r>
              <a:rPr lang="en-US" dirty="0" smtClean="0"/>
              <a:t>Program (C)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1428750"/>
            <a:ext cx="7861300" cy="3257550"/>
          </a:xfrm>
          <a:ln cap="flat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 smtClean="0">
                <a:solidFill>
                  <a:srgbClr val="3D84C7"/>
                </a:solidFill>
                <a:latin typeface="Consolas"/>
                <a:cs typeface="Consolas"/>
              </a:rPr>
              <a:t>#</a:t>
            </a:r>
            <a:r>
              <a:rPr lang="en-US" sz="1800" b="1" dirty="0">
                <a:solidFill>
                  <a:srgbClr val="3D84C7"/>
                </a:solidFill>
                <a:latin typeface="Consolas"/>
                <a:cs typeface="Consolas"/>
              </a:rPr>
              <a:t>include &lt;</a:t>
            </a:r>
            <a:r>
              <a:rPr lang="en-US" sz="1800" b="1" dirty="0" err="1">
                <a:solidFill>
                  <a:srgbClr val="3D84C7"/>
                </a:solidFill>
                <a:latin typeface="Consolas"/>
                <a:cs typeface="Consolas"/>
              </a:rPr>
              <a:t>mpi.h</a:t>
            </a:r>
            <a:r>
              <a:rPr lang="en-US" sz="1800" b="1" dirty="0">
                <a:solidFill>
                  <a:srgbClr val="3D84C7"/>
                </a:solidFill>
                <a:latin typeface="Consolas"/>
                <a:cs typeface="Consolas"/>
              </a:rPr>
              <a:t>&gt;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b="1" dirty="0">
              <a:solidFill>
                <a:schemeClr val="accent1"/>
              </a:solidFill>
              <a:latin typeface="Consolas"/>
              <a:cs typeface="Consolas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latin typeface="Consolas"/>
                <a:cs typeface="Consolas"/>
              </a:rPr>
              <a:t>m</a:t>
            </a:r>
            <a:r>
              <a:rPr lang="en-US" sz="1800" dirty="0" smtClean="0">
                <a:latin typeface="Consolas"/>
                <a:cs typeface="Consolas"/>
              </a:rPr>
              <a:t>ain(</a:t>
            </a:r>
            <a:r>
              <a:rPr lang="en-US" sz="1800" dirty="0" err="1" smtClean="0">
                <a:latin typeface="Consolas"/>
                <a:cs typeface="Consolas"/>
              </a:rPr>
              <a:t>int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argc</a:t>
            </a:r>
            <a:r>
              <a:rPr lang="en-US" sz="1800" dirty="0">
                <a:latin typeface="Consolas"/>
                <a:cs typeface="Consolas"/>
              </a:rPr>
              <a:t>, char** </a:t>
            </a:r>
            <a:r>
              <a:rPr lang="en-US" sz="1800" dirty="0" err="1" smtClean="0">
                <a:latin typeface="Consolas"/>
                <a:cs typeface="Consolas"/>
              </a:rPr>
              <a:t>argv</a:t>
            </a:r>
            <a:r>
              <a:rPr lang="en-US" sz="1800" dirty="0" smtClean="0">
                <a:latin typeface="Consolas"/>
                <a:cs typeface="Consolas"/>
              </a:rPr>
              <a:t>) </a:t>
            </a:r>
            <a:endParaRPr lang="en-US" sz="1800" dirty="0">
              <a:latin typeface="Consolas"/>
              <a:cs typeface="Consolas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latin typeface="Consolas"/>
                <a:cs typeface="Consolas"/>
              </a:rPr>
              <a:t>{</a:t>
            </a:r>
            <a:endParaRPr lang="en-US" sz="1800" dirty="0">
              <a:latin typeface="Consolas"/>
              <a:cs typeface="Consolas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latin typeface="Consolas"/>
                <a:cs typeface="Consolas"/>
              </a:rPr>
              <a:t>    </a:t>
            </a:r>
            <a:r>
              <a:rPr lang="en-US" sz="1800" b="1" dirty="0" err="1" smtClean="0">
                <a:solidFill>
                  <a:srgbClr val="3D84C7"/>
                </a:solidFill>
                <a:latin typeface="Consolas"/>
                <a:cs typeface="Consolas"/>
              </a:rPr>
              <a:t>MPI_Init</a:t>
            </a:r>
            <a:r>
              <a:rPr lang="en-US" sz="1800" b="1" dirty="0" smtClean="0">
                <a:solidFill>
                  <a:srgbClr val="3D84C7"/>
                </a:solidFill>
                <a:latin typeface="Consolas"/>
                <a:cs typeface="Consolas"/>
              </a:rPr>
              <a:t>(&amp;</a:t>
            </a:r>
            <a:r>
              <a:rPr lang="en-US" sz="1800" b="1" dirty="0" err="1" smtClean="0">
                <a:solidFill>
                  <a:srgbClr val="3D84C7"/>
                </a:solidFill>
                <a:latin typeface="Consolas"/>
                <a:cs typeface="Consolas"/>
              </a:rPr>
              <a:t>argc</a:t>
            </a:r>
            <a:r>
              <a:rPr lang="en-US" sz="1800" b="1" dirty="0" smtClean="0">
                <a:solidFill>
                  <a:srgbClr val="3D84C7"/>
                </a:solidFill>
                <a:latin typeface="Consolas"/>
                <a:cs typeface="Consolas"/>
              </a:rPr>
              <a:t>, &amp;</a:t>
            </a:r>
            <a:r>
              <a:rPr lang="en-US" sz="1800" b="1" dirty="0" err="1" smtClean="0">
                <a:solidFill>
                  <a:srgbClr val="3D84C7"/>
                </a:solidFill>
                <a:latin typeface="Consolas"/>
                <a:cs typeface="Consolas"/>
              </a:rPr>
              <a:t>argv</a:t>
            </a:r>
            <a:r>
              <a:rPr lang="en-US" sz="1800" b="1" dirty="0" smtClean="0">
                <a:solidFill>
                  <a:srgbClr val="3D84C7"/>
                </a:solidFill>
                <a:latin typeface="Consolas"/>
                <a:cs typeface="Consolas"/>
              </a:rPr>
              <a:t>);</a:t>
            </a:r>
            <a:endParaRPr lang="en-US" sz="1800" b="1" dirty="0">
              <a:solidFill>
                <a:srgbClr val="3D84C7"/>
              </a:solidFill>
              <a:latin typeface="Consolas"/>
              <a:cs typeface="Consolas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dirty="0">
              <a:latin typeface="Consolas"/>
              <a:cs typeface="Consolas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latin typeface="Consolas"/>
                <a:cs typeface="Consolas"/>
              </a:rPr>
              <a:t>    </a:t>
            </a: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/* main part of the program */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i="1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	/</a:t>
            </a:r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* Use </a:t>
            </a: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MPI function call depend on your </a:t>
            </a:r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data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   * partitioning </a:t>
            </a: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and the parallelization architecture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*/</a:t>
            </a:r>
            <a:endParaRPr lang="en-US" sz="1800" dirty="0">
              <a:latin typeface="Consolas"/>
              <a:cs typeface="Consolas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rgbClr val="3D84C7"/>
                </a:solidFill>
                <a:latin typeface="Consolas"/>
                <a:cs typeface="Consolas"/>
              </a:rPr>
              <a:t>    </a:t>
            </a:r>
            <a:r>
              <a:rPr lang="en-US" sz="1800" b="1" dirty="0" err="1">
                <a:solidFill>
                  <a:srgbClr val="3D84C7"/>
                </a:solidFill>
                <a:latin typeface="Consolas"/>
                <a:cs typeface="Consolas"/>
              </a:rPr>
              <a:t>MPI_Finalize</a:t>
            </a:r>
            <a:r>
              <a:rPr lang="en-US" sz="1800" b="1" dirty="0">
                <a:solidFill>
                  <a:srgbClr val="3D84C7"/>
                </a:solidFill>
                <a:latin typeface="Consolas"/>
                <a:cs typeface="Consolas"/>
              </a:rPr>
              <a:t>();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latin typeface="Consolas"/>
                <a:cs typeface="Consolas"/>
              </a:rPr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1347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_deck_16x9_example">
  <a:themeElements>
    <a:clrScheme name="Custom 3">
      <a:dk1>
        <a:sysClr val="windowText" lastClr="000000"/>
      </a:dk1>
      <a:lt1>
        <a:sysClr val="window" lastClr="FFFFFF"/>
      </a:lt1>
      <a:dk2>
        <a:srgbClr val="2B2B2B"/>
      </a:dk2>
      <a:lt2>
        <a:srgbClr val="D5D2C3"/>
      </a:lt2>
      <a:accent1>
        <a:srgbClr val="1EA3B5"/>
      </a:accent1>
      <a:accent2>
        <a:srgbClr val="EC541B"/>
      </a:accent2>
      <a:accent3>
        <a:srgbClr val="1AA756"/>
      </a:accent3>
      <a:accent4>
        <a:srgbClr val="E2151C"/>
      </a:accent4>
      <a:accent5>
        <a:srgbClr val="646464"/>
      </a:accent5>
      <a:accent6>
        <a:srgbClr val="DC3D08"/>
      </a:accent6>
      <a:hlink>
        <a:srgbClr val="EC541B"/>
      </a:hlink>
      <a:folHlink>
        <a:srgbClr val="75527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DB_deck_16x9_example.potx</Template>
  <TotalTime>55808</TotalTime>
  <Words>1525</Words>
  <Application>Microsoft Macintosh PowerPoint</Application>
  <PresentationFormat>On-screen Show (16:9)</PresentationFormat>
  <Paragraphs>279</Paragraphs>
  <Slides>31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6" baseType="lpstr">
      <vt:lpstr>Calibri</vt:lpstr>
      <vt:lpstr>Consolas</vt:lpstr>
      <vt:lpstr>Courier</vt:lpstr>
      <vt:lpstr>Helvetica Neue</vt:lpstr>
      <vt:lpstr>Helvetica Neue </vt:lpstr>
      <vt:lpstr>Helvetica Neue Light</vt:lpstr>
      <vt:lpstr>Lucida Grande</vt:lpstr>
      <vt:lpstr>MS PGothic</vt:lpstr>
      <vt:lpstr>ＭＳ Ｐゴシック</vt:lpstr>
      <vt:lpstr>Newslab Thin</vt:lpstr>
      <vt:lpstr>Tahoma</vt:lpstr>
      <vt:lpstr>Wingdings</vt:lpstr>
      <vt:lpstr>Arial</vt:lpstr>
      <vt:lpstr>DB_deck_16x9_example</vt:lpstr>
      <vt:lpstr>Excel.Chart.8</vt:lpstr>
      <vt:lpstr>MPI and comparison of models Lecture 23, cs262a</vt:lpstr>
      <vt:lpstr>MPI</vt:lpstr>
      <vt:lpstr>Groups, Communicators, Contexts</vt:lpstr>
      <vt:lpstr>Synchronous vs. Asynchronous Message Passing</vt:lpstr>
      <vt:lpstr>Communication Modes</vt:lpstr>
      <vt:lpstr>Blocking vs. Non-Blocking</vt:lpstr>
      <vt:lpstr>MPI library</vt:lpstr>
      <vt:lpstr>MPI Basic</vt:lpstr>
      <vt:lpstr>Skeleton MPI Program (C)</vt:lpstr>
      <vt:lpstr>A minimal MPI program (C)</vt:lpstr>
      <vt:lpstr>A minimal MPI program (C)</vt:lpstr>
      <vt:lpstr>Improved Hello (C)</vt:lpstr>
      <vt:lpstr>Improved Hello (C)</vt:lpstr>
      <vt:lpstr>Many other functions…</vt:lpstr>
      <vt:lpstr>Many other functions…</vt:lpstr>
      <vt:lpstr>Many other functions…</vt:lpstr>
      <vt:lpstr>MPI Discussion</vt:lpstr>
      <vt:lpstr>Today’s Paper</vt:lpstr>
      <vt:lpstr>MPI Chameleon</vt:lpstr>
      <vt:lpstr>Portability</vt:lpstr>
      <vt:lpstr>Performance</vt:lpstr>
      <vt:lpstr>Performance &amp; Portability tradeoff</vt:lpstr>
      <vt:lpstr>How to eat your cake and have it too?</vt:lpstr>
      <vt:lpstr>MPICH Architecture</vt:lpstr>
      <vt:lpstr>ADI functions</vt:lpstr>
      <vt:lpstr>Channel Interface</vt:lpstr>
      <vt:lpstr>Eager vs Rendezvous</vt:lpstr>
      <vt:lpstr>How to use Channel Interface?</vt:lpstr>
      <vt:lpstr>Competitive performance vs vendor specific solutions</vt:lpstr>
      <vt:lpstr>Summary</vt:lpstr>
      <vt:lpstr>Discussion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d'Orito</dc:creator>
  <cp:lastModifiedBy>Ali Ghodsi</cp:lastModifiedBy>
  <cp:revision>2360</cp:revision>
  <cp:lastPrinted>2016-09-26T22:07:19Z</cp:lastPrinted>
  <dcterms:created xsi:type="dcterms:W3CDTF">2015-02-13T19:56:21Z</dcterms:created>
  <dcterms:modified xsi:type="dcterms:W3CDTF">2018-04-16T17:33:14Z</dcterms:modified>
</cp:coreProperties>
</file>