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77" r:id="rId2"/>
    <p:sldId id="854" r:id="rId3"/>
    <p:sldId id="841" r:id="rId4"/>
    <p:sldId id="855" r:id="rId5"/>
    <p:sldId id="857" r:id="rId6"/>
    <p:sldId id="858" r:id="rId7"/>
    <p:sldId id="856" r:id="rId8"/>
    <p:sldId id="859" r:id="rId9"/>
    <p:sldId id="860" r:id="rId10"/>
    <p:sldId id="862" r:id="rId11"/>
    <p:sldId id="863" r:id="rId12"/>
    <p:sldId id="864" r:id="rId13"/>
    <p:sldId id="865" r:id="rId14"/>
    <p:sldId id="866" r:id="rId15"/>
    <p:sldId id="861" r:id="rId16"/>
    <p:sldId id="867" r:id="rId17"/>
    <p:sldId id="868" r:id="rId18"/>
    <p:sldId id="871" r:id="rId19"/>
    <p:sldId id="872" r:id="rId20"/>
    <p:sldId id="869" r:id="rId21"/>
    <p:sldId id="870" r:id="rId2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 autoAdjust="0"/>
    <p:restoredTop sz="93956" autoAdjust="0"/>
  </p:normalViewPr>
  <p:slideViewPr>
    <p:cSldViewPr snapToGrid="0">
      <p:cViewPr varScale="1">
        <p:scale>
          <a:sx n="125" d="100"/>
          <a:sy n="125" d="100"/>
        </p:scale>
        <p:origin x="160" y="6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21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4/23/18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4/23/18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cbrise.github.io/cs262a-spring2018/notes/MPI.pdf" TargetMode="External"/><Relationship Id="rId3" Type="http://schemas.openxmlformats.org/officeDocument/2006/relationships/hyperlink" Target="https://people.csail.mit.edu/nickolai/papers/zeldovich-histar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Making Information Flow Explicit in </a:t>
            </a:r>
            <a:r>
              <a:rPr lang="en-US" sz="3200" dirty="0" err="1" smtClean="0"/>
              <a:t>HiStar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ea typeface="ＭＳ Ｐゴシック" charset="0"/>
              </a:rPr>
              <a:t>Lecture 25, cs262a</a:t>
            </a:r>
            <a:endParaRPr lang="en-US" sz="32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Stoica</a:t>
            </a:r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&amp; Ali Ghodsi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April 23, 2018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Any process can get hacked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Ways in leaks could happen?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Send private data to Internet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Prevent AV scanner to communicate with the Internet!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56512" y="1080300"/>
            <a:ext cx="4904836" cy="249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62" y="1231134"/>
            <a:ext cx="399706" cy="399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042" y="1232705"/>
            <a:ext cx="399706" cy="3997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047" y="1242129"/>
            <a:ext cx="399706" cy="39970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902506" y="1916935"/>
            <a:ext cx="3499692" cy="991518"/>
            <a:chOff x="4902506" y="1916935"/>
            <a:chExt cx="3499692" cy="99151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4902506" y="1916935"/>
              <a:ext cx="870333" cy="9915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665205" y="1964675"/>
              <a:ext cx="1736993" cy="94377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18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Any process can get hacked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Ways in leaks could happen?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Collude with Update DM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Update DM needs </a:t>
            </a:r>
            <a:r>
              <a:rPr lang="en-US" dirty="0" err="1" smtClean="0"/>
              <a:t>Inet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Prevent IPC too!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56512" y="1080300"/>
            <a:ext cx="4904836" cy="249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62" y="1231134"/>
            <a:ext cx="399706" cy="399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042" y="1232705"/>
            <a:ext cx="399706" cy="3997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047" y="1242129"/>
            <a:ext cx="399706" cy="39970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902506" y="1916935"/>
            <a:ext cx="3642978" cy="991518"/>
            <a:chOff x="4902506" y="1916935"/>
            <a:chExt cx="3642978" cy="99151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4902506" y="1916935"/>
              <a:ext cx="870333" cy="9915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8537171" y="2177935"/>
              <a:ext cx="8313" cy="7305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567055" y="2036618"/>
              <a:ext cx="1579418" cy="831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012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Any process can get hacked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Ways in leaks could happen?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AV write data to </a:t>
            </a:r>
            <a:r>
              <a:rPr lang="en-US" dirty="0" err="1" smtClean="0"/>
              <a:t>tmp</a:t>
            </a:r>
            <a:r>
              <a:rPr lang="en-US" dirty="0" smtClean="0"/>
              <a:t> files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Update DM read </a:t>
            </a:r>
            <a:r>
              <a:rPr lang="en-US" dirty="0" err="1" smtClean="0"/>
              <a:t>tmp</a:t>
            </a:r>
            <a:r>
              <a:rPr lang="en-US" dirty="0" smtClean="0"/>
              <a:t> files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56512" y="1080300"/>
            <a:ext cx="4904836" cy="249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62" y="1231134"/>
            <a:ext cx="399706" cy="399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042" y="1232705"/>
            <a:ext cx="399706" cy="3997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047" y="1242129"/>
            <a:ext cx="399706" cy="39970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892511" y="1941922"/>
            <a:ext cx="3652973" cy="966531"/>
            <a:chOff x="4892511" y="1941922"/>
            <a:chExt cx="3652973" cy="96653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4892511" y="1941922"/>
              <a:ext cx="876693" cy="966531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8537171" y="2177935"/>
              <a:ext cx="8313" cy="7305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081047" y="2026763"/>
              <a:ext cx="3054285" cy="88169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9543" y="1190312"/>
            <a:ext cx="8850312" cy="339407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OS today have protection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File systems with RBAC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Process protection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Memory protection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What’s the problem?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They </a:t>
            </a:r>
            <a:r>
              <a:rPr lang="en-US" b="1" dirty="0" smtClean="0"/>
              <a:t>ignore</a:t>
            </a:r>
            <a:r>
              <a:rPr lang="en-US" dirty="0" smtClean="0"/>
              <a:t> information flow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Process P can read a secret file it has access to and write it to a public file 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P does so either maliciously or by getting hacked, e.g. buffer overflow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OS:s allow violating Bell </a:t>
            </a:r>
            <a:r>
              <a:rPr lang="en-US" dirty="0" err="1" smtClean="0"/>
              <a:t>Lapadula</a:t>
            </a:r>
            <a:r>
              <a:rPr lang="en-US" dirty="0" smtClean="0"/>
              <a:t> (no write down violated)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56512" y="1080300"/>
            <a:ext cx="4904836" cy="249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74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32776" y="1063625"/>
            <a:ext cx="2337848" cy="23394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94928" y="1063625"/>
            <a:ext cx="2337848" cy="23394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 to save us!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9863" y="1190312"/>
            <a:ext cx="8850312" cy="339407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Information Flow Solution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600" dirty="0"/>
              <a:t>Files &amp; processes </a:t>
            </a:r>
            <a:r>
              <a:rPr lang="en-US" sz="1600" dirty="0" smtClean="0"/>
              <a:t>colored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600" dirty="0" smtClean="0"/>
              <a:t>Label private stuff RED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600" dirty="0" smtClean="0"/>
              <a:t>Label public stuff </a:t>
            </a:r>
            <a:r>
              <a:rPr lang="en-US" sz="1600" dirty="0" smtClean="0"/>
              <a:t>GREEN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Enforce the arrows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chart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115339" y="910617"/>
            <a:ext cx="4904836" cy="2492458"/>
          </a:xfrm>
          <a:prstGeom prst="rect">
            <a:avLst/>
          </a:prstGeom>
          <a:noFill/>
          <a:ln>
            <a:noFill/>
          </a:ln>
          <a:effectLst>
            <a:glow rad="12700">
              <a:schemeClr val="bg1"/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612366" y="1190312"/>
            <a:ext cx="1155322" cy="67619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Six kernel 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Segment (data itself), array of bytes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Thread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Address space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Device (network)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Gate (IPC)*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Container (“directory”), ever kernel object inside a container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All of Unix implemented on top of the 6 objects!</a:t>
            </a:r>
          </a:p>
        </p:txBody>
      </p:sp>
    </p:spTree>
    <p:extLst>
      <p:ext uri="{BB962C8B-B14F-4D97-AF65-F5344CB8AC3E}">
        <p14:creationId xmlns:p14="http://schemas.microsoft.com/office/powerpoint/2010/main" val="18832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Flow: </a:t>
            </a:r>
            <a:r>
              <a:rPr lang="en-US" b="1" dirty="0" smtClean="0"/>
              <a:t>Labels &amp; Categories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Every Kernel Object has a </a:t>
            </a:r>
            <a:r>
              <a:rPr lang="en-US" sz="2000" i="1" dirty="0" smtClean="0"/>
              <a:t>label</a:t>
            </a: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Label tells you the security property of the information inside an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Since an object (e.g. Thread) might contain multiple types of information, labels contain multiple </a:t>
            </a:r>
            <a:r>
              <a:rPr lang="en-US" sz="2000" i="1" dirty="0" smtClean="0"/>
              <a:t>Categories </a:t>
            </a:r>
            <a:r>
              <a:rPr lang="en-US" sz="2000" dirty="0" smtClean="0"/>
              <a:t>(think of a category as a </a:t>
            </a:r>
            <a:r>
              <a:rPr lang="en-US" sz="2000" dirty="0" smtClean="0">
                <a:solidFill>
                  <a:srgbClr val="FF0000"/>
                </a:solidFill>
              </a:rPr>
              <a:t>color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HiStar</a:t>
            </a:r>
            <a:r>
              <a:rPr lang="en-US" sz="2000" dirty="0" smtClean="0"/>
              <a:t> will only allow kernel objects to interact (information to flow) if two kernel objects have “consistent” labels, i.e. implement Bell </a:t>
            </a:r>
            <a:r>
              <a:rPr lang="en-US" sz="2000" dirty="0" err="1" smtClean="0"/>
              <a:t>Lapadula</a:t>
            </a:r>
            <a:r>
              <a:rPr lang="en-US" sz="2000" dirty="0" smtClean="0"/>
              <a:t>/Biba</a:t>
            </a:r>
          </a:p>
        </p:txBody>
      </p:sp>
      <p:sp>
        <p:nvSpPr>
          <p:cNvPr id="4" name="Rectangle 3"/>
          <p:cNvSpPr/>
          <p:nvPr/>
        </p:nvSpPr>
        <p:spPr>
          <a:xfrm>
            <a:off x="952107" y="3733013"/>
            <a:ext cx="1819373" cy="84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Segment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(Data Array)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3724" y="3733012"/>
            <a:ext cx="1819373" cy="84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Thread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7666" y="3744007"/>
            <a:ext cx="1819373" cy="84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Segment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(Data Array)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71480" y="4081808"/>
            <a:ext cx="778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71480" y="4253059"/>
            <a:ext cx="7784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73097" y="4081808"/>
            <a:ext cx="778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73097" y="4253059"/>
            <a:ext cx="7784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605713" y="4006392"/>
            <a:ext cx="312534" cy="273381"/>
            <a:chOff x="8685724" y="3912121"/>
            <a:chExt cx="215540" cy="188538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8685724" y="3912121"/>
              <a:ext cx="215540" cy="18853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8685724" y="3912121"/>
              <a:ext cx="215540" cy="188538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7743280" y="3827282"/>
            <a:ext cx="179110" cy="17911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3614" y="3808430"/>
            <a:ext cx="179110" cy="1791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32814" y="3809998"/>
            <a:ext cx="179110" cy="1791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012587" y="1013455"/>
            <a:ext cx="4904836" cy="249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Antivirus example fixed with information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700528"/>
          </a:xfrm>
        </p:spPr>
        <p:txBody>
          <a:bodyPr/>
          <a:lstStyle/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Great. But how do we get the AV result to the terminal screen?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Process creating a category (color) </a:t>
            </a:r>
            <a:r>
              <a:rPr lang="en-US" sz="2000" i="1" dirty="0" smtClean="0"/>
              <a:t>owns</a:t>
            </a:r>
            <a:r>
              <a:rPr lang="en-US" sz="2000" dirty="0" smtClean="0"/>
              <a:t>    it: it can declassify it and bypass restrictions on that category.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Small 140 line wrapper script extracts the AV output and prints it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344622" y="1897400"/>
            <a:ext cx="1518232" cy="193525"/>
            <a:chOff x="4344622" y="1897400"/>
            <a:chExt cx="1518232" cy="19352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4622" y="1990510"/>
              <a:ext cx="15182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686952" y="1897400"/>
              <a:ext cx="221242" cy="193525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686952" y="1897400"/>
              <a:ext cx="221242" cy="193525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332297" y="2000057"/>
            <a:ext cx="1635592" cy="836090"/>
            <a:chOff x="4332297" y="2000057"/>
            <a:chExt cx="1635592" cy="83609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332297" y="2000057"/>
              <a:ext cx="1635592" cy="8360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848901" y="2202582"/>
              <a:ext cx="221242" cy="193525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848901" y="2202584"/>
              <a:ext cx="221242" cy="193525"/>
            </a:xfrm>
            <a:prstGeom prst="line">
              <a:avLst/>
            </a:prstGeom>
            <a:ln w="254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690885" y="1458150"/>
            <a:ext cx="1604623" cy="1550596"/>
            <a:chOff x="2690885" y="1458150"/>
            <a:chExt cx="1604623" cy="1550596"/>
          </a:xfrm>
        </p:grpSpPr>
        <p:sp>
          <p:nvSpPr>
            <p:cNvPr id="21" name="Rectangle 20"/>
            <p:cNvSpPr/>
            <p:nvPr/>
          </p:nvSpPr>
          <p:spPr>
            <a:xfrm>
              <a:off x="2690885" y="2893973"/>
              <a:ext cx="114773" cy="11477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18370" y="2892083"/>
              <a:ext cx="114773" cy="11477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58294" y="1465975"/>
              <a:ext cx="114773" cy="11477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80735" y="1458150"/>
              <a:ext cx="114773" cy="11477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506950" y="1193665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5083326" y="3960892"/>
            <a:ext cx="203465" cy="203465"/>
          </a:xfrm>
          <a:prstGeom prst="star5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5401379" y="1333775"/>
            <a:ext cx="152671" cy="152671"/>
          </a:xfrm>
          <a:prstGeom prst="star5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0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4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 explained in full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9862" y="1312863"/>
            <a:ext cx="9238297" cy="339407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Colors (categories) have levels,</a:t>
            </a:r>
            <a:br>
              <a:rPr lang="en-US" sz="1800" dirty="0" smtClean="0"/>
            </a:br>
            <a:r>
              <a:rPr lang="en-US" sz="1800" dirty="0" smtClean="0"/>
              <a:t>    own, 0 lowest, 1 default, 4 highest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Bob marks all </a:t>
            </a:r>
            <a:r>
              <a:rPr lang="en-US" sz="1800" dirty="0" smtClean="0"/>
              <a:t>User Data as </a:t>
            </a:r>
            <a:r>
              <a:rPr lang="en-US" sz="1800" dirty="0" smtClean="0"/>
              <a:t>color</a:t>
            </a:r>
            <a:br>
              <a:rPr lang="en-US" sz="1800" dirty="0" smtClean="0"/>
            </a:br>
            <a:r>
              <a:rPr lang="en-US" sz="1800" dirty="0" smtClean="0"/>
              <a:t>{b</a:t>
            </a:r>
            <a:r>
              <a:rPr lang="en-US" sz="1800" baseline="-25000" dirty="0" smtClean="0"/>
              <a:t>w</a:t>
            </a:r>
            <a:r>
              <a:rPr lang="en-US" sz="1800" dirty="0" smtClean="0"/>
              <a:t>0,b</a:t>
            </a:r>
            <a:r>
              <a:rPr lang="en-US" sz="1800" baseline="-25000" dirty="0" smtClean="0"/>
              <a:t>r</a:t>
            </a:r>
            <a:r>
              <a:rPr lang="en-US" sz="1800" dirty="0" smtClean="0"/>
              <a:t>3,1}, i.e. color </a:t>
            </a:r>
            <a:r>
              <a:rPr lang="en-US" sz="1800" dirty="0" err="1" smtClean="0"/>
              <a:t>bob</a:t>
            </a:r>
            <a:r>
              <a:rPr lang="en-US" sz="1800" baseline="-25000" dirty="0" err="1" smtClean="0"/>
              <a:t>write</a:t>
            </a:r>
            <a:r>
              <a:rPr lang="en-US" sz="1800" dirty="0" smtClean="0"/>
              <a:t>=0, </a:t>
            </a:r>
            <a:br>
              <a:rPr lang="en-US" sz="1800" dirty="0" smtClean="0"/>
            </a:br>
            <a:r>
              <a:rPr lang="en-US" sz="1800" dirty="0" err="1" smtClean="0"/>
              <a:t>bob</a:t>
            </a:r>
            <a:r>
              <a:rPr lang="en-US" sz="1800" baseline="-25000" dirty="0" err="1" smtClean="0"/>
              <a:t>read</a:t>
            </a:r>
            <a:r>
              <a:rPr lang="en-US" sz="1800" dirty="0" smtClean="0"/>
              <a:t>=</a:t>
            </a:r>
            <a:r>
              <a:rPr lang="en-US" sz="1800" dirty="0"/>
              <a:t>3</a:t>
            </a:r>
            <a:r>
              <a:rPr lang="en-US" sz="1800" dirty="0" smtClean="0"/>
              <a:t>, all other colors = 1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w</a:t>
            </a:r>
            <a:r>
              <a:rPr lang="en-US" sz="1800" dirty="0" smtClean="0"/>
              <a:t>rap creates and    owns v (virus) </a:t>
            </a:r>
            <a:br>
              <a:rPr lang="en-US" sz="1800" dirty="0" smtClean="0"/>
            </a:br>
            <a:r>
              <a:rPr lang="en-US" sz="1800" dirty="0" smtClean="0"/>
              <a:t>category, and owns read category (can downgrade and bypass v and r restrictions)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w</a:t>
            </a:r>
            <a:r>
              <a:rPr lang="en-US" sz="1800" dirty="0" smtClean="0"/>
              <a:t>rap spawns virus scanner and helper with v level 3, /</a:t>
            </a:r>
            <a:r>
              <a:rPr lang="en-US" sz="1800" dirty="0" err="1" smtClean="0"/>
              <a:t>tmp</a:t>
            </a:r>
            <a:r>
              <a:rPr lang="en-US" sz="1800" dirty="0" smtClean="0"/>
              <a:t> with v level 3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 smtClean="0"/>
              <a:t>AV/helper cannot communicate with network, update daemon, because they don’t have color v=3, it can write secrets to /</a:t>
            </a:r>
            <a:r>
              <a:rPr lang="en-US" sz="1800" b="1" dirty="0" err="1" smtClean="0"/>
              <a:t>tmp</a:t>
            </a:r>
            <a:r>
              <a:rPr lang="en-US" sz="1800" b="1" dirty="0" smtClean="0"/>
              <a:t> (but others cannot read it)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 smtClean="0"/>
              <a:t>AV/helper cannot corrupt files, because they don’t have </a:t>
            </a:r>
            <a:r>
              <a:rPr lang="en-US" sz="1800" b="1" dirty="0" err="1" smtClean="0"/>
              <a:t>b</a:t>
            </a:r>
            <a:r>
              <a:rPr lang="en-US" sz="1800" b="1" baseline="-25000" dirty="0" err="1" smtClean="0"/>
              <a:t>w</a:t>
            </a:r>
            <a:r>
              <a:rPr lang="en-US" sz="1800" b="1" dirty="0" smtClean="0"/>
              <a:t> permission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/>
              <a:t>A</a:t>
            </a:r>
            <a:r>
              <a:rPr lang="en-US" sz="1800" b="1" dirty="0" smtClean="0"/>
              <a:t>ll communication through trusted 140 line wrap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10" r="5198" b="12353"/>
          <a:stretch/>
        </p:blipFill>
        <p:spPr bwMode="auto">
          <a:xfrm>
            <a:off x="3848096" y="0"/>
            <a:ext cx="5404520" cy="297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5-Point Star 6"/>
          <p:cNvSpPr/>
          <p:nvPr/>
        </p:nvSpPr>
        <p:spPr>
          <a:xfrm>
            <a:off x="2333322" y="2891370"/>
            <a:ext cx="203465" cy="203465"/>
          </a:xfrm>
          <a:prstGeom prst="star5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623742" y="1668668"/>
            <a:ext cx="203465" cy="203465"/>
          </a:xfrm>
          <a:prstGeom prst="star5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5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dirty="0" err="1" smtClean="0"/>
              <a:t>vs</a:t>
            </a:r>
            <a:r>
              <a:rPr lang="en-US" dirty="0" smtClean="0"/>
              <a:t> IFC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9862" y="1312863"/>
            <a:ext cx="8974137" cy="3394075"/>
          </a:xfrm>
        </p:spPr>
        <p:txBody>
          <a:bodyPr/>
          <a:lstStyle/>
          <a:p>
            <a:r>
              <a:rPr lang="en-US" sz="1800" dirty="0" smtClean="0"/>
              <a:t>How is this different from Unix?</a:t>
            </a:r>
            <a:br>
              <a:rPr lang="en-US" sz="1800" dirty="0" smtClean="0"/>
            </a:br>
            <a:r>
              <a:rPr lang="en-US" sz="1800" dirty="0" smtClean="0"/>
              <a:t>We just have to be careful with </a:t>
            </a:r>
            <a:br>
              <a:rPr lang="en-US" sz="1800" dirty="0" smtClean="0"/>
            </a:br>
            <a:r>
              <a:rPr lang="en-US" sz="1800" dirty="0" smtClean="0"/>
              <a:t>permissions, right?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No, </a:t>
            </a:r>
            <a:r>
              <a:rPr lang="en-US" sz="1800" dirty="0" err="1" smtClean="0"/>
              <a:t>HiStar</a:t>
            </a:r>
            <a:r>
              <a:rPr lang="en-US" sz="1800" dirty="0" smtClean="0"/>
              <a:t> tracks </a:t>
            </a:r>
            <a:r>
              <a:rPr lang="en-US" sz="1800" i="1" dirty="0" smtClean="0"/>
              <a:t>information flow</a:t>
            </a:r>
            <a:r>
              <a:rPr lang="en-US" sz="1800" dirty="0" smtClean="0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Any information flow out of AV</a:t>
            </a:r>
            <a:br>
              <a:rPr lang="en-US" sz="1800" dirty="0" smtClean="0"/>
            </a:br>
            <a:r>
              <a:rPr lang="en-US" sz="1800" dirty="0" smtClean="0"/>
              <a:t>gets tainted as special virus permission v3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If you don’t have </a:t>
            </a:r>
            <a:r>
              <a:rPr lang="en-US" sz="1800" dirty="0" smtClean="0"/>
              <a:t>v3, AV </a:t>
            </a:r>
            <a:r>
              <a:rPr lang="en-US" sz="1800" dirty="0" smtClean="0"/>
              <a:t>scanner cannot leak to you. No matter how buggy </a:t>
            </a:r>
            <a:r>
              <a:rPr lang="en-US" sz="1800" dirty="0" smtClean="0"/>
              <a:t>AV/Helper </a:t>
            </a:r>
            <a:r>
              <a:rPr lang="en-US" sz="1800" dirty="0" smtClean="0"/>
              <a:t>is, no matter how many buffer overflows or malicious code snippets it has!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In Unix, AV scanner might by mistake leak information to a public file, screen, or network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10" r="5198" b="12353"/>
          <a:stretch/>
        </p:blipFill>
        <p:spPr bwMode="auto">
          <a:xfrm>
            <a:off x="3848096" y="0"/>
            <a:ext cx="5404520" cy="297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61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Making </a:t>
            </a:r>
            <a:r>
              <a:rPr lang="en-US" b="1" dirty="0"/>
              <a:t>Information Flow Explicit in </a:t>
            </a:r>
            <a:r>
              <a:rPr lang="en-US" b="1" dirty="0" err="1"/>
              <a:t>HiStar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sz="2000" dirty="0" err="1"/>
              <a:t>Nickolai</a:t>
            </a:r>
            <a:r>
              <a:rPr lang="en-US" sz="2000" dirty="0"/>
              <a:t> </a:t>
            </a:r>
            <a:r>
              <a:rPr lang="en-US" sz="2000" dirty="0" err="1"/>
              <a:t>Zeldovich</a:t>
            </a:r>
            <a:r>
              <a:rPr lang="en-US" sz="2000" dirty="0"/>
              <a:t>, Silas Boyd-</a:t>
            </a:r>
            <a:r>
              <a:rPr lang="en-US" sz="2000" dirty="0" err="1"/>
              <a:t>Wickizer</a:t>
            </a:r>
            <a:r>
              <a:rPr lang="en-US" sz="2000" dirty="0"/>
              <a:t>, Eddie Kohler, and David </a:t>
            </a:r>
            <a:r>
              <a:rPr lang="en-US" sz="2000" dirty="0" err="1" smtClean="0"/>
              <a:t>Mazières</a:t>
            </a:r>
            <a:r>
              <a:rPr lang="en-US" sz="2000" dirty="0" smtClean="0">
                <a:hlinkClick r:id="rId2"/>
              </a:rPr>
              <a:t/>
            </a:r>
            <a:br>
              <a:rPr lang="en-US" sz="2000" dirty="0" smtClean="0">
                <a:hlinkClick r:id="rId2"/>
              </a:rPr>
            </a:b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people.csail.mit.edu/nickolai/papers/zeldovich-histar.pdf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71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Current OSs have too many aspects that need to be secured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Sloppy code in many places lead to vulnerabilities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HiStar</a:t>
            </a:r>
            <a:r>
              <a:rPr lang="en-US" dirty="0" smtClean="0"/>
              <a:t> offers a minimalistic kernel that exposes information flow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Six objects in the kernel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Each object has a label (categories/colors)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Information flow controlled between objects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All of Unix implemented on top of these few abstractions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New applications can implement security using these abstractions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6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Radically different approach to OSs.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DAC </a:t>
            </a:r>
            <a:r>
              <a:rPr lang="en-US" dirty="0" err="1" smtClean="0"/>
              <a:t>vs</a:t>
            </a:r>
            <a:r>
              <a:rPr lang="en-US" dirty="0" smtClean="0"/>
              <a:t> MAC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Attacks the problem with a small microkernel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Everything else implemented on top of </a:t>
            </a:r>
            <a:r>
              <a:rPr lang="en-US" dirty="0" smtClean="0"/>
              <a:t>it</a:t>
            </a:r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All future applications benefit from the security of </a:t>
            </a:r>
            <a:r>
              <a:rPr lang="en-US" dirty="0" err="1" smtClean="0"/>
              <a:t>HiStar</a:t>
            </a:r>
            <a:endParaRPr lang="en-US" dirty="0" smtClean="0"/>
          </a:p>
          <a:p>
            <a:pPr marL="971550" lvl="1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Great bold paper</a:t>
            </a:r>
            <a:r>
              <a:rPr lang="en-US" dirty="0" smtClean="0"/>
              <a:t>! Realistic implementation.</a:t>
            </a:r>
            <a:endParaRPr lang="en-US" dirty="0"/>
          </a:p>
          <a:p>
            <a:pPr marL="971550" lvl="1" indent="-342900">
              <a:buFont typeface="Arial"/>
              <a:buChar char="•"/>
            </a:pPr>
            <a:r>
              <a:rPr lang="en-US" dirty="0" smtClean="0"/>
              <a:t>Why didn’t it have more impact?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Security vulnerabilities discovered in all kinds of apps</a:t>
            </a:r>
          </a:p>
          <a:p>
            <a:pPr marL="971550" lvl="1" indent="-342900">
              <a:buFont typeface="Arial"/>
              <a:buChar char="•"/>
            </a:pPr>
            <a:r>
              <a:rPr lang="en-US" sz="1800" dirty="0" smtClean="0"/>
              <a:t>Buffer overflows, format string issues, SQL injection, JS injection, temp file races, integer overflows</a:t>
            </a:r>
          </a:p>
          <a:p>
            <a:pPr marL="342900" indent="-342900">
              <a:buFont typeface="Arial"/>
              <a:buChar char="•"/>
            </a:pPr>
            <a:endParaRPr lang="en-US" sz="9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Security implemented at many different levels</a:t>
            </a:r>
          </a:p>
          <a:p>
            <a:pPr marL="971550" lvl="1" indent="-342900">
              <a:buFont typeface="Arial"/>
              <a:buChar char="•"/>
            </a:pPr>
            <a:r>
              <a:rPr lang="en-US" sz="1800" dirty="0" smtClean="0"/>
              <a:t>Web app implements its own logic, e.g. private Facebook posts</a:t>
            </a:r>
          </a:p>
          <a:p>
            <a:pPr marL="971550" lvl="1" indent="-342900">
              <a:buFont typeface="Arial"/>
              <a:buChar char="•"/>
            </a:pPr>
            <a:r>
              <a:rPr lang="en-US" sz="1800" dirty="0" smtClean="0"/>
              <a:t>Web servers implement access to different directories (.</a:t>
            </a:r>
            <a:r>
              <a:rPr lang="en-US" sz="1800" dirty="0" err="1" smtClean="0"/>
              <a:t>htaccess</a:t>
            </a:r>
            <a:r>
              <a:rPr lang="en-US" sz="1800" dirty="0" smtClean="0"/>
              <a:t>)</a:t>
            </a:r>
          </a:p>
          <a:p>
            <a:pPr marL="971550" lvl="1" indent="-342900">
              <a:buFont typeface="Arial"/>
              <a:buChar char="•"/>
            </a:pPr>
            <a:r>
              <a:rPr lang="en-US" sz="1800" dirty="0" smtClean="0"/>
              <a:t>OS implements its own ACLs, users, SU, </a:t>
            </a:r>
            <a:r>
              <a:rPr lang="mr-IN" sz="1800" dirty="0" smtClean="0"/>
              <a:t>…</a:t>
            </a:r>
            <a:endParaRPr lang="en-US" sz="1800" dirty="0" smtClean="0"/>
          </a:p>
          <a:p>
            <a:pPr marL="971550" lvl="1" indent="-342900">
              <a:buFont typeface="Arial"/>
              <a:buChar char="•"/>
            </a:pPr>
            <a:r>
              <a:rPr lang="en-US" sz="1800" dirty="0" smtClean="0"/>
              <a:t>Hardware implements security, page tables,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endParaRPr lang="en-US" sz="9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Bugs could exist anywhere, high level info can be leaked at any level!</a:t>
            </a:r>
          </a:p>
          <a:p>
            <a:pPr marL="971550" lvl="1" indent="-342900">
              <a:buFont typeface="Arial"/>
              <a:buChar char="•"/>
            </a:pPr>
            <a:r>
              <a:rPr lang="en-US" sz="1800" dirty="0" smtClean="0"/>
              <a:t>Meltdown leaking secret </a:t>
            </a:r>
            <a:r>
              <a:rPr lang="en-US" sz="1800" dirty="0" err="1" smtClean="0"/>
              <a:t>webapp</a:t>
            </a:r>
            <a:r>
              <a:rPr lang="en-US" sz="1800" dirty="0" smtClean="0"/>
              <a:t> info to another tenant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71633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Small kernel (20k LoC) that controls information flow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Don’t care about bugs in programs, make sure kernel isn’t buggy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Control the information flow between potentially buggy programs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Seen this idea before? </a:t>
            </a:r>
          </a:p>
          <a:p>
            <a:pPr marL="971550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Example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Antivirus needs to scan all your files. 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It will see confidential information.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If the AV code is malicious, it can communicate that code out over the Internet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Kernel can simply now allow AV to send info anywhere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654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Military research in the 70s: </a:t>
            </a:r>
            <a:r>
              <a:rPr lang="en-US" b="1" dirty="0" smtClean="0"/>
              <a:t>Bell </a:t>
            </a:r>
            <a:r>
              <a:rPr lang="en-US" b="1" dirty="0" err="1" smtClean="0"/>
              <a:t>LaPadula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Bell </a:t>
            </a:r>
            <a:r>
              <a:rPr lang="en-US" sz="2000" dirty="0" err="1" smtClean="0"/>
              <a:t>Lapadula</a:t>
            </a:r>
            <a:endParaRPr lang="en-US" sz="2000" dirty="0" smtClean="0"/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Preserve confidentiality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Subjects reading/writing Objects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Subjects and Objects given a level, e.g. 1</a:t>
            </a:r>
            <a:r>
              <a:rPr lang="mr-IN" sz="1800" dirty="0" smtClean="0"/>
              <a:t>…</a:t>
            </a:r>
            <a:r>
              <a:rPr lang="en-US" sz="1800" dirty="0" smtClean="0"/>
              <a:t>4 (unclassified</a:t>
            </a:r>
            <a:r>
              <a:rPr lang="mr-IN" sz="1800" dirty="0" smtClean="0"/>
              <a:t>…</a:t>
            </a:r>
            <a:r>
              <a:rPr lang="en-US" sz="1800" dirty="0" smtClean="0"/>
              <a:t>top secret)</a:t>
            </a:r>
          </a:p>
          <a:p>
            <a:pPr marL="342900" indent="-342900">
              <a:buFont typeface="Arial" charset="0"/>
              <a:buChar char="•"/>
            </a:pPr>
            <a:endParaRPr lang="en-US" sz="9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 smtClean="0"/>
              <a:t>read up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Subject at level </a:t>
            </a:r>
            <a:r>
              <a:rPr lang="en-US" sz="1800" dirty="0" err="1" smtClean="0"/>
              <a:t>i</a:t>
            </a:r>
            <a:r>
              <a:rPr lang="en-US" sz="1800" dirty="0" smtClean="0"/>
              <a:t> cannot read object at level j when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j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/>
              <a:t>e</a:t>
            </a:r>
            <a:r>
              <a:rPr lang="en-US" sz="1800" dirty="0" smtClean="0"/>
              <a:t>.g. anonymous user reading root’s files (could leak /</a:t>
            </a:r>
            <a:r>
              <a:rPr lang="en-US" sz="1800" dirty="0" err="1" smtClean="0"/>
              <a:t>etc</a:t>
            </a:r>
            <a:r>
              <a:rPr lang="en-US" sz="1800" dirty="0" smtClean="0"/>
              <a:t>/</a:t>
            </a:r>
            <a:r>
              <a:rPr lang="en-US" sz="1800" dirty="0" err="1" smtClean="0"/>
              <a:t>passwd</a:t>
            </a:r>
            <a:r>
              <a:rPr lang="en-US" sz="18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sz="9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 smtClean="0"/>
              <a:t>write down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/>
              <a:t>Subject at level </a:t>
            </a:r>
            <a:r>
              <a:rPr lang="en-US" sz="1800" dirty="0" err="1"/>
              <a:t>i</a:t>
            </a:r>
            <a:r>
              <a:rPr lang="en-US" sz="1800" dirty="0"/>
              <a:t> cannot </a:t>
            </a:r>
            <a:r>
              <a:rPr lang="en-US" sz="1800" dirty="0" smtClean="0"/>
              <a:t>write object </a:t>
            </a:r>
            <a:r>
              <a:rPr lang="en-US" sz="1800" dirty="0"/>
              <a:t>at level j when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smtClean="0"/>
              <a:t>&gt; j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/>
              <a:t>e</a:t>
            </a:r>
            <a:r>
              <a:rPr lang="en-US" sz="1800" dirty="0" smtClean="0"/>
              <a:t>.g. root writing to /user/anonymous (could leak secret info to anonymous)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7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Military research in the 70s: </a:t>
            </a:r>
            <a:r>
              <a:rPr lang="en-US" b="1" dirty="0" smtClean="0"/>
              <a:t>Biba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b="1" dirty="0" smtClean="0"/>
              <a:t>Biba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Preserve integrity / trustworthiness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Who would you trust when receiving information?</a:t>
            </a:r>
          </a:p>
          <a:p>
            <a:pPr marL="342900" indent="-342900">
              <a:buFont typeface="Arial" charset="0"/>
              <a:buChar char="•"/>
            </a:pPr>
            <a:endParaRPr lang="en-US" sz="8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 smtClean="0"/>
              <a:t>write up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Subject at level </a:t>
            </a:r>
            <a:r>
              <a:rPr lang="en-US" sz="1800" dirty="0" err="1" smtClean="0"/>
              <a:t>i</a:t>
            </a:r>
            <a:r>
              <a:rPr lang="en-US" sz="1800" dirty="0" smtClean="0"/>
              <a:t> cannot write object at level j when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j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Cannot </a:t>
            </a:r>
            <a:r>
              <a:rPr lang="en-US" sz="1800" dirty="0" smtClean="0"/>
              <a:t>authoritatively provide </a:t>
            </a:r>
            <a:r>
              <a:rPr lang="en-US" sz="1800" dirty="0" smtClean="0"/>
              <a:t>information to the upper levels</a:t>
            </a:r>
          </a:p>
          <a:p>
            <a:pPr marL="342900" indent="-342900">
              <a:buFont typeface="Arial" charset="0"/>
              <a:buChar char="•"/>
            </a:pPr>
            <a:endParaRPr lang="en-US" sz="8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 smtClean="0"/>
              <a:t>read down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/>
              <a:t>Subject at level </a:t>
            </a:r>
            <a:r>
              <a:rPr lang="en-US" sz="1800" dirty="0" err="1"/>
              <a:t>i</a:t>
            </a:r>
            <a:r>
              <a:rPr lang="en-US" sz="1800" dirty="0"/>
              <a:t> cannot </a:t>
            </a:r>
            <a:r>
              <a:rPr lang="en-US" sz="1800" dirty="0" smtClean="0"/>
              <a:t>read object </a:t>
            </a:r>
            <a:r>
              <a:rPr lang="en-US" sz="1800" dirty="0"/>
              <a:t>at level j when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smtClean="0"/>
              <a:t>&gt; j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sz="1800" dirty="0" smtClean="0"/>
              <a:t>Cannot trust information from lower levels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434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Military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Early OS:s implemented these ideas for file systems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Policies on how top secret or classified information could be handled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Reading and writing of files were protected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How is it different from today’s file systems and their security?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sz="1000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Application level concepts wouldn’t get these benefits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OS doesn’t know about the app data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err="1" smtClean="0"/>
              <a:t>HiStar</a:t>
            </a:r>
            <a:r>
              <a:rPr lang="en-US" dirty="0" smtClean="0"/>
              <a:t> exposes these security mechanisms to all apps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b="1" dirty="0" smtClean="0"/>
              <a:t>Information Flow </a:t>
            </a:r>
            <a:r>
              <a:rPr lang="en-US" dirty="0" smtClean="0"/>
              <a:t>as basic OS mechanisms exposed to apps! 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Can implement Bell </a:t>
            </a:r>
            <a:r>
              <a:rPr lang="en-US" dirty="0" err="1" smtClean="0"/>
              <a:t>Lapadula</a:t>
            </a:r>
            <a:r>
              <a:rPr lang="en-US" dirty="0" smtClean="0"/>
              <a:t> and Biba in any app!</a:t>
            </a:r>
          </a:p>
        </p:txBody>
      </p:sp>
    </p:spTree>
    <p:extLst>
      <p:ext uri="{BB962C8B-B14F-4D97-AF65-F5344CB8AC3E}">
        <p14:creationId xmlns:p14="http://schemas.microsoft.com/office/powerpoint/2010/main" val="75299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 Control (IFC)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How should we track information flow?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Associate a </a:t>
            </a:r>
            <a:r>
              <a:rPr lang="en-US" b="1" dirty="0" smtClean="0"/>
              <a:t>Label</a:t>
            </a:r>
            <a:r>
              <a:rPr lang="en-US" i="1" dirty="0" smtClean="0"/>
              <a:t> </a:t>
            </a:r>
            <a:r>
              <a:rPr lang="en-US" dirty="0" smtClean="0"/>
              <a:t>with the data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Label follows data when it moves around 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Labels determine what you can do with the data</a:t>
            </a:r>
          </a:p>
          <a:p>
            <a:pPr marL="1431925" lvl="2" indent="-34290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.g. SSN cannot be sent to any other computer</a:t>
            </a:r>
          </a:p>
          <a:p>
            <a:pPr marL="971550" lvl="1" indent="-34290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49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Virus Scanner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9863" y="1190312"/>
            <a:ext cx="8850312" cy="339407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AV Scanner/Helper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Read virus DB (signatures)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Read </a:t>
            </a:r>
            <a:r>
              <a:rPr lang="en-US" b="1" dirty="0" smtClean="0"/>
              <a:t>all</a:t>
            </a:r>
            <a:r>
              <a:rPr lang="en-US" dirty="0" smtClean="0"/>
              <a:t> files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Read/write </a:t>
            </a:r>
            <a:r>
              <a:rPr lang="en-US" dirty="0" err="1" smtClean="0"/>
              <a:t>tmp</a:t>
            </a:r>
            <a:r>
              <a:rPr lang="en-US" dirty="0" smtClean="0"/>
              <a:t> files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Write to screen scan status</a:t>
            </a:r>
          </a:p>
          <a:p>
            <a:pPr marL="342900" indent="-342900">
              <a:buFont typeface="Arial" charset="0"/>
              <a:buChar char="•"/>
            </a:pPr>
            <a:endParaRPr lang="en-US" sz="900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Update daemon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Read/write data to Internet to fetch latest virus DB</a:t>
            </a:r>
          </a:p>
          <a:p>
            <a:pPr marL="971550" lvl="1" indent="-342900">
              <a:buFont typeface="Arial" charset="0"/>
              <a:buChar char="•"/>
            </a:pPr>
            <a:r>
              <a:rPr lang="en-US" dirty="0" smtClean="0"/>
              <a:t>Write to the virus DB to update it</a:t>
            </a:r>
          </a:p>
          <a:p>
            <a:pPr marL="342900" indent="-342900">
              <a:buFont typeface="Arial" charset="0"/>
              <a:buChar char="•"/>
            </a:pPr>
            <a:endParaRPr lang="en-US" sz="900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we protect files from corruption and leakage to outside?</a:t>
            </a:r>
          </a:p>
          <a:p>
            <a:pPr marL="971550" lvl="1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56512" y="1080300"/>
            <a:ext cx="4904836" cy="249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43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56289</TotalTime>
  <Words>1055</Words>
  <Application>Microsoft Macintosh PowerPoint</Application>
  <PresentationFormat>On-screen Show (16:9)</PresentationFormat>
  <Paragraphs>190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Calibri</vt:lpstr>
      <vt:lpstr>Helvetica Neue</vt:lpstr>
      <vt:lpstr>Helvetica Neue Light</vt:lpstr>
      <vt:lpstr>Lucida Grande</vt:lpstr>
      <vt:lpstr>MS PGothic</vt:lpstr>
      <vt:lpstr>ＭＳ Ｐゴシック</vt:lpstr>
      <vt:lpstr>Newslab Thin</vt:lpstr>
      <vt:lpstr>Tahoma</vt:lpstr>
      <vt:lpstr>Arial</vt:lpstr>
      <vt:lpstr>DB_deck_16x9_example</vt:lpstr>
      <vt:lpstr>Excel.Chart.8</vt:lpstr>
      <vt:lpstr>Making Information Flow Explicit in HiStar Lecture 25, cs262a</vt:lpstr>
      <vt:lpstr>Today’s Paper</vt:lpstr>
      <vt:lpstr>Motivation</vt:lpstr>
      <vt:lpstr>Main idea</vt:lpstr>
      <vt:lpstr>Military research in the 70s: Bell LaPadula</vt:lpstr>
      <vt:lpstr>Military research in the 70s: Biba</vt:lpstr>
      <vt:lpstr>Military Operating Systems</vt:lpstr>
      <vt:lpstr>Information Flow Control (IFC)</vt:lpstr>
      <vt:lpstr>Example: Virus Scanner</vt:lpstr>
      <vt:lpstr>Problems today</vt:lpstr>
      <vt:lpstr>Problems today</vt:lpstr>
      <vt:lpstr>Problems today</vt:lpstr>
      <vt:lpstr>Problems today</vt:lpstr>
      <vt:lpstr>Information Flow to save us!</vt:lpstr>
      <vt:lpstr>Kernels Objects</vt:lpstr>
      <vt:lpstr>Information Flow: Labels &amp; Categories</vt:lpstr>
      <vt:lpstr>Antivirus example fixed with information flow</vt:lpstr>
      <vt:lpstr>AV explained in full</vt:lpstr>
      <vt:lpstr>Unix vs IFC</vt:lpstr>
      <vt:lpstr>Conclusion</vt:lpstr>
      <vt:lpstr>Zooming out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Ali Ghodsi</cp:lastModifiedBy>
  <cp:revision>2412</cp:revision>
  <cp:lastPrinted>2016-09-26T22:07:19Z</cp:lastPrinted>
  <dcterms:created xsi:type="dcterms:W3CDTF">2015-02-13T19:56:21Z</dcterms:created>
  <dcterms:modified xsi:type="dcterms:W3CDTF">2018-04-23T17:38:55Z</dcterms:modified>
</cp:coreProperties>
</file>