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77" r:id="rId2"/>
    <p:sldId id="908" r:id="rId3"/>
    <p:sldId id="910" r:id="rId4"/>
    <p:sldId id="904" r:id="rId5"/>
    <p:sldId id="906" r:id="rId6"/>
    <p:sldId id="907" r:id="rId7"/>
    <p:sldId id="903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83" autoAdjust="0"/>
    <p:restoredTop sz="86429" autoAdjust="0"/>
  </p:normalViewPr>
  <p:slideViewPr>
    <p:cSldViewPr snapToGrid="0">
      <p:cViewPr>
        <p:scale>
          <a:sx n="106" d="100"/>
          <a:sy n="106" d="100"/>
        </p:scale>
        <p:origin x="632" y="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49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21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4/24/18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4/24/18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17D3-99E1-4420-81D7-8B4A93584CA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28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245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000" dirty="0" smtClean="0"/>
              <a:t>Some Takeaways</a:t>
            </a:r>
            <a:r>
              <a:rPr lang="mr-IN" sz="4000" dirty="0" smtClean="0"/>
              <a:t>…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ea typeface="ＭＳ Ｐゴシック" charset="0"/>
              </a:rPr>
              <a:t>(Lecture </a:t>
            </a:r>
            <a:r>
              <a:rPr lang="en-US" sz="4000" dirty="0" smtClean="0">
                <a:ea typeface="ＭＳ Ｐゴシック" charset="0"/>
              </a:rPr>
              <a:t>26, </a:t>
            </a:r>
            <a:r>
              <a:rPr lang="en-US" sz="4000" dirty="0">
                <a:ea typeface="ＭＳ Ｐゴシック" charset="0"/>
              </a:rPr>
              <a:t>cs262a) </a:t>
            </a:r>
            <a:endParaRPr lang="en-US" sz="40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84597"/>
            <a:ext cx="9144000" cy="14371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Ali </a:t>
            </a:r>
            <a:r>
              <a:rPr lang="en-US" sz="2200" dirty="0" err="1" smtClean="0">
                <a:latin typeface="Helvetica Neue" charset="0"/>
                <a:ea typeface="Helvetica Neue" charset="0"/>
                <a:cs typeface="Helvetica Neue" charset="0"/>
              </a:rPr>
              <a:t>Ghodsi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and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April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25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2018</a:t>
            </a:r>
          </a:p>
          <a:p>
            <a:pPr lvl="0" rtl="0">
              <a:spcBef>
                <a:spcPts val="0"/>
              </a:spcBef>
              <a:buNone/>
            </a:pP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22" y="106017"/>
            <a:ext cx="8520600" cy="646664"/>
          </a:xfrm>
        </p:spPr>
        <p:txBody>
          <a:bodyPr/>
          <a:lstStyle/>
          <a:p>
            <a:r>
              <a:rPr lang="en-US" smtClean="0"/>
              <a:t>Designing a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riangle 4"/>
          <p:cNvSpPr/>
          <p:nvPr/>
        </p:nvSpPr>
        <p:spPr>
          <a:xfrm>
            <a:off x="2802835" y="2275665"/>
            <a:ext cx="2961861" cy="2441504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Source Sans Pro" charset="0"/>
                <a:ea typeface="Source Sans Pro" charset="0"/>
                <a:cs typeface="Source Sans Pro" charset="0"/>
              </a:rPr>
              <a:t>Tradeoff</a:t>
            </a:r>
          </a:p>
          <a:p>
            <a:pPr algn="ctr"/>
            <a:r>
              <a:rPr lang="en-US" sz="2400" dirty="0" smtClean="0">
                <a:latin typeface="Source Sans Pro" charset="0"/>
                <a:ea typeface="Source Sans Pro" charset="0"/>
                <a:cs typeface="Source Sans Pro" charset="0"/>
              </a:rPr>
              <a:t>Space</a:t>
            </a:r>
          </a:p>
          <a:p>
            <a:pPr algn="ctr"/>
            <a:endParaRPr lang="en-US" sz="2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9437" y="1523654"/>
            <a:ext cx="2799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Source Sans Pro" charset="0"/>
                <a:ea typeface="Source Sans Pro" charset="0"/>
                <a:cs typeface="Source Sans Pro" charset="0"/>
              </a:rPr>
              <a:t>Functionality </a:t>
            </a:r>
          </a:p>
          <a:p>
            <a:pPr algn="ctr"/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(Flexibility, Extensibility)</a:t>
            </a:r>
            <a:endParaRPr lang="en-US" sz="2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7234" y="4439918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ource Sans Pro" charset="0"/>
                <a:ea typeface="Source Sans Pro" charset="0"/>
                <a:cs typeface="Source Sans Pro" charset="0"/>
              </a:rPr>
              <a:t>Performance</a:t>
            </a:r>
            <a:endParaRPr lang="en-US" sz="2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9978" y="3738442"/>
            <a:ext cx="15696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charset="0"/>
                <a:ea typeface="Source Sans Pro" charset="0"/>
                <a:cs typeface="Source Sans Pro" charset="0"/>
              </a:rPr>
              <a:t>(</a:t>
            </a:r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Easy of use/</a:t>
            </a:r>
          </a:p>
          <a:p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Consistency/</a:t>
            </a:r>
          </a:p>
          <a:p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Safety/</a:t>
            </a:r>
          </a:p>
          <a:p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Security/</a:t>
            </a:r>
            <a:r>
              <a:rPr lang="mr-IN" sz="2000" dirty="0" smtClean="0">
                <a:latin typeface="Source Sans Pro" charset="0"/>
                <a:ea typeface="Source Sans Pro" charset="0"/>
                <a:cs typeface="Source Sans Pro" charset="0"/>
              </a:rPr>
              <a:t>…</a:t>
            </a:r>
            <a:r>
              <a:rPr lang="en-US" sz="2000" dirty="0" smtClean="0">
                <a:latin typeface="Source Sans Pro" charset="0"/>
                <a:ea typeface="Source Sans Pro" charset="0"/>
                <a:cs typeface="Source Sans Pro" charset="0"/>
              </a:rPr>
              <a:t>)</a:t>
            </a:r>
            <a:endParaRPr lang="en-US" sz="2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77799" y="4307829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*</a:t>
            </a:r>
            <a:endParaRPr lang="en-US" sz="6600" b="1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330322" y="919229"/>
            <a:ext cx="8791719" cy="591689"/>
          </a:xfrm>
        </p:spPr>
        <p:txBody>
          <a:bodyPr/>
          <a:lstStyle/>
          <a:p>
            <a:r>
              <a:rPr lang="en-US" dirty="0" smtClean="0"/>
              <a:t>An exercise in picking the point in tradeoff space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089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679"/>
            <a:ext cx="8520600" cy="572700"/>
          </a:xfrm>
        </p:spPr>
        <p:txBody>
          <a:bodyPr/>
          <a:lstStyle/>
          <a:p>
            <a:r>
              <a:rPr lang="en-US" dirty="0" smtClean="0"/>
              <a:t>Tradeoff space examples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74400"/>
              </p:ext>
            </p:extLst>
          </p:nvPr>
        </p:nvGraphicFramePr>
        <p:xfrm>
          <a:off x="203413" y="884650"/>
          <a:ext cx="8520601" cy="41448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8521"/>
                <a:gridCol w="1515979"/>
                <a:gridCol w="1624263"/>
                <a:gridCol w="3321838"/>
              </a:tblGrid>
              <a:tr h="691086"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Performance</a:t>
                      </a:r>
                      <a:endParaRPr lang="en-US" b="1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Functionality </a:t>
                      </a:r>
                      <a:r>
                        <a:rPr lang="en-US" b="0" i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(Flexibility / Extensibility)</a:t>
                      </a:r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* (</a:t>
                      </a:r>
                      <a:r>
                        <a:rPr lang="en-US" sz="1800" b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Easy of use /</a:t>
                      </a:r>
                      <a:r>
                        <a:rPr lang="en-US" sz="1800" b="0" baseline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C</a:t>
                      </a:r>
                      <a:r>
                        <a:rPr lang="en-US" sz="1800" b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onsistency/</a:t>
                      </a:r>
                    </a:p>
                    <a:p>
                      <a:r>
                        <a:rPr lang="en-US" sz="1800" b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  Safety</a:t>
                      </a:r>
                      <a:r>
                        <a:rPr lang="en-US" sz="1800" b="0" baseline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/ </a:t>
                      </a:r>
                      <a:r>
                        <a:rPr lang="en-US" sz="1800" b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Security/ Reliability</a:t>
                      </a:r>
                      <a:r>
                        <a:rPr lang="mr-IN" sz="1800" b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…</a:t>
                      </a:r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499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SQL</a:t>
                      </a:r>
                      <a:endParaRPr lang="en-US" b="1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499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Unix</a:t>
                      </a:r>
                      <a:endParaRPr lang="en-US" b="1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499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Internet</a:t>
                      </a:r>
                      <a:endParaRPr lang="en-US" b="1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499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Microkernels</a:t>
                      </a:r>
                      <a:endParaRPr lang="en-US" b="1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499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MapReduce</a:t>
                      </a:r>
                      <a:endParaRPr lang="en-US" b="1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499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Spark</a:t>
                      </a:r>
                      <a:endParaRPr lang="en-US" b="1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1499"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TensorFlow</a:t>
                      </a:r>
                      <a:r>
                        <a:rPr lang="en-US" b="1" i="0" baseline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or </a:t>
                      </a:r>
                      <a:r>
                        <a:rPr lang="en-US" b="1" i="0" dirty="0" smtClean="0"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MPI</a:t>
                      </a:r>
                      <a:endParaRPr lang="en-US" b="1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897954" y="1820429"/>
            <a:ext cx="410817" cy="39756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9667" y="1926445"/>
            <a:ext cx="201544" cy="18553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91711" y="1868558"/>
            <a:ext cx="329001" cy="31159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88789" y="182285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" charset="0"/>
                <a:ea typeface="Source Sans Pro" charset="0"/>
                <a:cs typeface="Source Sans Pro" charset="0"/>
              </a:rPr>
              <a:t>Easy of use</a:t>
            </a:r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99731" y="2300115"/>
            <a:ext cx="5210707" cy="369332"/>
            <a:chOff x="2999731" y="2155736"/>
            <a:chExt cx="5210707" cy="369332"/>
          </a:xfrm>
        </p:grpSpPr>
        <p:sp>
          <p:nvSpPr>
            <p:cNvPr id="11" name="Oval 10"/>
            <p:cNvSpPr/>
            <p:nvPr/>
          </p:nvSpPr>
          <p:spPr>
            <a:xfrm>
              <a:off x="8008894" y="2259322"/>
              <a:ext cx="201544" cy="18553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999731" y="2189403"/>
              <a:ext cx="329001" cy="31159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451542" y="2185392"/>
              <a:ext cx="329001" cy="31159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84777" y="2155736"/>
              <a:ext cx="218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Easy of use / security</a:t>
              </a:r>
              <a:endParaRPr lang="en-US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07752" y="2752925"/>
            <a:ext cx="5202686" cy="397565"/>
            <a:chOff x="3007752" y="2608546"/>
            <a:chExt cx="5202686" cy="397565"/>
          </a:xfrm>
        </p:grpSpPr>
        <p:sp>
          <p:nvSpPr>
            <p:cNvPr id="13" name="Oval 12"/>
            <p:cNvSpPr/>
            <p:nvPr/>
          </p:nvSpPr>
          <p:spPr>
            <a:xfrm>
              <a:off x="3007752" y="2642597"/>
              <a:ext cx="329001" cy="31159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15081" y="2608546"/>
              <a:ext cx="410817" cy="39756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008894" y="2714562"/>
              <a:ext cx="201544" cy="18553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80765" y="2620960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Reliability / </a:t>
              </a:r>
              <a:r>
                <a:rPr lang="en-US" dirty="0" err="1" smtClean="0">
                  <a:latin typeface="Source Sans Pro" charset="0"/>
                  <a:ea typeface="Source Sans Pro" charset="0"/>
                  <a:cs typeface="Source Sans Pro" charset="0"/>
                </a:rPr>
                <a:t>QoS</a:t>
              </a:r>
              <a:endParaRPr lang="en-US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5439" y="3206115"/>
            <a:ext cx="5212423" cy="397565"/>
            <a:chOff x="3055439" y="3061736"/>
            <a:chExt cx="5212423" cy="397565"/>
          </a:xfrm>
        </p:grpSpPr>
        <p:sp>
          <p:nvSpPr>
            <p:cNvPr id="18" name="Oval 17"/>
            <p:cNvSpPr/>
            <p:nvPr/>
          </p:nvSpPr>
          <p:spPr>
            <a:xfrm>
              <a:off x="4411070" y="3061736"/>
              <a:ext cx="410817" cy="39756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55439" y="3167752"/>
              <a:ext cx="201544" cy="18553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938861" y="3116159"/>
              <a:ext cx="329001" cy="31159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00815" y="3074148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Safety / Security</a:t>
              </a:r>
              <a:endParaRPr lang="en-US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458" y="3683368"/>
            <a:ext cx="5261242" cy="397566"/>
            <a:chOff x="3063458" y="3538989"/>
            <a:chExt cx="5261242" cy="397566"/>
          </a:xfrm>
        </p:grpSpPr>
        <p:sp>
          <p:nvSpPr>
            <p:cNvPr id="22" name="Oval 21"/>
            <p:cNvSpPr/>
            <p:nvPr/>
          </p:nvSpPr>
          <p:spPr>
            <a:xfrm>
              <a:off x="4431122" y="3538990"/>
              <a:ext cx="410817" cy="39756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63458" y="3608914"/>
              <a:ext cx="201544" cy="18553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913883" y="3538989"/>
              <a:ext cx="410817" cy="39756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84771" y="3539372"/>
              <a:ext cx="2278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Scalability / reliability</a:t>
              </a:r>
              <a:endParaRPr lang="en-US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7752" y="4136558"/>
            <a:ext cx="5312936" cy="397565"/>
            <a:chOff x="3007752" y="3992179"/>
            <a:chExt cx="5312936" cy="397565"/>
          </a:xfrm>
        </p:grpSpPr>
        <p:sp>
          <p:nvSpPr>
            <p:cNvPr id="25" name="Oval 24"/>
            <p:cNvSpPr/>
            <p:nvPr/>
          </p:nvSpPr>
          <p:spPr>
            <a:xfrm>
              <a:off x="4487271" y="4028276"/>
              <a:ext cx="325362" cy="30309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909871" y="3992179"/>
              <a:ext cx="410817" cy="39756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007752" y="4010665"/>
              <a:ext cx="329001" cy="31159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92791" y="4004596"/>
              <a:ext cx="2278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Scalability / reliability</a:t>
              </a:r>
              <a:endParaRPr lang="en-US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66843" y="4589751"/>
            <a:ext cx="5249208" cy="406066"/>
            <a:chOff x="2966843" y="4445372"/>
            <a:chExt cx="5249208" cy="406066"/>
          </a:xfrm>
        </p:grpSpPr>
        <p:sp>
          <p:nvSpPr>
            <p:cNvPr id="28" name="Oval 27"/>
            <p:cNvSpPr/>
            <p:nvPr/>
          </p:nvSpPr>
          <p:spPr>
            <a:xfrm>
              <a:off x="2966843" y="4453873"/>
              <a:ext cx="410817" cy="39756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435129" y="4445372"/>
              <a:ext cx="410817" cy="39756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014507" y="4543147"/>
              <a:ext cx="201544" cy="18553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84778" y="4465796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ource Sans Pro" charset="0"/>
                  <a:ea typeface="Source Sans Pro" charset="0"/>
                  <a:cs typeface="Source Sans Pro" charset="0"/>
                </a:rPr>
                <a:t>Easy of use</a:t>
              </a:r>
              <a:endParaRPr lang="en-US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8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60717"/>
            <a:ext cx="8520600" cy="572700"/>
          </a:xfrm>
        </p:spPr>
        <p:txBody>
          <a:bodyPr/>
          <a:lstStyle/>
          <a:p>
            <a:r>
              <a:rPr lang="en-US" dirty="0" smtClean="0"/>
              <a:t>Big Theme: Indirection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860931"/>
            <a:ext cx="8791719" cy="4426690"/>
          </a:xfrm>
        </p:spPr>
        <p:txBody>
          <a:bodyPr>
            <a:normAutofit/>
          </a:bodyPr>
          <a:lstStyle/>
          <a:p>
            <a:r>
              <a:rPr lang="en-US" dirty="0" smtClean="0"/>
              <a:t>Add an intermediate layer to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implify system design</a:t>
            </a:r>
          </a:p>
          <a:p>
            <a:pPr lvl="1"/>
            <a:r>
              <a:rPr lang="en-US" dirty="0" smtClean="0"/>
              <a:t>Decouple evolution of </a:t>
            </a:r>
            <a:br>
              <a:rPr lang="en-US" dirty="0" smtClean="0"/>
            </a:br>
            <a:r>
              <a:rPr lang="en-US" dirty="0" smtClean="0"/>
              <a:t>lower and higher layer</a:t>
            </a:r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Internet protocol (IP): between Transport and Link layers</a:t>
            </a:r>
          </a:p>
          <a:p>
            <a:pPr lvl="1"/>
            <a:r>
              <a:rPr lang="en-US" dirty="0" smtClean="0"/>
              <a:t>OS: between hardware and apps</a:t>
            </a:r>
          </a:p>
          <a:p>
            <a:pPr lvl="1"/>
            <a:r>
              <a:rPr lang="en-US" dirty="0" smtClean="0"/>
              <a:t>VM: between hardware and OS</a:t>
            </a:r>
          </a:p>
          <a:p>
            <a:pPr lvl="1"/>
            <a:r>
              <a:rPr lang="en-US" dirty="0" smtClean="0"/>
              <a:t>LLVM IR</a:t>
            </a:r>
            <a:r>
              <a:rPr lang="en-US" dirty="0"/>
              <a:t>: between optimizer and code generation</a:t>
            </a:r>
          </a:p>
          <a:p>
            <a:pPr lvl="1"/>
            <a:r>
              <a:rPr lang="en-US" dirty="0" smtClean="0"/>
              <a:t>SQL: abstracts away DB internals from users</a:t>
            </a:r>
          </a:p>
          <a:p>
            <a:pPr lvl="1"/>
            <a:r>
              <a:rPr lang="en-US" dirty="0" smtClean="0"/>
              <a:t>ADI: abstracts away communication protocol from MPI implementation</a:t>
            </a:r>
          </a:p>
          <a:p>
            <a:pPr lvl="1"/>
            <a:r>
              <a:rPr lang="en-US" dirty="0" smtClean="0"/>
              <a:t>Spark core and Catalyst: abstracts away 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21427" y="967413"/>
            <a:ext cx="490330" cy="2915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7045" y="967413"/>
            <a:ext cx="490330" cy="2915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2663" y="967414"/>
            <a:ext cx="490330" cy="2915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21427" y="1895065"/>
            <a:ext cx="490330" cy="26504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37045" y="1880251"/>
            <a:ext cx="490330" cy="26504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52663" y="1880250"/>
            <a:ext cx="490330" cy="26504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2"/>
            <a:endCxn id="9" idx="0"/>
          </p:cNvCxnSpPr>
          <p:nvPr/>
        </p:nvCxnSpPr>
        <p:spPr>
          <a:xfrm>
            <a:off x="4366592" y="1258961"/>
            <a:ext cx="715618" cy="62129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8" idx="0"/>
          </p:cNvCxnSpPr>
          <p:nvPr/>
        </p:nvCxnSpPr>
        <p:spPr>
          <a:xfrm flipH="1">
            <a:off x="4366592" y="1258961"/>
            <a:ext cx="715618" cy="6361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  <a:endCxn id="8" idx="0"/>
          </p:cNvCxnSpPr>
          <p:nvPr/>
        </p:nvCxnSpPr>
        <p:spPr>
          <a:xfrm flipH="1">
            <a:off x="4366592" y="1258962"/>
            <a:ext cx="1431236" cy="63610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9" idx="0"/>
          </p:cNvCxnSpPr>
          <p:nvPr/>
        </p:nvCxnSpPr>
        <p:spPr>
          <a:xfrm>
            <a:off x="5082210" y="1258961"/>
            <a:ext cx="0" cy="62129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10" idx="0"/>
          </p:cNvCxnSpPr>
          <p:nvPr/>
        </p:nvCxnSpPr>
        <p:spPr>
          <a:xfrm>
            <a:off x="5082210" y="1258961"/>
            <a:ext cx="715618" cy="62128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0"/>
            <a:endCxn id="7" idx="2"/>
          </p:cNvCxnSpPr>
          <p:nvPr/>
        </p:nvCxnSpPr>
        <p:spPr>
          <a:xfrm flipV="1">
            <a:off x="5082210" y="1258962"/>
            <a:ext cx="715618" cy="62128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0"/>
            <a:endCxn id="7" idx="2"/>
          </p:cNvCxnSpPr>
          <p:nvPr/>
        </p:nvCxnSpPr>
        <p:spPr>
          <a:xfrm flipV="1">
            <a:off x="5797828" y="1258962"/>
            <a:ext cx="0" cy="6212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0"/>
            <a:endCxn id="5" idx="2"/>
          </p:cNvCxnSpPr>
          <p:nvPr/>
        </p:nvCxnSpPr>
        <p:spPr>
          <a:xfrm flipV="1">
            <a:off x="4366592" y="1258961"/>
            <a:ext cx="0" cy="6361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016488" y="927657"/>
            <a:ext cx="39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ource Sans Pro" charset="0"/>
                <a:ea typeface="Source Sans Pro" charset="0"/>
                <a:cs typeface="Source Sans Pro" charset="0"/>
              </a:rPr>
              <a:t>N</a:t>
            </a:r>
            <a:endParaRPr lang="en-US" sz="200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10000" y="1801026"/>
            <a:ext cx="397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" charset="0"/>
                <a:ea typeface="Source Sans Pro" charset="0"/>
                <a:cs typeface="Source Sans Pro" charset="0"/>
              </a:rPr>
              <a:t>M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77339" y="1305342"/>
            <a:ext cx="70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NxM</a:t>
            </a:r>
            <a:endParaRPr lang="en-US" sz="2000" b="1" dirty="0">
              <a:solidFill>
                <a:srgbClr val="FF0000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579428" y="934285"/>
            <a:ext cx="2643814" cy="1268127"/>
            <a:chOff x="6579428" y="1225829"/>
            <a:chExt cx="2643814" cy="1268127"/>
          </a:xfrm>
        </p:grpSpPr>
        <p:sp>
          <p:nvSpPr>
            <p:cNvPr id="36" name="Rectangle 35"/>
            <p:cNvSpPr/>
            <p:nvPr/>
          </p:nvSpPr>
          <p:spPr>
            <a:xfrm>
              <a:off x="6910734" y="1258956"/>
              <a:ext cx="490330" cy="2915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6352" y="1258956"/>
              <a:ext cx="490330" cy="2915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341970" y="1258957"/>
              <a:ext cx="490330" cy="2915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37238" y="2186608"/>
              <a:ext cx="490330" cy="265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52856" y="2171794"/>
              <a:ext cx="490330" cy="265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368474" y="2171793"/>
              <a:ext cx="490330" cy="265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414316" y="1749287"/>
              <a:ext cx="940906" cy="22528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50" idx="0"/>
              <a:endCxn id="36" idx="2"/>
            </p:cNvCxnSpPr>
            <p:nvPr/>
          </p:nvCxnSpPr>
          <p:spPr>
            <a:xfrm flipH="1" flipV="1">
              <a:off x="7155899" y="1550504"/>
              <a:ext cx="728870" cy="19878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0" idx="0"/>
              <a:endCxn id="37" idx="2"/>
            </p:cNvCxnSpPr>
            <p:nvPr/>
          </p:nvCxnSpPr>
          <p:spPr>
            <a:xfrm flipH="1" flipV="1">
              <a:off x="7871517" y="1550504"/>
              <a:ext cx="13252" cy="19878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0"/>
              <a:endCxn id="38" idx="2"/>
            </p:cNvCxnSpPr>
            <p:nvPr/>
          </p:nvCxnSpPr>
          <p:spPr>
            <a:xfrm flipV="1">
              <a:off x="7884769" y="1550505"/>
              <a:ext cx="702366" cy="19878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0" idx="2"/>
              <a:endCxn id="39" idx="0"/>
            </p:cNvCxnSpPr>
            <p:nvPr/>
          </p:nvCxnSpPr>
          <p:spPr>
            <a:xfrm flipH="1">
              <a:off x="7182403" y="1974574"/>
              <a:ext cx="702366" cy="21203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0" idx="2"/>
              <a:endCxn id="40" idx="0"/>
            </p:cNvCxnSpPr>
            <p:nvPr/>
          </p:nvCxnSpPr>
          <p:spPr>
            <a:xfrm>
              <a:off x="7884769" y="1974574"/>
              <a:ext cx="13252" cy="19722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0" idx="2"/>
              <a:endCxn id="41" idx="0"/>
            </p:cNvCxnSpPr>
            <p:nvPr/>
          </p:nvCxnSpPr>
          <p:spPr>
            <a:xfrm>
              <a:off x="7884769" y="1974574"/>
              <a:ext cx="728870" cy="19721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ght Arrow 71"/>
            <p:cNvSpPr/>
            <p:nvPr/>
          </p:nvSpPr>
          <p:spPr>
            <a:xfrm>
              <a:off x="6579428" y="1709531"/>
              <a:ext cx="357810" cy="24770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401330" y="1659040"/>
              <a:ext cx="7020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mtClean="0">
                  <a:latin typeface="Source Sans Pro" charset="0"/>
                  <a:ea typeface="Source Sans Pro" charset="0"/>
                  <a:cs typeface="Source Sans Pro" charset="0"/>
                </a:rPr>
                <a:t>N+M</a:t>
              </a:r>
              <a:endParaRPr lang="en-US" sz="2000" b="1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792822" y="1225829"/>
              <a:ext cx="397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Source Sans Pro" charset="0"/>
                  <a:ea typeface="Source Sans Pro" charset="0"/>
                  <a:cs typeface="Source Sans Pro" charset="0"/>
                </a:rPr>
                <a:t>N</a:t>
              </a:r>
              <a:endParaRPr lang="en-US" sz="200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825954" y="2093846"/>
              <a:ext cx="397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Source Sans Pro" charset="0"/>
                  <a:ea typeface="Source Sans Pro" charset="0"/>
                  <a:cs typeface="Source Sans Pro" charset="0"/>
                </a:rPr>
                <a:t>M</a:t>
              </a:r>
              <a:endParaRPr lang="en-US" sz="20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39009"/>
            <a:ext cx="8520600" cy="813466"/>
          </a:xfrm>
        </p:spPr>
        <p:txBody>
          <a:bodyPr/>
          <a:lstStyle/>
          <a:p>
            <a:r>
              <a:rPr lang="en-US" dirty="0" smtClean="0"/>
              <a:t>Big Theme: End-to-end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twice about implementing functionality at lower layer:</a:t>
            </a:r>
          </a:p>
          <a:p>
            <a:pPr lvl="1"/>
            <a:r>
              <a:rPr lang="en-US" dirty="0" smtClean="0"/>
              <a:t>Implement at lower layer only s performance improvement</a:t>
            </a:r>
          </a:p>
          <a:p>
            <a:pPr lvl="1"/>
            <a:r>
              <a:rPr lang="en-US" dirty="0" smtClean="0"/>
              <a:t>Only if it doesn’t hurt performance of apps that don’t need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Microkernels, </a:t>
            </a:r>
            <a:r>
              <a:rPr lang="en-US" dirty="0" err="1" smtClean="0"/>
              <a:t>Exokernel</a:t>
            </a:r>
            <a:endParaRPr lang="en-US" dirty="0" smtClean="0"/>
          </a:p>
          <a:p>
            <a:pPr lvl="1"/>
            <a:r>
              <a:rPr lang="en-US" dirty="0" smtClean="0"/>
              <a:t>RISC processor</a:t>
            </a:r>
          </a:p>
          <a:p>
            <a:pPr lvl="1"/>
            <a:r>
              <a:rPr lang="en-US" dirty="0" smtClean="0"/>
              <a:t> ADI from MPI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293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00643"/>
            <a:ext cx="8520600" cy="572700"/>
          </a:xfrm>
        </p:spPr>
        <p:txBody>
          <a:bodyPr/>
          <a:lstStyle/>
          <a:p>
            <a:r>
              <a:rPr lang="en-US" dirty="0" smtClean="0"/>
              <a:t>Big Theme: Specialization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179091"/>
            <a:ext cx="8709457" cy="3880185"/>
          </a:xfrm>
        </p:spPr>
        <p:txBody>
          <a:bodyPr/>
          <a:lstStyle/>
          <a:p>
            <a:r>
              <a:rPr lang="en-US" dirty="0" smtClean="0"/>
              <a:t>Improve one dimension without impacting others</a:t>
            </a:r>
          </a:p>
          <a:p>
            <a:pPr lvl="1"/>
            <a:r>
              <a:rPr lang="en-US" dirty="0" smtClean="0"/>
              <a:t>Idea: </a:t>
            </a:r>
            <a:r>
              <a:rPr lang="en-US" dirty="0" smtClean="0">
                <a:solidFill>
                  <a:schemeClr val="accent2"/>
                </a:solidFill>
              </a:rPr>
              <a:t>Leverage semantics about workloads we specialized for!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SQL: focus on querying structured data (improve performance)</a:t>
            </a:r>
          </a:p>
          <a:p>
            <a:pPr lvl="1"/>
            <a:r>
              <a:rPr lang="en-US" dirty="0" smtClean="0"/>
              <a:t>CRDT: </a:t>
            </a:r>
            <a:r>
              <a:rPr lang="en-US" dirty="0"/>
              <a:t>f</a:t>
            </a:r>
            <a:r>
              <a:rPr lang="en-US" dirty="0" smtClean="0"/>
              <a:t>ocus on commutative operations (improve performance)</a:t>
            </a:r>
          </a:p>
          <a:p>
            <a:pPr lvl="2"/>
            <a:r>
              <a:rPr lang="en-US" dirty="0" smtClean="0"/>
              <a:t>Also recall coordination avoidance</a:t>
            </a:r>
          </a:p>
          <a:p>
            <a:pPr lvl="1"/>
            <a:r>
              <a:rPr lang="en-US" dirty="0" smtClean="0"/>
              <a:t>GFS: focus on large, append only file systems (improve </a:t>
            </a:r>
            <a:r>
              <a:rPr lang="en-US" dirty="0" err="1" smtClean="0"/>
              <a:t>sacalability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Idempotent operations (improve fault tolerance)</a:t>
            </a:r>
          </a:p>
          <a:p>
            <a:pPr lvl="1"/>
            <a:r>
              <a:rPr lang="en-US" dirty="0" smtClean="0"/>
              <a:t>Onion encryption: operation-base encryption (improve performance)</a:t>
            </a:r>
          </a:p>
          <a:p>
            <a:pPr lvl="1"/>
            <a:r>
              <a:rPr lang="en-US" dirty="0" smtClean="0"/>
              <a:t>GPU: focus on graphic workloads, deep (improve performance)</a:t>
            </a:r>
          </a:p>
          <a:p>
            <a:pPr lvl="1"/>
            <a:r>
              <a:rPr lang="en-US" dirty="0" smtClean="0"/>
              <a:t>TPU: focus on deep learning </a:t>
            </a:r>
            <a:r>
              <a:rPr lang="en-US" dirty="0"/>
              <a:t>(improve performance</a:t>
            </a:r>
            <a:r>
              <a:rPr lang="en-US" dirty="0" smtClean="0"/>
              <a:t>)</a:t>
            </a:r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20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27525"/>
            <a:ext cx="8972000" cy="572700"/>
          </a:xfrm>
        </p:spPr>
        <p:txBody>
          <a:bodyPr>
            <a:noAutofit/>
          </a:bodyPr>
          <a:lstStyle/>
          <a:p>
            <a:r>
              <a:rPr lang="en-US" sz="3000" dirty="0" smtClean="0"/>
              <a:t>Some advice on system design</a:t>
            </a:r>
            <a:r>
              <a:rPr lang="mr-IN" sz="3000" dirty="0" smtClean="0"/>
              <a:t>…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89000"/>
            <a:ext cx="8520600" cy="42036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Typically many constraints, many goals you want to satisfy</a:t>
            </a:r>
            <a:r>
              <a:rPr lang="is-IS" dirty="0" smtClean="0"/>
              <a:t>…</a:t>
            </a:r>
          </a:p>
          <a:p>
            <a:pPr>
              <a:lnSpc>
                <a:spcPct val="110000"/>
              </a:lnSpc>
            </a:pPr>
            <a:endParaRPr lang="is-IS" dirty="0"/>
          </a:p>
          <a:p>
            <a:pPr>
              <a:lnSpc>
                <a:spcPct val="110000"/>
              </a:lnSpc>
            </a:pPr>
            <a:r>
              <a:rPr lang="is-IS" dirty="0" smtClean="0"/>
              <a:t>Resist the urge to satisfy all of them, prioritize!</a:t>
            </a:r>
          </a:p>
          <a:p>
            <a:pPr>
              <a:lnSpc>
                <a:spcPct val="110000"/>
              </a:lnSpc>
            </a:pPr>
            <a:endParaRPr lang="is-IS" dirty="0"/>
          </a:p>
          <a:p>
            <a:pPr>
              <a:lnSpc>
                <a:spcPct val="110000"/>
              </a:lnSpc>
            </a:pPr>
            <a:r>
              <a:rPr lang="is-IS" dirty="0" smtClean="0"/>
              <a:t>Always start with the simplest design first</a:t>
            </a:r>
          </a:p>
          <a:p>
            <a:pPr lvl="1">
              <a:lnSpc>
                <a:spcPct val="110000"/>
              </a:lnSpc>
            </a:pPr>
            <a:r>
              <a:rPr lang="is-IS" dirty="0" smtClean="0"/>
              <a:t>Much easier to add features than remove them!</a:t>
            </a:r>
          </a:p>
          <a:p>
            <a:pPr lvl="1">
              <a:lnSpc>
                <a:spcPct val="110000"/>
              </a:lnSpc>
            </a:pPr>
            <a:r>
              <a:rPr lang="is-IS" dirty="0" smtClean="0"/>
              <a:t>Allow you to get early feedback, then iterate fast</a:t>
            </a:r>
          </a:p>
          <a:p>
            <a:pPr lvl="1">
              <a:lnSpc>
                <a:spcPct val="110000"/>
              </a:lnSpc>
            </a:pPr>
            <a:r>
              <a:rPr lang="is-IS" dirty="0" smtClean="0"/>
              <a:t>Minimalist API, clear semantics</a:t>
            </a:r>
          </a:p>
          <a:p>
            <a:pPr lvl="1">
              <a:lnSpc>
                <a:spcPct val="110000"/>
              </a:lnSpc>
            </a:pPr>
            <a:endParaRPr lang="is-IS" dirty="0"/>
          </a:p>
          <a:p>
            <a:pPr>
              <a:lnSpc>
                <a:spcPct val="110000"/>
              </a:lnSpc>
            </a:pPr>
            <a:r>
              <a:rPr lang="is-IS" dirty="0" smtClean="0"/>
              <a:t>Correctness first, optimization second</a:t>
            </a:r>
          </a:p>
          <a:p>
            <a:pPr lvl="1">
              <a:lnSpc>
                <a:spcPct val="110000"/>
              </a:lnSpc>
            </a:pPr>
            <a:r>
              <a:rPr lang="is-IS" dirty="0" smtClean="0"/>
              <a:t>Much easier to optimize latter than add fault tollerance!</a:t>
            </a:r>
          </a:p>
          <a:p>
            <a:pPr>
              <a:lnSpc>
                <a:spcPct val="110000"/>
              </a:lnSpc>
            </a:pPr>
            <a:endParaRPr lang="is-IS" dirty="0"/>
          </a:p>
          <a:p>
            <a:pPr>
              <a:lnSpc>
                <a:spcPct val="110000"/>
              </a:lnSpc>
            </a:pPr>
            <a:r>
              <a:rPr lang="is-IS" dirty="0" smtClean="0"/>
              <a:t>“Make simple things simple and complex things possible” – </a:t>
            </a:r>
            <a:r>
              <a:rPr lang="is-IS" i="1" dirty="0" smtClean="0"/>
              <a:t>Alan Kay</a:t>
            </a:r>
          </a:p>
          <a:p>
            <a:pPr lvl="1">
              <a:lnSpc>
                <a:spcPct val="110000"/>
              </a:lnSpc>
            </a:pPr>
            <a:r>
              <a:rPr lang="is-IS" dirty="0" smtClean="0"/>
              <a:t>Enable users to get some simple things done out of the box </a:t>
            </a:r>
            <a:r>
              <a:rPr lang="is-IS" dirty="0" smtClean="0">
                <a:sym typeface="Wingdings"/>
              </a:rPr>
              <a:t> adoption </a:t>
            </a:r>
            <a:endParaRPr lang="is-IS" dirty="0" smtClean="0"/>
          </a:p>
          <a:p>
            <a:pPr lvl="1">
              <a:lnSpc>
                <a:spcPct val="110000"/>
              </a:lnSpc>
            </a:pPr>
            <a:r>
              <a:rPr lang="is-IS" dirty="0" smtClean="0"/>
              <a:t>Enable experts to experiement </a:t>
            </a:r>
            <a:r>
              <a:rPr lang="is-IS" dirty="0" smtClean="0">
                <a:sym typeface="Wingdings"/>
              </a:rPr>
              <a:t> you’ll learn a lot</a:t>
            </a:r>
            <a:r>
              <a:rPr lang="is-IS" dirty="0" smtClean="0"/>
              <a:t> 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569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57641</TotalTime>
  <Words>407</Words>
  <Application>Microsoft Macintosh PowerPoint</Application>
  <PresentationFormat>On-screen Show (16:9)</PresentationFormat>
  <Paragraphs>104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Calibri</vt:lpstr>
      <vt:lpstr>Helvetica Neue</vt:lpstr>
      <vt:lpstr>Helvetica Neue Light</vt:lpstr>
      <vt:lpstr>Lucida Grande</vt:lpstr>
      <vt:lpstr>MS PGothic</vt:lpstr>
      <vt:lpstr>ＭＳ Ｐゴシック</vt:lpstr>
      <vt:lpstr>Newslab Thin</vt:lpstr>
      <vt:lpstr>Source Sans Pro</vt:lpstr>
      <vt:lpstr>Tahoma</vt:lpstr>
      <vt:lpstr>Wingdings</vt:lpstr>
      <vt:lpstr>Arial</vt:lpstr>
      <vt:lpstr>DB_deck_16x9_example</vt:lpstr>
      <vt:lpstr>Excel.Chart.8</vt:lpstr>
      <vt:lpstr>Some Takeaways… (Lecture 26, cs262a) </vt:lpstr>
      <vt:lpstr>Designing a system</vt:lpstr>
      <vt:lpstr>Tradeoff space examples</vt:lpstr>
      <vt:lpstr>Big Theme: Indirection</vt:lpstr>
      <vt:lpstr>Big Theme: End-to-end arguments</vt:lpstr>
      <vt:lpstr>Big Theme: Specialization</vt:lpstr>
      <vt:lpstr>Some advice on system design…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2384</cp:revision>
  <cp:lastPrinted>2016-09-26T22:07:19Z</cp:lastPrinted>
  <dcterms:created xsi:type="dcterms:W3CDTF">2015-02-13T19:56:21Z</dcterms:created>
  <dcterms:modified xsi:type="dcterms:W3CDTF">2018-04-25T17:30:44Z</dcterms:modified>
</cp:coreProperties>
</file>