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59" r:id="rId4"/>
    <p:sldId id="258" r:id="rId5"/>
    <p:sldId id="257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79" autoAdjust="0"/>
  </p:normalViewPr>
  <p:slideViewPr>
    <p:cSldViewPr snapToGrid="0">
      <p:cViewPr varScale="1">
        <p:scale>
          <a:sx n="66" d="100"/>
          <a:sy n="66" d="100"/>
        </p:scale>
        <p:origin x="12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D98FF-1C2A-4CC2-A88E-BC2D613172BF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1C77B-9CB4-4648-B588-D541A32F7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5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C77B-9CB4-4648-B588-D541A32F7B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C77B-9CB4-4648-B588-D541A32F7B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5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C77B-9CB4-4648-B588-D541A32F7B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2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BCEE-3518-4C68-A945-B820EA727DE1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E330-BCB8-47C1-A773-01AA5B2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2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BCEE-3518-4C68-A945-B820EA727DE1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E330-BCB8-47C1-A773-01AA5B2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BCEE-3518-4C68-A945-B820EA727DE1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E330-BCB8-47C1-A773-01AA5B2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BCEE-3518-4C68-A945-B820EA727DE1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E330-BCB8-47C1-A773-01AA5B2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6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BCEE-3518-4C68-A945-B820EA727DE1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E330-BCB8-47C1-A773-01AA5B2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BCEE-3518-4C68-A945-B820EA727DE1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E330-BCB8-47C1-A773-01AA5B2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5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BCEE-3518-4C68-A945-B820EA727DE1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E330-BCB8-47C1-A773-01AA5B2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BCEE-3518-4C68-A945-B820EA727DE1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E330-BCB8-47C1-A773-01AA5B2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2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BCEE-3518-4C68-A945-B820EA727DE1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E330-BCB8-47C1-A773-01AA5B2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BCEE-3518-4C68-A945-B820EA727DE1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E330-BCB8-47C1-A773-01AA5B2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8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BCEE-3518-4C68-A945-B820EA727DE1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E330-BCB8-47C1-A773-01AA5B2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9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BCEE-3518-4C68-A945-B820EA727DE1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0E330-BCB8-47C1-A773-01AA5B2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8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741" y="1119464"/>
            <a:ext cx="2735534" cy="30271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8619" y="687431"/>
            <a:ext cx="204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Geographic Regions</a:t>
            </a:r>
            <a:endParaRPr lang="en-US" dirty="0"/>
          </a:p>
        </p:txBody>
      </p:sp>
      <p:sp>
        <p:nvSpPr>
          <p:cNvPr id="14" name="Hexagon 13"/>
          <p:cNvSpPr/>
          <p:nvPr/>
        </p:nvSpPr>
        <p:spPr>
          <a:xfrm>
            <a:off x="3743076" y="2031398"/>
            <a:ext cx="860301" cy="808366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4408312" y="2455062"/>
            <a:ext cx="860301" cy="801304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/>
          <p:cNvSpPr/>
          <p:nvPr/>
        </p:nvSpPr>
        <p:spPr>
          <a:xfrm>
            <a:off x="3733403" y="2847369"/>
            <a:ext cx="860301" cy="818147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/>
          <p:cNvSpPr/>
          <p:nvPr/>
        </p:nvSpPr>
        <p:spPr>
          <a:xfrm>
            <a:off x="4398639" y="3258693"/>
            <a:ext cx="860301" cy="801304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/>
          <p:cNvSpPr/>
          <p:nvPr/>
        </p:nvSpPr>
        <p:spPr>
          <a:xfrm>
            <a:off x="5068934" y="2860777"/>
            <a:ext cx="860301" cy="801304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/>
          <p:cNvSpPr/>
          <p:nvPr/>
        </p:nvSpPr>
        <p:spPr>
          <a:xfrm>
            <a:off x="5076279" y="3660703"/>
            <a:ext cx="860301" cy="801304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/>
          <p:cNvSpPr/>
          <p:nvPr/>
        </p:nvSpPr>
        <p:spPr>
          <a:xfrm>
            <a:off x="4408312" y="4054196"/>
            <a:ext cx="860301" cy="801304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/>
          <p:cNvSpPr/>
          <p:nvPr/>
        </p:nvSpPr>
        <p:spPr>
          <a:xfrm>
            <a:off x="6435458" y="3547433"/>
            <a:ext cx="860301" cy="808366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6867512" y="3542465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6443334" y="3542620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6651958" y="3944475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/>
          <p:cNvSpPr/>
          <p:nvPr/>
        </p:nvSpPr>
        <p:spPr>
          <a:xfrm>
            <a:off x="7100694" y="3971097"/>
            <a:ext cx="860301" cy="801304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7532748" y="3966129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>
            <a:off x="7108570" y="3966284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7317194" y="4368139"/>
            <a:ext cx="418467" cy="39230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/>
          <p:cNvSpPr/>
          <p:nvPr/>
        </p:nvSpPr>
        <p:spPr>
          <a:xfrm>
            <a:off x="6425785" y="4363404"/>
            <a:ext cx="860301" cy="818147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6857839" y="4358437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6433661" y="4358592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6642285" y="4760447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Hexagon 62"/>
          <p:cNvSpPr/>
          <p:nvPr/>
        </p:nvSpPr>
        <p:spPr>
          <a:xfrm>
            <a:off x="7091021" y="4774728"/>
            <a:ext cx="860301" cy="801304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7523075" y="4769760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7098897" y="4769915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7307521" y="5171770"/>
            <a:ext cx="418467" cy="39230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Hexagon 66"/>
          <p:cNvSpPr/>
          <p:nvPr/>
        </p:nvSpPr>
        <p:spPr>
          <a:xfrm>
            <a:off x="7761316" y="4376812"/>
            <a:ext cx="860301" cy="801304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>
            <a:off x="8193370" y="4371844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7769192" y="4371999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7977816" y="4773854"/>
            <a:ext cx="418467" cy="39230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Hexagon 70"/>
          <p:cNvSpPr/>
          <p:nvPr/>
        </p:nvSpPr>
        <p:spPr>
          <a:xfrm>
            <a:off x="7768661" y="5176738"/>
            <a:ext cx="860301" cy="801304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>
            <a:off x="8200715" y="5171770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776537" y="5171925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7985161" y="5573780"/>
            <a:ext cx="418467" cy="39230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Hexagon 74"/>
          <p:cNvSpPr/>
          <p:nvPr/>
        </p:nvSpPr>
        <p:spPr>
          <a:xfrm>
            <a:off x="7100694" y="5570231"/>
            <a:ext cx="860301" cy="801304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7532748" y="5560373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>
            <a:off x="7108570" y="5560372"/>
            <a:ext cx="416409" cy="4044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7317194" y="5962383"/>
            <a:ext cx="418467" cy="39230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3721396" y="1924493"/>
            <a:ext cx="2260268" cy="3009013"/>
          </a:xfrm>
          <a:custGeom>
            <a:avLst/>
            <a:gdLst>
              <a:gd name="connsiteX0" fmla="*/ 170121 w 2264735"/>
              <a:gd name="connsiteY0" fmla="*/ 0 h 2966484"/>
              <a:gd name="connsiteX1" fmla="*/ 712382 w 2264735"/>
              <a:gd name="connsiteY1" fmla="*/ 106325 h 2966484"/>
              <a:gd name="connsiteX2" fmla="*/ 2062717 w 2264735"/>
              <a:gd name="connsiteY2" fmla="*/ 988828 h 2966484"/>
              <a:gd name="connsiteX3" fmla="*/ 2264735 w 2264735"/>
              <a:gd name="connsiteY3" fmla="*/ 1392865 h 2966484"/>
              <a:gd name="connsiteX4" fmla="*/ 2264735 w 2264735"/>
              <a:gd name="connsiteY4" fmla="*/ 2200939 h 2966484"/>
              <a:gd name="connsiteX5" fmla="*/ 2264735 w 2264735"/>
              <a:gd name="connsiteY5" fmla="*/ 2200939 h 2966484"/>
              <a:gd name="connsiteX6" fmla="*/ 2041452 w 2264735"/>
              <a:gd name="connsiteY6" fmla="*/ 2647507 h 2966484"/>
              <a:gd name="connsiteX7" fmla="*/ 1360968 w 2264735"/>
              <a:gd name="connsiteY7" fmla="*/ 2945219 h 2966484"/>
              <a:gd name="connsiteX8" fmla="*/ 871870 w 2264735"/>
              <a:gd name="connsiteY8" fmla="*/ 2966484 h 2966484"/>
              <a:gd name="connsiteX9" fmla="*/ 669852 w 2264735"/>
              <a:gd name="connsiteY9" fmla="*/ 2562446 h 2966484"/>
              <a:gd name="connsiteX10" fmla="*/ 765545 w 2264735"/>
              <a:gd name="connsiteY10" fmla="*/ 1988288 h 2966484"/>
              <a:gd name="connsiteX11" fmla="*/ 212652 w 2264735"/>
              <a:gd name="connsiteY11" fmla="*/ 1775637 h 2966484"/>
              <a:gd name="connsiteX12" fmla="*/ 21265 w 2264735"/>
              <a:gd name="connsiteY12" fmla="*/ 1286539 h 2966484"/>
              <a:gd name="connsiteX13" fmla="*/ 0 w 2264735"/>
              <a:gd name="connsiteY13" fmla="*/ 499730 h 2966484"/>
              <a:gd name="connsiteX14" fmla="*/ 170121 w 2264735"/>
              <a:gd name="connsiteY14" fmla="*/ 0 h 296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64735" h="2966484">
                <a:moveTo>
                  <a:pt x="170121" y="0"/>
                </a:moveTo>
                <a:lnTo>
                  <a:pt x="712382" y="106325"/>
                </a:lnTo>
                <a:lnTo>
                  <a:pt x="2062717" y="988828"/>
                </a:lnTo>
                <a:lnTo>
                  <a:pt x="2264735" y="1392865"/>
                </a:lnTo>
                <a:lnTo>
                  <a:pt x="2264735" y="2200939"/>
                </a:lnTo>
                <a:lnTo>
                  <a:pt x="2264735" y="2200939"/>
                </a:lnTo>
                <a:lnTo>
                  <a:pt x="2041452" y="2647507"/>
                </a:lnTo>
                <a:lnTo>
                  <a:pt x="1360968" y="2945219"/>
                </a:lnTo>
                <a:lnTo>
                  <a:pt x="871870" y="2966484"/>
                </a:lnTo>
                <a:lnTo>
                  <a:pt x="669852" y="2562446"/>
                </a:lnTo>
                <a:lnTo>
                  <a:pt x="765545" y="1988288"/>
                </a:lnTo>
                <a:lnTo>
                  <a:pt x="212652" y="1775637"/>
                </a:lnTo>
                <a:lnTo>
                  <a:pt x="21265" y="1286539"/>
                </a:lnTo>
                <a:lnTo>
                  <a:pt x="0" y="499730"/>
                </a:lnTo>
                <a:lnTo>
                  <a:pt x="170121" y="0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>
            <a:spLocks noChangeAspect="1"/>
          </p:cNvSpPr>
          <p:nvPr/>
        </p:nvSpPr>
        <p:spPr>
          <a:xfrm>
            <a:off x="1741690" y="1364839"/>
            <a:ext cx="1356161" cy="1805408"/>
          </a:xfrm>
          <a:custGeom>
            <a:avLst/>
            <a:gdLst>
              <a:gd name="connsiteX0" fmla="*/ 170121 w 2264735"/>
              <a:gd name="connsiteY0" fmla="*/ 0 h 2966484"/>
              <a:gd name="connsiteX1" fmla="*/ 712382 w 2264735"/>
              <a:gd name="connsiteY1" fmla="*/ 106325 h 2966484"/>
              <a:gd name="connsiteX2" fmla="*/ 2062717 w 2264735"/>
              <a:gd name="connsiteY2" fmla="*/ 988828 h 2966484"/>
              <a:gd name="connsiteX3" fmla="*/ 2264735 w 2264735"/>
              <a:gd name="connsiteY3" fmla="*/ 1392865 h 2966484"/>
              <a:gd name="connsiteX4" fmla="*/ 2264735 w 2264735"/>
              <a:gd name="connsiteY4" fmla="*/ 2200939 h 2966484"/>
              <a:gd name="connsiteX5" fmla="*/ 2264735 w 2264735"/>
              <a:gd name="connsiteY5" fmla="*/ 2200939 h 2966484"/>
              <a:gd name="connsiteX6" fmla="*/ 2041452 w 2264735"/>
              <a:gd name="connsiteY6" fmla="*/ 2647507 h 2966484"/>
              <a:gd name="connsiteX7" fmla="*/ 1360968 w 2264735"/>
              <a:gd name="connsiteY7" fmla="*/ 2945219 h 2966484"/>
              <a:gd name="connsiteX8" fmla="*/ 871870 w 2264735"/>
              <a:gd name="connsiteY8" fmla="*/ 2966484 h 2966484"/>
              <a:gd name="connsiteX9" fmla="*/ 669852 w 2264735"/>
              <a:gd name="connsiteY9" fmla="*/ 2562446 h 2966484"/>
              <a:gd name="connsiteX10" fmla="*/ 765545 w 2264735"/>
              <a:gd name="connsiteY10" fmla="*/ 1988288 h 2966484"/>
              <a:gd name="connsiteX11" fmla="*/ 212652 w 2264735"/>
              <a:gd name="connsiteY11" fmla="*/ 1775637 h 2966484"/>
              <a:gd name="connsiteX12" fmla="*/ 21265 w 2264735"/>
              <a:gd name="connsiteY12" fmla="*/ 1286539 h 2966484"/>
              <a:gd name="connsiteX13" fmla="*/ 0 w 2264735"/>
              <a:gd name="connsiteY13" fmla="*/ 499730 h 2966484"/>
              <a:gd name="connsiteX14" fmla="*/ 170121 w 2264735"/>
              <a:gd name="connsiteY14" fmla="*/ 0 h 296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64735" h="2966484">
                <a:moveTo>
                  <a:pt x="170121" y="0"/>
                </a:moveTo>
                <a:lnTo>
                  <a:pt x="712382" y="106325"/>
                </a:lnTo>
                <a:lnTo>
                  <a:pt x="2062717" y="988828"/>
                </a:lnTo>
                <a:lnTo>
                  <a:pt x="2264735" y="1392865"/>
                </a:lnTo>
                <a:lnTo>
                  <a:pt x="2264735" y="2200939"/>
                </a:lnTo>
                <a:lnTo>
                  <a:pt x="2264735" y="2200939"/>
                </a:lnTo>
                <a:lnTo>
                  <a:pt x="2041452" y="2647507"/>
                </a:lnTo>
                <a:lnTo>
                  <a:pt x="1360968" y="2945219"/>
                </a:lnTo>
                <a:lnTo>
                  <a:pt x="871870" y="2966484"/>
                </a:lnTo>
                <a:lnTo>
                  <a:pt x="669852" y="2562446"/>
                </a:lnTo>
                <a:lnTo>
                  <a:pt x="765545" y="1988288"/>
                </a:lnTo>
                <a:lnTo>
                  <a:pt x="212652" y="1775637"/>
                </a:lnTo>
                <a:lnTo>
                  <a:pt x="21265" y="1286539"/>
                </a:lnTo>
                <a:lnTo>
                  <a:pt x="0" y="499730"/>
                </a:lnTo>
                <a:lnTo>
                  <a:pt x="170121" y="0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696433" y="1366284"/>
            <a:ext cx="1185530" cy="1297172"/>
          </a:xfrm>
          <a:custGeom>
            <a:avLst/>
            <a:gdLst>
              <a:gd name="connsiteX0" fmla="*/ 1153632 w 1185530"/>
              <a:gd name="connsiteY0" fmla="*/ 0 h 1297172"/>
              <a:gd name="connsiteX1" fmla="*/ 489097 w 1185530"/>
              <a:gd name="connsiteY1" fmla="*/ 0 h 1297172"/>
              <a:gd name="connsiteX2" fmla="*/ 0 w 1185530"/>
              <a:gd name="connsiteY2" fmla="*/ 297711 h 1297172"/>
              <a:gd name="connsiteX3" fmla="*/ 21265 w 1185530"/>
              <a:gd name="connsiteY3" fmla="*/ 776176 h 1297172"/>
              <a:gd name="connsiteX4" fmla="*/ 148855 w 1185530"/>
              <a:gd name="connsiteY4" fmla="*/ 1084521 h 1297172"/>
              <a:gd name="connsiteX5" fmla="*/ 462516 w 1185530"/>
              <a:gd name="connsiteY5" fmla="*/ 1297172 h 1297172"/>
              <a:gd name="connsiteX6" fmla="*/ 1036674 w 1185530"/>
              <a:gd name="connsiteY6" fmla="*/ 1291856 h 1297172"/>
              <a:gd name="connsiteX7" fmla="*/ 1185530 w 1185530"/>
              <a:gd name="connsiteY7" fmla="*/ 1079204 h 1297172"/>
              <a:gd name="connsiteX8" fmla="*/ 1052623 w 1185530"/>
              <a:gd name="connsiteY8" fmla="*/ 765544 h 1297172"/>
              <a:gd name="connsiteX9" fmla="*/ 1036674 w 1185530"/>
              <a:gd name="connsiteY9" fmla="*/ 271130 h 1297172"/>
              <a:gd name="connsiteX10" fmla="*/ 1153632 w 1185530"/>
              <a:gd name="connsiteY10" fmla="*/ 0 h 129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5530" h="1297172">
                <a:moveTo>
                  <a:pt x="1153632" y="0"/>
                </a:moveTo>
                <a:lnTo>
                  <a:pt x="489097" y="0"/>
                </a:lnTo>
                <a:lnTo>
                  <a:pt x="0" y="297711"/>
                </a:lnTo>
                <a:lnTo>
                  <a:pt x="21265" y="776176"/>
                </a:lnTo>
                <a:lnTo>
                  <a:pt x="148855" y="1084521"/>
                </a:lnTo>
                <a:lnTo>
                  <a:pt x="462516" y="1297172"/>
                </a:lnTo>
                <a:lnTo>
                  <a:pt x="1036674" y="1291856"/>
                </a:lnTo>
                <a:lnTo>
                  <a:pt x="1185530" y="1079204"/>
                </a:lnTo>
                <a:lnTo>
                  <a:pt x="1052623" y="765544"/>
                </a:lnTo>
                <a:lnTo>
                  <a:pt x="1036674" y="271130"/>
                </a:lnTo>
                <a:lnTo>
                  <a:pt x="1153632" y="0"/>
                </a:lnTo>
                <a:close/>
              </a:path>
            </a:pathLst>
          </a:cu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1079205" y="2472070"/>
            <a:ext cx="1897911" cy="1307804"/>
          </a:xfrm>
          <a:custGeom>
            <a:avLst/>
            <a:gdLst>
              <a:gd name="connsiteX0" fmla="*/ 85060 w 1897911"/>
              <a:gd name="connsiteY0" fmla="*/ 202018 h 1307804"/>
              <a:gd name="connsiteX1" fmla="*/ 10632 w 1897911"/>
              <a:gd name="connsiteY1" fmla="*/ 536944 h 1307804"/>
              <a:gd name="connsiteX2" fmla="*/ 0 w 1897911"/>
              <a:gd name="connsiteY2" fmla="*/ 1004777 h 1307804"/>
              <a:gd name="connsiteX3" fmla="*/ 340242 w 1897911"/>
              <a:gd name="connsiteY3" fmla="*/ 1281223 h 1307804"/>
              <a:gd name="connsiteX4" fmla="*/ 845288 w 1897911"/>
              <a:gd name="connsiteY4" fmla="*/ 1307804 h 1307804"/>
              <a:gd name="connsiteX5" fmla="*/ 1472609 w 1897911"/>
              <a:gd name="connsiteY5" fmla="*/ 1281223 h 1307804"/>
              <a:gd name="connsiteX6" fmla="*/ 1690576 w 1897911"/>
              <a:gd name="connsiteY6" fmla="*/ 1031358 h 1307804"/>
              <a:gd name="connsiteX7" fmla="*/ 1897911 w 1897911"/>
              <a:gd name="connsiteY7" fmla="*/ 494414 h 1307804"/>
              <a:gd name="connsiteX8" fmla="*/ 1477925 w 1897911"/>
              <a:gd name="connsiteY8" fmla="*/ 680483 h 1307804"/>
              <a:gd name="connsiteX9" fmla="*/ 1190846 w 1897911"/>
              <a:gd name="connsiteY9" fmla="*/ 696432 h 1307804"/>
              <a:gd name="connsiteX10" fmla="*/ 1057939 w 1897911"/>
              <a:gd name="connsiteY10" fmla="*/ 430618 h 1307804"/>
              <a:gd name="connsiteX11" fmla="*/ 1111102 w 1897911"/>
              <a:gd name="connsiteY11" fmla="*/ 101009 h 1307804"/>
              <a:gd name="connsiteX12" fmla="*/ 813390 w 1897911"/>
              <a:gd name="connsiteY12" fmla="*/ 0 h 1307804"/>
              <a:gd name="connsiteX13" fmla="*/ 664535 w 1897911"/>
              <a:gd name="connsiteY13" fmla="*/ 191386 h 1307804"/>
              <a:gd name="connsiteX14" fmla="*/ 85060 w 1897911"/>
              <a:gd name="connsiteY14" fmla="*/ 202018 h 130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97911" h="1307804">
                <a:moveTo>
                  <a:pt x="85060" y="202018"/>
                </a:moveTo>
                <a:lnTo>
                  <a:pt x="10632" y="536944"/>
                </a:lnTo>
                <a:lnTo>
                  <a:pt x="0" y="1004777"/>
                </a:lnTo>
                <a:lnTo>
                  <a:pt x="340242" y="1281223"/>
                </a:lnTo>
                <a:lnTo>
                  <a:pt x="845288" y="1307804"/>
                </a:lnTo>
                <a:lnTo>
                  <a:pt x="1472609" y="1281223"/>
                </a:lnTo>
                <a:lnTo>
                  <a:pt x="1690576" y="1031358"/>
                </a:lnTo>
                <a:lnTo>
                  <a:pt x="1897911" y="494414"/>
                </a:lnTo>
                <a:lnTo>
                  <a:pt x="1477925" y="680483"/>
                </a:lnTo>
                <a:lnTo>
                  <a:pt x="1190846" y="696432"/>
                </a:lnTo>
                <a:lnTo>
                  <a:pt x="1057939" y="430618"/>
                </a:lnTo>
                <a:lnTo>
                  <a:pt x="1111102" y="101009"/>
                </a:lnTo>
                <a:lnTo>
                  <a:pt x="813390" y="0"/>
                </a:lnTo>
                <a:lnTo>
                  <a:pt x="664535" y="191386"/>
                </a:lnTo>
                <a:lnTo>
                  <a:pt x="85060" y="202018"/>
                </a:lnTo>
                <a:close/>
              </a:path>
            </a:pathLst>
          </a:cu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760336" y="858235"/>
            <a:ext cx="3017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Geographic Region with</a:t>
            </a:r>
          </a:p>
          <a:p>
            <a:r>
              <a:rPr lang="en-US" dirty="0" err="1" smtClean="0"/>
              <a:t>Hydrogeographic</a:t>
            </a:r>
            <a:r>
              <a:rPr lang="en-US" dirty="0" smtClean="0"/>
              <a:t> clusters</a:t>
            </a:r>
          </a:p>
          <a:p>
            <a:r>
              <a:rPr lang="en-US" dirty="0" smtClean="0"/>
              <a:t>(</a:t>
            </a:r>
            <a:r>
              <a:rPr lang="en-US" dirty="0" smtClean="0"/>
              <a:t>Regional species assemblage)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6425785" y="2839764"/>
            <a:ext cx="26055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Hydrog</a:t>
            </a:r>
            <a:r>
              <a:rPr lang="en-US" dirty="0" err="1" smtClean="0"/>
              <a:t>eographic</a:t>
            </a:r>
            <a:r>
              <a:rPr lang="en-US" dirty="0" smtClean="0"/>
              <a:t> clusters </a:t>
            </a:r>
          </a:p>
          <a:p>
            <a:r>
              <a:rPr lang="en-US" dirty="0" smtClean="0"/>
              <a:t>with HUC12s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59126" y="5252391"/>
            <a:ext cx="2522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Dependent species </a:t>
            </a:r>
          </a:p>
          <a:p>
            <a:r>
              <a:rPr lang="en-US" dirty="0"/>
              <a:t>r</a:t>
            </a:r>
            <a:r>
              <a:rPr lang="en-US" dirty="0" smtClean="0"/>
              <a:t>anges from PISCES</a:t>
            </a:r>
          </a:p>
          <a:p>
            <a:r>
              <a:rPr lang="en-US" dirty="0" smtClean="0"/>
              <a:t>(Grantham et al paper)</a:t>
            </a:r>
            <a:endParaRPr lang="en-US" dirty="0"/>
          </a:p>
        </p:txBody>
      </p:sp>
      <p:sp>
        <p:nvSpPr>
          <p:cNvPr id="88" name="Right Arrow 87"/>
          <p:cNvSpPr/>
          <p:nvPr/>
        </p:nvSpPr>
        <p:spPr>
          <a:xfrm rot="18905445">
            <a:off x="3097851" y="5061098"/>
            <a:ext cx="1310461" cy="191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662627" y="5198169"/>
            <a:ext cx="196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K-means clustering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776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18"/>
            <a:ext cx="9144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0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exagon 13"/>
          <p:cNvSpPr/>
          <p:nvPr/>
        </p:nvSpPr>
        <p:spPr>
          <a:xfrm>
            <a:off x="943178" y="2134311"/>
            <a:ext cx="860301" cy="808366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1608414" y="2557975"/>
            <a:ext cx="860301" cy="801304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/>
          <p:cNvSpPr/>
          <p:nvPr/>
        </p:nvSpPr>
        <p:spPr>
          <a:xfrm>
            <a:off x="933505" y="2950282"/>
            <a:ext cx="860301" cy="818147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/>
          <p:cNvSpPr/>
          <p:nvPr/>
        </p:nvSpPr>
        <p:spPr>
          <a:xfrm>
            <a:off x="5491943" y="2827827"/>
            <a:ext cx="860301" cy="808366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5923997" y="2822859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5499819" y="2823014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5708443" y="3224869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/>
          <p:cNvSpPr/>
          <p:nvPr/>
        </p:nvSpPr>
        <p:spPr>
          <a:xfrm>
            <a:off x="6157179" y="3251491"/>
            <a:ext cx="860301" cy="801304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589233" y="3246523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>
            <a:off x="6165055" y="3246678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6373679" y="3648533"/>
            <a:ext cx="418467" cy="39230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/>
          <p:cNvSpPr/>
          <p:nvPr/>
        </p:nvSpPr>
        <p:spPr>
          <a:xfrm>
            <a:off x="5482270" y="3643798"/>
            <a:ext cx="860301" cy="812085"/>
          </a:xfrm>
          <a:prstGeom prst="hexag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5914324" y="3638831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5490146" y="3638986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5698770" y="4040841"/>
            <a:ext cx="418467" cy="4042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95349" y="172616"/>
            <a:ext cx="301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Hydrogeographic</a:t>
            </a:r>
            <a:r>
              <a:rPr lang="en-US" dirty="0" smtClean="0"/>
              <a:t> Clusters</a:t>
            </a:r>
          </a:p>
          <a:p>
            <a:r>
              <a:rPr lang="en-US" dirty="0" smtClean="0"/>
              <a:t>(</a:t>
            </a:r>
            <a:r>
              <a:rPr lang="en-US" dirty="0" smtClean="0"/>
              <a:t>Regional species assemblage)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39188" y="1094682"/>
            <a:ext cx="11561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Cluster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D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2516731" y="2847745"/>
            <a:ext cx="1234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Cluster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E</a:t>
            </a:r>
          </a:p>
        </p:txBody>
      </p:sp>
      <p:sp>
        <p:nvSpPr>
          <p:cNvPr id="6" name="Rectangle 5"/>
          <p:cNvSpPr/>
          <p:nvPr/>
        </p:nvSpPr>
        <p:spPr>
          <a:xfrm>
            <a:off x="849884" y="3897978"/>
            <a:ext cx="1289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Cluster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F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590009" y="698690"/>
            <a:ext cx="18196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Cluster 1 HUC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D</a:t>
            </a:r>
            <a:endParaRPr lang="en-US" dirty="0" smtClean="0"/>
          </a:p>
        </p:txBody>
      </p:sp>
      <p:sp>
        <p:nvSpPr>
          <p:cNvPr id="82" name="Rectangle 81"/>
          <p:cNvSpPr/>
          <p:nvPr/>
        </p:nvSpPr>
        <p:spPr>
          <a:xfrm>
            <a:off x="5902965" y="1061166"/>
            <a:ext cx="1819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Cluster 1 HUC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C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140216" y="1547661"/>
            <a:ext cx="18196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Cluster 1 HUC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B</a:t>
            </a:r>
          </a:p>
        </p:txBody>
      </p:sp>
      <p:cxnSp>
        <p:nvCxnSpPr>
          <p:cNvPr id="8" name="Straight Arrow Connector 7"/>
          <p:cNvCxnSpPr>
            <a:endCxn id="53" idx="1"/>
          </p:cNvCxnSpPr>
          <p:nvPr/>
        </p:nvCxnSpPr>
        <p:spPr>
          <a:xfrm>
            <a:off x="5172377" y="2183623"/>
            <a:ext cx="432059" cy="841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912420" y="2381531"/>
            <a:ext cx="236790" cy="440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52" idx="5"/>
          </p:cNvCxnSpPr>
          <p:nvPr/>
        </p:nvCxnSpPr>
        <p:spPr>
          <a:xfrm flipH="1">
            <a:off x="6237847" y="2667404"/>
            <a:ext cx="993396" cy="357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1373328" y="1357646"/>
            <a:ext cx="765860" cy="12143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2042372" y="2958627"/>
            <a:ext cx="433471" cy="5249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1363656" y="3357104"/>
            <a:ext cx="3807" cy="540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453635" y="4961148"/>
            <a:ext cx="1819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Cluster 3 HUC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F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255245" y="4786890"/>
            <a:ext cx="18196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Cluster 3 HUC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F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017480" y="4374099"/>
            <a:ext cx="18196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Cluster 3 HUC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Fish B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6233843" y="4242972"/>
            <a:ext cx="783637" cy="250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6" idx="0"/>
          </p:cNvCxnSpPr>
          <p:nvPr/>
        </p:nvCxnSpPr>
        <p:spPr>
          <a:xfrm flipV="1">
            <a:off x="4363445" y="4242972"/>
            <a:ext cx="1240991" cy="718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5887527" y="4448688"/>
            <a:ext cx="120081" cy="404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1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9588" y="782619"/>
            <a:ext cx="204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Geographic Regions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86" y="2162257"/>
            <a:ext cx="2331428" cy="30171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2" y="1418673"/>
            <a:ext cx="2331428" cy="301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11" y="2821476"/>
            <a:ext cx="2953143" cy="3821714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289286" y="1060253"/>
            <a:ext cx="3017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Geographic Region with</a:t>
            </a:r>
          </a:p>
          <a:p>
            <a:r>
              <a:rPr lang="en-US" dirty="0" err="1" smtClean="0"/>
              <a:t>Hydrogeographic</a:t>
            </a:r>
            <a:r>
              <a:rPr lang="en-US" dirty="0" smtClean="0"/>
              <a:t> clusters</a:t>
            </a:r>
          </a:p>
          <a:p>
            <a:r>
              <a:rPr lang="en-US" dirty="0" smtClean="0"/>
              <a:t>(</a:t>
            </a:r>
            <a:r>
              <a:rPr lang="en-US" dirty="0" smtClean="0"/>
              <a:t>Regional species assemblage)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6077621" y="2175145"/>
            <a:ext cx="26055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Hydrog</a:t>
            </a:r>
            <a:r>
              <a:rPr lang="en-US" dirty="0" err="1" smtClean="0"/>
              <a:t>eographic</a:t>
            </a:r>
            <a:r>
              <a:rPr lang="en-US" dirty="0" smtClean="0"/>
              <a:t> clusters </a:t>
            </a:r>
          </a:p>
          <a:p>
            <a:r>
              <a:rPr lang="en-US" dirty="0" smtClean="0"/>
              <a:t>with HUC12s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380" y="6273858"/>
            <a:ext cx="347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(potentially misleading as all HUCs)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6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2" r="10106"/>
          <a:stretch/>
        </p:blipFill>
        <p:spPr>
          <a:xfrm>
            <a:off x="335465" y="595424"/>
            <a:ext cx="2801140" cy="3495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8" r="41919" b="48430"/>
          <a:stretch/>
        </p:blipFill>
        <p:spPr>
          <a:xfrm>
            <a:off x="3434316" y="1180212"/>
            <a:ext cx="2169042" cy="44454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781" y="393405"/>
            <a:ext cx="199093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 Joaquin: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Salmon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Sac </a:t>
            </a:r>
            <a:r>
              <a:rPr lang="en-US" dirty="0" err="1" smtClean="0"/>
              <a:t>Pikeminnow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Delta Smelt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Kern trout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Kaweah roach</a:t>
            </a:r>
          </a:p>
          <a:p>
            <a:r>
              <a:rPr lang="en-US" dirty="0" smtClean="0"/>
              <a:t>Sacramento: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Salmon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Sac </a:t>
            </a:r>
            <a:r>
              <a:rPr lang="en-US" dirty="0" err="1" smtClean="0"/>
              <a:t>Pikeminnow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Delta Smelt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 hill 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Modoc sucker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Pit sculpin</a:t>
            </a:r>
          </a:p>
          <a:p>
            <a:r>
              <a:rPr lang="en-US" dirty="0" smtClean="0"/>
              <a:t>Sacramento Main: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Salmon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Sac </a:t>
            </a:r>
            <a:r>
              <a:rPr lang="en-US" dirty="0" err="1" smtClean="0"/>
              <a:t>Pikeminnow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Delta Smelt</a:t>
            </a:r>
          </a:p>
          <a:p>
            <a:r>
              <a:rPr lang="en-US" dirty="0" smtClean="0"/>
              <a:t>Delta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Salmon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Sac </a:t>
            </a:r>
            <a:r>
              <a:rPr lang="en-US" dirty="0" err="1" smtClean="0"/>
              <a:t>Pikeminnow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Delta Smelt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Longfin smelt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9979" y="208739"/>
            <a:ext cx="204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Geographic Regions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465" y="4979283"/>
            <a:ext cx="29151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ide-ranging generalist:</a:t>
            </a:r>
          </a:p>
          <a:p>
            <a:r>
              <a:rPr lang="en-US" dirty="0" smtClean="0"/>
              <a:t>Salmon, </a:t>
            </a:r>
            <a:r>
              <a:rPr lang="en-US" dirty="0" err="1" smtClean="0"/>
              <a:t>pikeminnow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Local endemic:</a:t>
            </a:r>
          </a:p>
          <a:p>
            <a:r>
              <a:rPr lang="en-US" dirty="0" smtClean="0"/>
              <a:t>Kaweah roach, </a:t>
            </a:r>
            <a:r>
              <a:rPr lang="en-US" dirty="0" err="1" smtClean="0"/>
              <a:t>modoc</a:t>
            </a:r>
            <a:r>
              <a:rPr lang="en-US" dirty="0" smtClean="0"/>
              <a:t> sucker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1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557783"/>
            <a:ext cx="8193024" cy="595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9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2" r="10106"/>
          <a:stretch/>
        </p:blipFill>
        <p:spPr>
          <a:xfrm>
            <a:off x="335465" y="595424"/>
            <a:ext cx="2801140" cy="34952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5357" y="1399245"/>
            <a:ext cx="23087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Basin (green):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Lahontan dace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Lahontan sucker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Sac speckled dace</a:t>
            </a:r>
          </a:p>
          <a:p>
            <a:r>
              <a:rPr lang="en-US" dirty="0" smtClean="0"/>
              <a:t>Honey Lake area: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Lahontan dace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Lahontan sucker</a:t>
            </a:r>
          </a:p>
          <a:p>
            <a:r>
              <a:rPr lang="en-US" dirty="0" smtClean="0"/>
              <a:t>East Side Sierras: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Lahontan dace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Lahontan sucker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Lahontan trout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Mountain whitefish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9979" y="208739"/>
            <a:ext cx="204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Geographic Regions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6" t="1867" r="63600" b="48666"/>
          <a:stretch/>
        </p:blipFill>
        <p:spPr>
          <a:xfrm>
            <a:off x="3421858" y="912287"/>
            <a:ext cx="2345293" cy="51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4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2" r="10106"/>
          <a:stretch/>
        </p:blipFill>
        <p:spPr>
          <a:xfrm>
            <a:off x="335465" y="595424"/>
            <a:ext cx="2801140" cy="34952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9691" y="208739"/>
            <a:ext cx="288848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Klamath: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Klamath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Klamath suckers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Pacific lamprey</a:t>
            </a:r>
          </a:p>
          <a:p>
            <a:r>
              <a:rPr lang="en-US" dirty="0" smtClean="0"/>
              <a:t>Klamath main: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Klamath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Pacific lamprey</a:t>
            </a:r>
            <a:endParaRPr lang="en-US" dirty="0" smtClean="0"/>
          </a:p>
          <a:p>
            <a:r>
              <a:rPr lang="en-US" dirty="0" smtClean="0"/>
              <a:t>North coast: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Sac </a:t>
            </a:r>
            <a:r>
              <a:rPr lang="en-US" dirty="0" err="1" smtClean="0"/>
              <a:t>pikeminnow</a:t>
            </a:r>
            <a:r>
              <a:rPr lang="en-US" dirty="0" smtClean="0"/>
              <a:t>/sucker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Pacific lamprey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Coastal salmon/steelhead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hardhead</a:t>
            </a:r>
          </a:p>
          <a:p>
            <a:r>
              <a:rPr lang="en-US" dirty="0" smtClean="0"/>
              <a:t>Bay Area: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Sac </a:t>
            </a:r>
            <a:r>
              <a:rPr lang="en-US" dirty="0" err="1" smtClean="0"/>
              <a:t>pikeminnow</a:t>
            </a:r>
            <a:r>
              <a:rPr lang="en-US" dirty="0" smtClean="0"/>
              <a:t>/sucker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Pacific lamprey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Coastal salmon/steelhead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 roach</a:t>
            </a:r>
            <a:endParaRPr lang="en-US" dirty="0"/>
          </a:p>
          <a:p>
            <a:r>
              <a:rPr lang="en-US" dirty="0" smtClean="0"/>
              <a:t>SF Bay: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Sac hitch/</a:t>
            </a:r>
            <a:r>
              <a:rPr lang="en-US" dirty="0" err="1" smtClean="0"/>
              <a:t>splittail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Pacific lamprey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Central Valley salmon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9979" y="208739"/>
            <a:ext cx="204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Geographic Regions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6" t="2438" r="20934" b="47466"/>
          <a:stretch/>
        </p:blipFill>
        <p:spPr>
          <a:xfrm>
            <a:off x="3438144" y="1106424"/>
            <a:ext cx="2350008" cy="50743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465" y="4979283"/>
            <a:ext cx="28205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ide-ranging generalist:</a:t>
            </a:r>
          </a:p>
          <a:p>
            <a:r>
              <a:rPr lang="en-US" dirty="0" smtClean="0"/>
              <a:t>Pacific Lamprey</a:t>
            </a:r>
          </a:p>
          <a:p>
            <a:endParaRPr lang="en-US" dirty="0" smtClean="0"/>
          </a:p>
          <a:p>
            <a:r>
              <a:rPr lang="en-US" dirty="0" smtClean="0"/>
              <a:t>Local endemic:</a:t>
            </a:r>
          </a:p>
          <a:p>
            <a:r>
              <a:rPr lang="en-US" dirty="0" smtClean="0"/>
              <a:t>Blue chub, </a:t>
            </a:r>
            <a:r>
              <a:rPr lang="en-US" dirty="0" err="1" smtClean="0"/>
              <a:t>shortnose</a:t>
            </a:r>
            <a:r>
              <a:rPr lang="en-US" dirty="0" smtClean="0"/>
              <a:t> sucker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1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09"/>
            <a:ext cx="9144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3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2" r="10106"/>
          <a:stretch/>
        </p:blipFill>
        <p:spPr>
          <a:xfrm>
            <a:off x="335465" y="595424"/>
            <a:ext cx="2801140" cy="34952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6605" y="3700736"/>
            <a:ext cx="24025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Santa Cruz: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Central coast winter steelhead</a:t>
            </a:r>
            <a:endParaRPr lang="en-US" dirty="0" smtClean="0"/>
          </a:p>
          <a:p>
            <a:r>
              <a:rPr lang="en-US" dirty="0" smtClean="0"/>
              <a:t>South Central inland: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Monterey sucker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Riffle sculpin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Sac </a:t>
            </a:r>
            <a:r>
              <a:rPr lang="en-US" dirty="0" err="1" smtClean="0"/>
              <a:t>pikeminnow</a:t>
            </a:r>
            <a:endParaRPr lang="en-US" dirty="0" smtClean="0"/>
          </a:p>
          <a:p>
            <a:r>
              <a:rPr lang="en-US" dirty="0" smtClean="0"/>
              <a:t>South Central coast: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Monterey sucker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Sac </a:t>
            </a:r>
            <a:r>
              <a:rPr lang="en-US" dirty="0" err="1" smtClean="0"/>
              <a:t>pikeminnow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9979" y="208739"/>
            <a:ext cx="204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Geographic Regions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6232" y="4950407"/>
            <a:ext cx="3000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ide-ranging generalist:</a:t>
            </a:r>
          </a:p>
          <a:p>
            <a:r>
              <a:rPr lang="en-US" dirty="0" smtClean="0"/>
              <a:t>Pacific Lamprey</a:t>
            </a:r>
          </a:p>
          <a:p>
            <a:endParaRPr lang="en-US" dirty="0" smtClean="0"/>
          </a:p>
          <a:p>
            <a:r>
              <a:rPr lang="en-US" dirty="0" smtClean="0"/>
              <a:t>Local endemic:</a:t>
            </a:r>
          </a:p>
          <a:p>
            <a:r>
              <a:rPr lang="en-US" dirty="0" smtClean="0"/>
              <a:t>Arroyo chub, </a:t>
            </a:r>
            <a:r>
              <a:rPr lang="en-US" dirty="0" err="1" smtClean="0"/>
              <a:t>santa</a:t>
            </a:r>
            <a:r>
              <a:rPr lang="en-US" dirty="0" smtClean="0"/>
              <a:t> </a:t>
            </a:r>
            <a:r>
              <a:rPr lang="en-US" dirty="0" err="1" smtClean="0"/>
              <a:t>ana</a:t>
            </a:r>
            <a:r>
              <a:rPr lang="en-US" dirty="0" smtClean="0"/>
              <a:t> sucker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3" t="20351" r="11263" b="46245"/>
          <a:stretch/>
        </p:blipFill>
        <p:spPr>
          <a:xfrm>
            <a:off x="4503912" y="93236"/>
            <a:ext cx="3182862" cy="35901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39150" y="3893150"/>
            <a:ext cx="30443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South Coast: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Santa Ana sucker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Arroyo chub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Cal steelhead</a:t>
            </a:r>
          </a:p>
          <a:p>
            <a:r>
              <a:rPr lang="en-US" dirty="0" smtClean="0"/>
              <a:t>South inland mountains: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Unarmored </a:t>
            </a:r>
            <a:r>
              <a:rPr lang="en-US" dirty="0" err="1" smtClean="0"/>
              <a:t>three</a:t>
            </a:r>
            <a:r>
              <a:rPr lang="en-US" dirty="0" err="1" smtClean="0"/>
              <a:t>spine</a:t>
            </a:r>
            <a:r>
              <a:rPr lang="en-US" dirty="0" smtClean="0"/>
              <a:t> stickleback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Cal steelhead</a:t>
            </a:r>
          </a:p>
        </p:txBody>
      </p:sp>
    </p:spTree>
    <p:extLst>
      <p:ext uri="{BB962C8B-B14F-4D97-AF65-F5344CB8AC3E}">
        <p14:creationId xmlns:p14="http://schemas.microsoft.com/office/powerpoint/2010/main" val="175909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372</Words>
  <Application>Microsoft Office PowerPoint</Application>
  <PresentationFormat>On-screen Show (4:3)</PresentationFormat>
  <Paragraphs>148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Yarnell</dc:creator>
  <cp:lastModifiedBy>Sarah Yarnell</cp:lastModifiedBy>
  <cp:revision>24</cp:revision>
  <dcterms:created xsi:type="dcterms:W3CDTF">2018-06-13T01:42:43Z</dcterms:created>
  <dcterms:modified xsi:type="dcterms:W3CDTF">2018-06-13T05:40:03Z</dcterms:modified>
</cp:coreProperties>
</file>