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308" r:id="rId4"/>
    <p:sldId id="322" r:id="rId5"/>
    <p:sldId id="324" r:id="rId6"/>
    <p:sldId id="316" r:id="rId7"/>
    <p:sldId id="313" r:id="rId8"/>
    <p:sldId id="319" r:id="rId9"/>
    <p:sldId id="326" r:id="rId10"/>
    <p:sldId id="317" r:id="rId11"/>
    <p:sldId id="320" r:id="rId12"/>
    <p:sldId id="321" r:id="rId13"/>
    <p:sldId id="325" r:id="rId14"/>
    <p:sldId id="327" r:id="rId15"/>
    <p:sldId id="264" r:id="rId16"/>
    <p:sldId id="315" r:id="rId17"/>
    <p:sldId id="307" r:id="rId18"/>
    <p:sldId id="304" r:id="rId19"/>
    <p:sldId id="270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89" d="100"/>
          <a:sy n="89" d="100"/>
        </p:scale>
        <p:origin x="366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9/21/2015 Monday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9/21/2015 Monday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9/21/2015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9/21/2015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9/21/2015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32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link; make sure you read it carefully: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7289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Quarter 2 – </a:t>
            </a:r>
            <a:r>
              <a:rPr lang="en-US" dirty="0" smtClean="0"/>
              <a:t>Option 1: Performance </a:t>
            </a:r>
            <a:r>
              <a:rPr lang="en-US" dirty="0" smtClean="0"/>
              <a:t>Competition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Competition: measure </a:t>
                </a:r>
                <a:r>
                  <a:rPr lang="en-US" dirty="0" smtClean="0"/>
                  <a:t>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/>
                      <m:t>𝑠𝑐𝑜𝑟𝑒</m:t>
                    </m:r>
                    <m:r>
                      <a:rPr lang="en-US"/>
                      <m:t>=</m:t>
                    </m:r>
                    <m:r>
                      <a:rPr lang="en-US"/>
                      <m:t>𝑊𝑃</m:t>
                    </m:r>
                    <m:nary>
                      <m:naryPr>
                        <m:chr m:val="∏"/>
                        <m:ctrlPr>
                          <a:rPr lang="en-US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/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f>
                              <m:fPr>
                                <m:ctrlPr>
                                  <a:rPr lang="en-US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/>
                                        </m:ctrlPr>
                                      </m:accPr>
                                      <m:e>
                                        <m:r>
                                          <a:rPr lang="en-US"/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/>
                                      <m:t>𝑖</m:t>
                                    </m:r>
                                  </m:sub>
                                </m:sSub>
                                <m:r>
                                  <a:rPr lang="en-US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r>
                                      <a:rPr lang="en-US"/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/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r>
                                      <a:rPr lang="en-US"/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/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/>
                            </m:ctrlPr>
                          </m:accPr>
                          <m:e>
                            <m:r>
                              <a:rPr lang="en-US"/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𝐿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/>
                  <a:t>the actual </a:t>
                </a:r>
                <a:r>
                  <a:rPr lang="en-US" dirty="0"/>
                  <a:t>distance to the </a:t>
                </a:r>
                <a:r>
                  <a:rPr lang="en-US" dirty="0" err="1"/>
                  <a:t>ith</a:t>
                </a:r>
                <a:r>
                  <a:rPr lang="en-US" dirty="0"/>
                  <a:t> </a:t>
                </a:r>
                <a:r>
                  <a:rPr lang="en-US" dirty="0"/>
                  <a:t>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/>
                      <m:t>𝑊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/>
                  <a:t>the </a:t>
                </a:r>
                <a:r>
                  <a:rPr lang="en-US" dirty="0"/>
                  <a:t>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/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 smtClean="0"/>
                  <a:t>Bonus points will be given if signal processing is done on an embedded processing platform. </a:t>
                </a:r>
              </a:p>
              <a:p>
                <a:r>
                  <a:rPr lang="en-US" dirty="0" smtClean="0"/>
                  <a:t>More details may apply; will be announced later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Option 2: Radar for UAV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57220" cy="4335463"/>
          </a:xfrm>
        </p:spPr>
        <p:txBody>
          <a:bodyPr/>
          <a:lstStyle/>
          <a:p>
            <a:r>
              <a:rPr lang="en-US" dirty="0" smtClean="0"/>
              <a:t>Small unmanned aerial  vehicles offer unique opportunities for high resolution remote sensing</a:t>
            </a:r>
          </a:p>
          <a:p>
            <a:r>
              <a:rPr lang="en-US" dirty="0" smtClean="0"/>
              <a:t>Small low-power radar are needed as remote sensors, as well as situation awareness sensors, for UAV platforms. </a:t>
            </a:r>
          </a:p>
          <a:p>
            <a:r>
              <a:rPr lang="en-US" dirty="0" smtClean="0"/>
              <a:t>Detailed specification will be announced in the middle of the quarter. </a:t>
            </a:r>
            <a:endParaRPr lang="en-US" dirty="0"/>
          </a:p>
        </p:txBody>
      </p:sp>
      <p:pic>
        <p:nvPicPr>
          <p:cNvPr id="4" name="Picture 2" descr="http://media.defenceindustrydaily.com/images/AIR_UAV_Global_Observer_CONOPS_l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2" y="1030420"/>
            <a:ext cx="3428126" cy="22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610099" y="3561634"/>
            <a:ext cx="4447015" cy="2783563"/>
            <a:chOff x="4575260" y="3321465"/>
            <a:chExt cx="3705846" cy="2319636"/>
          </a:xfrm>
        </p:grpSpPr>
        <p:pic>
          <p:nvPicPr>
            <p:cNvPr id="6" name="Picture 6" descr="http://www.mdpi.com/remotesensing/remotesensing-06-00740/article_deploy/html/images/remotesensing-06-00740f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60" y="3382859"/>
              <a:ext cx="3597625" cy="225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-5588" r="12049" b="13056"/>
            <a:stretch/>
          </p:blipFill>
          <p:spPr bwMode="auto">
            <a:xfrm>
              <a:off x="4652048" y="3771516"/>
              <a:ext cx="500489" cy="37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4575260" y="3937770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34251" y="4098254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1739" y="3834904"/>
              <a:ext cx="301046" cy="285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1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5452785" y="3439279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4677323" y="3691466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52785" y="3321465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10909" y="3734818"/>
              <a:ext cx="35911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295428" y="3588419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80337" y="3426940"/>
              <a:ext cx="22159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6246882" y="3580510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477088" y="3425771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7542587" y="3734386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20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853554" y="3973445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>
              <a:off x="7786255" y="3944315"/>
              <a:ext cx="85091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843633" y="4262123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635731" y="4521671"/>
              <a:ext cx="508947" cy="25352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(36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(6x 4pts)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Quarter 2 (40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(9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 and TA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368231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Bonus!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7" y="3850892"/>
            <a:ext cx="3090125" cy="172537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107680" cy="1230818"/>
          </a:xfrm>
        </p:spPr>
        <p:txBody>
          <a:bodyPr/>
          <a:lstStyle/>
          <a:p>
            <a:r>
              <a:rPr lang="en-US" dirty="0" smtClean="0"/>
              <a:t>Participating in the Picnic Day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 and/or the Maker Faire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Showcase your project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visual/audio effects are </a:t>
            </a:r>
            <a:r>
              <a:rPr lang="en-US" dirty="0" smtClean="0"/>
              <a:t>needed to attract the audience</a:t>
            </a:r>
          </a:p>
          <a:p>
            <a:pPr lvl="1"/>
            <a:r>
              <a:rPr lang="en-US" dirty="0" smtClean="0"/>
              <a:t>Consent from the instructor</a:t>
            </a:r>
          </a:p>
          <a:p>
            <a:r>
              <a:rPr lang="en-US" b="1" dirty="0" smtClean="0"/>
              <a:t>If you are interested in pursuing this, you should start talking with the instructor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592"/>
          <a:stretch/>
        </p:blipFill>
        <p:spPr>
          <a:xfrm>
            <a:off x="4856996" y="3661203"/>
            <a:ext cx="3065702" cy="2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Monday </a:t>
            </a:r>
            <a:r>
              <a:rPr lang="en-US" dirty="0" smtClean="0"/>
              <a:t>or </a:t>
            </a:r>
            <a:r>
              <a:rPr lang="en-US" b="1" dirty="0" smtClean="0"/>
              <a:t>by </a:t>
            </a:r>
            <a:r>
              <a:rPr lang="en-US" b="1" dirty="0"/>
              <a:t>appointment in Kemper 3169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hours: </a:t>
            </a:r>
            <a:r>
              <a:rPr lang="en-US" b="1" dirty="0"/>
              <a:t>9:00 – 10:30 AM, Monday &amp; </a:t>
            </a:r>
            <a:r>
              <a:rPr lang="en-US" b="1" dirty="0" smtClean="0"/>
              <a:t>Tuesday in Kemper 3089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1:10 – 2 PM, Friday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Geidt</a:t>
            </a:r>
            <a:r>
              <a:rPr lang="en-US" dirty="0"/>
              <a:t> 1007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2" y="4518480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Additional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ecture time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 smtClean="0"/>
              <a:t>There 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3" y="2949624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1" y="2949624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has already started before the quarter through Piazza</a:t>
            </a:r>
          </a:p>
          <a:p>
            <a:pPr lvl="1"/>
            <a:r>
              <a:rPr lang="en-US" dirty="0" smtClean="0"/>
              <a:t>We’ll allocate sometime for teaming up in this lecture</a:t>
            </a:r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21310</TotalTime>
  <Words>1290</Words>
  <Application>Microsoft Office PowerPoint</Application>
  <PresentationFormat>On-screen Show (4:3)</PresentationFormat>
  <Paragraphs>216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ＭＳ Ｐゴシック</vt:lpstr>
      <vt:lpstr>宋体</vt:lpstr>
      <vt:lpstr>Arial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Textbooks and References</vt:lpstr>
      <vt:lpstr>Textbooks and References</vt:lpstr>
      <vt:lpstr>Course Organization</vt:lpstr>
      <vt:lpstr>Teaming</vt:lpstr>
      <vt:lpstr>Quarter 1 – Assembly of a simple Radar</vt:lpstr>
      <vt:lpstr>Quarter 1 – Facilities and Supplies</vt:lpstr>
      <vt:lpstr>Quarter 1 Lab Schedule</vt:lpstr>
      <vt:lpstr>Labs</vt:lpstr>
      <vt:lpstr>Printed Circuit Board (PCB)</vt:lpstr>
      <vt:lpstr>Quarter 2 – Option 1: Performance Competition</vt:lpstr>
      <vt:lpstr>Quarter 2 – Option 2: Radar for UAV</vt:lpstr>
      <vt:lpstr>Grading</vt:lpstr>
      <vt:lpstr>Grading – Bonus Points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1002</cp:revision>
  <cp:lastPrinted>2013-10-02T22:47:25Z</cp:lastPrinted>
  <dcterms:created xsi:type="dcterms:W3CDTF">2012-04-15T01:51:12Z</dcterms:created>
  <dcterms:modified xsi:type="dcterms:W3CDTF">2015-09-21T21:32:32Z</dcterms:modified>
</cp:coreProperties>
</file>