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8" r:id="rId2"/>
    <p:sldId id="260" r:id="rId3"/>
    <p:sldId id="261" r:id="rId4"/>
    <p:sldId id="268" r:id="rId5"/>
    <p:sldId id="262" r:id="rId6"/>
    <p:sldId id="263" r:id="rId7"/>
    <p:sldId id="272" r:id="rId8"/>
    <p:sldId id="264" r:id="rId9"/>
    <p:sldId id="265" r:id="rId10"/>
    <p:sldId id="279" r:id="rId11"/>
    <p:sldId id="266" r:id="rId12"/>
    <p:sldId id="267" r:id="rId13"/>
    <p:sldId id="288" r:id="rId14"/>
    <p:sldId id="289" r:id="rId15"/>
    <p:sldId id="269" r:id="rId16"/>
    <p:sldId id="271" r:id="rId17"/>
    <p:sldId id="274" r:id="rId18"/>
    <p:sldId id="270" r:id="rId19"/>
    <p:sldId id="287" r:id="rId20"/>
    <p:sldId id="290" r:id="rId21"/>
    <p:sldId id="273" r:id="rId22"/>
    <p:sldId id="286" r:id="rId23"/>
    <p:sldId id="275" r:id="rId24"/>
    <p:sldId id="278" r:id="rId25"/>
    <p:sldId id="281" r:id="rId26"/>
    <p:sldId id="280" r:id="rId27"/>
    <p:sldId id="283" r:id="rId28"/>
    <p:sldId id="284" r:id="rId29"/>
    <p:sldId id="282" r:id="rId3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3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aoguang" initials="X" lastIdx="1" clrIdx="0"/>
  <p:cmAuthor id="1" name="Xiaoguang Liu" initials="XL" lastIdx="1" clrIdx="1">
    <p:extLst>
      <p:ext uri="{19B8F6BF-5375-455C-9EA6-DF929625EA0E}">
        <p15:presenceInfo xmlns:p15="http://schemas.microsoft.com/office/powerpoint/2012/main" userId="Xiaoguang Li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FFFFFF"/>
    <a:srgbClr val="000000"/>
    <a:srgbClr val="006600"/>
    <a:srgbClr val="091D58"/>
    <a:srgbClr val="FFFFCC"/>
    <a:srgbClr val="BF9900"/>
    <a:srgbClr val="0000FF"/>
    <a:srgbClr val="B187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95" autoAdjust="0"/>
    <p:restoredTop sz="93939" autoAdjust="0"/>
  </p:normalViewPr>
  <p:slideViewPr>
    <p:cSldViewPr snapToGrid="0" snapToObjects="1">
      <p:cViewPr varScale="1">
        <p:scale>
          <a:sx n="83" d="100"/>
          <a:sy n="83" d="100"/>
        </p:scale>
        <p:origin x="468" y="84"/>
      </p:cViewPr>
      <p:guideLst>
        <p:guide orient="horz" pos="2160"/>
        <p:guide pos="1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3516" y="-102"/>
      </p:cViewPr>
      <p:guideLst>
        <p:guide orient="horz" pos="2928"/>
        <p:guide pos="2208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3530C9-BF13-40EE-A1EC-EBBB0134EBBA}" type="datetime1">
              <a:rPr lang="en-US"/>
              <a:pPr/>
              <a:t>10/29/2015</a:t>
            </a:fld>
            <a:endParaRPr lang="en-US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73B9CC-05C5-43A0-B8BB-C3B1453C37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3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D20F8F-B3A0-465C-A2C5-4272F8BE0711}" type="datetime1">
              <a:rPr lang="en-US"/>
              <a:pPr/>
              <a:t>10/29/2015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87388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060" y="4425646"/>
            <a:ext cx="5191004" cy="419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F31767-D1A3-4648-B372-2E096E58CC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1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2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to own graph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38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to own</a:t>
            </a:r>
            <a:r>
              <a:rPr lang="en-US" baseline="0" dirty="0" smtClean="0"/>
              <a:t> graph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23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30213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824096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21797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11862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05745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39962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30213" y="401638"/>
            <a:ext cx="3227387" cy="9699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9" descr="PPT_Template_WHITE_TITL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799" y="0"/>
            <a:ext cx="745374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 userDrawn="1"/>
        </p:nvSpPr>
        <p:spPr bwMode="auto">
          <a:xfrm>
            <a:off x="304799" y="806820"/>
            <a:ext cx="8493125" cy="0"/>
          </a:xfrm>
          <a:prstGeom prst="line">
            <a:avLst/>
          </a:prstGeom>
          <a:noFill/>
          <a:ln w="57150">
            <a:solidFill>
              <a:srgbClr val="B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4335463"/>
          </a:xfrm>
        </p:spPr>
        <p:txBody>
          <a:bodyPr lIns="0"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v"/>
              <a:defRPr sz="200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Ø"/>
              <a:defRPr sz="1800">
                <a:latin typeface="Kalinga" panose="020B0502040204020203" pitchFamily="34" charset="0"/>
                <a:cs typeface="Kalinga" panose="020B0502040204020203" pitchFamily="34" charset="0"/>
              </a:defRPr>
            </a:lvl2pPr>
            <a:lvl3pPr>
              <a:lnSpc>
                <a:spcPct val="100000"/>
              </a:lnSpc>
              <a:defRPr sz="1600">
                <a:latin typeface="Kalinga" panose="020B0502040204020203" pitchFamily="34" charset="0"/>
                <a:cs typeface="Kalinga" panose="020B0502040204020203" pitchFamily="34" charset="0"/>
              </a:defRPr>
            </a:lvl3pPr>
            <a:lvl4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4pPr>
            <a:lvl5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652587"/>
            <a:ext cx="8193087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46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28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799" y="997520"/>
            <a:ext cx="846512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2377" y="6506703"/>
            <a:ext cx="1025236" cy="26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7772400" y="6400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066F8BE-C668-46BB-9D13-04172E05E42B}" type="slidenum">
              <a:rPr lang="en-US" sz="180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C2990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q"/>
        <a:defRPr sz="30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Verdana" pitchFamily="34" charset="0"/>
        <a:buChar char="●"/>
        <a:defRPr sz="2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ourier New" pitchFamily="49" charset="0"/>
        <a:buChar char="o"/>
        <a:defRPr sz="24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xgliu@ucdavi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ucdart.ne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3.wmf"/><Relationship Id="rId2" Type="http://schemas.openxmlformats.org/officeDocument/2006/relationships/tags" Target="../tags/tag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pn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png"/><Relationship Id="rId3" Type="http://schemas.openxmlformats.org/officeDocument/2006/relationships/oleObject" Target="../embeddings/oleObject15.bin"/><Relationship Id="rId7" Type="http://schemas.openxmlformats.org/officeDocument/2006/relationships/image" Target="../media/image27.png"/><Relationship Id="rId12" Type="http://schemas.openxmlformats.org/officeDocument/2006/relationships/image" Target="../media/image30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17.bin"/><Relationship Id="rId4" Type="http://schemas.openxmlformats.org/officeDocument/2006/relationships/image" Target="../media/image18.wmf"/><Relationship Id="rId9" Type="http://schemas.openxmlformats.org/officeDocument/2006/relationships/image" Target="../media/image29.png"/><Relationship Id="rId1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35.gif"/><Relationship Id="rId7" Type="http://schemas.openxmlformats.org/officeDocument/2006/relationships/hyperlink" Target="http://www.ni.com/white-paper/3652/en/" TargetMode="External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gif"/><Relationship Id="rId5" Type="http://schemas.openxmlformats.org/officeDocument/2006/relationships/image" Target="../media/image37.gif"/><Relationship Id="rId4" Type="http://schemas.openxmlformats.org/officeDocument/2006/relationships/image" Target="../media/image36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udyvilla.com/modultn.aspx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7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50.png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47.png"/><Relationship Id="rId9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52.png"/><Relationship Id="rId21" Type="http://schemas.openxmlformats.org/officeDocument/2006/relationships/image" Target="../media/image62.png"/><Relationship Id="rId7" Type="http://schemas.openxmlformats.org/officeDocument/2006/relationships/oleObject" Target="../embeddings/oleObject290.bin"/><Relationship Id="rId12" Type="http://schemas.openxmlformats.org/officeDocument/2006/relationships/image" Target="../media/image46.wmf"/><Relationship Id="rId17" Type="http://schemas.openxmlformats.org/officeDocument/2006/relationships/image" Target="../media/image58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300.bin"/><Relationship Id="rId24" Type="http://schemas.openxmlformats.org/officeDocument/2006/relationships/image" Target="../media/image65.png"/><Relationship Id="rId5" Type="http://schemas.openxmlformats.org/officeDocument/2006/relationships/oleObject" Target="../embeddings/oleObject25.bin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10" Type="http://schemas.openxmlformats.org/officeDocument/2006/relationships/image" Target="../media/image46.wmf"/><Relationship Id="rId19" Type="http://schemas.openxmlformats.org/officeDocument/2006/relationships/image" Target="../media/image60.png"/><Relationship Id="rId4" Type="http://schemas.openxmlformats.org/officeDocument/2006/relationships/image" Target="../media/image53.png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55.png"/><Relationship Id="rId22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48.gif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jpe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en.wikipedia.org/wiki/Digital_modulation" TargetMode="Externa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9.wmf"/><Relationship Id="rId2" Type="http://schemas.openxmlformats.org/officeDocument/2006/relationships/tags" Target="../tags/tag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1.wmf"/><Relationship Id="rId2" Type="http://schemas.openxmlformats.org/officeDocument/2006/relationships/tags" Target="../tags/tag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4007" y="3856020"/>
            <a:ext cx="58785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Xiaoguang “Leo” Liu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Assistant Professor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School of Electrical and Computer Engineering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Tel: </a:t>
            </a:r>
            <a:r>
              <a:rPr lang="en-US" sz="2000" dirty="0" smtClean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530-289-6367</a:t>
            </a:r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3"/>
              </a:rPr>
              <a:t>lxgliu@ucdavis.edu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4"/>
              </a:rPr>
              <a:t>http://ucdart.net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1611" y="1302327"/>
            <a:ext cx="8073362" cy="1143000"/>
          </a:xfrm>
        </p:spPr>
        <p:txBody>
          <a:bodyPr lIns="0">
            <a:normAutofit/>
          </a:bodyPr>
          <a:lstStyle/>
          <a:p>
            <a:r>
              <a:rPr lang="en-US" dirty="0" smtClean="0">
                <a:latin typeface="Franklin Gothic Demi" panose="020B0703020102020204" pitchFamily="34" charset="0"/>
              </a:rPr>
              <a:t>Design of RF &amp; Microwave Systems</a:t>
            </a:r>
            <a:endParaRPr lang="en-US" dirty="0">
              <a:latin typeface="Franklin Gothic Demi" panose="020B07030201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629767" y="1194971"/>
            <a:ext cx="4419600" cy="381000"/>
          </a:xfrm>
        </p:spPr>
        <p:txBody>
          <a:bodyPr lIns="0"/>
          <a:lstStyle/>
          <a:p>
            <a:r>
              <a:rPr lang="en-US" sz="2400" b="1" dirty="0" smtClean="0">
                <a:solidFill>
                  <a:srgbClr val="BF9900"/>
                </a:solidFill>
              </a:rPr>
              <a:t>EEC 134 A&amp;B</a:t>
            </a:r>
            <a:endParaRPr lang="en-US" sz="2400" b="1" dirty="0">
              <a:solidFill>
                <a:srgbClr val="BF9900"/>
              </a:solidFill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62432" y="2651616"/>
            <a:ext cx="844320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3200" dirty="0">
                <a:solidFill>
                  <a:srgbClr val="091D58"/>
                </a:solidFill>
                <a:latin typeface="Myriad Pro" panose="020B0503030403020204" pitchFamily="34" charset="0"/>
              </a:rPr>
              <a:t>Lecture </a:t>
            </a:r>
            <a:r>
              <a:rPr lang="en-US" sz="3200" dirty="0" smtClean="0">
                <a:solidFill>
                  <a:srgbClr val="091D58"/>
                </a:solidFill>
                <a:latin typeface="Myriad Pro" panose="020B0503030403020204" pitchFamily="34" charset="0"/>
              </a:rPr>
              <a:t>8: 	Building </a:t>
            </a:r>
            <a:r>
              <a:rPr lang="en-US" sz="3200" dirty="0">
                <a:solidFill>
                  <a:srgbClr val="091D58"/>
                </a:solidFill>
                <a:latin typeface="Myriad Pro" panose="020B0503030403020204" pitchFamily="34" charset="0"/>
              </a:rPr>
              <a:t>Blocks of RF Systems </a:t>
            </a:r>
          </a:p>
          <a:p>
            <a:r>
              <a:rPr lang="en-US" sz="3200" dirty="0" smtClean="0">
                <a:solidFill>
                  <a:srgbClr val="091D58"/>
                </a:solidFill>
                <a:latin typeface="Myriad Pro" panose="020B0503030403020204" pitchFamily="34" charset="0"/>
              </a:rPr>
              <a:t>		– (De)Modulation and (De)Modulators</a:t>
            </a:r>
            <a:endParaRPr lang="en-US" sz="3200" dirty="0">
              <a:solidFill>
                <a:srgbClr val="091D58"/>
              </a:solidFill>
              <a:latin typeface="Myriad Pro" panose="020B05030304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 flipH="1">
            <a:off x="8264360" y="4041219"/>
            <a:ext cx="7272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999015" y="3942700"/>
            <a:ext cx="68432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Generate the Quadrature Signals?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Quadrature hybrid!!</a:t>
            </a:r>
            <a:endParaRPr lang="en-US" dirty="0"/>
          </a:p>
        </p:txBody>
      </p:sp>
      <p:grpSp>
        <p:nvGrpSpPr>
          <p:cNvPr id="3" name="Group 6"/>
          <p:cNvGrpSpPr/>
          <p:nvPr/>
        </p:nvGrpSpPr>
        <p:grpSpPr>
          <a:xfrm>
            <a:off x="4186096" y="2079411"/>
            <a:ext cx="986433" cy="986433"/>
            <a:chOff x="3922403" y="4372428"/>
            <a:chExt cx="622682" cy="622682"/>
          </a:xfrm>
        </p:grpSpPr>
        <p:sp>
          <p:nvSpPr>
            <p:cNvPr id="8" name="Oval 7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" name="Straight Connector 8"/>
            <p:cNvCxnSpPr>
              <a:stCxn id="8" idx="7"/>
              <a:endCxn id="8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8" idx="1"/>
              <a:endCxn id="8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>
            <a:off x="3886200" y="2566819"/>
            <a:ext cx="29210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886200" y="5379914"/>
            <a:ext cx="29210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 bwMode="auto">
          <a:xfrm>
            <a:off x="1822356" y="3560815"/>
            <a:ext cx="1857302" cy="960807"/>
          </a:xfrm>
          <a:prstGeom prst="rect">
            <a:avLst/>
          </a:prstGeom>
          <a:solidFill>
            <a:srgbClr val="CCECFF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rPr>
              <a:t>I/Q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rPr>
              <a:t>Generator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7019" y="3065844"/>
            <a:ext cx="17796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Base-band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Signal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0800" y="4041219"/>
            <a:ext cx="1784256" cy="0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891088" y="2570873"/>
            <a:ext cx="0" cy="1190422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692360" y="3761295"/>
            <a:ext cx="1938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891088" y="4341044"/>
            <a:ext cx="0" cy="103887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692360" y="4341044"/>
            <a:ext cx="1938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72529" y="2521163"/>
            <a:ext cx="311433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172529" y="5334258"/>
            <a:ext cx="311433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286860" y="2525105"/>
            <a:ext cx="0" cy="123607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286860" y="4521510"/>
            <a:ext cx="0" cy="81263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 bwMode="auto">
          <a:xfrm>
            <a:off x="7793643" y="3535189"/>
            <a:ext cx="986433" cy="986433"/>
          </a:xfrm>
          <a:prstGeom prst="ellipse">
            <a:avLst/>
          </a:prstGeom>
          <a:solidFill>
            <a:srgbClr val="CCECFF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45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cs typeface="Times New Roman" pitchFamily="18" charset="0"/>
              </a:rPr>
              <a:t>Σ</a:t>
            </a:r>
            <a:endParaRPr kumimoji="0" lang="en-US" sz="45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4686300" y="3065844"/>
            <a:ext cx="0" cy="508292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058123"/>
              </p:ext>
            </p:extLst>
          </p:nvPr>
        </p:nvGraphicFramePr>
        <p:xfrm>
          <a:off x="4772414" y="2960449"/>
          <a:ext cx="993906" cy="496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3" imgW="457200" imgH="228600" progId="">
                  <p:embed/>
                </p:oleObj>
              </mc:Choice>
              <mc:Fallback>
                <p:oleObj name="Equation" r:id="rId3" imgW="4572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414" y="2960449"/>
                        <a:ext cx="993906" cy="4969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4" name="Straight Connector 83"/>
          <p:cNvCxnSpPr/>
          <p:nvPr/>
        </p:nvCxnSpPr>
        <p:spPr>
          <a:xfrm>
            <a:off x="4686300" y="4276931"/>
            <a:ext cx="0" cy="722852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679312" y="3574136"/>
            <a:ext cx="98964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27"/>
          <p:cNvGrpSpPr/>
          <p:nvPr/>
        </p:nvGrpSpPr>
        <p:grpSpPr>
          <a:xfrm>
            <a:off x="6702845" y="3515453"/>
            <a:ext cx="955404" cy="955404"/>
            <a:chOff x="1187542" y="4506439"/>
            <a:chExt cx="383060" cy="383060"/>
          </a:xfrm>
        </p:grpSpPr>
        <p:sp>
          <p:nvSpPr>
            <p:cNvPr id="39" name="Oval 38"/>
            <p:cNvSpPr/>
            <p:nvPr/>
          </p:nvSpPr>
          <p:spPr bwMode="auto">
            <a:xfrm>
              <a:off x="1187542" y="4506439"/>
              <a:ext cx="383060" cy="383060"/>
            </a:xfrm>
            <a:prstGeom prst="ellipse">
              <a:avLst/>
            </a:prstGeom>
            <a:solidFill>
              <a:srgbClr val="FF9999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0" name="Group 26"/>
            <p:cNvGrpSpPr/>
            <p:nvPr/>
          </p:nvGrpSpPr>
          <p:grpSpPr>
            <a:xfrm>
              <a:off x="1271458" y="4650331"/>
              <a:ext cx="227319" cy="109236"/>
              <a:chOff x="4833503" y="4702587"/>
              <a:chExt cx="1050766" cy="504934"/>
            </a:xfrm>
          </p:grpSpPr>
          <p:sp>
            <p:nvSpPr>
              <p:cNvPr id="41" name="Arc 40"/>
              <p:cNvSpPr/>
              <p:nvPr/>
            </p:nvSpPr>
            <p:spPr>
              <a:xfrm>
                <a:off x="4879127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Arc 41"/>
              <p:cNvSpPr/>
              <p:nvPr/>
            </p:nvSpPr>
            <p:spPr>
              <a:xfrm rot="16200000">
                <a:off x="4833503" y="4702587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" name="Arc 42"/>
              <p:cNvSpPr/>
              <p:nvPr/>
            </p:nvSpPr>
            <p:spPr>
              <a:xfrm rot="10800000">
                <a:off x="5381698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Arc 45"/>
              <p:cNvSpPr/>
              <p:nvPr/>
            </p:nvSpPr>
            <p:spPr>
              <a:xfrm rot="5400000">
                <a:off x="5336083" y="4704950"/>
                <a:ext cx="502571" cy="502572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" name="Group 27"/>
          <p:cNvGrpSpPr/>
          <p:nvPr/>
        </p:nvGrpSpPr>
        <p:grpSpPr>
          <a:xfrm>
            <a:off x="4186096" y="4834683"/>
            <a:ext cx="986433" cy="986433"/>
            <a:chOff x="3922403" y="4372428"/>
            <a:chExt cx="622682" cy="622682"/>
          </a:xfrm>
        </p:grpSpPr>
        <p:sp>
          <p:nvSpPr>
            <p:cNvPr id="29" name="Oval 28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0" name="Straight Connector 29"/>
            <p:cNvCxnSpPr>
              <a:stCxn id="29" idx="7"/>
              <a:endCxn id="29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9" idx="1"/>
              <a:endCxn id="29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/>
          <p:cNvCxnSpPr/>
          <p:nvPr/>
        </p:nvCxnSpPr>
        <p:spPr>
          <a:xfrm>
            <a:off x="4677708" y="4276931"/>
            <a:ext cx="68432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 bwMode="auto">
          <a:xfrm>
            <a:off x="4899267" y="3473571"/>
            <a:ext cx="1539373" cy="938259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90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° Hybrid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652544"/>
              </p:ext>
            </p:extLst>
          </p:nvPr>
        </p:nvGraphicFramePr>
        <p:xfrm>
          <a:off x="4725045" y="4421392"/>
          <a:ext cx="1273970" cy="53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5" imgW="545760" imgH="228600" progId="">
                  <p:embed/>
                </p:oleObj>
              </mc:Choice>
              <mc:Fallback>
                <p:oleObj name="Equation" r:id="rId5" imgW="54576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045" y="4421392"/>
                        <a:ext cx="1273970" cy="533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3082751" y="2293874"/>
            <a:ext cx="8515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spc="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I(t)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54511" y="5057259"/>
            <a:ext cx="9797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spc="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Q(t)</a:t>
            </a:r>
          </a:p>
        </p:txBody>
      </p:sp>
    </p:spTree>
    <p:extLst>
      <p:ext uri="{BB962C8B-B14F-4D97-AF65-F5344CB8AC3E}">
        <p14:creationId xmlns:p14="http://schemas.microsoft.com/office/powerpoint/2010/main" val="237462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Quadrature</a:t>
            </a:r>
            <a:r>
              <a:rPr lang="en-US" dirty="0" smtClean="0"/>
              <a:t> Demodulation</a:t>
            </a:r>
            <a:endParaRPr lang="en-US" dirty="0"/>
          </a:p>
        </p:txBody>
      </p:sp>
      <p:graphicFrame>
        <p:nvGraphicFramePr>
          <p:cNvPr id="5120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946520"/>
              </p:ext>
            </p:extLst>
          </p:nvPr>
        </p:nvGraphicFramePr>
        <p:xfrm>
          <a:off x="697894" y="2292560"/>
          <a:ext cx="6937713" cy="1928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Equation" r:id="rId4" imgW="3377880" imgH="939600" progId="">
                  <p:embed/>
                </p:oleObj>
              </mc:Choice>
              <mc:Fallback>
                <p:oleObj name="Equation" r:id="rId4" imgW="3377880" imgH="939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894" y="2292560"/>
                        <a:ext cx="6937713" cy="19287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854861"/>
              </p:ext>
            </p:extLst>
          </p:nvPr>
        </p:nvGraphicFramePr>
        <p:xfrm>
          <a:off x="697894" y="4643371"/>
          <a:ext cx="6962775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6" imgW="3390840" imgH="939600" progId="">
                  <p:embed/>
                </p:oleObj>
              </mc:Choice>
              <mc:Fallback>
                <p:oleObj name="Equation" r:id="rId6" imgW="3390840" imgH="939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894" y="4643371"/>
                        <a:ext cx="6962775" cy="192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le 6"/>
          <p:cNvSpPr/>
          <p:nvPr/>
        </p:nvSpPr>
        <p:spPr bwMode="auto">
          <a:xfrm>
            <a:off x="2462188" y="3408482"/>
            <a:ext cx="901700" cy="8128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372012" y="5759384"/>
            <a:ext cx="1143000" cy="8128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479510" y="3408482"/>
            <a:ext cx="4342078" cy="812800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71" y="1148108"/>
            <a:ext cx="6232550" cy="455371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6053559" y="2801072"/>
            <a:ext cx="902826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95684" y="5164237"/>
            <a:ext cx="902826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28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Quadrature</a:t>
            </a:r>
            <a:r>
              <a:rPr lang="en-US" dirty="0" smtClean="0"/>
              <a:t> Demodulation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2667289" y="1947535"/>
            <a:ext cx="986433" cy="986433"/>
            <a:chOff x="3922403" y="4372428"/>
            <a:chExt cx="622682" cy="622682"/>
          </a:xfrm>
        </p:grpSpPr>
        <p:sp>
          <p:nvSpPr>
            <p:cNvPr id="5" name="Oval 4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>
              <a:stCxn id="5" idx="7"/>
              <a:endCxn id="5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1"/>
              <a:endCxn id="5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 bwMode="auto">
          <a:xfrm>
            <a:off x="2127156" y="8339404"/>
            <a:ext cx="1857302" cy="960807"/>
          </a:xfrm>
          <a:prstGeom prst="rect">
            <a:avLst/>
          </a:prstGeom>
          <a:solidFill>
            <a:srgbClr val="CCECFF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I/Q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Generator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7844433"/>
            <a:ext cx="20136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Base-band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Signal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83137" y="3909455"/>
            <a:ext cx="1784256" cy="0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997160" y="8539884"/>
            <a:ext cx="1938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997160" y="9119633"/>
            <a:ext cx="1938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53722" y="2389287"/>
            <a:ext cx="217832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077200" y="7303806"/>
            <a:ext cx="0" cy="123607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077200" y="9300211"/>
            <a:ext cx="0" cy="81263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 bwMode="auto">
          <a:xfrm>
            <a:off x="7583983" y="8313890"/>
            <a:ext cx="986433" cy="986433"/>
          </a:xfrm>
          <a:prstGeom prst="ellipse">
            <a:avLst/>
          </a:prstGeom>
          <a:solidFill>
            <a:srgbClr val="CCECFF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45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cs typeface="Times New Roman" pitchFamily="18" charset="0"/>
              </a:rPr>
              <a:t>Σ</a:t>
            </a:r>
            <a:endParaRPr kumimoji="0" lang="en-US" sz="45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8569160" y="8819808"/>
            <a:ext cx="7272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7"/>
          <p:cNvGrpSpPr/>
          <p:nvPr/>
        </p:nvGrpSpPr>
        <p:grpSpPr>
          <a:xfrm>
            <a:off x="4150147" y="2777564"/>
            <a:ext cx="955404" cy="955404"/>
            <a:chOff x="1187542" y="4506439"/>
            <a:chExt cx="383060" cy="383060"/>
          </a:xfrm>
        </p:grpSpPr>
        <p:sp>
          <p:nvSpPr>
            <p:cNvPr id="28" name="Oval 27"/>
            <p:cNvSpPr/>
            <p:nvPr/>
          </p:nvSpPr>
          <p:spPr bwMode="auto">
            <a:xfrm>
              <a:off x="1187542" y="4506439"/>
              <a:ext cx="383060" cy="383060"/>
            </a:xfrm>
            <a:prstGeom prst="ellipse">
              <a:avLst/>
            </a:prstGeom>
            <a:solidFill>
              <a:srgbClr val="FF9999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9" name="Group 26"/>
            <p:cNvGrpSpPr/>
            <p:nvPr/>
          </p:nvGrpSpPr>
          <p:grpSpPr>
            <a:xfrm>
              <a:off x="1271458" y="4650331"/>
              <a:ext cx="227319" cy="109236"/>
              <a:chOff x="4833503" y="4702587"/>
              <a:chExt cx="1050766" cy="504934"/>
            </a:xfrm>
          </p:grpSpPr>
          <p:sp>
            <p:nvSpPr>
              <p:cNvPr id="30" name="Arc 29"/>
              <p:cNvSpPr/>
              <p:nvPr/>
            </p:nvSpPr>
            <p:spPr>
              <a:xfrm>
                <a:off x="4879127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Arc 30"/>
              <p:cNvSpPr/>
              <p:nvPr/>
            </p:nvSpPr>
            <p:spPr>
              <a:xfrm rot="16200000">
                <a:off x="4833503" y="4702587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Arc 31"/>
              <p:cNvSpPr/>
              <p:nvPr/>
            </p:nvSpPr>
            <p:spPr>
              <a:xfrm rot="10800000">
                <a:off x="5381698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Arc 32"/>
              <p:cNvSpPr/>
              <p:nvPr/>
            </p:nvSpPr>
            <p:spPr>
              <a:xfrm rot="5400000">
                <a:off x="5336083" y="4704950"/>
                <a:ext cx="502571" cy="502572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3387551" y="7072463"/>
            <a:ext cx="8515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spc="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I(t)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59311" y="9835848"/>
            <a:ext cx="9797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spc="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Q(t)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2367393" y="2434943"/>
            <a:ext cx="29210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367393" y="5248038"/>
            <a:ext cx="29210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372281" y="2438997"/>
            <a:ext cx="0" cy="2763385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372281" y="4209168"/>
            <a:ext cx="0" cy="103887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653722" y="5202382"/>
            <a:ext cx="259987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167493" y="2933968"/>
            <a:ext cx="0" cy="32129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717583"/>
              </p:ext>
            </p:extLst>
          </p:nvPr>
        </p:nvGraphicFramePr>
        <p:xfrm>
          <a:off x="2580895" y="3137725"/>
          <a:ext cx="1262328" cy="631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3" imgW="457200" imgH="228600" progId="">
                  <p:embed/>
                </p:oleObj>
              </mc:Choice>
              <mc:Fallback>
                <p:oleObj name="Equation" r:id="rId3" imgW="4572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895" y="3137725"/>
                        <a:ext cx="1262328" cy="6311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0" name="Straight Connector 79"/>
          <p:cNvCxnSpPr/>
          <p:nvPr/>
        </p:nvCxnSpPr>
        <p:spPr>
          <a:xfrm>
            <a:off x="3167493" y="4554959"/>
            <a:ext cx="0" cy="31294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160505" y="3255266"/>
            <a:ext cx="98964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27"/>
          <p:cNvGrpSpPr/>
          <p:nvPr/>
        </p:nvGrpSpPr>
        <p:grpSpPr>
          <a:xfrm>
            <a:off x="2667289" y="4702807"/>
            <a:ext cx="986433" cy="986433"/>
            <a:chOff x="3922403" y="4372428"/>
            <a:chExt cx="622682" cy="622682"/>
          </a:xfrm>
        </p:grpSpPr>
        <p:sp>
          <p:nvSpPr>
            <p:cNvPr id="83" name="Oval 82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4" name="Straight Connector 83"/>
            <p:cNvCxnSpPr>
              <a:stCxn id="83" idx="7"/>
              <a:endCxn id="83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83" idx="1"/>
              <a:endCxn id="83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Connector 85"/>
          <p:cNvCxnSpPr/>
          <p:nvPr/>
        </p:nvCxnSpPr>
        <p:spPr>
          <a:xfrm>
            <a:off x="3158901" y="4554959"/>
            <a:ext cx="68432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843223" y="4242011"/>
            <a:ext cx="0" cy="31294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843223" y="3255266"/>
            <a:ext cx="0" cy="79065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 bwMode="auto">
          <a:xfrm>
            <a:off x="3385477" y="3909455"/>
            <a:ext cx="925877" cy="480404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-90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/>
                <a:ea typeface="Tahoma" pitchFamily="34" charset="0"/>
                <a:cs typeface="Times New Roman"/>
              </a:rPr>
              <a:t>°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9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838557"/>
              </p:ext>
            </p:extLst>
          </p:nvPr>
        </p:nvGraphicFramePr>
        <p:xfrm>
          <a:off x="3628519" y="4381635"/>
          <a:ext cx="1534781" cy="642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5" imgW="545760" imgH="228600" progId="">
                  <p:embed/>
                </p:oleObj>
              </mc:Choice>
              <mc:Fallback>
                <p:oleObj name="Equation" r:id="rId5" imgW="54576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8519" y="4381635"/>
                        <a:ext cx="1534781" cy="6423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" name="Group 101"/>
          <p:cNvGrpSpPr/>
          <p:nvPr/>
        </p:nvGrpSpPr>
        <p:grpSpPr>
          <a:xfrm>
            <a:off x="5832043" y="1947535"/>
            <a:ext cx="1151218" cy="830029"/>
            <a:chOff x="5437632" y="2057164"/>
            <a:chExt cx="1151218" cy="830029"/>
          </a:xfrm>
        </p:grpSpPr>
        <p:sp>
          <p:nvSpPr>
            <p:cNvPr id="93" name="Rectangle 92"/>
            <p:cNvSpPr/>
            <p:nvPr/>
          </p:nvSpPr>
          <p:spPr bwMode="auto">
            <a:xfrm>
              <a:off x="5437632" y="2057164"/>
              <a:ext cx="1151218" cy="830029"/>
            </a:xfrm>
            <a:prstGeom prst="rect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5632704" y="2230692"/>
              <a:ext cx="829056" cy="536448"/>
              <a:chOff x="6559296" y="3874594"/>
              <a:chExt cx="829056" cy="536448"/>
            </a:xfrm>
          </p:grpSpPr>
          <p:cxnSp>
            <p:nvCxnSpPr>
              <p:cNvPr id="97" name="Straight Connector 96"/>
              <p:cNvCxnSpPr/>
              <p:nvPr/>
            </p:nvCxnSpPr>
            <p:spPr>
              <a:xfrm>
                <a:off x="6559296" y="3874594"/>
                <a:ext cx="292608" cy="0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6851904" y="3874594"/>
                <a:ext cx="536448" cy="536448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" name="Group 102"/>
          <p:cNvGrpSpPr/>
          <p:nvPr/>
        </p:nvGrpSpPr>
        <p:grpSpPr>
          <a:xfrm>
            <a:off x="5896514" y="4763767"/>
            <a:ext cx="1151218" cy="830029"/>
            <a:chOff x="5437632" y="2057164"/>
            <a:chExt cx="1151218" cy="830029"/>
          </a:xfrm>
        </p:grpSpPr>
        <p:sp>
          <p:nvSpPr>
            <p:cNvPr id="104" name="Rectangle 103"/>
            <p:cNvSpPr/>
            <p:nvPr/>
          </p:nvSpPr>
          <p:spPr bwMode="auto">
            <a:xfrm>
              <a:off x="5437632" y="2057164"/>
              <a:ext cx="1151218" cy="830029"/>
            </a:xfrm>
            <a:prstGeom prst="rect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grpSp>
          <p:nvGrpSpPr>
            <p:cNvPr id="105" name="Group 99"/>
            <p:cNvGrpSpPr/>
            <p:nvPr/>
          </p:nvGrpSpPr>
          <p:grpSpPr>
            <a:xfrm>
              <a:off x="5632704" y="2230692"/>
              <a:ext cx="829056" cy="536448"/>
              <a:chOff x="6559296" y="3874594"/>
              <a:chExt cx="829056" cy="536448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>
                <a:off x="6559296" y="3874594"/>
                <a:ext cx="292608" cy="0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6851904" y="3874594"/>
                <a:ext cx="536448" cy="536448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9" name="Straight Connector 108"/>
          <p:cNvCxnSpPr/>
          <p:nvPr/>
        </p:nvCxnSpPr>
        <p:spPr>
          <a:xfrm>
            <a:off x="7047732" y="5202382"/>
            <a:ext cx="93066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6983261" y="2389287"/>
            <a:ext cx="995133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239096" y="1670536"/>
            <a:ext cx="8515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spc="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I(t)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110856" y="4433921"/>
            <a:ext cx="9797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spc="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Q(t)</a:t>
            </a:r>
          </a:p>
        </p:txBody>
      </p:sp>
    </p:spTree>
    <p:extLst>
      <p:ext uri="{BB962C8B-B14F-4D97-AF65-F5344CB8AC3E}">
        <p14:creationId xmlns:p14="http://schemas.microsoft.com/office/powerpoint/2010/main" val="384161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Quadrature Demodulation in a Doppler Radar Receiver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Simple mixer</a:t>
                </a:r>
              </a:p>
              <a:p>
                <a:pPr lvl="1"/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en-US" dirty="0" smtClean="0"/>
                  <a:t>, positive and negative speed can not be differentiated, i.e. you can only measure the speed but can’t tell if the object is moving towards you or away from you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723" t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6"/>
          <p:cNvGrpSpPr/>
          <p:nvPr/>
        </p:nvGrpSpPr>
        <p:grpSpPr>
          <a:xfrm>
            <a:off x="4228582" y="3303377"/>
            <a:ext cx="478532" cy="478532"/>
            <a:chOff x="3922403" y="4372428"/>
            <a:chExt cx="622682" cy="622682"/>
          </a:xfrm>
        </p:grpSpPr>
        <p:sp>
          <p:nvSpPr>
            <p:cNvPr id="50" name="Oval 49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1" name="Straight Connector 50"/>
            <p:cNvCxnSpPr>
              <a:stCxn id="50" idx="7"/>
              <a:endCxn id="50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50" idx="1"/>
              <a:endCxn id="50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Arrow Connector 52"/>
          <p:cNvCxnSpPr/>
          <p:nvPr/>
        </p:nvCxnSpPr>
        <p:spPr>
          <a:xfrm>
            <a:off x="3217531" y="3539825"/>
            <a:ext cx="865567" cy="0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707114" y="3517677"/>
            <a:ext cx="1056734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27"/>
          <p:cNvGrpSpPr/>
          <p:nvPr/>
        </p:nvGrpSpPr>
        <p:grpSpPr>
          <a:xfrm>
            <a:off x="4966024" y="3707521"/>
            <a:ext cx="463480" cy="463480"/>
            <a:chOff x="1187542" y="4506439"/>
            <a:chExt cx="383060" cy="383060"/>
          </a:xfrm>
        </p:grpSpPr>
        <p:sp>
          <p:nvSpPr>
            <p:cNvPr id="56" name="Oval 55"/>
            <p:cNvSpPr/>
            <p:nvPr/>
          </p:nvSpPr>
          <p:spPr bwMode="auto">
            <a:xfrm>
              <a:off x="1187542" y="4506439"/>
              <a:ext cx="383060" cy="383060"/>
            </a:xfrm>
            <a:prstGeom prst="ellipse">
              <a:avLst/>
            </a:prstGeom>
            <a:solidFill>
              <a:srgbClr val="FF9999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7" name="Group 26"/>
            <p:cNvGrpSpPr/>
            <p:nvPr/>
          </p:nvGrpSpPr>
          <p:grpSpPr>
            <a:xfrm>
              <a:off x="1271458" y="4650331"/>
              <a:ext cx="227319" cy="109236"/>
              <a:chOff x="4833503" y="4702587"/>
              <a:chExt cx="1050766" cy="504934"/>
            </a:xfrm>
          </p:grpSpPr>
          <p:sp>
            <p:nvSpPr>
              <p:cNvPr id="58" name="Arc 57"/>
              <p:cNvSpPr/>
              <p:nvPr/>
            </p:nvSpPr>
            <p:spPr>
              <a:xfrm>
                <a:off x="4879127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Arc 58"/>
              <p:cNvSpPr/>
              <p:nvPr/>
            </p:nvSpPr>
            <p:spPr>
              <a:xfrm rot="16200000">
                <a:off x="4833503" y="4702587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Arc 59"/>
              <p:cNvSpPr/>
              <p:nvPr/>
            </p:nvSpPr>
            <p:spPr>
              <a:xfrm rot="10800000">
                <a:off x="5381698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Arc 60"/>
              <p:cNvSpPr/>
              <p:nvPr/>
            </p:nvSpPr>
            <p:spPr>
              <a:xfrm rot="5400000">
                <a:off x="5336083" y="4704950"/>
                <a:ext cx="502571" cy="502572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cxnSp>
        <p:nvCxnSpPr>
          <p:cNvPr id="62" name="Straight Connector 61"/>
          <p:cNvCxnSpPr/>
          <p:nvPr/>
        </p:nvCxnSpPr>
        <p:spPr>
          <a:xfrm>
            <a:off x="4083098" y="3539825"/>
            <a:ext cx="14170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471238" y="3781909"/>
            <a:ext cx="0" cy="15586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298458"/>
              </p:ext>
            </p:extLst>
          </p:nvPr>
        </p:nvGraphicFramePr>
        <p:xfrm>
          <a:off x="4186671" y="3880755"/>
          <a:ext cx="612373" cy="306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4" imgW="457200" imgH="228600" progId="">
                  <p:embed/>
                </p:oleObj>
              </mc:Choice>
              <mc:Fallback>
                <p:oleObj name="Equation" r:id="rId4" imgW="4572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6671" y="3880755"/>
                        <a:ext cx="612373" cy="3061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0" name="Straight Connector 69"/>
          <p:cNvCxnSpPr/>
          <p:nvPr/>
        </p:nvCxnSpPr>
        <p:spPr>
          <a:xfrm>
            <a:off x="4467848" y="3937775"/>
            <a:ext cx="480089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5763848" y="3303377"/>
            <a:ext cx="558472" cy="402659"/>
            <a:chOff x="5437632" y="2057164"/>
            <a:chExt cx="1151218" cy="830029"/>
          </a:xfrm>
        </p:grpSpPr>
        <p:sp>
          <p:nvSpPr>
            <p:cNvPr id="81" name="Rectangle 80"/>
            <p:cNvSpPr/>
            <p:nvPr/>
          </p:nvSpPr>
          <p:spPr bwMode="auto">
            <a:xfrm>
              <a:off x="5437632" y="2057164"/>
              <a:ext cx="1151218" cy="830029"/>
            </a:xfrm>
            <a:prstGeom prst="rect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5632704" y="2230692"/>
              <a:ext cx="829056" cy="536448"/>
              <a:chOff x="6559296" y="3874594"/>
              <a:chExt cx="829056" cy="536448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6559296" y="3874594"/>
                <a:ext cx="292608" cy="0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6851904" y="3874594"/>
                <a:ext cx="536448" cy="536448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1" name="Straight Connector 90"/>
          <p:cNvCxnSpPr/>
          <p:nvPr/>
        </p:nvCxnSpPr>
        <p:spPr>
          <a:xfrm>
            <a:off x="6322320" y="3517677"/>
            <a:ext cx="482753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871531" y="3275938"/>
                <a:ext cx="1779270" cy="527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rgbClr val="292929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31" y="3275938"/>
                <a:ext cx="1779270" cy="5277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7050640" y="3273314"/>
                <a:ext cx="1690784" cy="527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±</m:t>
                                  </m:r>
                                  <m:f>
                                    <m:fPr>
                                      <m:ctrlP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29292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29292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29292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rgbClr val="292929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640" y="3273314"/>
                <a:ext cx="1690784" cy="5277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20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Quadrature Demodulation in a Doppler Radar Receiver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Quadrature demodulator</a:t>
            </a:r>
          </a:p>
          <a:p>
            <a:pPr lvl="1"/>
            <a:r>
              <a:rPr lang="en-US" dirty="0" smtClean="0"/>
              <a:t>The quadrature output is different for positive and negative Doppler frequency shift</a:t>
            </a:r>
            <a:endParaRPr lang="en-US" dirty="0"/>
          </a:p>
        </p:txBody>
      </p:sp>
      <p:grpSp>
        <p:nvGrpSpPr>
          <p:cNvPr id="49" name="Group 6"/>
          <p:cNvGrpSpPr/>
          <p:nvPr/>
        </p:nvGrpSpPr>
        <p:grpSpPr>
          <a:xfrm>
            <a:off x="3456297" y="2280671"/>
            <a:ext cx="478532" cy="478532"/>
            <a:chOff x="3922403" y="4372428"/>
            <a:chExt cx="622682" cy="622682"/>
          </a:xfrm>
        </p:grpSpPr>
        <p:sp>
          <p:nvSpPr>
            <p:cNvPr id="50" name="Oval 49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1" name="Straight Connector 50"/>
            <p:cNvCxnSpPr>
              <a:stCxn id="50" idx="7"/>
              <a:endCxn id="50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50" idx="1"/>
              <a:endCxn id="50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Arrow Connector 52"/>
          <p:cNvCxnSpPr/>
          <p:nvPr/>
        </p:nvCxnSpPr>
        <p:spPr>
          <a:xfrm>
            <a:off x="2445246" y="3232426"/>
            <a:ext cx="865567" cy="0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934829" y="2494971"/>
            <a:ext cx="1056734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27"/>
          <p:cNvGrpSpPr/>
          <p:nvPr/>
        </p:nvGrpSpPr>
        <p:grpSpPr>
          <a:xfrm>
            <a:off x="4175652" y="2683330"/>
            <a:ext cx="463480" cy="463480"/>
            <a:chOff x="1187542" y="4506439"/>
            <a:chExt cx="383060" cy="383060"/>
          </a:xfrm>
        </p:grpSpPr>
        <p:sp>
          <p:nvSpPr>
            <p:cNvPr id="56" name="Oval 55"/>
            <p:cNvSpPr/>
            <p:nvPr/>
          </p:nvSpPr>
          <p:spPr bwMode="auto">
            <a:xfrm>
              <a:off x="1187542" y="4506439"/>
              <a:ext cx="383060" cy="383060"/>
            </a:xfrm>
            <a:prstGeom prst="ellipse">
              <a:avLst/>
            </a:prstGeom>
            <a:solidFill>
              <a:srgbClr val="FF9999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7" name="Group 26"/>
            <p:cNvGrpSpPr/>
            <p:nvPr/>
          </p:nvGrpSpPr>
          <p:grpSpPr>
            <a:xfrm>
              <a:off x="1271458" y="4650331"/>
              <a:ext cx="227319" cy="109236"/>
              <a:chOff x="4833503" y="4702587"/>
              <a:chExt cx="1050766" cy="504934"/>
            </a:xfrm>
          </p:grpSpPr>
          <p:sp>
            <p:nvSpPr>
              <p:cNvPr id="58" name="Arc 57"/>
              <p:cNvSpPr/>
              <p:nvPr/>
            </p:nvSpPr>
            <p:spPr>
              <a:xfrm>
                <a:off x="4879127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Arc 58"/>
              <p:cNvSpPr/>
              <p:nvPr/>
            </p:nvSpPr>
            <p:spPr>
              <a:xfrm rot="16200000">
                <a:off x="4833503" y="4702587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Arc 59"/>
              <p:cNvSpPr/>
              <p:nvPr/>
            </p:nvSpPr>
            <p:spPr>
              <a:xfrm rot="10800000">
                <a:off x="5381698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Arc 60"/>
              <p:cNvSpPr/>
              <p:nvPr/>
            </p:nvSpPr>
            <p:spPr>
              <a:xfrm rot="5400000">
                <a:off x="5336083" y="4704950"/>
                <a:ext cx="502571" cy="502572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cxnSp>
        <p:nvCxnSpPr>
          <p:cNvPr id="62" name="Straight Connector 61"/>
          <p:cNvCxnSpPr/>
          <p:nvPr/>
        </p:nvCxnSpPr>
        <p:spPr>
          <a:xfrm>
            <a:off x="3310813" y="2517119"/>
            <a:ext cx="14170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310813" y="3881791"/>
            <a:ext cx="14170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313185" y="2519086"/>
            <a:ext cx="0" cy="134055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313185" y="3377821"/>
            <a:ext cx="0" cy="50397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934829" y="3859642"/>
            <a:ext cx="1261234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698953" y="2759203"/>
            <a:ext cx="0" cy="15586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359873"/>
              </p:ext>
            </p:extLst>
          </p:nvPr>
        </p:nvGraphicFramePr>
        <p:xfrm>
          <a:off x="3414386" y="2858049"/>
          <a:ext cx="612373" cy="306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Equation" r:id="rId3" imgW="457200" imgH="228600" progId="">
                  <p:embed/>
                </p:oleObj>
              </mc:Choice>
              <mc:Fallback>
                <p:oleObj name="Equation" r:id="rId3" imgW="4572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386" y="2858049"/>
                        <a:ext cx="612373" cy="3061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9" name="Straight Connector 68"/>
          <p:cNvCxnSpPr/>
          <p:nvPr/>
        </p:nvCxnSpPr>
        <p:spPr>
          <a:xfrm>
            <a:off x="3698953" y="3545569"/>
            <a:ext cx="0" cy="151815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695563" y="2915069"/>
            <a:ext cx="480089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27"/>
          <p:cNvGrpSpPr/>
          <p:nvPr/>
        </p:nvGrpSpPr>
        <p:grpSpPr>
          <a:xfrm>
            <a:off x="3456297" y="3617292"/>
            <a:ext cx="478532" cy="478532"/>
            <a:chOff x="3922403" y="4372428"/>
            <a:chExt cx="622682" cy="622682"/>
          </a:xfrm>
        </p:grpSpPr>
        <p:sp>
          <p:nvSpPr>
            <p:cNvPr id="72" name="Oval 71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3" name="Straight Connector 72"/>
            <p:cNvCxnSpPr>
              <a:stCxn id="72" idx="7"/>
              <a:endCxn id="72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72" idx="1"/>
              <a:endCxn id="72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Connector 74"/>
          <p:cNvCxnSpPr/>
          <p:nvPr/>
        </p:nvCxnSpPr>
        <p:spPr>
          <a:xfrm>
            <a:off x="3694785" y="3545569"/>
            <a:ext cx="331974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026759" y="3393753"/>
            <a:ext cx="0" cy="151815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026759" y="2915069"/>
            <a:ext cx="0" cy="383555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 bwMode="auto">
          <a:xfrm>
            <a:off x="3804700" y="3232426"/>
            <a:ext cx="615978" cy="233051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-90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/>
                <a:ea typeface="Tahoma" pitchFamily="34" charset="0"/>
                <a:cs typeface="Times New Roman"/>
              </a:rPr>
              <a:t>°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7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577898"/>
              </p:ext>
            </p:extLst>
          </p:nvPr>
        </p:nvGraphicFramePr>
        <p:xfrm>
          <a:off x="3922603" y="3461487"/>
          <a:ext cx="744544" cy="311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Equation" r:id="rId5" imgW="545760" imgH="228600" progId="">
                  <p:embed/>
                </p:oleObj>
              </mc:Choice>
              <mc:Fallback>
                <p:oleObj name="Equation" r:id="rId5" imgW="54576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603" y="3461487"/>
                        <a:ext cx="744544" cy="3116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" name="Group 79"/>
          <p:cNvGrpSpPr/>
          <p:nvPr/>
        </p:nvGrpSpPr>
        <p:grpSpPr>
          <a:xfrm>
            <a:off x="4991563" y="2280671"/>
            <a:ext cx="558472" cy="402659"/>
            <a:chOff x="5437632" y="2057164"/>
            <a:chExt cx="1151218" cy="830029"/>
          </a:xfrm>
        </p:grpSpPr>
        <p:sp>
          <p:nvSpPr>
            <p:cNvPr id="81" name="Rectangle 80"/>
            <p:cNvSpPr/>
            <p:nvPr/>
          </p:nvSpPr>
          <p:spPr bwMode="auto">
            <a:xfrm>
              <a:off x="5437632" y="2057164"/>
              <a:ext cx="1151218" cy="830029"/>
            </a:xfrm>
            <a:prstGeom prst="rect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5632704" y="2230692"/>
              <a:ext cx="829056" cy="536448"/>
              <a:chOff x="6559296" y="3874594"/>
              <a:chExt cx="829056" cy="536448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6559296" y="3874594"/>
                <a:ext cx="292608" cy="0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6851904" y="3874594"/>
                <a:ext cx="536448" cy="536448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Group 84"/>
          <p:cNvGrpSpPr/>
          <p:nvPr/>
        </p:nvGrpSpPr>
        <p:grpSpPr>
          <a:xfrm>
            <a:off x="5022839" y="3646864"/>
            <a:ext cx="558472" cy="402659"/>
            <a:chOff x="5437632" y="2057164"/>
            <a:chExt cx="1151218" cy="830029"/>
          </a:xfrm>
        </p:grpSpPr>
        <p:sp>
          <p:nvSpPr>
            <p:cNvPr id="86" name="Rectangle 85"/>
            <p:cNvSpPr/>
            <p:nvPr/>
          </p:nvSpPr>
          <p:spPr bwMode="auto">
            <a:xfrm>
              <a:off x="5437632" y="2057164"/>
              <a:ext cx="1151218" cy="830029"/>
            </a:xfrm>
            <a:prstGeom prst="rect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grpSp>
          <p:nvGrpSpPr>
            <p:cNvPr id="87" name="Group 99"/>
            <p:cNvGrpSpPr/>
            <p:nvPr/>
          </p:nvGrpSpPr>
          <p:grpSpPr>
            <a:xfrm>
              <a:off x="5632704" y="2230692"/>
              <a:ext cx="829056" cy="536448"/>
              <a:chOff x="6559296" y="3874594"/>
              <a:chExt cx="829056" cy="536448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>
                <a:off x="6559296" y="3874594"/>
                <a:ext cx="292608" cy="0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851904" y="3874594"/>
                <a:ext cx="536448" cy="536448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0" name="Straight Connector 89"/>
          <p:cNvCxnSpPr/>
          <p:nvPr/>
        </p:nvCxnSpPr>
        <p:spPr>
          <a:xfrm>
            <a:off x="5581311" y="3859642"/>
            <a:ext cx="451477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550035" y="2494971"/>
            <a:ext cx="482753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641909" y="2725094"/>
                <a:ext cx="1779270" cy="527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rgbClr val="292929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09" y="2725094"/>
                <a:ext cx="1779270" cy="5277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917104" y="2042135"/>
                <a:ext cx="1921808" cy="527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rgbClr val="292929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104" y="2042135"/>
                <a:ext cx="1921808" cy="52777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5917104" y="3395101"/>
                <a:ext cx="2026004" cy="527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rgbClr val="292929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104" y="3395101"/>
                <a:ext cx="2026004" cy="52777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oup 6"/>
          <p:cNvGrpSpPr/>
          <p:nvPr/>
        </p:nvGrpSpPr>
        <p:grpSpPr>
          <a:xfrm>
            <a:off x="3452515" y="4830147"/>
            <a:ext cx="478532" cy="478532"/>
            <a:chOff x="3922403" y="4372428"/>
            <a:chExt cx="622682" cy="622682"/>
          </a:xfrm>
        </p:grpSpPr>
        <p:sp>
          <p:nvSpPr>
            <p:cNvPr id="98" name="Oval 97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9" name="Straight Connector 98"/>
            <p:cNvCxnSpPr>
              <a:stCxn id="98" idx="7"/>
              <a:endCxn id="98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8" idx="1"/>
              <a:endCxn id="98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Straight Arrow Connector 100"/>
          <p:cNvCxnSpPr/>
          <p:nvPr/>
        </p:nvCxnSpPr>
        <p:spPr>
          <a:xfrm>
            <a:off x="2441464" y="5781902"/>
            <a:ext cx="865567" cy="0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931047" y="5044447"/>
            <a:ext cx="1056734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27"/>
          <p:cNvGrpSpPr/>
          <p:nvPr/>
        </p:nvGrpSpPr>
        <p:grpSpPr>
          <a:xfrm>
            <a:off x="4171870" y="5232806"/>
            <a:ext cx="463480" cy="463480"/>
            <a:chOff x="1187542" y="4506439"/>
            <a:chExt cx="383060" cy="383060"/>
          </a:xfrm>
        </p:grpSpPr>
        <p:sp>
          <p:nvSpPr>
            <p:cNvPr id="104" name="Oval 103"/>
            <p:cNvSpPr/>
            <p:nvPr/>
          </p:nvSpPr>
          <p:spPr bwMode="auto">
            <a:xfrm>
              <a:off x="1187542" y="4506439"/>
              <a:ext cx="383060" cy="383060"/>
            </a:xfrm>
            <a:prstGeom prst="ellipse">
              <a:avLst/>
            </a:prstGeom>
            <a:solidFill>
              <a:srgbClr val="FF9999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5" name="Group 26"/>
            <p:cNvGrpSpPr/>
            <p:nvPr/>
          </p:nvGrpSpPr>
          <p:grpSpPr>
            <a:xfrm>
              <a:off x="1271458" y="4650331"/>
              <a:ext cx="227319" cy="109236"/>
              <a:chOff x="4833503" y="4702587"/>
              <a:chExt cx="1050766" cy="504934"/>
            </a:xfrm>
          </p:grpSpPr>
          <p:sp>
            <p:nvSpPr>
              <p:cNvPr id="106" name="Arc 105"/>
              <p:cNvSpPr/>
              <p:nvPr/>
            </p:nvSpPr>
            <p:spPr>
              <a:xfrm>
                <a:off x="4879127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" name="Arc 106"/>
              <p:cNvSpPr/>
              <p:nvPr/>
            </p:nvSpPr>
            <p:spPr>
              <a:xfrm rot="16200000">
                <a:off x="4833503" y="4702587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" name="Arc 107"/>
              <p:cNvSpPr/>
              <p:nvPr/>
            </p:nvSpPr>
            <p:spPr>
              <a:xfrm rot="10800000">
                <a:off x="5381698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" name="Arc 108"/>
              <p:cNvSpPr/>
              <p:nvPr/>
            </p:nvSpPr>
            <p:spPr>
              <a:xfrm rot="5400000">
                <a:off x="5336083" y="4704950"/>
                <a:ext cx="502571" cy="502572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cxnSp>
        <p:nvCxnSpPr>
          <p:cNvPr id="110" name="Straight Connector 109"/>
          <p:cNvCxnSpPr/>
          <p:nvPr/>
        </p:nvCxnSpPr>
        <p:spPr>
          <a:xfrm>
            <a:off x="3307031" y="5066595"/>
            <a:ext cx="14170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307031" y="6431267"/>
            <a:ext cx="14170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3309403" y="5068562"/>
            <a:ext cx="0" cy="134055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3309403" y="5927297"/>
            <a:ext cx="0" cy="50397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3931047" y="6409118"/>
            <a:ext cx="1261234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695171" y="5308679"/>
            <a:ext cx="0" cy="15586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6" name="Object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425795"/>
              </p:ext>
            </p:extLst>
          </p:nvPr>
        </p:nvGraphicFramePr>
        <p:xfrm>
          <a:off x="3410604" y="5407525"/>
          <a:ext cx="612373" cy="306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name="Equation" r:id="rId10" imgW="457200" imgH="228600" progId="">
                  <p:embed/>
                </p:oleObj>
              </mc:Choice>
              <mc:Fallback>
                <p:oleObj name="Equation" r:id="rId10" imgW="4572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0604" y="5407525"/>
                        <a:ext cx="612373" cy="3061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7" name="Straight Connector 116"/>
          <p:cNvCxnSpPr/>
          <p:nvPr/>
        </p:nvCxnSpPr>
        <p:spPr>
          <a:xfrm>
            <a:off x="3695171" y="6095045"/>
            <a:ext cx="0" cy="151815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3691781" y="5464545"/>
            <a:ext cx="480089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27"/>
          <p:cNvGrpSpPr/>
          <p:nvPr/>
        </p:nvGrpSpPr>
        <p:grpSpPr>
          <a:xfrm>
            <a:off x="3452515" y="6166768"/>
            <a:ext cx="478532" cy="478532"/>
            <a:chOff x="3922403" y="4372428"/>
            <a:chExt cx="622682" cy="622682"/>
          </a:xfrm>
        </p:grpSpPr>
        <p:sp>
          <p:nvSpPr>
            <p:cNvPr id="120" name="Oval 119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1" name="Straight Connector 120"/>
            <p:cNvCxnSpPr>
              <a:stCxn id="120" idx="7"/>
              <a:endCxn id="120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20" idx="1"/>
              <a:endCxn id="120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Connector 122"/>
          <p:cNvCxnSpPr/>
          <p:nvPr/>
        </p:nvCxnSpPr>
        <p:spPr>
          <a:xfrm>
            <a:off x="3691003" y="6095045"/>
            <a:ext cx="331974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022977" y="5943229"/>
            <a:ext cx="0" cy="151815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4022977" y="5464545"/>
            <a:ext cx="0" cy="383555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 bwMode="auto">
          <a:xfrm>
            <a:off x="3800918" y="5781902"/>
            <a:ext cx="615978" cy="233051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-90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/>
                <a:ea typeface="Tahoma" pitchFamily="34" charset="0"/>
                <a:cs typeface="Times New Roman"/>
              </a:rPr>
              <a:t>°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12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055730"/>
              </p:ext>
            </p:extLst>
          </p:nvPr>
        </p:nvGraphicFramePr>
        <p:xfrm>
          <a:off x="3918821" y="6010963"/>
          <a:ext cx="744544" cy="311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" name="Equation" r:id="rId11" imgW="545760" imgH="228600" progId="">
                  <p:embed/>
                </p:oleObj>
              </mc:Choice>
              <mc:Fallback>
                <p:oleObj name="Equation" r:id="rId11" imgW="54576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8821" y="6010963"/>
                        <a:ext cx="744544" cy="3116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8" name="Group 127"/>
          <p:cNvGrpSpPr/>
          <p:nvPr/>
        </p:nvGrpSpPr>
        <p:grpSpPr>
          <a:xfrm>
            <a:off x="4987781" y="4830147"/>
            <a:ext cx="558472" cy="402659"/>
            <a:chOff x="5437632" y="2057164"/>
            <a:chExt cx="1151218" cy="830029"/>
          </a:xfrm>
        </p:grpSpPr>
        <p:sp>
          <p:nvSpPr>
            <p:cNvPr id="129" name="Rectangle 128"/>
            <p:cNvSpPr/>
            <p:nvPr/>
          </p:nvSpPr>
          <p:spPr bwMode="auto">
            <a:xfrm>
              <a:off x="5437632" y="2057164"/>
              <a:ext cx="1151218" cy="830029"/>
            </a:xfrm>
            <a:prstGeom prst="rect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5632704" y="2230692"/>
              <a:ext cx="829056" cy="536448"/>
              <a:chOff x="6559296" y="3874594"/>
              <a:chExt cx="829056" cy="536448"/>
            </a:xfrm>
          </p:grpSpPr>
          <p:cxnSp>
            <p:nvCxnSpPr>
              <p:cNvPr id="131" name="Straight Connector 130"/>
              <p:cNvCxnSpPr/>
              <p:nvPr/>
            </p:nvCxnSpPr>
            <p:spPr>
              <a:xfrm>
                <a:off x="6559296" y="3874594"/>
                <a:ext cx="292608" cy="0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6851904" y="3874594"/>
                <a:ext cx="536448" cy="536448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Group 132"/>
          <p:cNvGrpSpPr/>
          <p:nvPr/>
        </p:nvGrpSpPr>
        <p:grpSpPr>
          <a:xfrm>
            <a:off x="5019057" y="6196340"/>
            <a:ext cx="558472" cy="402659"/>
            <a:chOff x="5437632" y="2057164"/>
            <a:chExt cx="1151218" cy="830029"/>
          </a:xfrm>
        </p:grpSpPr>
        <p:sp>
          <p:nvSpPr>
            <p:cNvPr id="134" name="Rectangle 133"/>
            <p:cNvSpPr/>
            <p:nvPr/>
          </p:nvSpPr>
          <p:spPr bwMode="auto">
            <a:xfrm>
              <a:off x="5437632" y="2057164"/>
              <a:ext cx="1151218" cy="830029"/>
            </a:xfrm>
            <a:prstGeom prst="rect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grpSp>
          <p:nvGrpSpPr>
            <p:cNvPr id="135" name="Group 99"/>
            <p:cNvGrpSpPr/>
            <p:nvPr/>
          </p:nvGrpSpPr>
          <p:grpSpPr>
            <a:xfrm>
              <a:off x="5632704" y="2230692"/>
              <a:ext cx="829056" cy="536448"/>
              <a:chOff x="6559296" y="3874594"/>
              <a:chExt cx="829056" cy="536448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>
                <a:off x="6559296" y="3874594"/>
                <a:ext cx="292608" cy="0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6851904" y="3874594"/>
                <a:ext cx="536448" cy="536448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8" name="Straight Connector 137"/>
          <p:cNvCxnSpPr/>
          <p:nvPr/>
        </p:nvCxnSpPr>
        <p:spPr>
          <a:xfrm>
            <a:off x="5577529" y="6409118"/>
            <a:ext cx="451477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5546253" y="5044447"/>
            <a:ext cx="482753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641327" y="5200658"/>
                <a:ext cx="1779270" cy="527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rgbClr val="292929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27" y="5200658"/>
                <a:ext cx="1779270" cy="52777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5917104" y="4540323"/>
                <a:ext cx="2408416" cy="1055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m:rPr>
                              <m:aln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rgbClr val="292929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104" y="4540323"/>
                <a:ext cx="2408416" cy="105554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5917104" y="5808072"/>
                <a:ext cx="2512611" cy="1055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m:rPr>
                              <m:aln/>
                            </m:r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29292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29292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29292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rgbClr val="292929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104" y="5808072"/>
                <a:ext cx="2512611" cy="105554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86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40" grpId="0"/>
      <p:bldP spid="141" grpId="0"/>
      <p:bldP spid="1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IQ Demodulation Imperfections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 a practical demodulation circuit, it may be difficult to have a precisely aligned receiver LO frequency and phase</a:t>
            </a:r>
          </a:p>
          <a:p>
            <a:r>
              <a:rPr lang="en-US" dirty="0" smtClean="0"/>
              <a:t>What if</a:t>
            </a:r>
          </a:p>
          <a:p>
            <a:pPr lvl="1"/>
            <a:r>
              <a:rPr lang="en-US" dirty="0" smtClean="0"/>
              <a:t>LO has a slightly different frequency?</a:t>
            </a:r>
          </a:p>
          <a:p>
            <a:pPr lvl="1"/>
            <a:r>
              <a:rPr lang="en-US" dirty="0" smtClean="0"/>
              <a:t>LO has a slightly different phase?</a:t>
            </a:r>
          </a:p>
          <a:p>
            <a:pPr lvl="1"/>
            <a:r>
              <a:rPr lang="en-US" dirty="0" smtClean="0"/>
              <a:t>The quadrature LOs are not exactly in quadrature?</a:t>
            </a:r>
          </a:p>
          <a:p>
            <a:pPr lvl="1"/>
            <a:r>
              <a:rPr lang="en-US" dirty="0" smtClean="0"/>
              <a:t>The quadrature LOs have slightly different amplitude?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2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IQ Demodulation Imperfections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Example: slight demodulator LO frequency offset </a:t>
            </a:r>
          </a:p>
          <a:p>
            <a:pPr lvl="1"/>
            <a:r>
              <a:rPr lang="en-US" dirty="0" smtClean="0"/>
              <a:t>Received in-phase signal has a component from the quadrature signal</a:t>
            </a:r>
          </a:p>
          <a:p>
            <a:pPr lvl="1"/>
            <a:r>
              <a:rPr lang="en-US" dirty="0" smtClean="0"/>
              <a:t>Lead to error in the demodulation if the frequency offset is large enough</a:t>
            </a:r>
          </a:p>
          <a:p>
            <a:r>
              <a:rPr lang="en-US" dirty="0" smtClean="0"/>
              <a:t>Similarly, other imperfections can lead to signal demodulation errors 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135569"/>
              </p:ext>
            </p:extLst>
          </p:nvPr>
        </p:nvGraphicFramePr>
        <p:xfrm>
          <a:off x="648192" y="3361918"/>
          <a:ext cx="3710361" cy="47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3" imgW="1968480" imgH="253800" progId="">
                  <p:embed/>
                </p:oleObj>
              </mc:Choice>
              <mc:Fallback>
                <p:oleObj name="Equation" r:id="rId3" imgW="1968480" imgH="253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192" y="3361918"/>
                        <a:ext cx="3710361" cy="4782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653866"/>
              </p:ext>
            </p:extLst>
          </p:nvPr>
        </p:nvGraphicFramePr>
        <p:xfrm>
          <a:off x="648192" y="3936017"/>
          <a:ext cx="8748712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5" imgW="9270720" imgH="1930320" progId="Equation.DSMT4">
                  <p:embed/>
                </p:oleObj>
              </mc:Choice>
              <mc:Fallback>
                <p:oleObj name="Equation" r:id="rId5" imgW="9270720" imgH="193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192" y="3936017"/>
                        <a:ext cx="8748712" cy="18192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555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Signal Distortion viewed on the Constellation Diagram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http://www.mathworks.com/help/examples/comm/ModulateGettingStartedQAMExample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500" y="1430885"/>
            <a:ext cx="4654604" cy="465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24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Vector Magnitude (EVM)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519448" cy="4335463"/>
          </a:xfrm>
        </p:spPr>
        <p:txBody>
          <a:bodyPr/>
          <a:lstStyle/>
          <a:p>
            <a:r>
              <a:rPr lang="en-US" dirty="0" smtClean="0"/>
              <a:t>In digital transmission, several factors can cause perturbation to the signal </a:t>
            </a:r>
          </a:p>
          <a:p>
            <a:pPr lvl="1"/>
            <a:r>
              <a:rPr lang="en-US" dirty="0" smtClean="0"/>
              <a:t>Noise in the propagation channel</a:t>
            </a:r>
          </a:p>
          <a:p>
            <a:pPr lvl="1"/>
            <a:r>
              <a:rPr lang="en-US" dirty="0" smtClean="0"/>
              <a:t>Noise and non-linearity in the transmit and receive circuits </a:t>
            </a:r>
          </a:p>
          <a:p>
            <a:pPr lvl="1"/>
            <a:r>
              <a:rPr lang="en-US" dirty="0" smtClean="0"/>
              <a:t>Imperfect modulation and demodulation circuit </a:t>
            </a:r>
          </a:p>
          <a:p>
            <a:pPr lvl="2"/>
            <a:r>
              <a:rPr lang="en-US" dirty="0" smtClean="0"/>
              <a:t>Phase noise of the LO signals in </a:t>
            </a:r>
            <a:r>
              <a:rPr lang="en-US" dirty="0" err="1" smtClean="0"/>
              <a:t>Tx</a:t>
            </a:r>
            <a:r>
              <a:rPr lang="en-US" dirty="0" smtClean="0"/>
              <a:t> and Rx</a:t>
            </a:r>
          </a:p>
          <a:p>
            <a:pPr lvl="2"/>
            <a:r>
              <a:rPr lang="en-US" dirty="0" smtClean="0"/>
              <a:t>LO phase and amplitude mismatch</a:t>
            </a:r>
          </a:p>
          <a:p>
            <a:r>
              <a:rPr lang="en-US" dirty="0" smtClean="0"/>
              <a:t>Error vector magnitude (EVM) is used to quantify the amount of distortion to the modulated signal</a:t>
            </a:r>
          </a:p>
          <a:p>
            <a:pPr lvl="1"/>
            <a:r>
              <a:rPr lang="en-US" dirty="0" smtClean="0"/>
              <a:t>Defined based on the constellation diagram</a:t>
            </a:r>
          </a:p>
          <a:p>
            <a:pPr lvl="1"/>
            <a:endParaRPr lang="en-US" dirty="0"/>
          </a:p>
        </p:txBody>
      </p:sp>
      <p:pic>
        <p:nvPicPr>
          <p:cNvPr id="10244" name="Picture 4" descr="http://www.ni.com/cms/images/devzone/tut/evm_08290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31" y="3589283"/>
            <a:ext cx="298132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194958" y="506439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the I component of the j-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symbol received,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the Q component of the j-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symbol received,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the ideal I component of the j-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symbol received,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the ideal Q component of the j-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symbol received.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6" name="Picture 6" descr="http://www.ni.com/cms/images/devzone/tut/mer_icom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533" y="4515123"/>
            <a:ext cx="1047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Picture 7" descr="http://www.ni.com/cms/images/devzone/tut/mer_qcomp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533" y="4789760"/>
            <a:ext cx="16192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http://www.ni.com/cms/images/devzone/tut/mer_ithcompj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533" y="5064398"/>
            <a:ext cx="1047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9" name="Picture 9" descr="http://www.ni.com/cms/images/devzone/tut/mer_qcompj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533" y="5339036"/>
            <a:ext cx="16192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66194" y="6553295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hlinkClick r:id="rId7"/>
              </a:rPr>
              <a:t>http://www.ni.com/white-paper/3652/en</a:t>
            </a:r>
            <a:r>
              <a:rPr lang="en-US" sz="800" dirty="0" smtClean="0">
                <a:solidFill>
                  <a:srgbClr val="000000"/>
                </a:solidFill>
                <a:hlinkClick r:id="rId7"/>
              </a:rPr>
              <a:t>/</a:t>
            </a:r>
            <a:endParaRPr lang="en-US" sz="800" dirty="0" smtClean="0">
              <a:solidFill>
                <a:srgbClr val="000000"/>
              </a:solidFill>
            </a:endParaRPr>
          </a:p>
          <a:p>
            <a:r>
              <a:rPr lang="en-US" sz="800" dirty="0">
                <a:solidFill>
                  <a:srgbClr val="000000"/>
                </a:solidFill>
              </a:rPr>
              <a:t>http://www.hometoys.com/emagazine.php?url=/htinews/feb05/articles/chipcon/zigbee.htm</a:t>
            </a:r>
          </a:p>
        </p:txBody>
      </p:sp>
      <p:pic>
        <p:nvPicPr>
          <p:cNvPr id="10251" name="Picture 11" descr="http://www.hometoys.com/htinews/feb05/articles/chipcon/zigbee_files/image013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31" y="874657"/>
            <a:ext cx="274320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98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IQ (Quadrature) Modulator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5339255" cy="4335463"/>
          </a:xfrm>
        </p:spPr>
        <p:txBody>
          <a:bodyPr/>
          <a:lstStyle/>
          <a:p>
            <a:r>
              <a:rPr lang="en-US" dirty="0"/>
              <a:t>Texas Instruments </a:t>
            </a:r>
            <a:r>
              <a:rPr lang="en-US" dirty="0" smtClean="0"/>
              <a:t>TRF370417 50 MHz – 6 GHz Quadrature Modulator IC</a:t>
            </a:r>
            <a:endParaRPr lang="en-US" dirty="0"/>
          </a:p>
        </p:txBody>
      </p:sp>
      <p:pic>
        <p:nvPicPr>
          <p:cNvPr id="21506" name="Picture 2" descr="50MHz to 6.0 GHz Quadrature Modulator, 1.7V common-mode voltage - TRF3704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410" y="1053771"/>
            <a:ext cx="18097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14" y="1677659"/>
            <a:ext cx="3764073" cy="26657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046" y="2440917"/>
            <a:ext cx="3174396" cy="329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5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5064125" cy="43354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Encode low frequency information onto a high frequency carrier</a:t>
            </a:r>
          </a:p>
          <a:p>
            <a:pPr lvl="1"/>
            <a:r>
              <a:rPr lang="en-US" dirty="0" smtClean="0"/>
              <a:t>Both analog and digital</a:t>
            </a:r>
          </a:p>
          <a:p>
            <a:pPr lvl="1"/>
            <a:r>
              <a:rPr lang="en-US" dirty="0" smtClean="0"/>
              <a:t>Need to consider signal quality (analog) or error rate (digital) in the presence of noise, efficient utilization of frequency bandwidth, efficient utilization of power</a:t>
            </a:r>
          </a:p>
          <a:p>
            <a:r>
              <a:rPr lang="en-US" dirty="0" smtClean="0"/>
              <a:t>There are two independent variables in a cosine (or sine) carrier</a:t>
            </a:r>
          </a:p>
          <a:p>
            <a:pPr lvl="1"/>
            <a:r>
              <a:rPr lang="en-US" dirty="0" smtClean="0"/>
              <a:t>Amplitude </a:t>
            </a:r>
          </a:p>
          <a:p>
            <a:pPr lvl="1"/>
            <a:r>
              <a:rPr lang="en-US" dirty="0" smtClean="0"/>
              <a:t>Phase (Frequency is the derivative of phase!)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68925" y="2040421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+mj-lt"/>
              </a:rPr>
              <a:t>Amplitude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3681" y="248685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8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Frequency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76681" y="3002924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8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Phase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5707361" y="1034033"/>
            <a:ext cx="615441" cy="47820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764052" y="1057427"/>
            <a:ext cx="615441" cy="48478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607553" y="1015187"/>
            <a:ext cx="609205" cy="50973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59077" y="6627168"/>
            <a:ext cx="331539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hlinkClick r:id="rId3"/>
              </a:rPr>
              <a:t>http://www.studyvilla.com/modultn.aspx</a:t>
            </a:r>
            <a:endParaRPr lang="en-US" sz="9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999315" y="1564365"/>
            <a:ext cx="0" cy="47296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071772" y="1609985"/>
            <a:ext cx="0" cy="87687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912155" y="1601985"/>
            <a:ext cx="0" cy="140093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7" descr="http://www.studyvilla.com/Images/modultn/3.gif"/>
          <p:cNvPicPr>
            <a:picLocks noChangeAspect="1" noChangeArrowheads="1"/>
          </p:cNvPicPr>
          <p:nvPr/>
        </p:nvPicPr>
        <p:blipFill>
          <a:blip r:embed="rId4" cstate="print"/>
          <a:srcRect l="3538" t="6586" r="2834" b="1939"/>
          <a:stretch>
            <a:fillRect/>
          </a:stretch>
        </p:blipFill>
        <p:spPr bwMode="auto">
          <a:xfrm>
            <a:off x="5707361" y="3563962"/>
            <a:ext cx="2249979" cy="3190334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 rot="5400000">
            <a:off x="6519863" y="5038615"/>
            <a:ext cx="3211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Analog Modulations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445" y="1092964"/>
            <a:ext cx="2513381" cy="35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3" grpId="0" animBg="1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IQ (Quadrature) Modulator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5559972" cy="4335463"/>
          </a:xfrm>
        </p:spPr>
        <p:txBody>
          <a:bodyPr/>
          <a:lstStyle/>
          <a:p>
            <a:r>
              <a:rPr lang="en-US" dirty="0"/>
              <a:t>Texas Instruments TRF371135 </a:t>
            </a:r>
            <a:r>
              <a:rPr lang="en-US" dirty="0" smtClean="0"/>
              <a:t>1.7– </a:t>
            </a:r>
            <a:r>
              <a:rPr lang="en-US" dirty="0"/>
              <a:t>6 GHz Quadrature </a:t>
            </a:r>
            <a:r>
              <a:rPr lang="en-US" dirty="0" smtClean="0"/>
              <a:t>Demodulator IC (direct down-conversion receiver)</a:t>
            </a:r>
            <a:endParaRPr lang="en-US" dirty="0"/>
          </a:p>
        </p:txBody>
      </p:sp>
      <p:pic>
        <p:nvPicPr>
          <p:cNvPr id="25602" name="Picture 2" descr="1.7 - 6.0 GHz Wide Bandwidth Integrated Direct Down Conversion Receiver - TRF3711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986" y="1031404"/>
            <a:ext cx="190500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97" y="1957058"/>
            <a:ext cx="3019425" cy="2124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518" y="2539059"/>
            <a:ext cx="4281701" cy="4040657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 bwMode="auto">
          <a:xfrm>
            <a:off x="3653822" y="4559387"/>
            <a:ext cx="399696" cy="170268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1393" y="4456763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RF 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35794" y="4280832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LO</a:t>
            </a:r>
          </a:p>
        </p:txBody>
      </p:sp>
      <p:sp>
        <p:nvSpPr>
          <p:cNvPr id="13" name="Right Arrow 12"/>
          <p:cNvSpPr/>
          <p:nvPr/>
        </p:nvSpPr>
        <p:spPr bwMode="auto">
          <a:xfrm flipH="1">
            <a:off x="8031723" y="4371629"/>
            <a:ext cx="399696" cy="170268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8137981" y="3683752"/>
            <a:ext cx="399696" cy="170268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75516" y="3052531"/>
            <a:ext cx="1301959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Baseband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In-phase</a:t>
            </a:r>
          </a:p>
        </p:txBody>
      </p:sp>
      <p:sp>
        <p:nvSpPr>
          <p:cNvPr id="16" name="Right Arrow 15"/>
          <p:cNvSpPr/>
          <p:nvPr/>
        </p:nvSpPr>
        <p:spPr bwMode="auto">
          <a:xfrm>
            <a:off x="8137981" y="5092165"/>
            <a:ext cx="399696" cy="170268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75516" y="5288935"/>
            <a:ext cx="1435008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Baseband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Quadrature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49913" y="4977557"/>
            <a:ext cx="1435008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Quadrature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Generator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997669" y="4644521"/>
            <a:ext cx="293706" cy="333036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27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Single Side Band Modulation and Image Reject Mixers 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concept of quadrature modulation also finds application in two other areas</a:t>
            </a:r>
          </a:p>
          <a:p>
            <a:pPr lvl="1"/>
            <a:r>
              <a:rPr lang="en-US" dirty="0" smtClean="0"/>
              <a:t>Single side band modulation</a:t>
            </a:r>
          </a:p>
          <a:p>
            <a:pPr lvl="1"/>
            <a:r>
              <a:rPr lang="en-US" dirty="0" smtClean="0"/>
              <a:t>Image reject mixers</a:t>
            </a:r>
          </a:p>
        </p:txBody>
      </p:sp>
    </p:spTree>
    <p:extLst>
      <p:ext uri="{BB962C8B-B14F-4D97-AF65-F5344CB8AC3E}">
        <p14:creationId xmlns:p14="http://schemas.microsoft.com/office/powerpoint/2010/main" val="121644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Single Side Band Modulation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Consider a simple AM modulator with a mixer </a:t>
            </a:r>
          </a:p>
          <a:p>
            <a:pPr lvl="1"/>
            <a:r>
              <a:rPr lang="en-US" dirty="0" smtClean="0"/>
              <a:t>There are two sidebands with identical information: not very efficient use of spectrum</a:t>
            </a:r>
          </a:p>
          <a:p>
            <a:pPr lvl="1"/>
            <a:r>
              <a:rPr lang="en-US" dirty="0" smtClean="0"/>
              <a:t>Ideally you just want to transmit one sideband because it has all the information</a:t>
            </a:r>
          </a:p>
          <a:p>
            <a:pPr lvl="1"/>
            <a:r>
              <a:rPr lang="en-US" dirty="0" smtClean="0"/>
              <a:t>You can filter the other sideband but sometimes this would require a very sharp (and therefore </a:t>
            </a:r>
            <a:r>
              <a:rPr lang="en-US" dirty="0" err="1" smtClean="0"/>
              <a:t>lossy</a:t>
            </a:r>
            <a:r>
              <a:rPr lang="en-US" dirty="0" smtClean="0"/>
              <a:t>) 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519" y="3619826"/>
            <a:ext cx="3395313" cy="9267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210" y="5051103"/>
            <a:ext cx="5562303" cy="9847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35762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Side Band Modulation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4173114" y="1815772"/>
            <a:ext cx="986433" cy="986433"/>
            <a:chOff x="3922403" y="4372428"/>
            <a:chExt cx="622682" cy="622682"/>
          </a:xfrm>
        </p:grpSpPr>
        <p:sp>
          <p:nvSpPr>
            <p:cNvPr id="5" name="Oval 4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>
              <a:stCxn id="5" idx="7"/>
              <a:endCxn id="5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1"/>
              <a:endCxn id="5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3873218" y="2303180"/>
            <a:ext cx="29210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73218" y="5116275"/>
            <a:ext cx="29210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4036" y="2621881"/>
                <a:ext cx="349800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Kalinga" panose="020B0502040204020203" pitchFamily="34" charset="0"/>
                    <a:cs typeface="Kalinga" panose="020B0502040204020203" pitchFamily="34" charset="0"/>
                  </a:rPr>
                  <a:t>Base-band Signal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cos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⁡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𝑡</m:t>
                      </m:r>
                    </m:oMath>
                  </m:oMathPara>
                </a14:m>
                <a:endParaRPr lang="en-US" dirty="0" smtClean="0">
                  <a:solidFill>
                    <a:srgbClr val="000000"/>
                  </a:solidFill>
                  <a:latin typeface="Kalinga" panose="020B0502040204020203" pitchFamily="34" charset="0"/>
                  <a:cs typeface="Kalinga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36" y="2621881"/>
                <a:ext cx="3498007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6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2088962" y="3613148"/>
            <a:ext cx="1784256" cy="0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78106" y="2303180"/>
            <a:ext cx="0" cy="2813095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59547" y="2257524"/>
            <a:ext cx="259987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59547" y="5070619"/>
            <a:ext cx="259987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59418" y="2261578"/>
            <a:ext cx="0" cy="123607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759418" y="4257983"/>
            <a:ext cx="0" cy="81263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 bwMode="auto">
          <a:xfrm>
            <a:off x="7266201" y="3271662"/>
            <a:ext cx="986433" cy="986433"/>
          </a:xfrm>
          <a:prstGeom prst="ellipse">
            <a:avLst/>
          </a:prstGeom>
          <a:solidFill>
            <a:srgbClr val="CCECFF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45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cs typeface="Times New Roman" pitchFamily="18" charset="0"/>
              </a:rPr>
              <a:t>Σ</a:t>
            </a:r>
            <a:endParaRPr kumimoji="0" lang="en-US" sz="45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8251378" y="3777580"/>
            <a:ext cx="7272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673318" y="2802205"/>
            <a:ext cx="0" cy="32129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915946"/>
              </p:ext>
            </p:extLst>
          </p:nvPr>
        </p:nvGraphicFramePr>
        <p:xfrm>
          <a:off x="4681002" y="2665428"/>
          <a:ext cx="993906" cy="496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quation" r:id="rId4" imgW="457200" imgH="228600" progId="">
                  <p:embed/>
                </p:oleObj>
              </mc:Choice>
              <mc:Fallback>
                <p:oleObj name="Equation" r:id="rId4" imgW="4572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002" y="2665428"/>
                        <a:ext cx="993906" cy="4969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4673318" y="4423196"/>
            <a:ext cx="0" cy="31294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66330" y="3123503"/>
            <a:ext cx="98964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7"/>
          <p:cNvGrpSpPr/>
          <p:nvPr/>
        </p:nvGrpSpPr>
        <p:grpSpPr>
          <a:xfrm>
            <a:off x="5655972" y="2657744"/>
            <a:ext cx="955404" cy="955404"/>
            <a:chOff x="1187542" y="4506439"/>
            <a:chExt cx="383060" cy="383060"/>
          </a:xfrm>
        </p:grpSpPr>
        <p:sp>
          <p:nvSpPr>
            <p:cNvPr id="28" name="Oval 27"/>
            <p:cNvSpPr/>
            <p:nvPr/>
          </p:nvSpPr>
          <p:spPr bwMode="auto">
            <a:xfrm>
              <a:off x="1187542" y="4506439"/>
              <a:ext cx="383060" cy="383060"/>
            </a:xfrm>
            <a:prstGeom prst="ellipse">
              <a:avLst/>
            </a:prstGeom>
            <a:solidFill>
              <a:srgbClr val="FF9999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9" name="Group 26"/>
            <p:cNvGrpSpPr/>
            <p:nvPr/>
          </p:nvGrpSpPr>
          <p:grpSpPr>
            <a:xfrm>
              <a:off x="1271458" y="4650331"/>
              <a:ext cx="227319" cy="109236"/>
              <a:chOff x="4833503" y="4702587"/>
              <a:chExt cx="1050766" cy="504934"/>
            </a:xfrm>
          </p:grpSpPr>
          <p:sp>
            <p:nvSpPr>
              <p:cNvPr id="30" name="Arc 29"/>
              <p:cNvSpPr/>
              <p:nvPr/>
            </p:nvSpPr>
            <p:spPr>
              <a:xfrm>
                <a:off x="4879127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Arc 30"/>
              <p:cNvSpPr/>
              <p:nvPr/>
            </p:nvSpPr>
            <p:spPr>
              <a:xfrm rot="16200000">
                <a:off x="4833503" y="4702587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Arc 31"/>
              <p:cNvSpPr/>
              <p:nvPr/>
            </p:nvSpPr>
            <p:spPr>
              <a:xfrm rot="10800000">
                <a:off x="5381698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Arc 32"/>
              <p:cNvSpPr/>
              <p:nvPr/>
            </p:nvSpPr>
            <p:spPr>
              <a:xfrm rot="5400000">
                <a:off x="5336083" y="4704950"/>
                <a:ext cx="502571" cy="502572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34" name="Group 27"/>
          <p:cNvGrpSpPr/>
          <p:nvPr/>
        </p:nvGrpSpPr>
        <p:grpSpPr>
          <a:xfrm>
            <a:off x="4173114" y="4571044"/>
            <a:ext cx="986433" cy="986433"/>
            <a:chOff x="3922403" y="4372428"/>
            <a:chExt cx="622682" cy="622682"/>
          </a:xfrm>
        </p:grpSpPr>
        <p:sp>
          <p:nvSpPr>
            <p:cNvPr id="35" name="Oval 34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6" name="Straight Connector 35"/>
            <p:cNvCxnSpPr>
              <a:stCxn id="35" idx="7"/>
              <a:endCxn id="35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5" idx="1"/>
              <a:endCxn id="35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/>
          <p:cNvCxnSpPr/>
          <p:nvPr/>
        </p:nvCxnSpPr>
        <p:spPr>
          <a:xfrm>
            <a:off x="4664726" y="4423196"/>
            <a:ext cx="68432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49048" y="4110248"/>
            <a:ext cx="0" cy="31294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349048" y="3123503"/>
            <a:ext cx="0" cy="822647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 bwMode="auto">
          <a:xfrm>
            <a:off x="4868250" y="3777692"/>
            <a:ext cx="925877" cy="480404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-90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/>
                <a:ea typeface="Tahoma" pitchFamily="34" charset="0"/>
                <a:cs typeface="Times New Roman"/>
              </a:rPr>
              <a:t>°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51109"/>
              </p:ext>
            </p:extLst>
          </p:nvPr>
        </p:nvGraphicFramePr>
        <p:xfrm>
          <a:off x="5133653" y="4260432"/>
          <a:ext cx="1273970" cy="53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6" imgW="545760" imgH="228600" progId="">
                  <p:embed/>
                </p:oleObj>
              </mc:Choice>
              <mc:Fallback>
                <p:oleObj name="Equation" r:id="rId6" imgW="54576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3653" y="4260432"/>
                        <a:ext cx="1273970" cy="533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44950" y="5801096"/>
                <a:ext cx="72187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50" y="5801096"/>
                <a:ext cx="7218707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/>
          <p:cNvSpPr/>
          <p:nvPr/>
        </p:nvSpPr>
        <p:spPr bwMode="auto">
          <a:xfrm>
            <a:off x="3410279" y="3995472"/>
            <a:ext cx="925877" cy="480404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90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/>
                <a:ea typeface="Tahoma" pitchFamily="34" charset="0"/>
                <a:cs typeface="Times New Roman"/>
              </a:rPr>
              <a:t>°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06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Side Band Modulation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If we take 90° phase shift of the LO, i.e. use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dirty="0"/>
                  <a:t> instead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dirty="0"/>
                  <a:t>, we can get the </a:t>
                </a:r>
                <a:r>
                  <a:rPr lang="en-US" dirty="0" smtClean="0"/>
                  <a:t>difference </a:t>
                </a:r>
                <a:r>
                  <a:rPr lang="en-US" dirty="0"/>
                  <a:t>frequency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723" t="-1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6"/>
          <p:cNvGrpSpPr/>
          <p:nvPr/>
        </p:nvGrpSpPr>
        <p:grpSpPr>
          <a:xfrm>
            <a:off x="4173114" y="1815772"/>
            <a:ext cx="986433" cy="986433"/>
            <a:chOff x="3922403" y="4372428"/>
            <a:chExt cx="622682" cy="622682"/>
          </a:xfrm>
        </p:grpSpPr>
        <p:sp>
          <p:nvSpPr>
            <p:cNvPr id="5" name="Oval 4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>
              <a:stCxn id="5" idx="7"/>
              <a:endCxn id="5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1"/>
              <a:endCxn id="5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3873218" y="2303180"/>
            <a:ext cx="29210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73218" y="5116275"/>
            <a:ext cx="29210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4036" y="2621881"/>
                <a:ext cx="349800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Kalinga" panose="020B0502040204020203" pitchFamily="34" charset="0"/>
                    <a:cs typeface="Kalinga" panose="020B0502040204020203" pitchFamily="34" charset="0"/>
                  </a:rPr>
                  <a:t>Base-band Signal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cos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⁡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𝑡</m:t>
                      </m:r>
                    </m:oMath>
                  </m:oMathPara>
                </a14:m>
                <a:endParaRPr lang="en-US" dirty="0" smtClean="0">
                  <a:solidFill>
                    <a:srgbClr val="000000"/>
                  </a:solidFill>
                  <a:latin typeface="Kalinga" panose="020B0502040204020203" pitchFamily="34" charset="0"/>
                  <a:cs typeface="Kalinga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36" y="2621881"/>
                <a:ext cx="3498007" cy="830997"/>
              </a:xfrm>
              <a:prstGeom prst="rect">
                <a:avLst/>
              </a:prstGeom>
              <a:blipFill rotWithShape="0">
                <a:blip r:embed="rId4"/>
                <a:stretch>
                  <a:fillRect t="-6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2088962" y="3613148"/>
            <a:ext cx="1784256" cy="0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78106" y="2303180"/>
            <a:ext cx="0" cy="2813095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59547" y="2257524"/>
            <a:ext cx="259987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59547" y="5070619"/>
            <a:ext cx="259987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59418" y="2261578"/>
            <a:ext cx="0" cy="123607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759418" y="4257983"/>
            <a:ext cx="0" cy="81263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 bwMode="auto">
          <a:xfrm>
            <a:off x="7266201" y="3271662"/>
            <a:ext cx="986433" cy="986433"/>
          </a:xfrm>
          <a:prstGeom prst="ellipse">
            <a:avLst/>
          </a:prstGeom>
          <a:solidFill>
            <a:srgbClr val="CCECFF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45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cs typeface="Times New Roman" pitchFamily="18" charset="0"/>
              </a:rPr>
              <a:t>Σ</a:t>
            </a:r>
            <a:endParaRPr kumimoji="0" lang="en-US" sz="45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8251378" y="3777580"/>
            <a:ext cx="7272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673318" y="2802205"/>
            <a:ext cx="0" cy="32129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915946"/>
              </p:ext>
            </p:extLst>
          </p:nvPr>
        </p:nvGraphicFramePr>
        <p:xfrm>
          <a:off x="4681002" y="2665428"/>
          <a:ext cx="993906" cy="496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5" imgW="457200" imgH="228600" progId="">
                  <p:embed/>
                </p:oleObj>
              </mc:Choice>
              <mc:Fallback>
                <p:oleObj name="Equation" r:id="rId5" imgW="4572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002" y="2665428"/>
                        <a:ext cx="993906" cy="4969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4673318" y="4423196"/>
            <a:ext cx="0" cy="31294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66330" y="3123503"/>
            <a:ext cx="98964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7"/>
          <p:cNvGrpSpPr/>
          <p:nvPr/>
        </p:nvGrpSpPr>
        <p:grpSpPr>
          <a:xfrm>
            <a:off x="5655972" y="2657744"/>
            <a:ext cx="955404" cy="955404"/>
            <a:chOff x="1187542" y="4506439"/>
            <a:chExt cx="383060" cy="383060"/>
          </a:xfrm>
        </p:grpSpPr>
        <p:sp>
          <p:nvSpPr>
            <p:cNvPr id="28" name="Oval 27"/>
            <p:cNvSpPr/>
            <p:nvPr/>
          </p:nvSpPr>
          <p:spPr bwMode="auto">
            <a:xfrm>
              <a:off x="1187542" y="4506439"/>
              <a:ext cx="383060" cy="383060"/>
            </a:xfrm>
            <a:prstGeom prst="ellipse">
              <a:avLst/>
            </a:prstGeom>
            <a:solidFill>
              <a:srgbClr val="FF9999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9" name="Group 26"/>
            <p:cNvGrpSpPr/>
            <p:nvPr/>
          </p:nvGrpSpPr>
          <p:grpSpPr>
            <a:xfrm>
              <a:off x="1271458" y="4650331"/>
              <a:ext cx="227319" cy="109236"/>
              <a:chOff x="4833503" y="4702587"/>
              <a:chExt cx="1050766" cy="504934"/>
            </a:xfrm>
          </p:grpSpPr>
          <p:sp>
            <p:nvSpPr>
              <p:cNvPr id="30" name="Arc 29"/>
              <p:cNvSpPr/>
              <p:nvPr/>
            </p:nvSpPr>
            <p:spPr>
              <a:xfrm>
                <a:off x="4879127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Arc 30"/>
              <p:cNvSpPr/>
              <p:nvPr/>
            </p:nvSpPr>
            <p:spPr>
              <a:xfrm rot="16200000">
                <a:off x="4833503" y="4702587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Arc 31"/>
              <p:cNvSpPr/>
              <p:nvPr/>
            </p:nvSpPr>
            <p:spPr>
              <a:xfrm rot="10800000">
                <a:off x="5381698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Arc 32"/>
              <p:cNvSpPr/>
              <p:nvPr/>
            </p:nvSpPr>
            <p:spPr>
              <a:xfrm rot="5400000">
                <a:off x="5336083" y="4704950"/>
                <a:ext cx="502571" cy="502572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34" name="Group 27"/>
          <p:cNvGrpSpPr/>
          <p:nvPr/>
        </p:nvGrpSpPr>
        <p:grpSpPr>
          <a:xfrm>
            <a:off x="4173114" y="4571044"/>
            <a:ext cx="986433" cy="986433"/>
            <a:chOff x="3922403" y="4372428"/>
            <a:chExt cx="622682" cy="622682"/>
          </a:xfrm>
        </p:grpSpPr>
        <p:sp>
          <p:nvSpPr>
            <p:cNvPr id="35" name="Oval 34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6" name="Straight Connector 35"/>
            <p:cNvCxnSpPr>
              <a:stCxn id="35" idx="7"/>
              <a:endCxn id="35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5" idx="1"/>
              <a:endCxn id="35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/>
          <p:cNvCxnSpPr/>
          <p:nvPr/>
        </p:nvCxnSpPr>
        <p:spPr>
          <a:xfrm>
            <a:off x="4664726" y="4423196"/>
            <a:ext cx="68432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49048" y="4110248"/>
            <a:ext cx="0" cy="31294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349048" y="3123503"/>
            <a:ext cx="0" cy="822647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 bwMode="auto">
          <a:xfrm>
            <a:off x="4868250" y="3777692"/>
            <a:ext cx="925877" cy="480404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90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/>
                <a:ea typeface="Tahoma" pitchFamily="34" charset="0"/>
                <a:cs typeface="Times New Roman"/>
              </a:rPr>
              <a:t>°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981444"/>
              </p:ext>
            </p:extLst>
          </p:nvPr>
        </p:nvGraphicFramePr>
        <p:xfrm>
          <a:off x="5221138" y="4417454"/>
          <a:ext cx="10366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7" imgW="444240" imgH="228600" progId="Equation.DSMT4">
                  <p:embed/>
                </p:oleObj>
              </mc:Choice>
              <mc:Fallback>
                <p:oleObj name="Equation" r:id="rId7" imgW="444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138" y="4417454"/>
                        <a:ext cx="103663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44950" y="5801096"/>
                <a:ext cx="72187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50" y="5801096"/>
                <a:ext cx="7218707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/>
          <p:cNvSpPr/>
          <p:nvPr/>
        </p:nvSpPr>
        <p:spPr bwMode="auto">
          <a:xfrm>
            <a:off x="3410279" y="3995472"/>
            <a:ext cx="925877" cy="480404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90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/>
                <a:ea typeface="Tahoma" pitchFamily="34" charset="0"/>
                <a:cs typeface="Times New Roman"/>
              </a:rPr>
              <a:t>°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65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Side Band Modulation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728048" cy="4335463"/>
          </a:xfrm>
        </p:spPr>
        <p:txBody>
          <a:bodyPr/>
          <a:lstStyle/>
          <a:p>
            <a:r>
              <a:rPr lang="en-US" dirty="0" smtClean="0"/>
              <a:t>Visualization in the frequency domain</a:t>
            </a:r>
            <a:endParaRPr lang="en-US" dirty="0"/>
          </a:p>
          <a:p>
            <a:pPr lvl="1"/>
            <a:r>
              <a:rPr lang="en-US" dirty="0" smtClean="0"/>
              <a:t>Multiplication in time domain is convolution in frequency domain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9965" y="2779024"/>
                <a:ext cx="2725874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6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65" y="2779024"/>
                <a:ext cx="2725874" cy="4610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4897757" y="1003993"/>
            <a:ext cx="3720645" cy="1562005"/>
            <a:chOff x="65999" y="1815772"/>
            <a:chExt cx="8912619" cy="3741705"/>
          </a:xfrm>
        </p:grpSpPr>
        <p:sp>
          <p:nvSpPr>
            <p:cNvPr id="5" name="Oval 4"/>
            <p:cNvSpPr/>
            <p:nvPr/>
          </p:nvSpPr>
          <p:spPr bwMode="auto">
            <a:xfrm>
              <a:off x="4173114" y="1815772"/>
              <a:ext cx="986433" cy="986433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>
              <a:stCxn id="5" idx="7"/>
              <a:endCxn id="5" idx="3"/>
            </p:cNvCxnSpPr>
            <p:nvPr/>
          </p:nvCxnSpPr>
          <p:spPr>
            <a:xfrm flipH="1">
              <a:off x="4317574" y="1960232"/>
              <a:ext cx="697512" cy="69751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1"/>
              <a:endCxn id="5" idx="5"/>
            </p:cNvCxnSpPr>
            <p:nvPr/>
          </p:nvCxnSpPr>
          <p:spPr>
            <a:xfrm>
              <a:off x="4317574" y="1960232"/>
              <a:ext cx="697512" cy="69751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873218" y="2303180"/>
              <a:ext cx="292100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873218" y="5116275"/>
              <a:ext cx="292100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5999" y="2019711"/>
                  <a:ext cx="3498006" cy="1548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Kalinga" panose="020B0502040204020203" pitchFamily="34" charset="0"/>
                      <a:cs typeface="Kalinga" panose="020B0502040204020203" pitchFamily="34" charset="0"/>
                    </a:rPr>
                    <a:t>Base-band Signal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cos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⁡</m:t>
                        </m:r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Kalinga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Kalinga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Kalinga" panose="020B0502040204020203" pitchFamily="34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𝑡</m:t>
                        </m:r>
                      </m:oMath>
                    </m:oMathPara>
                  </a14:m>
                  <a:endParaRPr lang="en-US" sz="1200" dirty="0" smtClean="0">
                    <a:solidFill>
                      <a:srgbClr val="000000"/>
                    </a:solidFill>
                    <a:latin typeface="Kalinga" panose="020B0502040204020203" pitchFamily="34" charset="0"/>
                    <a:cs typeface="Kalinga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99" y="2019711"/>
                  <a:ext cx="3498006" cy="15482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9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>
              <a:off x="2088962" y="3613148"/>
              <a:ext cx="1784256" cy="0"/>
            </a:xfrm>
            <a:prstGeom prst="straightConnector1">
              <a:avLst/>
            </a:prstGeom>
            <a:ln w="38100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878106" y="2303180"/>
              <a:ext cx="0" cy="2813095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59547" y="2257524"/>
              <a:ext cx="2599871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159547" y="5070619"/>
              <a:ext cx="2599871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759418" y="2261578"/>
              <a:ext cx="0" cy="1236078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759418" y="4257983"/>
              <a:ext cx="0" cy="812636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 bwMode="auto">
            <a:xfrm>
              <a:off x="7266202" y="3271662"/>
              <a:ext cx="986432" cy="98643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l-GR" sz="20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Σ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8251378" y="3777580"/>
              <a:ext cx="727240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73318" y="2802205"/>
              <a:ext cx="0" cy="321298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4" name="Object 2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67025424"/>
                    </p:ext>
                  </p:extLst>
                </p:nvPr>
              </p:nvGraphicFramePr>
              <p:xfrm>
                <a:off x="4681002" y="2665428"/>
                <a:ext cx="993906" cy="49695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6406" name="Equation" r:id="rId5" imgW="457200" imgH="228600" progId="">
                        <p:embed/>
                      </p:oleObj>
                    </mc:Choice>
                    <mc:Fallback>
                      <p:oleObj name="Equation" r:id="rId5" imgW="457200" imgH="22860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81002" y="2665428"/>
                              <a:ext cx="993906" cy="49695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4" name="Object 2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67025424"/>
                    </p:ext>
                  </p:extLst>
                </p:nvPr>
              </p:nvGraphicFramePr>
              <p:xfrm>
                <a:off x="4681002" y="2665428"/>
                <a:ext cx="993906" cy="49695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6394" name="Equation" r:id="rId7" imgW="457200" imgH="228600" progId="">
                        <p:embed/>
                      </p:oleObj>
                    </mc:Choice>
                    <mc:Fallback>
                      <p:oleObj name="Equation" r:id="rId7" imgW="457200" imgH="22860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81002" y="2665428"/>
                              <a:ext cx="993906" cy="49695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4673318" y="4423196"/>
              <a:ext cx="0" cy="312948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66330" y="3123503"/>
              <a:ext cx="989642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 bwMode="auto">
            <a:xfrm>
              <a:off x="5655972" y="2657744"/>
              <a:ext cx="955404" cy="955404"/>
            </a:xfrm>
            <a:prstGeom prst="ellipse">
              <a:avLst/>
            </a:prstGeom>
            <a:solidFill>
              <a:srgbClr val="FF9999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9" name="Group 26"/>
            <p:cNvGrpSpPr/>
            <p:nvPr/>
          </p:nvGrpSpPr>
          <p:grpSpPr>
            <a:xfrm>
              <a:off x="5865270" y="3016630"/>
              <a:ext cx="566965" cy="272450"/>
              <a:chOff x="4833503" y="4702587"/>
              <a:chExt cx="1050766" cy="504934"/>
            </a:xfrm>
          </p:grpSpPr>
          <p:sp>
            <p:nvSpPr>
              <p:cNvPr id="30" name="Arc 29"/>
              <p:cNvSpPr/>
              <p:nvPr/>
            </p:nvSpPr>
            <p:spPr>
              <a:xfrm>
                <a:off x="4879127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Arc 30"/>
              <p:cNvSpPr/>
              <p:nvPr/>
            </p:nvSpPr>
            <p:spPr>
              <a:xfrm rot="16200000">
                <a:off x="4833503" y="4702587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Arc 31"/>
              <p:cNvSpPr/>
              <p:nvPr/>
            </p:nvSpPr>
            <p:spPr>
              <a:xfrm rot="10800000">
                <a:off x="5381698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Arc 32"/>
              <p:cNvSpPr/>
              <p:nvPr/>
            </p:nvSpPr>
            <p:spPr>
              <a:xfrm rot="5400000">
                <a:off x="5336083" y="4704950"/>
                <a:ext cx="502571" cy="502572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5" name="Oval 34"/>
            <p:cNvSpPr/>
            <p:nvPr/>
          </p:nvSpPr>
          <p:spPr bwMode="auto">
            <a:xfrm>
              <a:off x="4173114" y="4571044"/>
              <a:ext cx="986433" cy="986433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6" name="Straight Connector 35"/>
            <p:cNvCxnSpPr>
              <a:stCxn id="35" idx="7"/>
              <a:endCxn id="35" idx="3"/>
            </p:cNvCxnSpPr>
            <p:nvPr/>
          </p:nvCxnSpPr>
          <p:spPr>
            <a:xfrm flipH="1">
              <a:off x="4317574" y="4715504"/>
              <a:ext cx="697512" cy="69751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5" idx="1"/>
              <a:endCxn id="35" idx="5"/>
            </p:cNvCxnSpPr>
            <p:nvPr/>
          </p:nvCxnSpPr>
          <p:spPr>
            <a:xfrm>
              <a:off x="4317574" y="4715504"/>
              <a:ext cx="697512" cy="69751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664726" y="4423196"/>
              <a:ext cx="684322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349048" y="4110248"/>
              <a:ext cx="0" cy="312948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349048" y="3123503"/>
              <a:ext cx="0" cy="822647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 bwMode="auto">
            <a:xfrm>
              <a:off x="4868251" y="3777691"/>
              <a:ext cx="1021638" cy="480405"/>
            </a:xfrm>
            <a:prstGeom prst="rect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90</a:t>
              </a: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Times New Roman"/>
                  <a:ea typeface="Tahoma" pitchFamily="34" charset="0"/>
                  <a:cs typeface="Times New Roman"/>
                </a:rPr>
                <a:t>°</a:t>
              </a: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2" name="Object 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66361007"/>
                    </p:ext>
                  </p:extLst>
                </p:nvPr>
              </p:nvGraphicFramePr>
              <p:xfrm>
                <a:off x="5221138" y="4417454"/>
                <a:ext cx="1036638" cy="5334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6407" name="Equation" r:id="rId9" imgW="444240" imgH="228600" progId="Equation.DSMT4">
                        <p:embed/>
                      </p:oleObj>
                    </mc:Choice>
                    <mc:Fallback>
                      <p:oleObj name="Equation" r:id="rId9" imgW="44424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21138" y="4417454"/>
                              <a:ext cx="1036638" cy="5334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2" name="Object 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66361007"/>
                    </p:ext>
                  </p:extLst>
                </p:nvPr>
              </p:nvGraphicFramePr>
              <p:xfrm>
                <a:off x="5221138" y="4417454"/>
                <a:ext cx="1036638" cy="5334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6395" name="Equation" r:id="rId11" imgW="444240" imgH="228600" progId="Equation.DSMT4">
                        <p:embed/>
                      </p:oleObj>
                    </mc:Choice>
                    <mc:Fallback>
                      <p:oleObj name="Equation" r:id="rId11" imgW="44424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21138" y="4417454"/>
                              <a:ext cx="1036638" cy="5334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48" name="Rectangle 47"/>
            <p:cNvSpPr/>
            <p:nvPr/>
          </p:nvSpPr>
          <p:spPr bwMode="auto">
            <a:xfrm>
              <a:off x="3163088" y="3995471"/>
              <a:ext cx="1173071" cy="480405"/>
            </a:xfrm>
            <a:prstGeom prst="rect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90</a:t>
              </a: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Times New Roman"/>
                  <a:ea typeface="Tahoma" pitchFamily="34" charset="0"/>
                  <a:cs typeface="Times New Roman"/>
                </a:rPr>
                <a:t>°</a:t>
              </a: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88684" y="3401137"/>
            <a:ext cx="2081048" cy="882869"/>
            <a:chOff x="551793" y="2822028"/>
            <a:chExt cx="2081048" cy="882869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551793" y="3704897"/>
              <a:ext cx="2081048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1545021" y="2822028"/>
              <a:ext cx="0" cy="882869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1891862" y="3184634"/>
              <a:ext cx="0" cy="520263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1192925" y="3184633"/>
              <a:ext cx="0" cy="520263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112692" y="3401137"/>
            <a:ext cx="2081048" cy="882869"/>
            <a:chOff x="551793" y="2822028"/>
            <a:chExt cx="2081048" cy="882869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551793" y="3704897"/>
              <a:ext cx="2081048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1545021" y="2822028"/>
              <a:ext cx="0" cy="882869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2420006" y="3184632"/>
              <a:ext cx="0" cy="520263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672662" y="3184633"/>
              <a:ext cx="0" cy="520263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902132" y="2781886"/>
                <a:ext cx="2548518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6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32" y="2781886"/>
                <a:ext cx="2548518" cy="46102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oup 87"/>
          <p:cNvGrpSpPr/>
          <p:nvPr/>
        </p:nvGrpSpPr>
        <p:grpSpPr>
          <a:xfrm>
            <a:off x="5943600" y="3401137"/>
            <a:ext cx="2853559" cy="882869"/>
            <a:chOff x="5943600" y="3401137"/>
            <a:chExt cx="2853559" cy="882869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5943600" y="4284006"/>
              <a:ext cx="2853559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7328016" y="3401137"/>
              <a:ext cx="0" cy="882869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6182457" y="3842571"/>
              <a:ext cx="0" cy="441435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6609051" y="3842569"/>
              <a:ext cx="0" cy="441435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8006927" y="3842571"/>
              <a:ext cx="0" cy="441435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8466606" y="3840979"/>
              <a:ext cx="0" cy="441435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ight Arrow 68"/>
          <p:cNvSpPr/>
          <p:nvPr/>
        </p:nvSpPr>
        <p:spPr bwMode="auto">
          <a:xfrm>
            <a:off x="5447527" y="3880395"/>
            <a:ext cx="309232" cy="181301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89965" y="4637463"/>
                <a:ext cx="2853153" cy="505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6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65" y="4637463"/>
                <a:ext cx="2853153" cy="50584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/>
          <p:cNvGrpSpPr/>
          <p:nvPr/>
        </p:nvGrpSpPr>
        <p:grpSpPr>
          <a:xfrm>
            <a:off x="388684" y="5259576"/>
            <a:ext cx="2081048" cy="1361941"/>
            <a:chOff x="551793" y="2822028"/>
            <a:chExt cx="2081048" cy="1361941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551793" y="3704897"/>
              <a:ext cx="2081048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1545021" y="2822028"/>
              <a:ext cx="0" cy="882869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1891862" y="3184634"/>
              <a:ext cx="0" cy="520263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192925" y="3704897"/>
              <a:ext cx="0" cy="479072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3112692" y="5259576"/>
            <a:ext cx="2081048" cy="1361941"/>
            <a:chOff x="551793" y="2822028"/>
            <a:chExt cx="2081048" cy="1361941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551793" y="3704897"/>
              <a:ext cx="2081048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1545021" y="2822028"/>
              <a:ext cx="0" cy="882869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2420006" y="3184632"/>
              <a:ext cx="0" cy="520263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672662" y="3704897"/>
              <a:ext cx="0" cy="47907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902132" y="4640325"/>
                <a:ext cx="2675796" cy="505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6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32" y="4640325"/>
                <a:ext cx="2675796" cy="50584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/>
          <p:nvPr/>
        </p:nvCxnSpPr>
        <p:spPr>
          <a:xfrm>
            <a:off x="5957569" y="6142124"/>
            <a:ext cx="2853559" cy="0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7341985" y="5259255"/>
            <a:ext cx="0" cy="882869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196426" y="6142124"/>
            <a:ext cx="0" cy="441435"/>
          </a:xfrm>
          <a:prstGeom prst="straightConnector1">
            <a:avLst/>
          </a:prstGeom>
          <a:ln w="38100">
            <a:solidFill>
              <a:srgbClr val="006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6610349" y="5701010"/>
            <a:ext cx="0" cy="441435"/>
          </a:xfrm>
          <a:prstGeom prst="straightConnector1">
            <a:avLst/>
          </a:prstGeom>
          <a:ln w="38100">
            <a:solidFill>
              <a:srgbClr val="006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8004971" y="5700689"/>
            <a:ext cx="0" cy="441435"/>
          </a:xfrm>
          <a:prstGeom prst="straightConnector1">
            <a:avLst/>
          </a:prstGeom>
          <a:ln w="38100">
            <a:solidFill>
              <a:srgbClr val="006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8466606" y="6125185"/>
            <a:ext cx="0" cy="441435"/>
          </a:xfrm>
          <a:prstGeom prst="straightConnector1">
            <a:avLst/>
          </a:prstGeom>
          <a:ln w="38100">
            <a:solidFill>
              <a:srgbClr val="006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 bwMode="auto">
          <a:xfrm>
            <a:off x="6022363" y="3763741"/>
            <a:ext cx="369065" cy="2857774"/>
          </a:xfrm>
          <a:prstGeom prst="ellips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987958" y="4821488"/>
            <a:ext cx="4475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000000"/>
                </a:solidFill>
                <a:latin typeface="+mj-lt"/>
              </a:rPr>
              <a:t>X</a:t>
            </a:r>
          </a:p>
        </p:txBody>
      </p:sp>
      <p:sp>
        <p:nvSpPr>
          <p:cNvPr id="94" name="Oval 93"/>
          <p:cNvSpPr/>
          <p:nvPr/>
        </p:nvSpPr>
        <p:spPr bwMode="auto">
          <a:xfrm>
            <a:off x="8272639" y="3813440"/>
            <a:ext cx="369065" cy="2857774"/>
          </a:xfrm>
          <a:prstGeom prst="ellips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238234" y="4871187"/>
            <a:ext cx="4475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000000"/>
                </a:solidFill>
                <a:latin typeface="+mj-lt"/>
              </a:rPr>
              <a:t>X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101571" y="4586173"/>
            <a:ext cx="4988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000000"/>
                </a:solidFill>
                <a:latin typeface="+mj-lt"/>
              </a:rPr>
              <a:t>+</a:t>
            </a:r>
            <a:endParaRPr lang="en-US" sz="3000" dirty="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97" name="Right Arrow 96"/>
          <p:cNvSpPr/>
          <p:nvPr/>
        </p:nvSpPr>
        <p:spPr bwMode="auto">
          <a:xfrm>
            <a:off x="5443869" y="5466605"/>
            <a:ext cx="309232" cy="181301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4884984" y="4312006"/>
                <a:ext cx="2627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84" y="4312006"/>
                <a:ext cx="262701" cy="215444"/>
              </a:xfrm>
              <a:prstGeom prst="rect">
                <a:avLst/>
              </a:prstGeom>
              <a:blipFill rotWithShape="0">
                <a:blip r:embed="rId16"/>
                <a:stretch>
                  <a:fillRect l="-4651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138134" y="4305632"/>
                <a:ext cx="2627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134" y="4305632"/>
                <a:ext cx="262701" cy="215444"/>
              </a:xfrm>
              <a:prstGeom prst="rect">
                <a:avLst/>
              </a:prstGeom>
              <a:blipFill rotWithShape="0">
                <a:blip r:embed="rId17"/>
                <a:stretch>
                  <a:fillRect l="-6977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4884983" y="6202099"/>
                <a:ext cx="2627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83" y="6202099"/>
                <a:ext cx="262701" cy="215444"/>
              </a:xfrm>
              <a:prstGeom prst="rect">
                <a:avLst/>
              </a:prstGeom>
              <a:blipFill rotWithShape="0">
                <a:blip r:embed="rId16"/>
                <a:stretch>
                  <a:fillRect l="-4651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3112692" y="6151076"/>
                <a:ext cx="2627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692" y="6151076"/>
                <a:ext cx="262701" cy="215444"/>
              </a:xfrm>
              <a:prstGeom prst="rect">
                <a:avLst/>
              </a:prstGeom>
              <a:blipFill rotWithShape="0">
                <a:blip r:embed="rId17"/>
                <a:stretch>
                  <a:fillRect l="-6977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1570312" y="4317194"/>
                <a:ext cx="316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312" y="4317194"/>
                <a:ext cx="316882" cy="215444"/>
              </a:xfrm>
              <a:prstGeom prst="rect">
                <a:avLst/>
              </a:prstGeom>
              <a:blipFill rotWithShape="0">
                <a:blip r:embed="rId18"/>
                <a:stretch>
                  <a:fillRect l="-5769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885997" y="4296601"/>
                <a:ext cx="316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97" y="4296601"/>
                <a:ext cx="316882" cy="215444"/>
              </a:xfrm>
              <a:prstGeom prst="rect">
                <a:avLst/>
              </a:prstGeom>
              <a:blipFill rotWithShape="0">
                <a:blip r:embed="rId19"/>
                <a:stretch>
                  <a:fillRect l="-384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1580147" y="6142124"/>
                <a:ext cx="316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147" y="6142124"/>
                <a:ext cx="316882" cy="215444"/>
              </a:xfrm>
              <a:prstGeom prst="rect">
                <a:avLst/>
              </a:prstGeom>
              <a:blipFill rotWithShape="0">
                <a:blip r:embed="rId19"/>
                <a:stretch>
                  <a:fillRect l="-384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885997" y="6142124"/>
                <a:ext cx="316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97" y="6142124"/>
                <a:ext cx="316882" cy="215444"/>
              </a:xfrm>
              <a:prstGeom prst="rect">
                <a:avLst/>
              </a:prstGeom>
              <a:blipFill rotWithShape="0">
                <a:blip r:embed="rId19"/>
                <a:stretch>
                  <a:fillRect l="-384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536771" y="6345902"/>
                <a:ext cx="393698" cy="442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71" y="6345902"/>
                <a:ext cx="393698" cy="442493"/>
              </a:xfrm>
              <a:prstGeom prst="rect">
                <a:avLst/>
              </a:prstGeom>
              <a:blipFill rotWithShape="0">
                <a:blip r:embed="rId20"/>
                <a:stretch>
                  <a:fillRect r="-10769" b="-15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1841123" y="5314600"/>
                <a:ext cx="229102" cy="442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123" y="5314600"/>
                <a:ext cx="229102" cy="442493"/>
              </a:xfrm>
              <a:prstGeom prst="rect">
                <a:avLst/>
              </a:prstGeom>
              <a:blipFill rotWithShape="0">
                <a:blip r:embed="rId21"/>
                <a:stretch>
                  <a:fillRect l="-21053" r="-1842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2749652" y="6353695"/>
                <a:ext cx="393698" cy="442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652" y="6353695"/>
                <a:ext cx="393698" cy="442493"/>
              </a:xfrm>
              <a:prstGeom prst="rect">
                <a:avLst/>
              </a:prstGeom>
              <a:blipFill rotWithShape="0">
                <a:blip r:embed="rId22"/>
                <a:stretch>
                  <a:fillRect r="-10769"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673860" y="5291816"/>
                <a:ext cx="229102" cy="442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860" y="5291816"/>
                <a:ext cx="229102" cy="442493"/>
              </a:xfrm>
              <a:prstGeom prst="rect">
                <a:avLst/>
              </a:prstGeom>
              <a:blipFill rotWithShape="0">
                <a:blip r:embed="rId23"/>
                <a:stretch>
                  <a:fillRect l="-24324" r="-18919"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701367" y="3516317"/>
                <a:ext cx="161903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67" y="3516317"/>
                <a:ext cx="161903" cy="403316"/>
              </a:xfrm>
              <a:prstGeom prst="rect">
                <a:avLst/>
              </a:prstGeom>
              <a:blipFill rotWithShape="0">
                <a:blip r:embed="rId24"/>
                <a:stretch>
                  <a:fillRect l="-18519" r="-1481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1859429" y="3511668"/>
                <a:ext cx="161903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429" y="3511668"/>
                <a:ext cx="161903" cy="403316"/>
              </a:xfrm>
              <a:prstGeom prst="rect">
                <a:avLst/>
              </a:prstGeom>
              <a:blipFill rotWithShape="0">
                <a:blip r:embed="rId24"/>
                <a:stretch>
                  <a:fillRect l="-18519" r="-1481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2957920" y="3516317"/>
                <a:ext cx="161903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920" y="3516317"/>
                <a:ext cx="161903" cy="403316"/>
              </a:xfrm>
              <a:prstGeom prst="rect">
                <a:avLst/>
              </a:prstGeom>
              <a:blipFill rotWithShape="0">
                <a:blip r:embed="rId24"/>
                <a:stretch>
                  <a:fillRect l="-18519" r="-1481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4739346" y="3507019"/>
                <a:ext cx="161903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346" y="3507019"/>
                <a:ext cx="161903" cy="403316"/>
              </a:xfrm>
              <a:prstGeom prst="rect">
                <a:avLst/>
              </a:prstGeom>
              <a:blipFill rotWithShape="0">
                <a:blip r:embed="rId24"/>
                <a:stretch>
                  <a:fillRect l="-18519" r="-1481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53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/>
      <p:bldP spid="94" grpId="0" animBg="1"/>
      <p:bldP spid="95" grpId="0"/>
      <p:bldP spid="9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Reject Mixer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888438" cy="4335463"/>
          </a:xfrm>
        </p:spPr>
        <p:txBody>
          <a:bodyPr/>
          <a:lstStyle/>
          <a:p>
            <a:r>
              <a:rPr lang="en-US" dirty="0" smtClean="0"/>
              <a:t>The quadrature signals can also help to eliminate the image problem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Hartley</a:t>
            </a:r>
            <a:r>
              <a:rPr lang="en-US" dirty="0" smtClean="0"/>
              <a:t> image reject mixer</a:t>
            </a:r>
          </a:p>
          <a:p>
            <a:pPr lvl="1"/>
            <a:r>
              <a:rPr lang="en-US" dirty="0" smtClean="0"/>
              <a:t>Introduced in 1928</a:t>
            </a:r>
          </a:p>
          <a:p>
            <a:pPr lvl="1"/>
            <a:r>
              <a:rPr lang="en-US" dirty="0" smtClean="0"/>
              <a:t>Quadrature LO</a:t>
            </a:r>
          </a:p>
          <a:p>
            <a:pPr lvl="1"/>
            <a:r>
              <a:rPr lang="en-US" dirty="0" smtClean="0"/>
              <a:t>90° phase shift of one of the IF signals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316108" y="733095"/>
            <a:ext cx="3375438" cy="1646546"/>
            <a:chOff x="1768866" y="3378734"/>
            <a:chExt cx="6704573" cy="3270508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1856509" y="6649240"/>
              <a:ext cx="6616930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1856509" y="4183520"/>
              <a:ext cx="0" cy="246572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2739389" y="5692278"/>
              <a:ext cx="0" cy="956964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6739889" y="4183520"/>
              <a:ext cx="0" cy="246572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5854279" y="5267510"/>
              <a:ext cx="0" cy="137606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6390353" y="3378734"/>
                  <a:ext cx="1364348" cy="9233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0353" y="3378734"/>
                  <a:ext cx="1364348" cy="92333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786" b="-168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5475313" y="4332138"/>
                  <a:ext cx="1384868" cy="9233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5313" y="4332138"/>
                  <a:ext cx="1384868" cy="92333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70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1768866" y="4782761"/>
                  <a:ext cx="1266243" cy="9233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𝐼𝐹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8866" y="4782761"/>
                  <a:ext cx="1266243" cy="92333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52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Freeform 11"/>
            <p:cNvSpPr/>
            <p:nvPr/>
          </p:nvSpPr>
          <p:spPr bwMode="auto">
            <a:xfrm>
              <a:off x="3158489" y="5184001"/>
              <a:ext cx="2451736" cy="627461"/>
            </a:xfrm>
            <a:custGeom>
              <a:avLst/>
              <a:gdLst>
                <a:gd name="connsiteX0" fmla="*/ 2038350 w 2038350"/>
                <a:gd name="connsiteY0" fmla="*/ 62469 h 386319"/>
                <a:gd name="connsiteX1" fmla="*/ 952500 w 2038350"/>
                <a:gd name="connsiteY1" fmla="*/ 24369 h 386319"/>
                <a:gd name="connsiteX2" fmla="*/ 0 w 2038350"/>
                <a:gd name="connsiteY2" fmla="*/ 386319 h 386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350" h="386319">
                  <a:moveTo>
                    <a:pt x="2038350" y="62469"/>
                  </a:moveTo>
                  <a:cubicBezTo>
                    <a:pt x="1665287" y="16431"/>
                    <a:pt x="1292225" y="-29606"/>
                    <a:pt x="952500" y="24369"/>
                  </a:cubicBezTo>
                  <a:cubicBezTo>
                    <a:pt x="612775" y="78344"/>
                    <a:pt x="152400" y="335519"/>
                    <a:pt x="0" y="386319"/>
                  </a:cubicBezTo>
                </a:path>
              </a:pathLst>
            </a:cu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7678355" y="5267510"/>
              <a:ext cx="0" cy="137606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 bwMode="auto">
            <a:xfrm>
              <a:off x="2947465" y="5203930"/>
              <a:ext cx="4529660" cy="856323"/>
            </a:xfrm>
            <a:custGeom>
              <a:avLst/>
              <a:gdLst>
                <a:gd name="connsiteX0" fmla="*/ 2038350 w 2038350"/>
                <a:gd name="connsiteY0" fmla="*/ 62469 h 386319"/>
                <a:gd name="connsiteX1" fmla="*/ 952500 w 2038350"/>
                <a:gd name="connsiteY1" fmla="*/ 24369 h 386319"/>
                <a:gd name="connsiteX2" fmla="*/ 0 w 2038350"/>
                <a:gd name="connsiteY2" fmla="*/ 386319 h 386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350" h="386319">
                  <a:moveTo>
                    <a:pt x="2038350" y="62469"/>
                  </a:moveTo>
                  <a:cubicBezTo>
                    <a:pt x="1665287" y="16431"/>
                    <a:pt x="1292225" y="-29606"/>
                    <a:pt x="952500" y="24369"/>
                  </a:cubicBezTo>
                  <a:cubicBezTo>
                    <a:pt x="612775" y="78344"/>
                    <a:pt x="152400" y="335519"/>
                    <a:pt x="0" y="386319"/>
                  </a:cubicBezTo>
                </a:path>
              </a:pathLst>
            </a:cu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084056" y="1222079"/>
                <a:ext cx="1103507" cy="491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𝑖𝑚𝑎𝑔𝑒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56" y="1222079"/>
                <a:ext cx="1103507" cy="491738"/>
              </a:xfrm>
              <a:prstGeom prst="rect">
                <a:avLst/>
              </a:prstGeom>
              <a:blipFill rotWithShape="0">
                <a:blip r:embed="rId5"/>
                <a:stretch>
                  <a:fillRect l="-552"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0" name="Picture 2" descr="http://www.microwavejournal.com/Article_Images/114fig0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58" y="3344786"/>
            <a:ext cx="3426915" cy="274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443718" y="664255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http://www.microwavejournal.com/articles/3226-on-the-direct-conversion-receiver-a-tutorial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651800" y="3530903"/>
            <a:ext cx="4748177" cy="2369298"/>
            <a:chOff x="445062" y="4005558"/>
            <a:chExt cx="4748177" cy="2369298"/>
          </a:xfrm>
        </p:grpSpPr>
        <p:pic>
          <p:nvPicPr>
            <p:cNvPr id="19" name="Picture 6" descr="http://www.microwavejournal.com/article_images/AR_6999_F1.gif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015" y="4082411"/>
              <a:ext cx="3810000" cy="151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16686" y="5543859"/>
              <a:ext cx="46765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292929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An alternative Hartley image reject mixer, allowing both the signal and image to be captured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45062" y="4005558"/>
              <a:ext cx="4240226" cy="2369298"/>
            </a:xfrm>
            <a:prstGeom prst="rect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5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Reject Mixer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68709" cy="43354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Weaver </a:t>
            </a:r>
            <a:r>
              <a:rPr lang="en-US" dirty="0" smtClean="0"/>
              <a:t>image reject mixer</a:t>
            </a:r>
          </a:p>
          <a:p>
            <a:pPr lvl="1"/>
            <a:r>
              <a:rPr lang="en-US" dirty="0" smtClean="0"/>
              <a:t>Using two quadrature LOs</a:t>
            </a:r>
          </a:p>
          <a:p>
            <a:pPr lvl="1"/>
            <a:r>
              <a:rPr lang="en-US" dirty="0" smtClean="0"/>
              <a:t>Does not need a separate 90° phase shifter</a:t>
            </a:r>
          </a:p>
        </p:txBody>
      </p:sp>
      <p:pic>
        <p:nvPicPr>
          <p:cNvPr id="19458" name="Picture 2" descr="http://www.microwavejournal.com/Article_Images/114fig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837" y="2288231"/>
            <a:ext cx="5014341" cy="425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443718" y="664255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http://www.microwavejournal.com/articles/3226-on-the-direct-conversion-receiver-a-tutorial</a:t>
            </a:r>
          </a:p>
        </p:txBody>
      </p:sp>
    </p:spTree>
    <p:extLst>
      <p:ext uri="{BB962C8B-B14F-4D97-AF65-F5344CB8AC3E}">
        <p14:creationId xmlns:p14="http://schemas.microsoft.com/office/powerpoint/2010/main" val="369564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Reject Mixer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508123" cy="4335463"/>
          </a:xfrm>
        </p:spPr>
        <p:txBody>
          <a:bodyPr/>
          <a:lstStyle/>
          <a:p>
            <a:r>
              <a:rPr lang="en-US" dirty="0"/>
              <a:t>The performance of both the Hartley and the Weaver image reject mixers reply on the accuracy of the phase quadrature and amplitude </a:t>
            </a:r>
            <a:r>
              <a:rPr lang="en-US" dirty="0" smtClean="0"/>
              <a:t>balance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443718" y="664255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http://www.microwaves101.com/encyclopedias/image-rejection-mixers</a:t>
            </a:r>
          </a:p>
        </p:txBody>
      </p:sp>
      <p:pic>
        <p:nvPicPr>
          <p:cNvPr id="20482" name="Picture 2" descr="Image Rejection Mix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295" y="2037693"/>
            <a:ext cx="6192594" cy="439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53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Reject Mixer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Mini-Circuits JCIR-25+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635"/>
          <a:stretch/>
        </p:blipFill>
        <p:spPr>
          <a:xfrm>
            <a:off x="418088" y="1343278"/>
            <a:ext cx="6521671" cy="330543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4243854" y="3796771"/>
            <a:ext cx="882868" cy="756744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177" y="4707272"/>
            <a:ext cx="5248275" cy="1895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01552" y="6275025"/>
            <a:ext cx="2799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The quadrature output of the 90° hybrid is terminated to 50 </a:t>
            </a:r>
            <a:r>
              <a:rPr lang="el-GR" sz="1400" dirty="0" smtClean="0">
                <a:solidFill>
                  <a:srgbClr val="C00000"/>
                </a:solidFill>
                <a:latin typeface="Calibri" panose="020F0502020204030204" pitchFamily="34" charset="0"/>
                <a:cs typeface="Kalinga" panose="020B0502040204020203" pitchFamily="34" charset="0"/>
              </a:rPr>
              <a:t>Ω</a:t>
            </a:r>
            <a:endParaRPr lang="en-US" sz="1400" dirty="0" smtClean="0">
              <a:solidFill>
                <a:srgbClr val="C00000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785805" y="5980014"/>
            <a:ext cx="372234" cy="29501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43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Amplitude Modulation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Simple to realize: need one mixer</a:t>
            </a:r>
          </a:p>
          <a:p>
            <a:r>
              <a:rPr lang="en-US" dirty="0" smtClean="0"/>
              <a:t>Signal quality depends on amplitude noise and circuit linearity (because amplitude carries the information)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716900"/>
              </p:ext>
            </p:extLst>
          </p:nvPr>
        </p:nvGraphicFramePr>
        <p:xfrm>
          <a:off x="886373" y="2622562"/>
          <a:ext cx="6728772" cy="1484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4" imgW="4267080" imgH="939600" progId="Equation.DSMT4">
                  <p:embed/>
                </p:oleObj>
              </mc:Choice>
              <mc:Fallback>
                <p:oleObj name="Equation" r:id="rId4" imgW="42670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373" y="2622562"/>
                        <a:ext cx="6728772" cy="14840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496572"/>
              </p:ext>
            </p:extLst>
          </p:nvPr>
        </p:nvGraphicFramePr>
        <p:xfrm>
          <a:off x="886373" y="2148512"/>
          <a:ext cx="2237522" cy="399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6" imgW="1422360" imgH="253800" progId="Equation.DSMT4">
                  <p:embed/>
                </p:oleObj>
              </mc:Choice>
              <mc:Fallback>
                <p:oleObj name="Equation" r:id="rId6" imgW="1422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373" y="2148512"/>
                        <a:ext cx="2237522" cy="3995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3705" y="4407119"/>
            <a:ext cx="3395313" cy="9267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54375" y="5634428"/>
            <a:ext cx="5562303" cy="9847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23548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and Frequency Modulation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Mostly insensitive to non-linearity; can use a non-linear power amplifier (therefore system efficiency is higher)</a:t>
            </a:r>
          </a:p>
          <a:p>
            <a:pPr lvl="1"/>
            <a:r>
              <a:rPr lang="en-US" dirty="0" smtClean="0"/>
              <a:t>Some phase and frequency modulation does incur amplitude variation</a:t>
            </a:r>
          </a:p>
          <a:p>
            <a:r>
              <a:rPr lang="en-US" dirty="0" smtClean="0"/>
              <a:t>Typically occupies more bandwidth </a:t>
            </a:r>
          </a:p>
          <a:p>
            <a:r>
              <a:rPr lang="en-US" dirty="0" smtClean="0"/>
              <a:t>Since frequency is the derivative of phase, frequency modulation can be considered a special case of phase modulation. It is for this reason that frequency and phase modulation are sometimes called angle modulation altogether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8" y="3909848"/>
            <a:ext cx="3674464" cy="25593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307017" y="4891427"/>
                <a:ext cx="36794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𝑃𝑀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𝐵𝐵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017" y="4891427"/>
                <a:ext cx="3679469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66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07017" y="5579854"/>
                <a:ext cx="4490908" cy="694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𝑃𝑀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nary>
                                <m:nary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−∞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𝐵𝐵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017" y="5579854"/>
                <a:ext cx="4490908" cy="6941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252872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Modulation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Modulation of digital signals is also known as </a:t>
            </a:r>
            <a:r>
              <a:rPr lang="en-US" dirty="0" smtClean="0">
                <a:solidFill>
                  <a:srgbClr val="FF0000"/>
                </a:solidFill>
              </a:rPr>
              <a:t>Shift Keying</a:t>
            </a:r>
          </a:p>
          <a:p>
            <a:pPr lvl="1"/>
            <a:r>
              <a:rPr lang="en-US" dirty="0" smtClean="0"/>
              <a:t>Amplitude Shift Keying (ASK)</a:t>
            </a:r>
          </a:p>
          <a:p>
            <a:pPr lvl="1"/>
            <a:r>
              <a:rPr lang="en-US" dirty="0" smtClean="0"/>
              <a:t>Frequency Shift Keying (FSK)</a:t>
            </a:r>
          </a:p>
          <a:p>
            <a:pPr lvl="1"/>
            <a:r>
              <a:rPr lang="en-US" dirty="0" smtClean="0"/>
              <a:t>Phase Shift Keying (PSK)</a:t>
            </a:r>
          </a:p>
          <a:p>
            <a:pPr lvl="1"/>
            <a:r>
              <a:rPr lang="en-US" dirty="0" smtClean="0"/>
              <a:t>More advanced modulation schemes: QPSK, DQPSK, MFSK, MSK/GMSK, QAM, CPM, etc</a:t>
            </a:r>
            <a:endParaRPr lang="en-US" dirty="0"/>
          </a:p>
        </p:txBody>
      </p:sp>
      <p:pic>
        <p:nvPicPr>
          <p:cNvPr id="4711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831" y="4157666"/>
            <a:ext cx="2352747" cy="146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20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0460" y="4157666"/>
            <a:ext cx="2360716" cy="1689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21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04632" y="4071940"/>
            <a:ext cx="2402340" cy="1567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1383353" y="3610275"/>
            <a:ext cx="813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92929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ASK</a:t>
            </a:r>
            <a:endParaRPr lang="en-US" b="1" dirty="0">
              <a:solidFill>
                <a:srgbClr val="292929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48833" y="3610275"/>
            <a:ext cx="792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92929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FSK</a:t>
            </a:r>
            <a:endParaRPr lang="en-US" b="1" dirty="0">
              <a:solidFill>
                <a:srgbClr val="292929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17433" y="3610275"/>
            <a:ext cx="813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92929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PSK</a:t>
            </a:r>
            <a:endParaRPr lang="en-US" b="1" dirty="0">
              <a:solidFill>
                <a:srgbClr val="292929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26433" y="6642556"/>
            <a:ext cx="41280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  <a:latin typeface="+mj-lt"/>
              </a:rPr>
              <a:t>Read more</a:t>
            </a:r>
            <a:r>
              <a:rPr lang="en-US" sz="8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800" dirty="0" smtClean="0">
                <a:hlinkClick r:id="rId5"/>
              </a:rPr>
              <a:t>http://en.wikipedia.org/wiki/Digital_modulation#Digital_modulation_methods</a:t>
            </a:r>
            <a:endParaRPr lang="en-US" sz="80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988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Quadrature Amplitude Modulation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Combines both amplitude and phase (angle) modulation</a:t>
            </a:r>
          </a:p>
          <a:p>
            <a:r>
              <a:rPr lang="en-US" dirty="0" smtClean="0"/>
              <a:t>More efficient use of spectrum</a:t>
            </a:r>
          </a:p>
          <a:p>
            <a:r>
              <a:rPr lang="en-US" dirty="0" smtClean="0"/>
              <a:t>Transmits a </a:t>
            </a:r>
            <a:r>
              <a:rPr lang="en-US" dirty="0" smtClean="0">
                <a:solidFill>
                  <a:srgbClr val="C00000"/>
                </a:solidFill>
              </a:rPr>
              <a:t>complex</a:t>
            </a:r>
            <a:r>
              <a:rPr lang="en-US" dirty="0" smtClean="0"/>
              <a:t> signal -- a very general representation of modulation</a:t>
            </a:r>
          </a:p>
          <a:p>
            <a:pPr lvl="1"/>
            <a:r>
              <a:rPr lang="en-US" dirty="0" smtClean="0"/>
              <a:t>A carrier signal has two components that can carry information: amplitude and phase</a:t>
            </a:r>
          </a:p>
          <a:p>
            <a:pPr lvl="1"/>
            <a:r>
              <a:rPr lang="en-US" dirty="0" smtClean="0"/>
              <a:t>Therefore a sinusoidal signal is really “two-dimensional”. It can be represented in either 1) amplitude and phase, 2) real and imaginary parts</a:t>
            </a:r>
            <a:endParaRPr lang="en-US" dirty="0"/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167156"/>
              </p:ext>
            </p:extLst>
          </p:nvPr>
        </p:nvGraphicFramePr>
        <p:xfrm>
          <a:off x="695828" y="3907137"/>
          <a:ext cx="5763079" cy="1388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3" imgW="3263760" imgH="787320" progId="">
                  <p:embed/>
                </p:oleObj>
              </mc:Choice>
              <mc:Fallback>
                <p:oleObj name="Equation" r:id="rId3" imgW="3263760" imgH="7873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828" y="3907137"/>
                        <a:ext cx="5763079" cy="13889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9379" y="5685330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In-phase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34272" y="5685330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Quadrature</a:t>
            </a:r>
            <a:endParaRPr lang="en-US" dirty="0" smtClean="0">
              <a:solidFill>
                <a:srgbClr val="C00000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81505" y="3786529"/>
            <a:ext cx="2685143" cy="2611887"/>
            <a:chOff x="5849255" y="4035656"/>
            <a:chExt cx="2685143" cy="2611887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849255" y="5979886"/>
              <a:ext cx="2685143" cy="0"/>
            </a:xfrm>
            <a:prstGeom prst="straightConnector1">
              <a:avLst/>
            </a:prstGeom>
            <a:ln w="28575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6821714" y="4233318"/>
              <a:ext cx="0" cy="2414225"/>
            </a:xfrm>
            <a:prstGeom prst="straightConnector1">
              <a:avLst/>
            </a:prstGeom>
            <a:ln w="28575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 bwMode="auto">
            <a:xfrm>
              <a:off x="7696200" y="4589654"/>
              <a:ext cx="232228" cy="23222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8" name="Straight Arrow Connector 17"/>
            <p:cNvCxnSpPr>
              <a:endCxn id="14" idx="3"/>
            </p:cNvCxnSpPr>
            <p:nvPr/>
          </p:nvCxnSpPr>
          <p:spPr>
            <a:xfrm flipV="1">
              <a:off x="6821714" y="4787873"/>
              <a:ext cx="908495" cy="1192013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894284" y="4589654"/>
              <a:ext cx="63991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i="1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sz="3000" b="1" i="1" baseline="-25000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88223" y="5296052"/>
              <a:ext cx="60625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000" b="1" i="1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ϕ</a:t>
              </a:r>
              <a:r>
                <a:rPr lang="en-US" sz="3000" b="1" i="1" baseline="-25000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49984" y="5979886"/>
              <a:ext cx="2808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2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I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21714" y="4035656"/>
              <a:ext cx="4716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2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Q</a:t>
              </a:r>
            </a:p>
          </p:txBody>
        </p:sp>
      </p:grpSp>
      <p:sp>
        <p:nvSpPr>
          <p:cNvPr id="24" name="Oval 23"/>
          <p:cNvSpPr/>
          <p:nvPr/>
        </p:nvSpPr>
        <p:spPr bwMode="auto">
          <a:xfrm>
            <a:off x="1298022" y="4859269"/>
            <a:ext cx="792013" cy="415448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2768955" y="4884749"/>
            <a:ext cx="792013" cy="415448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cxnSp>
        <p:nvCxnSpPr>
          <p:cNvPr id="26" name="Straight Arrow Connector 25"/>
          <p:cNvCxnSpPr>
            <a:stCxn id="8" idx="0"/>
          </p:cNvCxnSpPr>
          <p:nvPr/>
        </p:nvCxnSpPr>
        <p:spPr>
          <a:xfrm flipV="1">
            <a:off x="1359707" y="5355378"/>
            <a:ext cx="206849" cy="32995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0"/>
          </p:cNvCxnSpPr>
          <p:nvPr/>
        </p:nvCxnSpPr>
        <p:spPr>
          <a:xfrm flipH="1" flipV="1">
            <a:off x="3271888" y="5347268"/>
            <a:ext cx="289080" cy="33806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05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Constellation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Representation of the modulated signal on a complex plane according to its amplitude and phase modulation (or in-phase and quadrature modulation)</a:t>
            </a:r>
            <a:endParaRPr lang="en-US" dirty="0"/>
          </a:p>
        </p:txBody>
      </p:sp>
      <p:pic>
        <p:nvPicPr>
          <p:cNvPr id="8194" name="Picture 2" descr="http://upload.wikimedia.org/wikipedia/commons/thumb/1/11/8PSK_Gray_Coded.svg/626px-8PSK_Gray_Code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649" y="2106152"/>
            <a:ext cx="2532446" cy="262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upload.wikimedia.org/wikipedia/commons/thumb/1/1e/16QAM_Gray_Coded.svg/641px-16QAM_Gray_Coded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471" y="1997206"/>
            <a:ext cx="2664373" cy="280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42316" y="5075600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8-PSK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5833" y="5075600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16-QAM</a:t>
            </a:r>
          </a:p>
        </p:txBody>
      </p:sp>
    </p:spTree>
    <p:extLst>
      <p:ext uri="{BB962C8B-B14F-4D97-AF65-F5344CB8AC3E}">
        <p14:creationId xmlns:p14="http://schemas.microsoft.com/office/powerpoint/2010/main" val="205628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Quadrature</a:t>
            </a:r>
            <a:r>
              <a:rPr lang="en-US" dirty="0" smtClean="0"/>
              <a:t> Modulation</a:t>
            </a:r>
            <a:endParaRPr lang="en-US" dirty="0"/>
          </a:p>
        </p:txBody>
      </p:sp>
      <p:grpSp>
        <p:nvGrpSpPr>
          <p:cNvPr id="3" name="Group 6"/>
          <p:cNvGrpSpPr/>
          <p:nvPr/>
        </p:nvGrpSpPr>
        <p:grpSpPr>
          <a:xfrm>
            <a:off x="5227496" y="2079411"/>
            <a:ext cx="986433" cy="986433"/>
            <a:chOff x="3922403" y="4372428"/>
            <a:chExt cx="622682" cy="622682"/>
          </a:xfrm>
        </p:grpSpPr>
        <p:sp>
          <p:nvSpPr>
            <p:cNvPr id="8" name="Oval 7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" name="Straight Connector 8"/>
            <p:cNvCxnSpPr>
              <a:stCxn id="8" idx="7"/>
              <a:endCxn id="8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8" idx="1"/>
              <a:endCxn id="8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>
            <a:off x="4445000" y="2566819"/>
            <a:ext cx="782496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27"/>
          <p:cNvGrpSpPr/>
          <p:nvPr/>
        </p:nvGrpSpPr>
        <p:grpSpPr>
          <a:xfrm>
            <a:off x="5227496" y="4834683"/>
            <a:ext cx="986433" cy="986433"/>
            <a:chOff x="3922403" y="4372428"/>
            <a:chExt cx="622682" cy="622682"/>
          </a:xfrm>
        </p:grpSpPr>
        <p:sp>
          <p:nvSpPr>
            <p:cNvPr id="29" name="Oval 28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0" name="Straight Connector 29"/>
            <p:cNvCxnSpPr>
              <a:stCxn id="29" idx="7"/>
              <a:endCxn id="29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9" idx="1"/>
              <a:endCxn id="29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/>
          <p:nvPr/>
        </p:nvCxnSpPr>
        <p:spPr>
          <a:xfrm>
            <a:off x="4445000" y="5379914"/>
            <a:ext cx="782496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 bwMode="auto">
          <a:xfrm>
            <a:off x="2089056" y="3560815"/>
            <a:ext cx="1857302" cy="960807"/>
          </a:xfrm>
          <a:prstGeom prst="rect">
            <a:avLst/>
          </a:prstGeom>
          <a:solidFill>
            <a:srgbClr val="CCECFF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rPr>
              <a:t>I/Q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rPr>
              <a:t>Generator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7019" y="3065844"/>
            <a:ext cx="17796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Base-band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Signal</a:t>
            </a:r>
          </a:p>
        </p:txBody>
      </p:sp>
      <p:cxnSp>
        <p:nvCxnSpPr>
          <p:cNvPr id="37" name="Straight Arrow Connector 36"/>
          <p:cNvCxnSpPr>
            <a:endCxn id="34" idx="1"/>
          </p:cNvCxnSpPr>
          <p:nvPr/>
        </p:nvCxnSpPr>
        <p:spPr>
          <a:xfrm>
            <a:off x="304800" y="4041219"/>
            <a:ext cx="1784256" cy="0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437188" y="2570873"/>
            <a:ext cx="0" cy="1190422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946359" y="3761295"/>
            <a:ext cx="490829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437188" y="4341044"/>
            <a:ext cx="0" cy="103887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946359" y="4341044"/>
            <a:ext cx="490829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213929" y="2521163"/>
            <a:ext cx="155847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213929" y="5334258"/>
            <a:ext cx="155847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772400" y="2525217"/>
            <a:ext cx="0" cy="123607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772400" y="4521622"/>
            <a:ext cx="0" cy="81263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 bwMode="auto">
          <a:xfrm>
            <a:off x="7279183" y="3535301"/>
            <a:ext cx="986433" cy="986433"/>
          </a:xfrm>
          <a:prstGeom prst="ellipse">
            <a:avLst/>
          </a:prstGeom>
          <a:solidFill>
            <a:srgbClr val="CCECFF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45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cs typeface="Times New Roman" pitchFamily="18" charset="0"/>
              </a:rPr>
              <a:t>Σ</a:t>
            </a:r>
            <a:endParaRPr kumimoji="0" lang="en-US" sz="45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8264360" y="4041219"/>
            <a:ext cx="7272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740400" y="3065844"/>
            <a:ext cx="0" cy="32129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740400" y="4513385"/>
            <a:ext cx="0" cy="32129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1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272261"/>
              </p:ext>
            </p:extLst>
          </p:nvPr>
        </p:nvGraphicFramePr>
        <p:xfrm>
          <a:off x="4970657" y="3218138"/>
          <a:ext cx="1549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4" imgW="457200" imgH="228600" progId="">
                  <p:embed/>
                </p:oleObj>
              </mc:Choice>
              <mc:Fallback>
                <p:oleObj name="Equation" r:id="rId4" imgW="4572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657" y="3218138"/>
                        <a:ext cx="15494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261455"/>
              </p:ext>
            </p:extLst>
          </p:nvPr>
        </p:nvGraphicFramePr>
        <p:xfrm>
          <a:off x="4815681" y="3889375"/>
          <a:ext cx="184943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6" imgW="545760" imgH="228600" progId="">
                  <p:embed/>
                </p:oleObj>
              </mc:Choice>
              <mc:Fallback>
                <p:oleObj name="Equation" r:id="rId6" imgW="54576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5681" y="3889375"/>
                        <a:ext cx="1849437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797366" y="1946872"/>
            <a:ext cx="8515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spc="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I(t)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69126" y="5399656"/>
            <a:ext cx="9797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spc="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Q(t)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91" y="1070098"/>
            <a:ext cx="6232550" cy="45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Quadrature</a:t>
            </a:r>
            <a:r>
              <a:rPr lang="en-US" dirty="0" smtClean="0"/>
              <a:t> Modulation</a:t>
            </a:r>
            <a:endParaRPr lang="en-US" dirty="0"/>
          </a:p>
        </p:txBody>
      </p:sp>
      <p:grpSp>
        <p:nvGrpSpPr>
          <p:cNvPr id="3" name="Group 6"/>
          <p:cNvGrpSpPr/>
          <p:nvPr/>
        </p:nvGrpSpPr>
        <p:grpSpPr>
          <a:xfrm>
            <a:off x="4186096" y="2079411"/>
            <a:ext cx="986433" cy="986433"/>
            <a:chOff x="3922403" y="4372428"/>
            <a:chExt cx="622682" cy="622682"/>
          </a:xfrm>
        </p:grpSpPr>
        <p:sp>
          <p:nvSpPr>
            <p:cNvPr id="8" name="Oval 7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" name="Straight Connector 8"/>
            <p:cNvCxnSpPr>
              <a:stCxn id="8" idx="7"/>
              <a:endCxn id="8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8" idx="1"/>
              <a:endCxn id="8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>
            <a:off x="3886200" y="2566819"/>
            <a:ext cx="29210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886200" y="5379914"/>
            <a:ext cx="29210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 bwMode="auto">
          <a:xfrm>
            <a:off x="1822356" y="3560815"/>
            <a:ext cx="1857302" cy="960807"/>
          </a:xfrm>
          <a:prstGeom prst="rect">
            <a:avLst/>
          </a:prstGeom>
          <a:solidFill>
            <a:srgbClr val="CCECFF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rPr>
              <a:t>I/Q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rPr>
              <a:t>Generator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7019" y="3065844"/>
            <a:ext cx="17796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Base-band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Signal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0800" y="4041219"/>
            <a:ext cx="1784256" cy="0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891088" y="2570873"/>
            <a:ext cx="0" cy="1190422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692360" y="3761295"/>
            <a:ext cx="1938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891088" y="4341044"/>
            <a:ext cx="0" cy="103887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692360" y="4341044"/>
            <a:ext cx="1938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72529" y="2521163"/>
            <a:ext cx="259987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172529" y="5334258"/>
            <a:ext cx="259987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772400" y="2525217"/>
            <a:ext cx="0" cy="123607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772400" y="4521622"/>
            <a:ext cx="0" cy="81263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 bwMode="auto">
          <a:xfrm>
            <a:off x="7279183" y="3535301"/>
            <a:ext cx="986433" cy="986433"/>
          </a:xfrm>
          <a:prstGeom prst="ellipse">
            <a:avLst/>
          </a:prstGeom>
          <a:solidFill>
            <a:srgbClr val="CCECFF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45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cs typeface="Times New Roman" pitchFamily="18" charset="0"/>
              </a:rPr>
              <a:t>Σ</a:t>
            </a:r>
            <a:endParaRPr kumimoji="0" lang="en-US" sz="45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8264360" y="4041219"/>
            <a:ext cx="7272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686300" y="3065844"/>
            <a:ext cx="0" cy="32129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Object 82"/>
          <p:cNvGraphicFramePr>
            <a:graphicFrameLocks noChangeAspect="1"/>
          </p:cNvGraphicFramePr>
          <p:nvPr/>
        </p:nvGraphicFramePr>
        <p:xfrm>
          <a:off x="4693984" y="2929067"/>
          <a:ext cx="993906" cy="496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4" imgW="457200" imgH="228600" progId="">
                  <p:embed/>
                </p:oleObj>
              </mc:Choice>
              <mc:Fallback>
                <p:oleObj name="Equation" r:id="rId4" imgW="4572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3984" y="2929067"/>
                        <a:ext cx="993906" cy="4969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4" name="Straight Connector 83"/>
          <p:cNvCxnSpPr/>
          <p:nvPr/>
        </p:nvCxnSpPr>
        <p:spPr>
          <a:xfrm>
            <a:off x="4686300" y="4686835"/>
            <a:ext cx="0" cy="31294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679312" y="3387142"/>
            <a:ext cx="98964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27"/>
          <p:cNvGrpSpPr/>
          <p:nvPr/>
        </p:nvGrpSpPr>
        <p:grpSpPr>
          <a:xfrm>
            <a:off x="5668954" y="2921383"/>
            <a:ext cx="955404" cy="955404"/>
            <a:chOff x="1187542" y="4506439"/>
            <a:chExt cx="383060" cy="383060"/>
          </a:xfrm>
        </p:grpSpPr>
        <p:sp>
          <p:nvSpPr>
            <p:cNvPr id="39" name="Oval 38"/>
            <p:cNvSpPr/>
            <p:nvPr/>
          </p:nvSpPr>
          <p:spPr bwMode="auto">
            <a:xfrm>
              <a:off x="1187542" y="4506439"/>
              <a:ext cx="383060" cy="383060"/>
            </a:xfrm>
            <a:prstGeom prst="ellipse">
              <a:avLst/>
            </a:prstGeom>
            <a:solidFill>
              <a:srgbClr val="FF9999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0" name="Group 26"/>
            <p:cNvGrpSpPr/>
            <p:nvPr/>
          </p:nvGrpSpPr>
          <p:grpSpPr>
            <a:xfrm>
              <a:off x="1271458" y="4650331"/>
              <a:ext cx="227319" cy="109236"/>
              <a:chOff x="4833503" y="4702587"/>
              <a:chExt cx="1050766" cy="504934"/>
            </a:xfrm>
          </p:grpSpPr>
          <p:sp>
            <p:nvSpPr>
              <p:cNvPr id="41" name="Arc 40"/>
              <p:cNvSpPr/>
              <p:nvPr/>
            </p:nvSpPr>
            <p:spPr>
              <a:xfrm>
                <a:off x="4879127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Arc 41"/>
              <p:cNvSpPr/>
              <p:nvPr/>
            </p:nvSpPr>
            <p:spPr>
              <a:xfrm rot="16200000">
                <a:off x="4833503" y="4702587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" name="Arc 42"/>
              <p:cNvSpPr/>
              <p:nvPr/>
            </p:nvSpPr>
            <p:spPr>
              <a:xfrm rot="10800000">
                <a:off x="5381698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Arc 45"/>
              <p:cNvSpPr/>
              <p:nvPr/>
            </p:nvSpPr>
            <p:spPr>
              <a:xfrm rot="5400000">
                <a:off x="5336083" y="4704950"/>
                <a:ext cx="502571" cy="502572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" name="Group 27"/>
          <p:cNvGrpSpPr/>
          <p:nvPr/>
        </p:nvGrpSpPr>
        <p:grpSpPr>
          <a:xfrm>
            <a:off x="4186096" y="4834683"/>
            <a:ext cx="986433" cy="986433"/>
            <a:chOff x="3922403" y="4372428"/>
            <a:chExt cx="622682" cy="622682"/>
          </a:xfrm>
        </p:grpSpPr>
        <p:sp>
          <p:nvSpPr>
            <p:cNvPr id="29" name="Oval 28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0" name="Straight Connector 29"/>
            <p:cNvCxnSpPr>
              <a:stCxn id="29" idx="7"/>
              <a:endCxn id="29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9" idx="1"/>
              <a:endCxn id="29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/>
          <p:cNvCxnSpPr/>
          <p:nvPr/>
        </p:nvCxnSpPr>
        <p:spPr>
          <a:xfrm>
            <a:off x="4677708" y="4686835"/>
            <a:ext cx="68432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362030" y="4373887"/>
            <a:ext cx="0" cy="31294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362030" y="3387142"/>
            <a:ext cx="0" cy="822647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 bwMode="auto">
          <a:xfrm>
            <a:off x="4881232" y="4041331"/>
            <a:ext cx="925877" cy="480404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-90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/>
                <a:ea typeface="Tahoma" pitchFamily="34" charset="0"/>
                <a:cs typeface="Times New Roman"/>
              </a:rPr>
              <a:t>°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5146635" y="4524071"/>
          <a:ext cx="1273970" cy="53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Equation" r:id="rId6" imgW="545760" imgH="228600" progId="">
                  <p:embed/>
                </p:oleObj>
              </mc:Choice>
              <mc:Fallback>
                <p:oleObj name="Equation" r:id="rId6" imgW="54576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6635" y="4524071"/>
                        <a:ext cx="1273970" cy="533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3082751" y="2293874"/>
            <a:ext cx="8515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spc="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I(t)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54511" y="5057259"/>
            <a:ext cx="9797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spc="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Q(t)</a:t>
            </a:r>
          </a:p>
        </p:txBody>
      </p:sp>
      <p:pic>
        <p:nvPicPr>
          <p:cNvPr id="48" name="Picture 4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91" y="1070098"/>
            <a:ext cx="6232550" cy="45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8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883.5"/>
  <p:tag name="LATEXADDIN" val="\documentclass{article}&#10;\usepackage{amsmath}&#10;\pagestyle{empty}&#10;\begin{document}&#10;&#10;\[&#10;A_c \cos \left( \omega_c t + \phi_c \right)&#10;\]&#10;&#10;&#10;\end{document}"/>
  <p:tag name="IGUANATEXSIZE" val="28"/>
  <p:tag name="IGUANATEXCURSOR" val="1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704"/>
  <p:tag name="LATEXADDIN" val="\documentclass{article}&#10;\usepackage{amsmath}&#10;\pagestyle{empty}&#10;\begin{document}&#10;&#10;\[&#10;s(t) = I(t) \cos \omega_c t - Q(t) \sin \omega_c t&#10;\]&#10;&#10;&#10;\end{document}"/>
  <p:tag name="IGUANATEXSIZE" val="36"/>
  <p:tag name="IGUANATEXCURSOR" val="13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704"/>
  <p:tag name="LATEXADDIN" val="\documentclass{article}&#10;\usepackage{amsmath}&#10;\pagestyle{empty}&#10;\begin{document}&#10;&#10;\[&#10;s(t) = I(t) \cos \omega_c t - Q(t) \sin \omega_c t&#10;\]&#10;&#10;&#10;\end{document}"/>
  <p:tag name="IGUANATEXSIZE" val="36"/>
  <p:tag name="IGUANATEXCURSOR" val="13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704"/>
  <p:tag name="LATEXADDIN" val="\documentclass{article}&#10;\usepackage{amsmath}&#10;\pagestyle{empty}&#10;\begin{document}&#10;&#10;\[&#10;s(t) = I(t) \cos \omega_c t - Q(t) \sin \omega_c t&#10;\]&#10;&#10;&#10;\end{document}"/>
  <p:tag name="IGUANATEXSIZE" val="36"/>
  <p:tag name="IGUANATEXCURSOR" val="134"/>
</p:tagLst>
</file>

<file path=ppt/theme/theme1.xml><?xml version="1.0" encoding="utf-8"?>
<a:theme xmlns:a="http://schemas.openxmlformats.org/drawingml/2006/main" name="UCDart_Template">
  <a:themeElements>
    <a:clrScheme name="Custom 1">
      <a:dk1>
        <a:srgbClr val="000000"/>
      </a:dk1>
      <a:lt1>
        <a:srgbClr val="FFFFFF"/>
      </a:lt1>
      <a:dk2>
        <a:srgbClr val="10034C"/>
      </a:dk2>
      <a:lt2>
        <a:srgbClr val="D5A953"/>
      </a:lt2>
      <a:accent1>
        <a:srgbClr val="FFFFFF"/>
      </a:accent1>
      <a:accent2>
        <a:srgbClr val="FFFFFF"/>
      </a:accent2>
      <a:accent3>
        <a:srgbClr val="AAAAB2"/>
      </a:accent3>
      <a:accent4>
        <a:srgbClr val="DADADA"/>
      </a:accent4>
      <a:accent5>
        <a:srgbClr val="FFFFFF"/>
      </a:accent5>
      <a:accent6>
        <a:srgbClr val="E7E7E7"/>
      </a:accent6>
      <a:hlink>
        <a:srgbClr val="0070C0"/>
      </a:hlink>
      <a:folHlink>
        <a:srgbClr val="FFFFFF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>
        <a:ln w="19050">
          <a:solidFill>
            <a:schemeClr val="bg2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000" dirty="0" smtClean="0">
            <a:solidFill>
              <a:schemeClr val="bg1"/>
            </a:solidFill>
            <a:latin typeface="+mj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D9BE59"/>
        </a:dk1>
        <a:lt1>
          <a:srgbClr val="FFFFFF"/>
        </a:lt1>
        <a:dk2>
          <a:srgbClr val="FFFFFF"/>
        </a:dk2>
        <a:lt2>
          <a:srgbClr val="000000"/>
        </a:lt2>
        <a:accent1>
          <a:srgbClr val="E3DC85"/>
        </a:accent1>
        <a:accent2>
          <a:srgbClr val="B9C7D9"/>
        </a:accent2>
        <a:accent3>
          <a:srgbClr val="FFFFFF"/>
        </a:accent3>
        <a:accent4>
          <a:srgbClr val="B9A24B"/>
        </a:accent4>
        <a:accent5>
          <a:srgbClr val="EFEBC2"/>
        </a:accent5>
        <a:accent6>
          <a:srgbClr val="A7B4C4"/>
        </a:accent6>
        <a:hlink>
          <a:srgbClr val="E1E7B7"/>
        </a:hlink>
        <a:folHlink>
          <a:srgbClr val="7892C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21429</TotalTime>
  <Words>1033</Words>
  <Application>Microsoft Office PowerPoint</Application>
  <PresentationFormat>On-screen Show (4:3)</PresentationFormat>
  <Paragraphs>244</Paragraphs>
  <Slides>29</Slides>
  <Notes>3</Notes>
  <HiddenSlides>2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5" baseType="lpstr">
      <vt:lpstr>ＭＳ Ｐゴシック</vt:lpstr>
      <vt:lpstr>Arial</vt:lpstr>
      <vt:lpstr>Calibri</vt:lpstr>
      <vt:lpstr>Cambria Math</vt:lpstr>
      <vt:lpstr>Courier New</vt:lpstr>
      <vt:lpstr>Franklin Gothic Demi</vt:lpstr>
      <vt:lpstr>Franklin Gothic Medium Cond</vt:lpstr>
      <vt:lpstr>Kalinga</vt:lpstr>
      <vt:lpstr>Myriad Pro</vt:lpstr>
      <vt:lpstr>Tahoma</vt:lpstr>
      <vt:lpstr>Times</vt:lpstr>
      <vt:lpstr>Times New Roman</vt:lpstr>
      <vt:lpstr>Verdana</vt:lpstr>
      <vt:lpstr>Wingdings</vt:lpstr>
      <vt:lpstr>UCDart_Template</vt:lpstr>
      <vt:lpstr>Equation</vt:lpstr>
      <vt:lpstr>Design of RF &amp; Microwave Systems</vt:lpstr>
      <vt:lpstr>Modulation</vt:lpstr>
      <vt:lpstr>Amplitude Modulation</vt:lpstr>
      <vt:lpstr>Phase and Frequency Modulation</vt:lpstr>
      <vt:lpstr>Digital Modulation</vt:lpstr>
      <vt:lpstr>Quadrature Amplitude Modulation</vt:lpstr>
      <vt:lpstr>Constellation Diagram</vt:lpstr>
      <vt:lpstr>Quadrature Modulation</vt:lpstr>
      <vt:lpstr>Quadrature Modulation</vt:lpstr>
      <vt:lpstr>How do We Generate the Quadrature Signals?</vt:lpstr>
      <vt:lpstr>Quadrature Demodulation</vt:lpstr>
      <vt:lpstr>Quadrature Demodulation</vt:lpstr>
      <vt:lpstr>Quadrature Demodulation in a Doppler Radar Receiver</vt:lpstr>
      <vt:lpstr>Quadrature Demodulation in a Doppler Radar Receiver</vt:lpstr>
      <vt:lpstr>IQ Demodulation Imperfections</vt:lpstr>
      <vt:lpstr>IQ Demodulation Imperfections</vt:lpstr>
      <vt:lpstr>Signal Distortion viewed on the Constellation Diagram</vt:lpstr>
      <vt:lpstr>Error Vector Magnitude (EVM) </vt:lpstr>
      <vt:lpstr>IQ (Quadrature) Modulator Example</vt:lpstr>
      <vt:lpstr>IQ (Quadrature) Modulator Example</vt:lpstr>
      <vt:lpstr>Single Side Band Modulation and Image Reject Mixers </vt:lpstr>
      <vt:lpstr>Single Side Band Modulation</vt:lpstr>
      <vt:lpstr>Single Side Band Modulation</vt:lpstr>
      <vt:lpstr>Single Side Band Modulation</vt:lpstr>
      <vt:lpstr>Single Side Band Modulation</vt:lpstr>
      <vt:lpstr>Image Reject Mixer</vt:lpstr>
      <vt:lpstr>Image Reject Mixer</vt:lpstr>
      <vt:lpstr>Image Reject Mixer</vt:lpstr>
      <vt:lpstr>Image Reject Mixer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</dc:title>
  <dc:creator>Xiaoguang</dc:creator>
  <cp:lastModifiedBy>Xiaoguang Liu</cp:lastModifiedBy>
  <cp:revision>1028</cp:revision>
  <cp:lastPrinted>2013-10-02T22:47:25Z</cp:lastPrinted>
  <dcterms:created xsi:type="dcterms:W3CDTF">2012-04-15T01:51:12Z</dcterms:created>
  <dcterms:modified xsi:type="dcterms:W3CDTF">2015-10-30T05:25:13Z</dcterms:modified>
</cp:coreProperties>
</file>