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7" r:id="rId3"/>
    <p:sldId id="308" r:id="rId4"/>
    <p:sldId id="316" r:id="rId5"/>
    <p:sldId id="319" r:id="rId6"/>
    <p:sldId id="317" r:id="rId7"/>
    <p:sldId id="320" r:id="rId8"/>
    <p:sldId id="313" r:id="rId9"/>
    <p:sldId id="264" r:id="rId10"/>
    <p:sldId id="315" r:id="rId11"/>
    <p:sldId id="307" r:id="rId12"/>
    <p:sldId id="304" r:id="rId13"/>
    <p:sldId id="270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69696"/>
    <a:srgbClr val="000000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95" autoAdjust="0"/>
    <p:restoredTop sz="93842" autoAdjust="0"/>
  </p:normalViewPr>
  <p:slideViewPr>
    <p:cSldViewPr snapToGrid="0" snapToObjects="1">
      <p:cViewPr varScale="1">
        <p:scale>
          <a:sx n="82" d="100"/>
          <a:sy n="82" d="100"/>
        </p:scale>
        <p:origin x="468" y="8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8/21/2015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8/21/2015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pictures in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8/21/2015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16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owang@ucdavis.edu" TargetMode="External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</a:t>
            </a:r>
            <a:r>
              <a:rPr lang="en-US" sz="3200" smtClean="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Errors for Bonus</a:t>
            </a:r>
          </a:p>
          <a:p>
            <a:pPr lvl="1"/>
            <a:r>
              <a:rPr lang="en-US" dirty="0" smtClean="0"/>
              <a:t>Help us find errors (typos, grammar mistakes, technical mistakes, </a:t>
            </a:r>
            <a:r>
              <a:rPr lang="en-US" dirty="0" err="1" smtClean="0"/>
              <a:t>etc</a:t>
            </a:r>
            <a:r>
              <a:rPr lang="en-US" dirty="0" smtClean="0"/>
              <a:t>) in the course materials (lecture notes, lab manuals, guidelines,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to find and report an error on Piazza gets 0.1 point for each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 smtClean="0"/>
              <a:t>Getting your HAM radio license </a:t>
            </a:r>
          </a:p>
          <a:p>
            <a:pPr lvl="1"/>
            <a:r>
              <a:rPr lang="en-US" dirty="0" smtClean="0"/>
              <a:t>Technician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above 30 MHz</a:t>
            </a:r>
          </a:p>
          <a:p>
            <a:pPr lvl="1"/>
            <a:r>
              <a:rPr lang="en-US" dirty="0" smtClean="0"/>
              <a:t>General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Access to the HF band</a:t>
            </a:r>
          </a:p>
          <a:p>
            <a:pPr lvl="1"/>
            <a:r>
              <a:rPr lang="en-US" dirty="0" smtClean="0"/>
              <a:t>Extra (</a:t>
            </a:r>
            <a:r>
              <a:rPr lang="en-US" dirty="0" smtClean="0">
                <a:solidFill>
                  <a:srgbClr val="00B050"/>
                </a:solidFill>
              </a:rPr>
              <a:t>3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on all bands</a:t>
            </a:r>
          </a:p>
          <a:p>
            <a:r>
              <a:rPr lang="en-US" dirty="0" smtClean="0"/>
              <a:t>Log on to </a:t>
            </a:r>
            <a:r>
              <a:rPr lang="en-US" dirty="0" smtClean="0">
                <a:hlinkClick r:id="rId2"/>
              </a:rPr>
              <a:t>www.arrl.org</a:t>
            </a:r>
            <a:r>
              <a:rPr lang="en-US" dirty="0" smtClean="0"/>
              <a:t> for information on licensing and exams</a:t>
            </a:r>
          </a:p>
          <a:p>
            <a:r>
              <a:rPr lang="en-US" dirty="0" smtClean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may arrange training sessions or even exams</a:t>
            </a:r>
            <a:endParaRPr lang="en-US" dirty="0"/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7" y="3850892"/>
            <a:ext cx="3090125" cy="1725371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107680" cy="1230818"/>
          </a:xfrm>
        </p:spPr>
        <p:txBody>
          <a:bodyPr/>
          <a:lstStyle/>
          <a:p>
            <a:r>
              <a:rPr lang="en-US" dirty="0" smtClean="0"/>
              <a:t>Participating in the Picnic Day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 and/or the Maker Faire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Showcase your project 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visual/audio effects are </a:t>
            </a:r>
            <a:r>
              <a:rPr lang="en-US" dirty="0" smtClean="0"/>
              <a:t>needed to attract the audience</a:t>
            </a:r>
          </a:p>
          <a:p>
            <a:pPr lvl="1"/>
            <a:r>
              <a:rPr lang="en-US" dirty="0" smtClean="0"/>
              <a:t>Consent from the instructor</a:t>
            </a:r>
          </a:p>
          <a:p>
            <a:r>
              <a:rPr lang="en-US" dirty="0" smtClean="0"/>
              <a:t>If you are interested in pursuing this, you should start talking with the instructor early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3592"/>
          <a:stretch/>
        </p:blipFill>
        <p:spPr>
          <a:xfrm>
            <a:off x="4856996" y="3661203"/>
            <a:ext cx="3065702" cy="20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 smtClean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piazza.com/ucdavis/fall2014/eec134a/home</a:t>
            </a:r>
            <a:r>
              <a:rPr lang="en-US" sz="16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 smtClean="0"/>
              <a:t>To provide a system </a:t>
            </a:r>
            <a:r>
              <a:rPr lang="en-US" sz="2400" dirty="0"/>
              <a:t>design perspective</a:t>
            </a:r>
          </a:p>
          <a:p>
            <a:r>
              <a:rPr lang="en-US" sz="2400" dirty="0" smtClean="0"/>
              <a:t>To get your hands dirty</a:t>
            </a:r>
            <a:endParaRPr lang="en-US" sz="2400" dirty="0"/>
          </a:p>
          <a:p>
            <a:r>
              <a:rPr lang="en-US" sz="2400" dirty="0" smtClean="0"/>
              <a:t>To promote teamwork</a:t>
            </a:r>
            <a:endParaRPr lang="en-US" sz="2400" dirty="0"/>
          </a:p>
          <a:p>
            <a:r>
              <a:rPr lang="en-US" sz="2400" dirty="0" smtClean="0"/>
              <a:t>To promote self-learning</a:t>
            </a:r>
          </a:p>
          <a:p>
            <a:r>
              <a:rPr lang="en-US" sz="2400" dirty="0" smtClean="0"/>
              <a:t>To improve communication (oral &amp; written) skills </a:t>
            </a:r>
            <a:endParaRPr lang="en-US" sz="2400" dirty="0"/>
          </a:p>
          <a:p>
            <a:r>
              <a:rPr lang="en-US" sz="2400" dirty="0" smtClean="0"/>
              <a:t>To push </a:t>
            </a:r>
            <a:r>
              <a:rPr lang="en-US" sz="2400" dirty="0"/>
              <a:t>your </a:t>
            </a:r>
            <a:r>
              <a:rPr lang="en-US" sz="2400" dirty="0" smtClean="0"/>
              <a:t>limit</a:t>
            </a:r>
            <a:r>
              <a:rPr lang="en-US" sz="2400" dirty="0"/>
              <a:t>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</a:p>
          <a:p>
            <a:pPr lvl="1"/>
            <a:r>
              <a:rPr lang="en-US" b="1" dirty="0" smtClean="0"/>
              <a:t>10 – 11 AM, Tuesday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TBD</a:t>
            </a:r>
          </a:p>
          <a:p>
            <a:r>
              <a:rPr lang="en-US" dirty="0" smtClean="0"/>
              <a:t>Lab</a:t>
            </a:r>
          </a:p>
          <a:p>
            <a:pPr lvl="1"/>
            <a:r>
              <a:rPr lang="en-US" dirty="0" smtClean="0"/>
              <a:t>Session 1: </a:t>
            </a:r>
            <a:r>
              <a:rPr lang="en-US" b="1" dirty="0" smtClean="0"/>
              <a:t>2 – 5 PM, Friday</a:t>
            </a:r>
          </a:p>
          <a:p>
            <a:pPr lvl="1"/>
            <a:r>
              <a:rPr lang="en-US" dirty="0" smtClean="0"/>
              <a:t>Session 2: </a:t>
            </a:r>
            <a:r>
              <a:rPr lang="en-US" b="1" dirty="0" smtClean="0"/>
              <a:t>6 – 9 PM, Monday</a:t>
            </a:r>
            <a:endParaRPr lang="en-US" dirty="0" smtClean="0"/>
          </a:p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Xiaoguang “Leo” Liu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lxgliu@ucdavis.edu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hour: </a:t>
            </a:r>
            <a:r>
              <a:rPr lang="en-US" b="1" dirty="0" smtClean="0"/>
              <a:t>10 AM – 12 PM Monday</a:t>
            </a:r>
            <a:r>
              <a:rPr lang="en-US" dirty="0" smtClean="0"/>
              <a:t> or </a:t>
            </a:r>
            <a:r>
              <a:rPr lang="en-US" b="1" dirty="0" smtClean="0"/>
              <a:t>by appointment</a:t>
            </a:r>
          </a:p>
          <a:p>
            <a:r>
              <a:rPr lang="en-US" dirty="0" smtClean="0"/>
              <a:t>Teaching Assistants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Wang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haowang@ucdavis.edu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hours</a:t>
            </a:r>
            <a:r>
              <a:rPr lang="en-US" dirty="0" smtClean="0">
                <a:solidFill>
                  <a:srgbClr val="FF0000"/>
                </a:solidFill>
              </a:rPr>
              <a:t>: TBD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</a:t>
            </a:r>
            <a:r>
              <a:rPr lang="en-US" dirty="0" smtClean="0"/>
              <a:t>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</a:t>
            </a:r>
            <a:r>
              <a:rPr lang="en-US" dirty="0" smtClean="0"/>
              <a:t>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</a:t>
            </a:r>
            <a:r>
              <a:rPr lang="en-US" u="sng" dirty="0" smtClean="0"/>
              <a:t>ab reports</a:t>
            </a:r>
          </a:p>
          <a:p>
            <a:pPr lvl="2">
              <a:lnSpc>
                <a:spcPct val="114000"/>
              </a:lnSpc>
            </a:pPr>
            <a:r>
              <a:rPr lang="en-US" u="sng" dirty="0" smtClean="0"/>
              <a:t>PCB design files and test reports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Radar </a:t>
            </a:r>
            <a:r>
              <a:rPr lang="en-US" u="sng" dirty="0" smtClean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</a:t>
            </a:r>
            <a:r>
              <a:rPr lang="en-US" dirty="0" smtClean="0"/>
              <a:t>(1 per group</a:t>
            </a:r>
            <a:r>
              <a:rPr lang="en-US" dirty="0"/>
              <a:t>)</a:t>
            </a:r>
          </a:p>
          <a:p>
            <a:pPr lvl="2"/>
            <a:r>
              <a:rPr lang="en-US" u="sng" dirty="0" smtClean="0"/>
              <a:t>Application </a:t>
            </a:r>
            <a:r>
              <a:rPr lang="en-US" u="sng" dirty="0"/>
              <a:t>Note </a:t>
            </a:r>
            <a:r>
              <a:rPr lang="en-US" dirty="0"/>
              <a:t>/ Tutorial </a:t>
            </a:r>
            <a:r>
              <a:rPr lang="en-US" dirty="0" smtClean="0"/>
              <a:t>(1 per </a:t>
            </a:r>
            <a:r>
              <a:rPr lang="en-US" dirty="0"/>
              <a:t>individual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Quarter 1 – Assembly of an FMCW System</a:t>
            </a:r>
            <a:endParaRPr lang="en-US" dirty="0"/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5" y="952268"/>
            <a:ext cx="4588476" cy="28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393100" y="1365898"/>
            <a:ext cx="3240647" cy="2106581"/>
            <a:chOff x="2802312" y="2735819"/>
            <a:chExt cx="2885230" cy="1875547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02312" y="2812184"/>
              <a:ext cx="1936658" cy="44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4573" y="3671300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79748" y="4021327"/>
              <a:ext cx="2107794" cy="534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227726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050965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193377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7439891" cy="914400"/>
          </a:xfrm>
        </p:spPr>
        <p:txBody>
          <a:bodyPr>
            <a:noAutofit/>
          </a:bodyPr>
          <a:lstStyle/>
          <a:p>
            <a:r>
              <a:rPr lang="en-US" dirty="0" smtClean="0"/>
              <a:t>Quarter 1 Lab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69508"/>
              </p:ext>
            </p:extLst>
          </p:nvPr>
        </p:nvGraphicFramePr>
        <p:xfrm>
          <a:off x="540912" y="950591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/>
                <a:gridCol w="3349576"/>
                <a:gridCol w="3503053"/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  <a:endParaRPr lang="en-US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Be warned!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Labs are heavy and time consuming.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dirty="0"/>
              <a:t>the pre-lab problems, read the lab manually carefully, and plan well before you walk into the lab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Team work is important! Everyone needs to work hard!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may still end up needing both Friday and Monday sessions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Lab reports are due on </a:t>
            </a:r>
            <a:r>
              <a:rPr lang="en-US" b="1" dirty="0"/>
              <a:t>Fridays</a:t>
            </a:r>
            <a:r>
              <a:rPr lang="en-US" dirty="0"/>
              <a:t> so plan your time well. If you rely on Monday sessions only, you will have </a:t>
            </a:r>
            <a:r>
              <a:rPr lang="en-US" b="1" dirty="0"/>
              <a:t>one weekend less </a:t>
            </a:r>
            <a:r>
              <a:rPr lang="en-US" dirty="0"/>
              <a:t>to finish your report!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Teaming starts before the quarter through Piazza</a:t>
            </a:r>
          </a:p>
          <a:p>
            <a:pPr lvl="1"/>
            <a:r>
              <a:rPr lang="en-US" dirty="0" smtClean="0"/>
              <a:t>We’ll allocate sometime for teaming up in the first lecture</a:t>
            </a:r>
          </a:p>
          <a:p>
            <a:r>
              <a:rPr lang="en-US" dirty="0"/>
              <a:t>Each team should consist of 3-4 team members </a:t>
            </a:r>
            <a:endParaRPr lang="en-US" dirty="0" smtClean="0"/>
          </a:p>
          <a:p>
            <a:pPr lvl="1"/>
            <a:r>
              <a:rPr lang="en-US" dirty="0" smtClean="0"/>
              <a:t>We recommend that you include team members of different background to complement each other</a:t>
            </a:r>
          </a:p>
          <a:p>
            <a:r>
              <a:rPr lang="en-US" dirty="0" smtClean="0"/>
              <a:t>By the end of the first lecture, you will need to submit to the TA </a:t>
            </a:r>
          </a:p>
          <a:p>
            <a:pPr lvl="1"/>
            <a:r>
              <a:rPr lang="en-US" dirty="0" smtClean="0"/>
              <a:t>Team name; will default to “Team #” if none submitted</a:t>
            </a:r>
          </a:p>
          <a:p>
            <a:pPr lvl="1"/>
            <a:r>
              <a:rPr lang="en-US" dirty="0" smtClean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Quarter 1 (30 pts)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Lab reports (30 pts)</a:t>
            </a:r>
            <a:endParaRPr lang="en-US" b="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 Quarter 2 (45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Application Note / Tutorial (15 pts)</a:t>
            </a:r>
          </a:p>
          <a:p>
            <a:r>
              <a:rPr lang="en-US" dirty="0" smtClean="0"/>
              <a:t>Peer review (</a:t>
            </a:r>
            <a:r>
              <a:rPr lang="en-US" dirty="0" smtClean="0">
                <a:solidFill>
                  <a:srgbClr val="0070C0"/>
                </a:solidFill>
              </a:rPr>
              <a:t>15 pts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Participation (10 pts)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Piazza </a:t>
            </a:r>
            <a:r>
              <a:rPr lang="en-US" dirty="0" smtClean="0"/>
              <a:t>participation, weekly </a:t>
            </a:r>
            <a:r>
              <a:rPr lang="en-US" dirty="0"/>
              <a:t>report and presentation </a:t>
            </a:r>
            <a:r>
              <a:rPr lang="en-US" dirty="0" smtClean="0"/>
              <a:t>(quarter 2)</a:t>
            </a:r>
          </a:p>
          <a:p>
            <a:pPr lvl="1"/>
            <a:r>
              <a:rPr lang="en-US" dirty="0" smtClean="0"/>
              <a:t>Graded by the instructor</a:t>
            </a:r>
          </a:p>
          <a:p>
            <a:pPr lvl="1"/>
            <a:r>
              <a:rPr lang="en-US" dirty="0" smtClean="0"/>
              <a:t>Purely subjective </a:t>
            </a:r>
          </a:p>
          <a:p>
            <a:r>
              <a:rPr lang="en-US" dirty="0" smtClean="0"/>
              <a:t>Bonus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21183</TotalTime>
  <Words>789</Words>
  <Application>Microsoft Office PowerPoint</Application>
  <PresentationFormat>On-screen Show (4:3)</PresentationFormat>
  <Paragraphs>162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MS PGothic</vt:lpstr>
      <vt:lpstr>宋体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Course Organization</vt:lpstr>
      <vt:lpstr>Quarter 1 – Assembly of an FMCW System</vt:lpstr>
      <vt:lpstr>Quarter 1 Lab Schedule</vt:lpstr>
      <vt:lpstr>Labs</vt:lpstr>
      <vt:lpstr>Teaming</vt:lpstr>
      <vt:lpstr>Grading</vt:lpstr>
      <vt:lpstr>Grading – Bonus Points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997</cp:revision>
  <cp:lastPrinted>2013-10-02T22:47:25Z</cp:lastPrinted>
  <dcterms:created xsi:type="dcterms:W3CDTF">2012-04-15T01:51:12Z</dcterms:created>
  <dcterms:modified xsi:type="dcterms:W3CDTF">2015-08-22T07:49:23Z</dcterms:modified>
</cp:coreProperties>
</file>