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76" r:id="rId3"/>
    <p:sldId id="282" r:id="rId4"/>
    <p:sldId id="277" r:id="rId5"/>
    <p:sldId id="278" r:id="rId6"/>
    <p:sldId id="279" r:id="rId7"/>
    <p:sldId id="280" r:id="rId8"/>
    <p:sldId id="281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  <p:cmAuthor id="2" name="Xiaoguang Liu" initials="XL [2]" lastIdx="1" clrIdx="2">
    <p:extLst>
      <p:ext uri="{19B8F6BF-5375-455C-9EA6-DF929625EA0E}">
        <p15:presenceInfo xmlns:p15="http://schemas.microsoft.com/office/powerpoint/2012/main" userId="38ca93d2050687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FF9999"/>
    <a:srgbClr val="FF0000"/>
    <a:srgbClr val="FFCCCC"/>
    <a:srgbClr val="000000"/>
    <a:srgbClr val="FFFFFF"/>
    <a:srgbClr val="091D58"/>
    <a:srgbClr val="FFFFCC"/>
    <a:srgbClr val="B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45" autoAdjust="0"/>
    <p:restoredTop sz="81713" autoAdjust="0"/>
  </p:normalViewPr>
  <p:slideViewPr>
    <p:cSldViewPr snapToGrid="0" snapToObjects="1">
      <p:cViewPr varScale="1">
        <p:scale>
          <a:sx n="61" d="100"/>
          <a:sy n="61" d="100"/>
        </p:scale>
        <p:origin x="1176" y="78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8/22/2015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8/22/2015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introduction</a:t>
            </a:r>
            <a:r>
              <a:rPr lang="en-US" baseline="0" dirty="0" smtClean="0"/>
              <a:t> to ITU and FCC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3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8493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11" Type="http://schemas.openxmlformats.org/officeDocument/2006/relationships/image" Target="../media/image25.wmf"/><Relationship Id="rId5" Type="http://schemas.openxmlformats.org/officeDocument/2006/relationships/image" Target="../media/image16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3.png"/><Relationship Id="rId9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ttite.com/products/view.html/view/HMC-ALH444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na.tm.agilent.com/plts/help/WebHelp/FilePrint/SnP_File_Format.ht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itehouse.gov/the-press-office/2011/02/10/president-obama-details-plan-win-future-through-expanded-wireless-acces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4226412"/>
            <a:ext cx="5786199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</a:t>
            </a:r>
            <a:r>
              <a:rPr lang="en-US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57615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 marL="1771650" indent="-1771650"/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2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: 	Basics Concepts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Units in RF Systems – A Simple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324640" y="1629049"/>
            <a:ext cx="2025126" cy="836023"/>
            <a:chOff x="6052074" y="1672047"/>
            <a:chExt cx="2025126" cy="836023"/>
          </a:xfrm>
        </p:grpSpPr>
        <p:sp>
          <p:nvSpPr>
            <p:cNvPr id="4" name="Isosceles Triangle 3"/>
            <p:cNvSpPr/>
            <p:nvPr/>
          </p:nvSpPr>
          <p:spPr bwMode="auto">
            <a:xfrm rot="5400000">
              <a:off x="6692536" y="1685110"/>
              <a:ext cx="836023" cy="809898"/>
            </a:xfrm>
            <a:prstGeom prst="triangl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6" name="Straight Connector 5"/>
            <p:cNvCxnSpPr>
              <a:stCxn id="4" idx="3"/>
            </p:cNvCxnSpPr>
            <p:nvPr/>
          </p:nvCxnSpPr>
          <p:spPr>
            <a:xfrm flipH="1">
              <a:off x="6052074" y="2090060"/>
              <a:ext cx="653525" cy="1"/>
            </a:xfrm>
            <a:prstGeom prst="line">
              <a:avLst/>
            </a:prstGeom>
            <a:ln w="28575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7515497" y="2090060"/>
              <a:ext cx="561703" cy="1"/>
            </a:xfrm>
            <a:prstGeom prst="line">
              <a:avLst/>
            </a:prstGeom>
            <a:ln w="28575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340996" y="1003351"/>
            <a:ext cx="19062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Amplifier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3810" y="2872542"/>
            <a:ext cx="10631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Gain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628289" y="5047428"/>
            <a:ext cx="2985635" cy="90345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80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-128" charset="-122"/>
                <a:cs typeface="+mn-cs"/>
              </a:rPr>
              <a:t>Only holds when the input and output impedance are </a:t>
            </a:r>
            <a:r>
              <a:rPr kumimoji="0" lang="en-US" altLang="zh-CN" sz="1800" b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-128" charset="-122"/>
                <a:cs typeface="+mn-cs"/>
              </a:rPr>
              <a:t>equal</a:t>
            </a:r>
            <a:r>
              <a:rPr lang="en-US" altLang="zh-CN" sz="1800" kern="0" dirty="0">
                <a:solidFill>
                  <a:srgbClr val="FF0000"/>
                </a:solidFill>
                <a:latin typeface="+mn-lt"/>
                <a:ea typeface="宋体" pitchFamily="-128" charset="-122"/>
              </a:rPr>
              <a:t>!</a:t>
            </a:r>
            <a:r>
              <a:rPr kumimoji="0" lang="en-US" altLang="zh-CN" sz="180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-128" charset="-122"/>
                <a:cs typeface="+mn-cs"/>
              </a:rPr>
              <a:t> </a:t>
            </a:r>
            <a:endParaRPr kumimoji="0" lang="en-US" altLang="zh-CN" sz="180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itchFamily="-128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79295" y="1716453"/>
            <a:ext cx="6495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solidFill>
                  <a:srgbClr val="0070C0"/>
                </a:solidFill>
                <a:latin typeface="+mj-lt"/>
              </a:rPr>
              <a:t>P</a:t>
            </a:r>
            <a:r>
              <a:rPr lang="en-US" sz="3000" i="1" baseline="-25000" dirty="0" smtClean="0">
                <a:solidFill>
                  <a:srgbClr val="0070C0"/>
                </a:solidFill>
                <a:latin typeface="+mj-lt"/>
              </a:rPr>
              <a:t>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33408" y="1716453"/>
            <a:ext cx="8354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solidFill>
                  <a:srgbClr val="0070C0"/>
                </a:solidFill>
                <a:latin typeface="+mj-lt"/>
              </a:rPr>
              <a:t>P</a:t>
            </a:r>
            <a:r>
              <a:rPr lang="en-US" sz="3000" i="1" baseline="-25000" dirty="0" smtClean="0">
                <a:solidFill>
                  <a:srgbClr val="0070C0"/>
                </a:solidFill>
                <a:latin typeface="+mj-lt"/>
              </a:rPr>
              <a:t>out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2552207" y="2755202"/>
          <a:ext cx="3398943" cy="2905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574640" imgH="1346040" progId="Equation.DSMT4">
                  <p:embed/>
                </p:oleObj>
              </mc:Choice>
              <mc:Fallback>
                <p:oleObj name="Equation" r:id="rId3" imgW="157464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2207" y="2755202"/>
                        <a:ext cx="3398943" cy="2905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48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Units in RF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" name="Rectangle 3"/>
          <p:cNvSpPr txBox="1">
            <a:spLocks noGrp="1" noChangeArrowheads="1"/>
          </p:cNvSpPr>
          <p:nvPr>
            <p:ph type="body" sz="quarter" idx="10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Quick calculation</a:t>
            </a:r>
            <a:r>
              <a:rPr lang="en-US" altLang="zh-CN" sz="2800" dirty="0" smtClean="0"/>
              <a:t>s:</a:t>
            </a:r>
            <a:endParaRPr kumimoji="0" lang="en-US" altLang="zh-CN" sz="2800" i="0" u="none" strike="noStrike" kern="0" cap="none" spc="0" normalizeH="0" baseline="0" noProof="0" dirty="0" smtClean="0">
              <a:ln>
                <a:noFill/>
              </a:ln>
              <a:solidFill>
                <a:srgbClr val="002062"/>
              </a:solidFill>
              <a:effectLst/>
              <a:uLnTx/>
              <a:uFillTx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91D58"/>
                </a:solidFill>
              </a:rPr>
              <a:t> 2 × ≈ +3 dB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rgbClr val="091D58"/>
                </a:solidFill>
              </a:rPr>
              <a:t> </a:t>
            </a:r>
            <a:r>
              <a:rPr lang="en-US" sz="2400" dirty="0" smtClean="0">
                <a:solidFill>
                  <a:srgbClr val="091D58"/>
                </a:solidFill>
              </a:rPr>
              <a:t>0.5 × </a:t>
            </a:r>
            <a:r>
              <a:rPr lang="en-US" sz="2400" dirty="0">
                <a:solidFill>
                  <a:srgbClr val="091D58"/>
                </a:solidFill>
              </a:rPr>
              <a:t>≈ </a:t>
            </a:r>
            <a:r>
              <a:rPr lang="en-US" sz="2400" dirty="0" smtClean="0">
                <a:solidFill>
                  <a:srgbClr val="091D58"/>
                </a:solidFill>
              </a:rPr>
              <a:t>-3 dB</a:t>
            </a:r>
          </a:p>
          <a:p>
            <a:pPr lvl="1">
              <a:buFont typeface="Arial" pitchFamily="34" charset="0"/>
              <a:buChar char="•"/>
            </a:pPr>
            <a:r>
              <a:rPr kumimoji="0" lang="en-US" altLang="zh-CN" sz="2400" u="none" strike="noStrike" kern="0" cap="none" spc="0" normalizeH="0" baseline="0" noProof="0" dirty="0" smtClean="0">
                <a:ln>
                  <a:noFill/>
                </a:ln>
                <a:solidFill>
                  <a:srgbClr val="091D58"/>
                </a:solidFill>
                <a:effectLst/>
                <a:uLnTx/>
                <a:uFillTx/>
              </a:rPr>
              <a:t>6 × ≈ 6 dB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91D58"/>
                </a:solidFill>
              </a:rPr>
              <a:t>0.25 × ≈ - 6 dB</a:t>
            </a:r>
          </a:p>
          <a:p>
            <a:pPr lvl="1">
              <a:buFont typeface="Arial" pitchFamily="34" charset="0"/>
              <a:buChar char="•"/>
            </a:pPr>
            <a:r>
              <a:rPr kumimoji="0" lang="en-US" altLang="zh-CN" sz="2400" u="none" strike="noStrike" kern="0" cap="none" spc="0" normalizeH="0" baseline="0" noProof="0" dirty="0" smtClean="0">
                <a:ln>
                  <a:noFill/>
                </a:ln>
                <a:solidFill>
                  <a:srgbClr val="091D58"/>
                </a:solidFill>
                <a:effectLst/>
                <a:uLnTx/>
                <a:uFillTx/>
              </a:rPr>
              <a:t>10 × ≈ 10 dB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91D58"/>
                </a:solidFill>
              </a:rPr>
              <a:t>100 × ≈ 20 dB</a:t>
            </a:r>
            <a:endParaRPr kumimoji="0" lang="en-US" altLang="zh-CN" sz="2400" u="none" strike="noStrike" kern="0" cap="none" spc="0" normalizeH="0" baseline="0" noProof="0" dirty="0" smtClean="0">
              <a:ln>
                <a:noFill/>
              </a:ln>
              <a:solidFill>
                <a:srgbClr val="091D58"/>
              </a:solidFill>
              <a:effectLst/>
              <a:uLnTx/>
              <a:uFillTx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Why do we want to use dB?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600" dirty="0" smtClean="0"/>
              <a:t>Log scale converts multiplication to addition/subtraction </a:t>
            </a:r>
            <a:endParaRPr lang="en-US" altLang="zh-CN" sz="2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71281" y="1294337"/>
            <a:ext cx="3620365" cy="158776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80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-128" charset="-122"/>
                <a:cs typeface="+mn-cs"/>
              </a:rPr>
              <a:t>Note: </a:t>
            </a: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80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-128" charset="-122"/>
                <a:cs typeface="+mn-cs"/>
              </a:rPr>
              <a:t>10log2</a:t>
            </a:r>
            <a:r>
              <a:rPr kumimoji="0" lang="en-US" altLang="zh-CN" sz="280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-128" charset="-122"/>
                <a:cs typeface="+mn-cs"/>
              </a:rPr>
              <a:t> =3.010,</a:t>
            </a: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kern="0" dirty="0">
                <a:solidFill>
                  <a:srgbClr val="FF0000"/>
                </a:solidFill>
                <a:latin typeface="+mn-lt"/>
                <a:ea typeface="宋体" pitchFamily="-128" charset="-122"/>
              </a:rPr>
              <a:t> </a:t>
            </a:r>
            <a:r>
              <a:rPr lang="en-US" altLang="zh-CN" sz="2800" kern="0" dirty="0" smtClean="0">
                <a:solidFill>
                  <a:srgbClr val="FF0000"/>
                </a:solidFill>
                <a:latin typeface="+mn-lt"/>
                <a:ea typeface="宋体" pitchFamily="-128" charset="-122"/>
              </a:rPr>
              <a:t>not exactly 3 dB</a:t>
            </a:r>
            <a:endParaRPr kumimoji="0" lang="en-US" altLang="zh-CN" sz="280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itchFamily="-12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73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in RF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 dBm</a:t>
            </a:r>
          </a:p>
          <a:p>
            <a:pPr lvl="1"/>
            <a:r>
              <a:rPr lang="en-US" sz="2400" dirty="0" smtClean="0"/>
              <a:t>Power relative to </a:t>
            </a:r>
            <a:r>
              <a:rPr lang="en-US" sz="2400" dirty="0" smtClean="0">
                <a:solidFill>
                  <a:srgbClr val="FF0000"/>
                </a:solidFill>
              </a:rPr>
              <a:t>1mW</a:t>
            </a:r>
            <a:r>
              <a:rPr lang="en-US" sz="2400" dirty="0" smtClean="0"/>
              <a:t> in dB scale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Examples:</a:t>
            </a:r>
          </a:p>
          <a:p>
            <a:pPr lvl="2"/>
            <a:r>
              <a:rPr lang="en-US" sz="2000" dirty="0" smtClean="0"/>
              <a:t>10 </a:t>
            </a:r>
            <a:r>
              <a:rPr lang="en-US" sz="2000" dirty="0" err="1" smtClean="0"/>
              <a:t>mW</a:t>
            </a:r>
            <a:r>
              <a:rPr lang="en-US" sz="2000" dirty="0" smtClean="0"/>
              <a:t> = 10 dBm</a:t>
            </a:r>
          </a:p>
          <a:p>
            <a:pPr lvl="2"/>
            <a:r>
              <a:rPr lang="en-US" sz="2000" dirty="0" smtClean="0"/>
              <a:t> 0 dBm = 1 </a:t>
            </a:r>
            <a:r>
              <a:rPr lang="en-US" sz="2000" dirty="0" err="1" smtClean="0"/>
              <a:t>mW</a:t>
            </a:r>
            <a:endParaRPr lang="en-US" sz="2000" dirty="0" smtClean="0"/>
          </a:p>
          <a:p>
            <a:pPr lvl="2"/>
            <a:r>
              <a:rPr lang="en-US" sz="2000" dirty="0" smtClean="0"/>
              <a:t> 30 dBm = ? </a:t>
            </a:r>
          </a:p>
          <a:p>
            <a:r>
              <a:rPr lang="en-US" sz="2400" dirty="0" smtClean="0"/>
              <a:t>Don’t confuse </a:t>
            </a:r>
            <a:r>
              <a:rPr lang="en-US" sz="2400" i="1" dirty="0" err="1" smtClean="0"/>
              <a:t>dBm</a:t>
            </a:r>
            <a:r>
              <a:rPr lang="en-US" sz="2400" dirty="0" smtClean="0"/>
              <a:t> with </a:t>
            </a:r>
            <a:r>
              <a:rPr lang="en-US" sz="2400" i="1" dirty="0" smtClean="0"/>
              <a:t>dB</a:t>
            </a:r>
          </a:p>
          <a:p>
            <a:pPr lvl="1"/>
            <a:r>
              <a:rPr lang="en-US" sz="2200" dirty="0" err="1" smtClean="0"/>
              <a:t>dBm</a:t>
            </a:r>
            <a:r>
              <a:rPr lang="en-US" sz="2200" dirty="0" smtClean="0"/>
              <a:t> is a unit; it represents power</a:t>
            </a:r>
          </a:p>
          <a:p>
            <a:pPr lvl="1"/>
            <a:r>
              <a:rPr lang="en-US" sz="2200" dirty="0" smtClean="0"/>
              <a:t>dB is a pure number; it represents a ratio </a:t>
            </a:r>
          </a:p>
        </p:txBody>
      </p:sp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8518" y="2042569"/>
            <a:ext cx="4425685" cy="100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615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r>
              <a:rPr lang="en-US" sz="2400" b="0" dirty="0" smtClean="0"/>
              <a:t> How much is the input power in W?</a:t>
            </a:r>
          </a:p>
          <a:p>
            <a:r>
              <a:rPr lang="en-US" sz="2400" b="0" dirty="0" smtClean="0"/>
              <a:t> How much is the output power in W?</a:t>
            </a:r>
          </a:p>
          <a:p>
            <a:r>
              <a:rPr lang="en-US" sz="2400" b="0" dirty="0" smtClean="0"/>
              <a:t> Assume the output is connected to a 50 </a:t>
            </a:r>
            <a:r>
              <a:rPr lang="el-GR" sz="2400" b="0" dirty="0" smtClean="0"/>
              <a:t>Ω</a:t>
            </a:r>
            <a:r>
              <a:rPr lang="en-US" sz="2400" b="0" dirty="0" smtClean="0"/>
              <a:t> load, what is the RMS voltage on the load?</a:t>
            </a:r>
          </a:p>
          <a:p>
            <a:endParaRPr lang="en-US" sz="2400" b="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3256546" y="3919128"/>
            <a:ext cx="3832582" cy="1657332"/>
            <a:chOff x="3434562" y="2226046"/>
            <a:chExt cx="1933304" cy="836023"/>
          </a:xfrm>
        </p:grpSpPr>
        <p:sp>
          <p:nvSpPr>
            <p:cNvPr id="4" name="Isosceles Triangle 3"/>
            <p:cNvSpPr/>
            <p:nvPr/>
          </p:nvSpPr>
          <p:spPr bwMode="auto">
            <a:xfrm rot="5400000">
              <a:off x="3983202" y="2239109"/>
              <a:ext cx="836023" cy="809898"/>
            </a:xfrm>
            <a:prstGeom prst="triangle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5" name="Straight Connector 4"/>
            <p:cNvCxnSpPr>
              <a:stCxn id="4" idx="3"/>
            </p:cNvCxnSpPr>
            <p:nvPr/>
          </p:nvCxnSpPr>
          <p:spPr>
            <a:xfrm flipH="1" flipV="1">
              <a:off x="3434562" y="2644058"/>
              <a:ext cx="561703" cy="1"/>
            </a:xfrm>
            <a:prstGeom prst="line">
              <a:avLst/>
            </a:prstGeom>
            <a:ln w="2857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4806163" y="2644059"/>
              <a:ext cx="561703" cy="1"/>
            </a:xfrm>
            <a:prstGeom prst="line">
              <a:avLst/>
            </a:prstGeom>
            <a:ln w="2857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657440" y="3214640"/>
            <a:ext cx="41841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Amplifier Gain 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17 dB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2889" y="3919129"/>
            <a:ext cx="26196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Input 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3 dBm</a:t>
            </a:r>
          </a:p>
        </p:txBody>
      </p:sp>
    </p:spTree>
    <p:extLst>
      <p:ext uri="{BB962C8B-B14F-4D97-AF65-F5344CB8AC3E}">
        <p14:creationId xmlns:p14="http://schemas.microsoft.com/office/powerpoint/2010/main" val="26089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Power Levels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84411"/>
              </p:ext>
            </p:extLst>
          </p:nvPr>
        </p:nvGraphicFramePr>
        <p:xfrm>
          <a:off x="361974" y="935649"/>
          <a:ext cx="8343350" cy="5706636"/>
        </p:xfrm>
        <a:graphic>
          <a:graphicData uri="http://schemas.openxmlformats.org/drawingml/2006/table">
            <a:tbl>
              <a:tblPr/>
              <a:tblGrid>
                <a:gridCol w="1752060"/>
                <a:gridCol w="2219972"/>
                <a:gridCol w="43713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dBm level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Power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Notes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80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100 kW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Typical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transmission power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 of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FM radio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 station with 50-kilometre (31 mi) range</a:t>
                      </a: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531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50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100 W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Typical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thermal radiation emitted by a human </a:t>
                      </a:r>
                      <a:r>
                        <a:rPr lang="en-US" sz="1600" u="none" strike="noStrike" dirty="0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body</a:t>
                      </a:r>
                      <a:endParaRPr lang="en-US" sz="16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261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33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2 W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Maximum output from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a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 mobile phone (Power class 1 mobiles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)</a:t>
                      </a: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59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30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1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W</a:t>
                      </a:r>
                      <a:endParaRPr lang="en-US" sz="18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Typical RF leakage from a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microwave</a:t>
                      </a:r>
                      <a:endParaRPr lang="en-US" sz="16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261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27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500 mW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Typical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cellular phone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 transmission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powerMaximum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 output from a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mobile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phone (Power class 2 mobiles)</a:t>
                      </a: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3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2.0 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mW</a:t>
                      </a:r>
                      <a:endParaRPr lang="en-US" sz="18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More precisely (to 8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decimal places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) 1.9952623 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mW</a:t>
                      </a:r>
                      <a:endParaRPr lang="en-US" sz="16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0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1.0 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mW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 = 1,000 µW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Bluetooth standard (Class 3) radio, 1 m range</a:t>
                      </a: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−80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10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pW</a:t>
                      </a:r>
                      <a:endParaRPr lang="en-US" sz="18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Typical range (−70 to −90 dBm) of wireless received signal power over a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WiFi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network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(802.11 variants)</a:t>
                      </a: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−127.5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0.178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fW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 = 178 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aW</a:t>
                      </a:r>
                      <a:endParaRPr lang="en-US" sz="18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Typical received signal power from a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GPS satellite</a:t>
                      </a:r>
                      <a:endParaRPr lang="en-US" sz="16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9385" y="6627168"/>
            <a:ext cx="10839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+mj-lt"/>
              </a:rPr>
              <a:t>From Wikipedia</a:t>
            </a:r>
          </a:p>
        </p:txBody>
      </p:sp>
    </p:spTree>
    <p:extLst>
      <p:ext uri="{BB962C8B-B14F-4D97-AF65-F5344CB8AC3E}">
        <p14:creationId xmlns:p14="http://schemas.microsoft.com/office/powerpoint/2010/main" val="204723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Scattering Parameters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997669" cy="4335463"/>
          </a:xfrm>
        </p:spPr>
        <p:txBody>
          <a:bodyPr/>
          <a:lstStyle/>
          <a:p>
            <a:r>
              <a:rPr lang="en-US" b="0" dirty="0" smtClean="0"/>
              <a:t> RF/microwave circuits</a:t>
            </a:r>
          </a:p>
          <a:p>
            <a:pPr lvl="1"/>
            <a:r>
              <a:rPr lang="en-US" sz="2200" b="0" dirty="0" smtClean="0"/>
              <a:t>Voltage/current may not be easily defined</a:t>
            </a:r>
          </a:p>
          <a:p>
            <a:pPr lvl="1"/>
            <a:r>
              <a:rPr lang="en-US" sz="2200" b="0" dirty="0" smtClean="0"/>
              <a:t>Open/short hard to make</a:t>
            </a:r>
          </a:p>
          <a:p>
            <a:pPr lvl="1"/>
            <a:r>
              <a:rPr lang="en-US" sz="2200" b="0" dirty="0" smtClean="0"/>
              <a:t>Power is easier to work with</a:t>
            </a:r>
          </a:p>
          <a:p>
            <a:pPr lvl="2"/>
            <a:r>
              <a:rPr lang="en-US" sz="2200" b="0" dirty="0" smtClean="0"/>
              <a:t>No position dependence</a:t>
            </a:r>
          </a:p>
          <a:p>
            <a:r>
              <a:rPr lang="en-US" b="0" dirty="0" smtClean="0"/>
              <a:t> 2-Port networks</a:t>
            </a:r>
          </a:p>
          <a:p>
            <a:pPr lvl="1"/>
            <a:r>
              <a:rPr lang="en-US" sz="2200" b="0" dirty="0" smtClean="0"/>
              <a:t>Power is either “</a:t>
            </a:r>
            <a:r>
              <a:rPr lang="en-US" sz="2200" b="0" i="1" dirty="0" smtClean="0"/>
              <a:t>transmitted</a:t>
            </a:r>
            <a:r>
              <a:rPr lang="en-US" sz="2200" b="0" dirty="0" smtClean="0"/>
              <a:t>”,  “</a:t>
            </a:r>
            <a:r>
              <a:rPr lang="en-US" sz="2200" b="0" i="1" dirty="0" smtClean="0"/>
              <a:t>reflected</a:t>
            </a:r>
            <a:r>
              <a:rPr lang="en-US" sz="2200" b="0" dirty="0" smtClean="0"/>
              <a:t>”, or “dissipated”</a:t>
            </a:r>
          </a:p>
          <a:p>
            <a:pPr lvl="1"/>
            <a:r>
              <a:rPr lang="en-US" sz="2200" b="0" dirty="0" smtClean="0"/>
              <a:t>Work with a standard system impedance: “matched” or “</a:t>
            </a:r>
            <a:r>
              <a:rPr lang="en-US" sz="2200" b="0" dirty="0" err="1" smtClean="0"/>
              <a:t>mis</a:t>
            </a:r>
            <a:r>
              <a:rPr lang="en-US" sz="2200" b="0" dirty="0" smtClean="0"/>
              <a:t>-matched”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2469" y="1046013"/>
            <a:ext cx="33051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1371" y="6558911"/>
            <a:ext cx="4024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Agilent Application Note 95-1, “S-Parameter Techniques”</a:t>
            </a:r>
          </a:p>
        </p:txBody>
      </p:sp>
    </p:spTree>
    <p:extLst>
      <p:ext uri="{BB962C8B-B14F-4D97-AF65-F5344CB8AC3E}">
        <p14:creationId xmlns:p14="http://schemas.microsoft.com/office/powerpoint/2010/main" val="26718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Scattering Parameters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600" b="0" dirty="0" smtClean="0"/>
              <a:t> </a:t>
            </a:r>
            <a:r>
              <a:rPr lang="en-US" altLang="zh-CN" sz="2600" b="0" dirty="0" smtClean="0">
                <a:ea typeface="宋体" charset="-122"/>
              </a:rPr>
              <a:t>S-Parameter: Use power quantities instead of voltage or current </a:t>
            </a:r>
          </a:p>
          <a:p>
            <a:r>
              <a:rPr lang="en-US" altLang="zh-CN" sz="2600" b="0" dirty="0" smtClean="0">
                <a:ea typeface="宋体" charset="-122"/>
              </a:rPr>
              <a:t>The difference between the incident power (the power that would be delivered to a matched load) and the reflected power represents the power delivered to the circuit.</a:t>
            </a:r>
            <a:endParaRPr lang="en-US" b="0" dirty="0" smtClean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9052" y="3627437"/>
            <a:ext cx="42672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3013" y="5148595"/>
            <a:ext cx="3224213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44394" y="6527406"/>
            <a:ext cx="45868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+mj-lt"/>
              </a:rPr>
              <a:t>B. </a:t>
            </a:r>
            <a:r>
              <a:rPr lang="en-US" sz="1500" dirty="0" err="1" smtClean="0">
                <a:solidFill>
                  <a:schemeClr val="bg1"/>
                </a:solidFill>
                <a:latin typeface="+mj-lt"/>
              </a:rPr>
              <a:t>Razavi</a:t>
            </a:r>
            <a:r>
              <a:rPr lang="en-US" sz="1500" dirty="0" smtClean="0">
                <a:solidFill>
                  <a:schemeClr val="bg1"/>
                </a:solidFill>
                <a:latin typeface="+mj-lt"/>
              </a:rPr>
              <a:t>, “RF Microelectronics”, 2</a:t>
            </a:r>
            <a:r>
              <a:rPr lang="en-US" sz="1500" baseline="30000" dirty="0" smtClean="0">
                <a:solidFill>
                  <a:schemeClr val="bg1"/>
                </a:solidFill>
                <a:latin typeface="+mj-lt"/>
              </a:rPr>
              <a:t>nd</a:t>
            </a:r>
            <a:r>
              <a:rPr lang="en-US" sz="1500" dirty="0" smtClean="0">
                <a:solidFill>
                  <a:schemeClr val="bg1"/>
                </a:solidFill>
                <a:latin typeface="+mj-lt"/>
              </a:rPr>
              <a:t> Ed. 2011</a:t>
            </a:r>
          </a:p>
        </p:txBody>
      </p:sp>
    </p:spTree>
    <p:extLst>
      <p:ext uri="{BB962C8B-B14F-4D97-AF65-F5344CB8AC3E}">
        <p14:creationId xmlns:p14="http://schemas.microsoft.com/office/powerpoint/2010/main" val="90950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5521325"/>
            <a:ext cx="2162175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24400" y="1270776"/>
            <a:ext cx="4096407" cy="1752600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b="1" i="1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S</a:t>
            </a:r>
            <a:r>
              <a:rPr lang="en-US" altLang="zh-CN" sz="1800" b="1" i="1" kern="0" baseline="-25000" dirty="0">
                <a:solidFill>
                  <a:srgbClr val="0070C0"/>
                </a:solidFill>
                <a:latin typeface="+mn-lt"/>
                <a:ea typeface="宋体" charset="-122"/>
              </a:rPr>
              <a:t>11</a:t>
            </a:r>
            <a:r>
              <a:rPr lang="en-US" altLang="zh-CN" sz="1800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 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is the ratio of the reflected and incident waves at the input port when the reflection from </a:t>
            </a:r>
            <a:r>
              <a:rPr lang="en-US" altLang="zh-CN" sz="1800" i="1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R</a:t>
            </a:r>
            <a:r>
              <a:rPr lang="en-US" altLang="zh-CN" sz="1800" i="1" kern="0" baseline="-25000" dirty="0">
                <a:solidFill>
                  <a:schemeClr val="bg1"/>
                </a:solidFill>
                <a:latin typeface="+mn-lt"/>
                <a:ea typeface="宋体" charset="-122"/>
              </a:rPr>
              <a:t>L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is zero. 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Represents the </a:t>
            </a:r>
            <a:r>
              <a:rPr lang="en-US" altLang="zh-CN" sz="1800" kern="0" baseline="0" dirty="0" smtClean="0">
                <a:solidFill>
                  <a:schemeClr val="bg1"/>
                </a:solidFill>
                <a:latin typeface="+mn-lt"/>
                <a:ea typeface="宋体" charset="-122"/>
              </a:rPr>
              <a:t>effectiveness 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of the </a:t>
            </a:r>
            <a:r>
              <a:rPr lang="en-US" altLang="zh-CN" sz="1800" i="1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input matching</a:t>
            </a: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43000"/>
            <a:ext cx="4505325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819400"/>
            <a:ext cx="192246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038600"/>
            <a:ext cx="4424363" cy="15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24400" y="4192163"/>
            <a:ext cx="4096407" cy="2098277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b="1" i="1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S</a:t>
            </a:r>
            <a:r>
              <a:rPr lang="en-US" altLang="zh-CN" sz="1800" b="1" i="1" kern="0" baseline="-25000" dirty="0">
                <a:solidFill>
                  <a:srgbClr val="0070C0"/>
                </a:solidFill>
                <a:latin typeface="+mn-lt"/>
                <a:ea typeface="宋体" charset="-122"/>
              </a:rPr>
              <a:t>12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is the ratio of the reflected wave at the input port to the incident wave into the output port when the input is matched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Characterizes the</a:t>
            </a:r>
            <a:r>
              <a:rPr lang="en-US" altLang="zh-CN" sz="1800" i="1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</a:t>
            </a:r>
            <a:r>
              <a:rPr lang="en-US" altLang="zh-CN" sz="1800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reverse isolation</a:t>
            </a:r>
          </a:p>
        </p:txBody>
      </p:sp>
      <p:cxnSp>
        <p:nvCxnSpPr>
          <p:cNvPr id="10" name="直接连接符 19"/>
          <p:cNvCxnSpPr>
            <a:cxnSpLocks noChangeShapeType="1"/>
          </p:cNvCxnSpPr>
          <p:nvPr/>
        </p:nvCxnSpPr>
        <p:spPr bwMode="auto">
          <a:xfrm>
            <a:off x="0" y="3810000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1" name="TextBox 10"/>
          <p:cNvSpPr txBox="1"/>
          <p:nvPr/>
        </p:nvSpPr>
        <p:spPr>
          <a:xfrm>
            <a:off x="1467931" y="6535771"/>
            <a:ext cx="3256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 </a:t>
            </a:r>
            <a:r>
              <a:rPr lang="en-US" sz="1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Razavi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“RF Microelectronics”, 2</a:t>
            </a:r>
            <a:r>
              <a:rPr lang="en-US" sz="1200" baseline="30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Ed. 2011</a:t>
            </a:r>
          </a:p>
        </p:txBody>
      </p:sp>
    </p:spTree>
    <p:extLst>
      <p:ext uri="{BB962C8B-B14F-4D97-AF65-F5344CB8AC3E}">
        <p14:creationId xmlns:p14="http://schemas.microsoft.com/office/powerpoint/2010/main" val="337098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24400" y="4267200"/>
            <a:ext cx="4112172" cy="1828800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b="1" i="1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S</a:t>
            </a:r>
            <a:r>
              <a:rPr lang="en-US" altLang="zh-CN" sz="1800" b="1" i="1" kern="0" baseline="-25000" dirty="0">
                <a:solidFill>
                  <a:srgbClr val="0070C0"/>
                </a:solidFill>
                <a:latin typeface="+mn-lt"/>
                <a:ea typeface="宋体" charset="-122"/>
              </a:rPr>
              <a:t>22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is the ratio of reflected and incident waves at the output when the reflection from </a:t>
            </a:r>
            <a:r>
              <a:rPr lang="en-US" altLang="zh-CN" sz="1800" i="1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R</a:t>
            </a:r>
            <a:r>
              <a:rPr lang="en-US" altLang="zh-CN" sz="1800" i="1" kern="0" baseline="-25000" dirty="0">
                <a:solidFill>
                  <a:schemeClr val="bg1"/>
                </a:solidFill>
                <a:latin typeface="+mn-lt"/>
                <a:ea typeface="宋体" charset="-122"/>
              </a:rPr>
              <a:t>s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is zero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Represents the </a:t>
            </a:r>
            <a:r>
              <a:rPr lang="en-US" altLang="zh-CN" sz="1800" kern="0" baseline="0" dirty="0" smtClean="0">
                <a:solidFill>
                  <a:schemeClr val="bg1"/>
                </a:solidFill>
                <a:latin typeface="+mn-lt"/>
                <a:ea typeface="宋体" charset="-122"/>
              </a:rPr>
              <a:t>effectiveness 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of the </a:t>
            </a:r>
            <a:r>
              <a:rPr lang="en-US" altLang="zh-CN" sz="1800" i="1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output matching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86200"/>
            <a:ext cx="4267200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5486400"/>
            <a:ext cx="18859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66800"/>
            <a:ext cx="46482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2667000"/>
            <a:ext cx="1771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24400" y="1143000"/>
            <a:ext cx="4112172" cy="1781503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b="1" i="1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S</a:t>
            </a:r>
            <a:r>
              <a:rPr lang="en-US" altLang="zh-CN" sz="1800" b="1" i="1" kern="0" baseline="-25000" dirty="0">
                <a:solidFill>
                  <a:srgbClr val="0070C0"/>
                </a:solidFill>
                <a:latin typeface="+mn-lt"/>
                <a:ea typeface="宋体" charset="-122"/>
              </a:rPr>
              <a:t>21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is the ratio of the wave incident on the load to that going to the input when the reflection from </a:t>
            </a:r>
            <a:r>
              <a:rPr lang="en-US" altLang="zh-CN" sz="1800" i="1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R</a:t>
            </a:r>
            <a:r>
              <a:rPr lang="en-US" altLang="zh-CN" sz="1800" i="1" kern="0" baseline="-25000" dirty="0">
                <a:solidFill>
                  <a:schemeClr val="bg1"/>
                </a:solidFill>
                <a:latin typeface="+mn-lt"/>
                <a:ea typeface="宋体" charset="-122"/>
              </a:rPr>
              <a:t>L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is zero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Represents the </a:t>
            </a:r>
            <a:r>
              <a:rPr lang="en-US" altLang="zh-CN" sz="1800" i="1" kern="0" baseline="0" dirty="0" smtClean="0">
                <a:solidFill>
                  <a:srgbClr val="0070C0"/>
                </a:solidFill>
                <a:latin typeface="+mn-lt"/>
                <a:ea typeface="宋体" charset="-122"/>
              </a:rPr>
              <a:t>gain (or loss)</a:t>
            </a:r>
            <a:r>
              <a:rPr lang="en-US" altLang="zh-CN" sz="1800" kern="0" baseline="0" dirty="0" smtClean="0">
                <a:solidFill>
                  <a:schemeClr val="bg1"/>
                </a:solidFill>
                <a:latin typeface="+mn-lt"/>
                <a:ea typeface="宋体" charset="-122"/>
              </a:rPr>
              <a:t> 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of the circuit</a:t>
            </a:r>
            <a:endParaRPr lang="en-US" altLang="zh-CN" sz="1800" i="1" kern="0" baseline="0" dirty="0">
              <a:solidFill>
                <a:schemeClr val="bg1"/>
              </a:solidFill>
              <a:latin typeface="+mn-lt"/>
              <a:ea typeface="宋体" charset="-122"/>
            </a:endParaRPr>
          </a:p>
        </p:txBody>
      </p:sp>
      <p:cxnSp>
        <p:nvCxnSpPr>
          <p:cNvPr id="10" name="直接连接符 18"/>
          <p:cNvCxnSpPr>
            <a:cxnSpLocks noChangeShapeType="1"/>
          </p:cNvCxnSpPr>
          <p:nvPr/>
        </p:nvCxnSpPr>
        <p:spPr bwMode="auto">
          <a:xfrm>
            <a:off x="0" y="3657600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1" name="TextBox 10"/>
          <p:cNvSpPr txBox="1"/>
          <p:nvPr/>
        </p:nvSpPr>
        <p:spPr>
          <a:xfrm>
            <a:off x="1476915" y="6553199"/>
            <a:ext cx="3256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 </a:t>
            </a:r>
            <a:r>
              <a:rPr lang="en-US" sz="1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Razavi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“RF Microelectronics”, 2</a:t>
            </a:r>
            <a:r>
              <a:rPr lang="en-US" sz="1200" baseline="30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Ed. 2011</a:t>
            </a:r>
          </a:p>
        </p:txBody>
      </p:sp>
    </p:spTree>
    <p:extLst>
      <p:ext uri="{BB962C8B-B14F-4D97-AF65-F5344CB8AC3E}">
        <p14:creationId xmlns:p14="http://schemas.microsoft.com/office/powerpoint/2010/main" val="157590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76915" y="6553199"/>
            <a:ext cx="3256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 </a:t>
            </a:r>
            <a:r>
              <a:rPr lang="en-US" sz="1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Razavi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“RF Microelectronics”, 2</a:t>
            </a:r>
            <a:r>
              <a:rPr lang="en-US" sz="1200" baseline="30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Ed. 2011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049" y="2320038"/>
            <a:ext cx="4201056" cy="1710000"/>
            <a:chOff x="515683" y="2768625"/>
            <a:chExt cx="4201056" cy="1710000"/>
          </a:xfrm>
        </p:grpSpPr>
        <p:pic>
          <p:nvPicPr>
            <p:cNvPr id="11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30789" y="3757900"/>
              <a:ext cx="1885950" cy="72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1090" y="3772845"/>
              <a:ext cx="177165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97500" y="2768625"/>
              <a:ext cx="1919239" cy="780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5683" y="2789861"/>
              <a:ext cx="1922463" cy="738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7073" y="970488"/>
            <a:ext cx="42672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28424" y="4288168"/>
            <a:ext cx="8342587" cy="213360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b="1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S-parameters generally have frequency-dependent complex values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b="1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We often express S-parameters in </a:t>
            </a:r>
            <a:r>
              <a:rPr lang="en-US" altLang="zh-CN" sz="1800" b="1" kern="0" baseline="0" dirty="0" smtClean="0">
                <a:solidFill>
                  <a:schemeClr val="bg1"/>
                </a:solidFill>
                <a:latin typeface="+mn-lt"/>
                <a:ea typeface="宋体" charset="-122"/>
              </a:rPr>
              <a:t>dB</a:t>
            </a:r>
            <a:endParaRPr lang="en-US" altLang="zh-CN" sz="1800" b="1" kern="0" baseline="0" dirty="0">
              <a:solidFill>
                <a:schemeClr val="bg1"/>
              </a:solidFill>
              <a:latin typeface="+mn-lt"/>
              <a:ea typeface="宋体" charset="-122"/>
            </a:endParaRP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en-US" altLang="zh-CN" sz="2000" b="1" i="1" kern="0" baseline="0" dirty="0">
              <a:solidFill>
                <a:schemeClr val="bg1"/>
              </a:solidFill>
              <a:latin typeface="+mn-lt"/>
              <a:ea typeface="宋体" charset="-122"/>
            </a:endParaRP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en-US" altLang="zh-CN" sz="1800" b="1" kern="0" baseline="0" dirty="0">
              <a:solidFill>
                <a:schemeClr val="bg1"/>
              </a:solidFill>
              <a:latin typeface="+mn-lt"/>
              <a:ea typeface="宋体" charset="-122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2479336" y="5358572"/>
          <a:ext cx="3889949" cy="807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8" imgW="1346040" imgH="279360" progId="Equation.DSMT4">
                  <p:embed/>
                </p:oleObj>
              </mc:Choice>
              <mc:Fallback>
                <p:oleObj name="Equation" r:id="rId8" imgW="1346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79336" y="5358572"/>
                        <a:ext cx="3889949" cy="807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5939440" y="2527382"/>
          <a:ext cx="1998498" cy="1380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10" imgW="698400" imgH="482400" progId="Equation.DSMT4">
                  <p:embed/>
                </p:oleObj>
              </mc:Choice>
              <mc:Fallback>
                <p:oleObj name="Equation" r:id="rId10" imgW="6984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39440" y="2527382"/>
                        <a:ext cx="1998498" cy="1380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ight Arrow 19"/>
          <p:cNvSpPr/>
          <p:nvPr/>
        </p:nvSpPr>
        <p:spPr bwMode="auto">
          <a:xfrm>
            <a:off x="4989786" y="3011214"/>
            <a:ext cx="677917" cy="31304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45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 of transmission lines</a:t>
            </a:r>
          </a:p>
          <a:p>
            <a:pPr lvl="1"/>
            <a:r>
              <a:rPr lang="en-US" dirty="0" smtClean="0"/>
              <a:t>Refer to </a:t>
            </a:r>
            <a:r>
              <a:rPr lang="en-US" dirty="0"/>
              <a:t>the “Lec2-ReviewTransmissionLines.pptx”, </a:t>
            </a:r>
            <a:r>
              <a:rPr lang="en-US" dirty="0" smtClean="0"/>
              <a:t>which contains excerpts from 130A course materials</a:t>
            </a:r>
          </a:p>
          <a:p>
            <a:r>
              <a:rPr lang="en-US" dirty="0"/>
              <a:t>The Radio </a:t>
            </a:r>
            <a:r>
              <a:rPr lang="en-US" dirty="0" smtClean="0"/>
              <a:t>Spectrum</a:t>
            </a:r>
          </a:p>
          <a:p>
            <a:r>
              <a:rPr lang="en-US" dirty="0" smtClean="0"/>
              <a:t>Units in RF engineering</a:t>
            </a:r>
          </a:p>
          <a:p>
            <a:r>
              <a:rPr lang="en-US" dirty="0" smtClean="0"/>
              <a:t>Scattering parameters</a:t>
            </a:r>
          </a:p>
        </p:txBody>
      </p:sp>
    </p:spTree>
    <p:extLst>
      <p:ext uri="{BB962C8B-B14F-4D97-AF65-F5344CB8AC3E}">
        <p14:creationId xmlns:p14="http://schemas.microsoft.com/office/powerpoint/2010/main" val="6721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Definitions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 Gain </a:t>
            </a:r>
          </a:p>
          <a:p>
            <a:endParaRPr lang="en-US" sz="2800" dirty="0" smtClean="0"/>
          </a:p>
          <a:p>
            <a:r>
              <a:rPr lang="en-US" sz="2800" dirty="0" smtClean="0"/>
              <a:t> Insertion loss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Return loss </a:t>
            </a:r>
          </a:p>
          <a:p>
            <a:endParaRPr lang="en-US" sz="28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899" y="982540"/>
            <a:ext cx="40100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4284851" y="2725509"/>
            <a:ext cx="7489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D4D4D"/>
                </a:solidFill>
              </a:rPr>
              <a:t>(dB)</a:t>
            </a: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4384836" y="4175185"/>
            <a:ext cx="7489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D4D4D"/>
                </a:solidFill>
              </a:rPr>
              <a:t>(dB)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17199" y="6520367"/>
            <a:ext cx="4024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Agilent Application Note 95-1, “S-Parameter Techniques”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5616" y="5283436"/>
            <a:ext cx="6088117" cy="1015663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Both insertion loss and return loss should be </a:t>
            </a:r>
            <a:r>
              <a:rPr lang="en-US" sz="3000" b="1" i="1" dirty="0" smtClean="0">
                <a:solidFill>
                  <a:srgbClr val="C00000"/>
                </a:solidFill>
                <a:latin typeface="+mj-lt"/>
              </a:rPr>
              <a:t>positive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6367" y="1432289"/>
                <a:ext cx="2831095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func>
                        <m:funcPr>
                          <m:ctrlPr>
                            <a:rPr lang="en-US" sz="3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sz="3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0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3000" dirty="0" smtClean="0">
                  <a:solidFill>
                    <a:srgbClr val="4D4D4D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67" y="1432289"/>
                <a:ext cx="2831095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3910989" y="1432289"/>
            <a:ext cx="7489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D4D4D"/>
                </a:solidFill>
              </a:rPr>
              <a:t>(dB)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76367" y="2725509"/>
                <a:ext cx="321799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𝐼𝐿</m:t>
                      </m:r>
                      <m:r>
                        <a:rPr lang="en-US" sz="3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=−10</m:t>
                      </m:r>
                      <m:func>
                        <m:funcPr>
                          <m:ctrlPr>
                            <a:rPr lang="en-US" sz="3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sz="3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0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3000" dirty="0" smtClean="0">
                  <a:solidFill>
                    <a:srgbClr val="4D4D4D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67" y="2725509"/>
                <a:ext cx="321799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76366" y="4129297"/>
                <a:ext cx="330847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𝑅𝐿</m:t>
                      </m:r>
                      <m:r>
                        <a:rPr lang="en-US" sz="3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=−10</m:t>
                      </m:r>
                      <m:func>
                        <m:funcPr>
                          <m:ctrlPr>
                            <a:rPr lang="en-US" sz="3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sz="3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0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3000" dirty="0" smtClean="0">
                  <a:solidFill>
                    <a:srgbClr val="4D4D4D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66" y="4129297"/>
                <a:ext cx="330847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52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</a:t>
            </a:r>
            <a:r>
              <a:rPr lang="en-US" i="1" dirty="0" smtClean="0"/>
              <a:t>HMC-ALH444  </a:t>
            </a:r>
            <a:r>
              <a:rPr lang="en-US" dirty="0" smtClean="0"/>
              <a:t>Low Noise Amplifier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078992"/>
            <a:ext cx="7641022" cy="52194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24304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hlinkClick r:id="rId3"/>
              </a:rPr>
              <a:t>http://www.hittite.com/products/view.html/view/HMC-ALH444</a:t>
            </a:r>
            <a:endParaRPr 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080616"/>
            <a:ext cx="8241140" cy="2900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3866193"/>
            <a:ext cx="8238033" cy="283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8" y="1026420"/>
            <a:ext cx="5864773" cy="54115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677917" y="1026420"/>
            <a:ext cx="4485290" cy="373476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3207" y="1026420"/>
            <a:ext cx="2859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Vendor information;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Measurement Setup.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77917" y="4865114"/>
            <a:ext cx="4485290" cy="10511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8674" y="4665059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File Header</a:t>
            </a:r>
          </a:p>
        </p:txBody>
      </p:sp>
    </p:spTree>
    <p:extLst>
      <p:ext uri="{BB962C8B-B14F-4D97-AF65-F5344CB8AC3E}">
        <p14:creationId xmlns:p14="http://schemas.microsoft.com/office/powerpoint/2010/main" val="40305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SnP</a:t>
            </a:r>
            <a:r>
              <a:rPr lang="en-US" dirty="0" smtClean="0"/>
              <a:t> File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 Standard file format for storing and transferring S-parameters</a:t>
            </a:r>
          </a:p>
          <a:p>
            <a:r>
              <a:rPr lang="en-US" sz="2400" dirty="0" smtClean="0"/>
              <a:t> ASCII text</a:t>
            </a:r>
          </a:p>
          <a:p>
            <a:r>
              <a:rPr lang="en-US" sz="2400" dirty="0" smtClean="0"/>
              <a:t> Supports multi-port S-parameters, .</a:t>
            </a:r>
            <a:r>
              <a:rPr lang="en-US" sz="2400" dirty="0" err="1" smtClean="0"/>
              <a:t>snp</a:t>
            </a:r>
            <a:endParaRPr lang="en-US" sz="2400" dirty="0" smtClean="0"/>
          </a:p>
          <a:p>
            <a:r>
              <a:rPr lang="en-US" sz="2400" dirty="0" smtClean="0"/>
              <a:t> Can be imported into EDA software for simulation of the device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9368" y="6401917"/>
            <a:ext cx="5007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SnP</a:t>
            </a:r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(Touchstone) File Format, Agilent Documentation,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hlinkClick r:id="rId2"/>
              </a:rPr>
              <a:t>http://na.tm.agilent.com/plts/help/WebHelp/FilePrint/SnP_File_Format.htm</a:t>
            </a:r>
            <a:endParaRPr lang="en-US" sz="12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Radio Spectrum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8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14451"/>
            <a:ext cx="8534400" cy="471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71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Spectrum Allocation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Radio spectrum is considered a scarce natural resource and is heavily regulated</a:t>
            </a:r>
          </a:p>
          <a:p>
            <a:pPr lvl="1"/>
            <a:r>
              <a:rPr lang="en-US" dirty="0" smtClean="0"/>
              <a:t>Note that regulation only applies to transmitting</a:t>
            </a:r>
          </a:p>
        </p:txBody>
      </p:sp>
      <p:pic>
        <p:nvPicPr>
          <p:cNvPr id="173058" name="Picture 2" descr="http://larrydownes.com/wp-content/uploads/2011/03/spectrum_ma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387" y="1978104"/>
            <a:ext cx="6975904" cy="4463748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01482" y="6592302"/>
            <a:ext cx="375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Image from Federal Communications Commission (FCC)</a:t>
            </a:r>
          </a:p>
        </p:txBody>
      </p:sp>
    </p:spTree>
    <p:extLst>
      <p:ext uri="{BB962C8B-B14F-4D97-AF65-F5344CB8AC3E}">
        <p14:creationId xmlns:p14="http://schemas.microsoft.com/office/powerpoint/2010/main" val="33831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Spectrum Allocation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510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497" y="1629103"/>
            <a:ext cx="3790950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3980383" y="1968751"/>
            <a:ext cx="5408851" cy="3719771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01482" y="6592302"/>
            <a:ext cx="375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Image from Federal Communications Commission (FCC)</a:t>
            </a:r>
          </a:p>
        </p:txBody>
      </p:sp>
    </p:spTree>
    <p:extLst>
      <p:ext uri="{BB962C8B-B14F-4D97-AF65-F5344CB8AC3E}">
        <p14:creationId xmlns:p14="http://schemas.microsoft.com/office/powerpoint/2010/main" val="9512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Spectrum Allocation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600" dirty="0" smtClean="0"/>
              <a:t>Radio Spectrum is expensive</a:t>
            </a:r>
          </a:p>
          <a:p>
            <a:pPr lvl="1"/>
            <a:r>
              <a:rPr lang="en-US" sz="2200" dirty="0" smtClean="0"/>
              <a:t>“</a:t>
            </a:r>
            <a:r>
              <a:rPr lang="en-US" sz="2200" b="0" dirty="0" smtClean="0"/>
              <a:t>Since July 1994, the FCC has conducted 87 spectrum auctions, which raised over $60 billion for the U.S. Treasury”		 -- Wikipedia</a:t>
            </a:r>
          </a:p>
          <a:p>
            <a:pPr lvl="1">
              <a:buNone/>
            </a:pPr>
            <a:endParaRPr lang="en-US" sz="2200" b="0" dirty="0" smtClean="0"/>
          </a:p>
          <a:p>
            <a:pPr lvl="1"/>
            <a:r>
              <a:rPr lang="en-US" sz="2200" b="0" dirty="0" smtClean="0"/>
              <a:t>“The President has set the goal of freeing up 500 MHz of spectrum …within a decade.  Critical to realizing this goal are “voluntary incentive auctions” and more efficient use of government spectrum, estimated to raise $27.8 billion over the next decade.” </a:t>
            </a:r>
          </a:p>
          <a:p>
            <a:pPr lvl="1">
              <a:buNone/>
            </a:pPr>
            <a:r>
              <a:rPr lang="en-US" sz="2200" b="0" dirty="0" smtClean="0"/>
              <a:t>					  -- The White House, 2011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585362"/>
            <a:ext cx="73222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2"/>
              </a:rPr>
              <a:t>http://www.whitehouse.gov/the-press-office/2011/02/10/president-obama-details-plan-win-future-through-expanded-wireless-access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5505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Spectrum Allocation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 Unlicensed ISM Bands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ISM</a:t>
            </a:r>
            <a:r>
              <a:rPr lang="en-US" sz="2400" dirty="0" smtClean="0"/>
              <a:t> = Industrial, Scientific and Medical</a:t>
            </a:r>
          </a:p>
          <a:p>
            <a:pPr lvl="1"/>
            <a:r>
              <a:rPr lang="en-US" sz="2400" dirty="0" smtClean="0"/>
              <a:t>Your product still needs to pass FCC certification</a:t>
            </a:r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2" cstate="print"/>
          <a:srcRect r="42960"/>
          <a:stretch>
            <a:fillRect/>
          </a:stretch>
        </p:blipFill>
        <p:spPr bwMode="auto">
          <a:xfrm>
            <a:off x="2011385" y="2276447"/>
            <a:ext cx="5079954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51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Spectrum Allocation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 Amateur Radio Bands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152" y="1423595"/>
            <a:ext cx="7273918" cy="500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in RF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 decibel (dB)</a:t>
            </a:r>
          </a:p>
          <a:p>
            <a:pPr lvl="1"/>
            <a:r>
              <a:rPr lang="en-US" sz="2400" dirty="0" smtClean="0"/>
              <a:t>Ratio between two quantities (usually power or intensity, i.e. square of field)</a:t>
            </a:r>
          </a:p>
          <a:p>
            <a:pPr lvl="1"/>
            <a:r>
              <a:rPr lang="en-US" sz="2400" dirty="0" smtClean="0"/>
              <a:t>Numerically equals to 10 times the logarithm to base 10</a:t>
            </a:r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Neper</a:t>
            </a:r>
            <a:endParaRPr lang="en-US" sz="2800" dirty="0" smtClean="0"/>
          </a:p>
          <a:p>
            <a:pPr lvl="1"/>
            <a:r>
              <a:rPr lang="en-US" sz="2400" dirty="0" smtClean="0"/>
              <a:t>Natural log based</a:t>
            </a:r>
          </a:p>
          <a:p>
            <a:pPr lvl="1"/>
            <a:r>
              <a:rPr lang="en-US" sz="2400" dirty="0" smtClean="0"/>
              <a:t>You mostly see this unit when specifying attenuation</a:t>
            </a:r>
            <a:endParaRPr lang="en-US" sz="2400" dirty="0"/>
          </a:p>
        </p:txBody>
      </p:sp>
      <p:pic>
        <p:nvPicPr>
          <p:cNvPr id="197634" name="Picture 2" descr="&#10;L_\mathrm{dB} = 10 \log_{10} \bigg(\frac{P_1}{P_0}\bigg) \,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264" y="2957939"/>
            <a:ext cx="2571354" cy="70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636" name="Picture 4" descr="&#10;L_{Np} = \ln\frac{x_1}{x_2} = \ln x_1 - \ln x_2. \,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960" y="5268725"/>
            <a:ext cx="3661962" cy="61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34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21393</TotalTime>
  <Words>912</Words>
  <Application>Microsoft Office PowerPoint</Application>
  <PresentationFormat>On-screen Show (4:3)</PresentationFormat>
  <Paragraphs>184</Paragraphs>
  <Slides>24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0" baseType="lpstr">
      <vt:lpstr>ＭＳ Ｐゴシック</vt:lpstr>
      <vt:lpstr>宋体</vt:lpstr>
      <vt:lpstr>Arial</vt:lpstr>
      <vt:lpstr>Calibri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Tahoma</vt:lpstr>
      <vt:lpstr>Times</vt:lpstr>
      <vt:lpstr>Verdana</vt:lpstr>
      <vt:lpstr>Wingdings</vt:lpstr>
      <vt:lpstr>UCDart_Template</vt:lpstr>
      <vt:lpstr>Equation</vt:lpstr>
      <vt:lpstr>Design of RF &amp; Microwave Systems</vt:lpstr>
      <vt:lpstr>Outline</vt:lpstr>
      <vt:lpstr>The Radio Spectrum</vt:lpstr>
      <vt:lpstr>Frequency Spectrum Allocation</vt:lpstr>
      <vt:lpstr>Frequency Spectrum Allocation</vt:lpstr>
      <vt:lpstr>Frequency Spectrum Allocation</vt:lpstr>
      <vt:lpstr>Frequency Spectrum Allocation</vt:lpstr>
      <vt:lpstr>Frequency Spectrum Allocation</vt:lpstr>
      <vt:lpstr>Units in RF Systems</vt:lpstr>
      <vt:lpstr>Units in RF Systems – A Simple Example</vt:lpstr>
      <vt:lpstr>Units in RF Systems</vt:lpstr>
      <vt:lpstr>Units in RF Systems</vt:lpstr>
      <vt:lpstr>Example </vt:lpstr>
      <vt:lpstr>Typical Power Levels </vt:lpstr>
      <vt:lpstr>Scattering Parameters</vt:lpstr>
      <vt:lpstr>Scattering Parameters</vt:lpstr>
      <vt:lpstr>S-Parameters</vt:lpstr>
      <vt:lpstr>S-Parameters</vt:lpstr>
      <vt:lpstr>S-Parameters</vt:lpstr>
      <vt:lpstr>A Few Definitions</vt:lpstr>
      <vt:lpstr>Example –HMC-ALH444  Low Noise Amplifier</vt:lpstr>
      <vt:lpstr>Example</vt:lpstr>
      <vt:lpstr>Example</vt:lpstr>
      <vt:lpstr>SnP File format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997</cp:revision>
  <cp:lastPrinted>2013-10-02T22:47:25Z</cp:lastPrinted>
  <dcterms:created xsi:type="dcterms:W3CDTF">2012-04-15T01:51:12Z</dcterms:created>
  <dcterms:modified xsi:type="dcterms:W3CDTF">2015-08-23T04:24:58Z</dcterms:modified>
</cp:coreProperties>
</file>