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61" r:id="rId3"/>
    <p:sldId id="363" r:id="rId4"/>
    <p:sldId id="364" r:id="rId5"/>
    <p:sldId id="365" r:id="rId6"/>
    <p:sldId id="362" r:id="rId7"/>
    <p:sldId id="368" r:id="rId8"/>
    <p:sldId id="369" r:id="rId9"/>
    <p:sldId id="374" r:id="rId10"/>
    <p:sldId id="370" r:id="rId11"/>
    <p:sldId id="372" r:id="rId12"/>
    <p:sldId id="375" r:id="rId13"/>
    <p:sldId id="376" r:id="rId14"/>
    <p:sldId id="377" r:id="rId15"/>
    <p:sldId id="391" r:id="rId16"/>
    <p:sldId id="378" r:id="rId17"/>
    <p:sldId id="366" r:id="rId18"/>
    <p:sldId id="367" r:id="rId19"/>
    <p:sldId id="371" r:id="rId20"/>
    <p:sldId id="383" r:id="rId21"/>
    <p:sldId id="382" r:id="rId22"/>
    <p:sldId id="381" r:id="rId23"/>
    <p:sldId id="380" r:id="rId24"/>
    <p:sldId id="385" r:id="rId25"/>
    <p:sldId id="379" r:id="rId26"/>
    <p:sldId id="386" r:id="rId27"/>
    <p:sldId id="387" r:id="rId28"/>
    <p:sldId id="388" r:id="rId29"/>
    <p:sldId id="389" r:id="rId30"/>
    <p:sldId id="390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99"/>
    <a:srgbClr val="4D4D4D"/>
    <a:srgbClr val="FF0000"/>
    <a:srgbClr val="FF5050"/>
    <a:srgbClr val="292929"/>
    <a:srgbClr val="FFFFCC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695" autoAdjust="0"/>
  </p:normalViewPr>
  <p:slideViewPr>
    <p:cSldViewPr snapToGrid="0" snapToObjects="1">
      <p:cViewPr varScale="1">
        <p:scale>
          <a:sx n="111" d="100"/>
          <a:sy n="111" d="100"/>
        </p:scale>
        <p:origin x="1644" y="108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10/20/2018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10/20/2018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source impedance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738846"/>
            <a:ext cx="8493125" cy="749141"/>
          </a:xfrm>
          <a:prstGeom prst="wedgeRoundRectCallout">
            <a:avLst>
              <a:gd name="adj1" fmla="val -34353"/>
              <a:gd name="adj2" fmla="val 85209"/>
              <a:gd name="adj3" fmla="val 16667"/>
            </a:avLst>
          </a:prstGeom>
          <a:noFill/>
          <a:ln w="57150">
            <a:solidFill>
              <a:srgbClr val="BF9900"/>
            </a:solidFill>
            <a:miter lim="800000"/>
            <a:headEnd/>
            <a:tailEnd/>
          </a:ln>
          <a:effectLst>
            <a:softEdge rad="0"/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200"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2522815"/>
            <a:ext cx="8493125" cy="3587366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80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rt.ece.ucdavis.edu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17" Type="http://schemas.openxmlformats.org/officeDocument/2006/relationships/image" Target="../media/image40.png"/><Relationship Id="rId2" Type="http://schemas.openxmlformats.org/officeDocument/2006/relationships/image" Target="../media/image2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4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Associate Professor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altLang="zh-CN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altLang="zh-CN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http://dart.ece.ucdavis.edu</a:t>
            </a:r>
            <a:endParaRPr lang="en-US" altLang="zh-CN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0325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5: 	Building Blocks of RF Systems </a:t>
            </a:r>
          </a:p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– Mixers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Mixer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35646" cy="4335463"/>
          </a:xfrm>
        </p:spPr>
        <p:txBody>
          <a:bodyPr/>
          <a:lstStyle/>
          <a:p>
            <a:r>
              <a:rPr lang="en-US" dirty="0"/>
              <a:t>Mixing by non-linear circuit tend to generate a lot of spurious signals</a:t>
            </a:r>
          </a:p>
          <a:p>
            <a:r>
              <a:rPr lang="en-US" dirty="0"/>
              <a:t>Output frequency spectrum is now more complex than a simple ideal multiplier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78" name="Isosceles Triangle 77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>
            <a:spLocks noChangeAspect="1"/>
          </p:cNvSpPr>
          <p:nvPr/>
        </p:nvSpPr>
        <p:spPr bwMode="auto">
          <a:xfrm rot="1084265">
            <a:off x="6318741" y="1065814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0" name="Rectangle 79"/>
          <p:cNvSpPr>
            <a:spLocks noChangeAspect="1"/>
          </p:cNvSpPr>
          <p:nvPr/>
        </p:nvSpPr>
        <p:spPr bwMode="auto">
          <a:xfrm rot="19612679">
            <a:off x="6521442" y="168516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 bwMode="auto">
          <a:xfrm rot="20991915">
            <a:off x="7567599" y="125318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We are mostly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𝐼𝐹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Kalinga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, the rest of the frequencies are considered as undesired intermodulation products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Isolations between the three ports are provided by filters</a:t>
                </a:r>
              </a:p>
              <a:p>
                <a:pPr marL="742950" lvl="1" indent="-285750"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2062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Still, single ended diode mixers are rarely used because of its bad isolation between the ports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blipFill rotWithShape="0">
                <a:blip r:embed="rId8"/>
                <a:stretch>
                  <a:fillRect l="-1798" b="-2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by Other Forms of Non-</a:t>
            </a:r>
            <a:r>
              <a:rPr lang="en-US" dirty="0" err="1"/>
              <a:t>linearities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transistor non-</a:t>
            </a:r>
            <a:r>
              <a:rPr lang="en-US" dirty="0" err="1"/>
              <a:t>linearities</a:t>
            </a:r>
            <a:endParaRPr lang="en-US" dirty="0"/>
          </a:p>
        </p:txBody>
      </p:sp>
      <p:grpSp>
        <p:nvGrpSpPr>
          <p:cNvPr id="29937" name="Group 250"/>
          <p:cNvGrpSpPr>
            <a:grpSpLocks noChangeAspect="1"/>
          </p:cNvGrpSpPr>
          <p:nvPr/>
        </p:nvGrpSpPr>
        <p:grpSpPr bwMode="auto">
          <a:xfrm>
            <a:off x="425450" y="1635125"/>
            <a:ext cx="3822700" cy="4141788"/>
            <a:chOff x="268" y="1030"/>
            <a:chExt cx="2408" cy="2609"/>
          </a:xfrm>
        </p:grpSpPr>
        <p:sp>
          <p:nvSpPr>
            <p:cNvPr id="29938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268" y="1030"/>
              <a:ext cx="2408" cy="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939" name="Group 451"/>
            <p:cNvGrpSpPr>
              <a:grpSpLocks/>
            </p:cNvGrpSpPr>
            <p:nvPr/>
          </p:nvGrpSpPr>
          <p:grpSpPr bwMode="auto">
            <a:xfrm>
              <a:off x="698" y="1149"/>
              <a:ext cx="1802" cy="2372"/>
              <a:chOff x="698" y="1149"/>
              <a:chExt cx="1802" cy="2372"/>
            </a:xfrm>
          </p:grpSpPr>
          <p:sp>
            <p:nvSpPr>
              <p:cNvPr id="29982" name="Oval 251"/>
              <p:cNvSpPr>
                <a:spLocks noChangeArrowheads="1"/>
              </p:cNvSpPr>
              <p:nvPr/>
            </p:nvSpPr>
            <p:spPr bwMode="auto">
              <a:xfrm>
                <a:off x="1297" y="2241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3" name="Oval 252"/>
              <p:cNvSpPr>
                <a:spLocks noChangeArrowheads="1"/>
              </p:cNvSpPr>
              <p:nvPr/>
            </p:nvSpPr>
            <p:spPr bwMode="auto">
              <a:xfrm>
                <a:off x="1296" y="2241"/>
                <a:ext cx="313" cy="312"/>
              </a:xfrm>
              <a:prstGeom prst="ellipse">
                <a:avLst/>
              </a:prstGeom>
              <a:noFill/>
              <a:ln w="1588" cap="flat">
                <a:solidFill>
                  <a:srgbClr val="AAAAA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4" name="Line 253"/>
              <p:cNvSpPr>
                <a:spLocks noChangeShapeType="1"/>
              </p:cNvSpPr>
              <p:nvPr/>
            </p:nvSpPr>
            <p:spPr bwMode="auto">
              <a:xfrm flipH="1">
                <a:off x="1555" y="245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5" name="Line 254"/>
              <p:cNvSpPr>
                <a:spLocks noChangeShapeType="1"/>
              </p:cNvSpPr>
              <p:nvPr/>
            </p:nvSpPr>
            <p:spPr bwMode="auto">
              <a:xfrm>
                <a:off x="1555" y="2451"/>
                <a:ext cx="0" cy="1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6" name="Line 255"/>
              <p:cNvSpPr>
                <a:spLocks noChangeShapeType="1"/>
              </p:cNvSpPr>
              <p:nvPr/>
            </p:nvSpPr>
            <p:spPr bwMode="auto">
              <a:xfrm>
                <a:off x="1555" y="246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7" name="Line 256"/>
              <p:cNvSpPr>
                <a:spLocks noChangeShapeType="1"/>
              </p:cNvSpPr>
              <p:nvPr/>
            </p:nvSpPr>
            <p:spPr bwMode="auto">
              <a:xfrm>
                <a:off x="1566" y="2461"/>
                <a:ext cx="0" cy="1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8" name="Line 257"/>
              <p:cNvSpPr>
                <a:spLocks noChangeShapeType="1"/>
              </p:cNvSpPr>
              <p:nvPr/>
            </p:nvSpPr>
            <p:spPr bwMode="auto">
              <a:xfrm flipH="1">
                <a:off x="1555" y="2472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9" name="Freeform 258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0" name="Freeform 259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1" name="Rectangle 260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2" name="Rectangle 261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3" name="Rectangle 26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4" name="Oval 263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5" name="Rectangle 264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6" name="Rectangle 265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7" name="Oval 266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8" name="Rectangle 267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9" name="Oval 26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0" name="Oval 26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1" name="Freeform 270"/>
              <p:cNvSpPr>
                <a:spLocks/>
              </p:cNvSpPr>
              <p:nvPr/>
            </p:nvSpPr>
            <p:spPr bwMode="auto">
              <a:xfrm>
                <a:off x="1432" y="2486"/>
                <a:ext cx="176" cy="89"/>
              </a:xfrm>
              <a:custGeom>
                <a:avLst/>
                <a:gdLst>
                  <a:gd name="T0" fmla="*/ 176 w 176"/>
                  <a:gd name="T1" fmla="*/ 89 h 89"/>
                  <a:gd name="T2" fmla="*/ 176 w 176"/>
                  <a:gd name="T3" fmla="*/ 0 h 89"/>
                  <a:gd name="T4" fmla="*/ 0 w 176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89"/>
                    </a:moveTo>
                    <a:lnTo>
                      <a:pt x="176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2" name="Freeform 271"/>
              <p:cNvSpPr>
                <a:spLocks/>
              </p:cNvSpPr>
              <p:nvPr/>
            </p:nvSpPr>
            <p:spPr bwMode="auto">
              <a:xfrm>
                <a:off x="1432" y="2219"/>
                <a:ext cx="176" cy="89"/>
              </a:xfrm>
              <a:custGeom>
                <a:avLst/>
                <a:gdLst>
                  <a:gd name="T0" fmla="*/ 176 w 176"/>
                  <a:gd name="T1" fmla="*/ 0 h 89"/>
                  <a:gd name="T2" fmla="*/ 176 w 176"/>
                  <a:gd name="T3" fmla="*/ 89 h 89"/>
                  <a:gd name="T4" fmla="*/ 0 w 176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0"/>
                    </a:moveTo>
                    <a:lnTo>
                      <a:pt x="176" y="89"/>
                    </a:lnTo>
                    <a:lnTo>
                      <a:pt x="0" y="89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3" name="Freeform 272"/>
              <p:cNvSpPr>
                <a:spLocks/>
              </p:cNvSpPr>
              <p:nvPr/>
            </p:nvSpPr>
            <p:spPr bwMode="auto">
              <a:xfrm>
                <a:off x="1252" y="2397"/>
                <a:ext cx="105" cy="0"/>
              </a:xfrm>
              <a:custGeom>
                <a:avLst/>
                <a:gdLst>
                  <a:gd name="T0" fmla="*/ 0 w 105"/>
                  <a:gd name="T1" fmla="*/ 44 w 105"/>
                  <a:gd name="T2" fmla="*/ 105 w 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5">
                    <a:moveTo>
                      <a:pt x="0" y="0"/>
                    </a:moveTo>
                    <a:lnTo>
                      <a:pt x="44" y="0"/>
                    </a:lnTo>
                    <a:lnTo>
                      <a:pt x="105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3" name="Rectangle 282"/>
              <p:cNvSpPr>
                <a:spLocks noChangeArrowheads="1"/>
              </p:cNvSpPr>
              <p:nvPr/>
            </p:nvSpPr>
            <p:spPr bwMode="auto">
              <a:xfrm>
                <a:off x="1388" y="2603"/>
                <a:ext cx="11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14" name="Line 283"/>
              <p:cNvSpPr>
                <a:spLocks noChangeShapeType="1"/>
              </p:cNvSpPr>
              <p:nvPr/>
            </p:nvSpPr>
            <p:spPr bwMode="auto">
              <a:xfrm flipH="1">
                <a:off x="1549" y="2943"/>
                <a:ext cx="119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5" name="Line 284"/>
              <p:cNvSpPr>
                <a:spLocks noChangeShapeType="1"/>
              </p:cNvSpPr>
              <p:nvPr/>
            </p:nvSpPr>
            <p:spPr bwMode="auto">
              <a:xfrm flipH="1">
                <a:off x="1573" y="2964"/>
                <a:ext cx="7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6" name="Line 285"/>
              <p:cNvSpPr>
                <a:spLocks noChangeShapeType="1"/>
              </p:cNvSpPr>
              <p:nvPr/>
            </p:nvSpPr>
            <p:spPr bwMode="auto">
              <a:xfrm flipH="1">
                <a:off x="1597" y="2985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7" name="Rectangle 286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8" name="Oval 287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9" name="Rectangle 288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0" name="Line 289"/>
              <p:cNvSpPr>
                <a:spLocks noChangeShapeType="1"/>
              </p:cNvSpPr>
              <p:nvPr/>
            </p:nvSpPr>
            <p:spPr bwMode="auto">
              <a:xfrm>
                <a:off x="1609" y="2843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1" name="Rectangle 290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2" name="Oval 291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3" name="Rectangle 29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4" name="Rectangle 293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5" name="Oval 294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6" name="Rectangle 295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7" name="Line 296"/>
              <p:cNvSpPr>
                <a:spLocks noChangeShapeType="1"/>
              </p:cNvSpPr>
              <p:nvPr/>
            </p:nvSpPr>
            <p:spPr bwMode="auto">
              <a:xfrm>
                <a:off x="1608" y="2575"/>
                <a:ext cx="0" cy="268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8" name="Oval 297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9" name="Oval 298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0" name="Rectangle 299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1" name="Oval 300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2" name="Rectangle 301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3" name="Line 302"/>
              <p:cNvSpPr>
                <a:spLocks noChangeShapeType="1"/>
              </p:cNvSpPr>
              <p:nvPr/>
            </p:nvSpPr>
            <p:spPr bwMode="auto">
              <a:xfrm>
                <a:off x="1609" y="2040"/>
                <a:ext cx="0" cy="17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4" name="Line 303"/>
              <p:cNvSpPr>
                <a:spLocks noChangeShapeType="1"/>
              </p:cNvSpPr>
              <p:nvPr/>
            </p:nvSpPr>
            <p:spPr bwMode="auto">
              <a:xfrm flipH="1">
                <a:off x="1193" y="3478"/>
                <a:ext cx="118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5" name="Line 304"/>
              <p:cNvSpPr>
                <a:spLocks noChangeShapeType="1"/>
              </p:cNvSpPr>
              <p:nvPr/>
            </p:nvSpPr>
            <p:spPr bwMode="auto">
              <a:xfrm flipH="1">
                <a:off x="1217" y="3499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6" name="Line 305"/>
              <p:cNvSpPr>
                <a:spLocks noChangeShapeType="1"/>
              </p:cNvSpPr>
              <p:nvPr/>
            </p:nvSpPr>
            <p:spPr bwMode="auto">
              <a:xfrm flipH="1">
                <a:off x="1240" y="3521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7" name="Rectangle 306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8" name="Oval 307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9" name="Rectangle 308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0" name="Line 309"/>
              <p:cNvSpPr>
                <a:spLocks noChangeShapeType="1"/>
              </p:cNvSpPr>
              <p:nvPr/>
            </p:nvSpPr>
            <p:spPr bwMode="auto">
              <a:xfrm>
                <a:off x="1252" y="3378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1" name="Freeform 310"/>
              <p:cNvSpPr>
                <a:spLocks/>
              </p:cNvSpPr>
              <p:nvPr/>
            </p:nvSpPr>
            <p:spPr bwMode="auto">
              <a:xfrm>
                <a:off x="1208" y="2971"/>
                <a:ext cx="88" cy="273"/>
              </a:xfrm>
              <a:custGeom>
                <a:avLst/>
                <a:gdLst>
                  <a:gd name="T0" fmla="*/ 44 w 88"/>
                  <a:gd name="T1" fmla="*/ 0 h 273"/>
                  <a:gd name="T2" fmla="*/ 88 w 88"/>
                  <a:gd name="T3" fmla="*/ 23 h 273"/>
                  <a:gd name="T4" fmla="*/ 0 w 88"/>
                  <a:gd name="T5" fmla="*/ 68 h 273"/>
                  <a:gd name="T6" fmla="*/ 88 w 88"/>
                  <a:gd name="T7" fmla="*/ 114 h 273"/>
                  <a:gd name="T8" fmla="*/ 0 w 88"/>
                  <a:gd name="T9" fmla="*/ 159 h 273"/>
                  <a:gd name="T10" fmla="*/ 88 w 88"/>
                  <a:gd name="T11" fmla="*/ 205 h 273"/>
                  <a:gd name="T12" fmla="*/ 0 w 88"/>
                  <a:gd name="T13" fmla="*/ 250 h 273"/>
                  <a:gd name="T14" fmla="*/ 44 w 88"/>
                  <a:gd name="T15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73">
                    <a:moveTo>
                      <a:pt x="44" y="0"/>
                    </a:moveTo>
                    <a:lnTo>
                      <a:pt x="88" y="23"/>
                    </a:lnTo>
                    <a:lnTo>
                      <a:pt x="0" y="68"/>
                    </a:lnTo>
                    <a:lnTo>
                      <a:pt x="88" y="114"/>
                    </a:lnTo>
                    <a:lnTo>
                      <a:pt x="0" y="159"/>
                    </a:lnTo>
                    <a:lnTo>
                      <a:pt x="88" y="205"/>
                    </a:lnTo>
                    <a:lnTo>
                      <a:pt x="0" y="250"/>
                    </a:lnTo>
                    <a:lnTo>
                      <a:pt x="44" y="273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2" name="Rectangle 311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3" name="Oval 312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4" name="Rectangle 313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5" name="Rectangle 31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6" name="Oval 315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7" name="Rectangle 316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8" name="Line 317"/>
              <p:cNvSpPr>
                <a:spLocks noChangeShapeType="1"/>
              </p:cNvSpPr>
              <p:nvPr/>
            </p:nvSpPr>
            <p:spPr bwMode="auto">
              <a:xfrm flipV="1">
                <a:off x="1252" y="3244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9" name="Line 318"/>
              <p:cNvSpPr>
                <a:spLocks noChangeShapeType="1"/>
              </p:cNvSpPr>
              <p:nvPr/>
            </p:nvSpPr>
            <p:spPr bwMode="auto">
              <a:xfrm>
                <a:off x="1252" y="2843"/>
                <a:ext cx="0" cy="128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1" name="Rectangle 320"/>
              <p:cNvSpPr>
                <a:spLocks noChangeArrowheads="1"/>
              </p:cNvSpPr>
              <p:nvPr/>
            </p:nvSpPr>
            <p:spPr bwMode="auto">
              <a:xfrm>
                <a:off x="1111" y="3036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52" name="Freeform 321"/>
              <p:cNvSpPr>
                <a:spLocks/>
              </p:cNvSpPr>
              <p:nvPr/>
            </p:nvSpPr>
            <p:spPr bwMode="auto">
              <a:xfrm>
                <a:off x="1609" y="155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3" name="Freeform 322"/>
              <p:cNvSpPr>
                <a:spLocks/>
              </p:cNvSpPr>
              <p:nvPr/>
            </p:nvSpPr>
            <p:spPr bwMode="auto">
              <a:xfrm>
                <a:off x="1609" y="161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7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4" name="Freeform 323"/>
              <p:cNvSpPr>
                <a:spLocks/>
              </p:cNvSpPr>
              <p:nvPr/>
            </p:nvSpPr>
            <p:spPr bwMode="auto">
              <a:xfrm>
                <a:off x="1609" y="1671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5" name="Freeform 324"/>
              <p:cNvSpPr>
                <a:spLocks/>
              </p:cNvSpPr>
              <p:nvPr/>
            </p:nvSpPr>
            <p:spPr bwMode="auto">
              <a:xfrm>
                <a:off x="1609" y="1732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6" name="Freeform 325"/>
              <p:cNvSpPr>
                <a:spLocks/>
              </p:cNvSpPr>
              <p:nvPr/>
            </p:nvSpPr>
            <p:spPr bwMode="auto">
              <a:xfrm>
                <a:off x="1596" y="1610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7" name="Freeform 326"/>
              <p:cNvSpPr>
                <a:spLocks/>
              </p:cNvSpPr>
              <p:nvPr/>
            </p:nvSpPr>
            <p:spPr bwMode="auto">
              <a:xfrm>
                <a:off x="1596" y="1671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8" name="Freeform 327"/>
              <p:cNvSpPr>
                <a:spLocks/>
              </p:cNvSpPr>
              <p:nvPr/>
            </p:nvSpPr>
            <p:spPr bwMode="auto">
              <a:xfrm>
                <a:off x="1596" y="1732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2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9" name="Rectangle 32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0" name="Oval 32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1" name="Rectangle 33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2" name="Rectangle 331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3" name="Oval 332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4" name="Rectangle 333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5" name="Line 334"/>
              <p:cNvSpPr>
                <a:spLocks noChangeShapeType="1"/>
              </p:cNvSpPr>
              <p:nvPr/>
            </p:nvSpPr>
            <p:spPr bwMode="auto">
              <a:xfrm flipV="1">
                <a:off x="1609" y="1817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6" name="Line 335"/>
              <p:cNvSpPr>
                <a:spLocks noChangeShapeType="1"/>
              </p:cNvSpPr>
              <p:nvPr/>
            </p:nvSpPr>
            <p:spPr bwMode="auto">
              <a:xfrm>
                <a:off x="1609" y="1416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8" name="Rectangle 337"/>
              <p:cNvSpPr>
                <a:spLocks noChangeArrowheads="1"/>
              </p:cNvSpPr>
              <p:nvPr/>
            </p:nvSpPr>
            <p:spPr bwMode="auto">
              <a:xfrm>
                <a:off x="1515" y="1613"/>
                <a:ext cx="10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69" name="Rectangle 33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0" name="Oval 33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1" name="Rectangle 34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2" name="Oval 341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3" name="Oval 342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4" name="Line 343"/>
              <p:cNvSpPr>
                <a:spLocks noChangeShapeType="1"/>
              </p:cNvSpPr>
              <p:nvPr/>
            </p:nvSpPr>
            <p:spPr bwMode="auto">
              <a:xfrm>
                <a:off x="1609" y="1951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5" name="Freeform 344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rgbClr val="FFF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6" name="Freeform 345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8C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7" name="Rectangle 346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8" name="Oval 347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9" name="Rectangle 348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0" name="Line 349"/>
              <p:cNvSpPr>
                <a:spLocks noChangeShapeType="1"/>
              </p:cNvSpPr>
              <p:nvPr/>
            </p:nvSpPr>
            <p:spPr bwMode="auto">
              <a:xfrm flipV="1">
                <a:off x="1609" y="1256"/>
                <a:ext cx="0" cy="7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1" name="Rectangle 350"/>
              <p:cNvSpPr>
                <a:spLocks noChangeArrowheads="1"/>
              </p:cNvSpPr>
              <p:nvPr/>
            </p:nvSpPr>
            <p:spPr bwMode="auto">
              <a:xfrm>
                <a:off x="1674" y="1243"/>
                <a:ext cx="1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AA"/>
                    </a:solidFill>
                    <a:effectLst/>
                    <a:latin typeface="Arial" panose="020B0604020202020204" pitchFamily="34" charset="0"/>
                  </a:rPr>
                  <a:t>VDC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83" name="Rectangle 352"/>
              <p:cNvSpPr>
                <a:spLocks noChangeArrowheads="1"/>
              </p:cNvSpPr>
              <p:nvPr/>
            </p:nvSpPr>
            <p:spPr bwMode="auto">
              <a:xfrm>
                <a:off x="1602" y="132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4" name="Oval 353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5" name="Rectangle 354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6" name="Rectangle 355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7" name="Oval 356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8" name="Rectangle 357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9" name="Line 358"/>
              <p:cNvSpPr>
                <a:spLocks noChangeShapeType="1"/>
              </p:cNvSpPr>
              <p:nvPr/>
            </p:nvSpPr>
            <p:spPr bwMode="auto">
              <a:xfrm>
                <a:off x="1609" y="1327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0" name="Line 359"/>
              <p:cNvSpPr>
                <a:spLocks noChangeShapeType="1"/>
              </p:cNvSpPr>
              <p:nvPr/>
            </p:nvSpPr>
            <p:spPr bwMode="auto">
              <a:xfrm>
                <a:off x="1939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1" name="Line 360"/>
              <p:cNvSpPr>
                <a:spLocks noChangeShapeType="1"/>
              </p:cNvSpPr>
              <p:nvPr/>
            </p:nvSpPr>
            <p:spPr bwMode="auto">
              <a:xfrm>
                <a:off x="1992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2" name="Rectangle 361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3" name="Oval 362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4" name="Rectangle 363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5" name="Rectangle 364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6" name="Oval 365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7" name="Rectangle 366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8" name="Line 367"/>
              <p:cNvSpPr>
                <a:spLocks noChangeShapeType="1"/>
              </p:cNvSpPr>
              <p:nvPr/>
            </p:nvSpPr>
            <p:spPr bwMode="auto">
              <a:xfrm flipH="1">
                <a:off x="1992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9" name="Line 368"/>
              <p:cNvSpPr>
                <a:spLocks noChangeShapeType="1"/>
              </p:cNvSpPr>
              <p:nvPr/>
            </p:nvSpPr>
            <p:spPr bwMode="auto">
              <a:xfrm>
                <a:off x="1698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1" name="Rectangle 370"/>
              <p:cNvSpPr>
                <a:spLocks noChangeArrowheads="1"/>
              </p:cNvSpPr>
              <p:nvPr/>
            </p:nvSpPr>
            <p:spPr bwMode="auto">
              <a:xfrm>
                <a:off x="1928" y="2129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02" name="Rectangle 371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3" name="Oval 372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4" name="Rectangle 373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5" name="Oval 374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6" name="Oval 375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" name="Line 376"/>
              <p:cNvSpPr>
                <a:spLocks noChangeShapeType="1"/>
              </p:cNvSpPr>
              <p:nvPr/>
            </p:nvSpPr>
            <p:spPr bwMode="auto">
              <a:xfrm flipH="1">
                <a:off x="1609" y="2040"/>
                <a:ext cx="8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8" name="Freeform 377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9" name="Freeform 378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0" name="Rectangle 379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1" name="Oval 380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2" name="Rectangle 381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3" name="Line 382"/>
              <p:cNvSpPr>
                <a:spLocks noChangeShapeType="1"/>
              </p:cNvSpPr>
              <p:nvPr/>
            </p:nvSpPr>
            <p:spPr bwMode="auto">
              <a:xfrm>
                <a:off x="2412" y="2040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5" name="Rectangle 384"/>
              <p:cNvSpPr>
                <a:spLocks noChangeArrowheads="1"/>
              </p:cNvSpPr>
              <p:nvPr/>
            </p:nvSpPr>
            <p:spPr bwMode="auto">
              <a:xfrm>
                <a:off x="2367" y="2106"/>
                <a:ext cx="5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IF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16" name="Rectangle 385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7" name="Oval 386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8" name="Rectangle 387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9" name="Rectangle 388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0" name="Oval 389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1" name="Rectangle 390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2" name="Line 391"/>
              <p:cNvSpPr>
                <a:spLocks noChangeShapeType="1"/>
              </p:cNvSpPr>
              <p:nvPr/>
            </p:nvSpPr>
            <p:spPr bwMode="auto">
              <a:xfrm flipH="1">
                <a:off x="2233" y="2040"/>
                <a:ext cx="17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3" name="Rectangle 392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4" name="Oval 393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5" name="Rectangle 39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6" name="Oval 395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7" name="Oval 396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8" name="Line 397"/>
              <p:cNvSpPr>
                <a:spLocks noChangeShapeType="1"/>
              </p:cNvSpPr>
              <p:nvPr/>
            </p:nvSpPr>
            <p:spPr bwMode="auto">
              <a:xfrm flipV="1">
                <a:off x="1252" y="2754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9" name="Oval 39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0" name="Oval 39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1" name="Oval 400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2" name="Oval 401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3" name="Line 402"/>
              <p:cNvSpPr>
                <a:spLocks noChangeShapeType="1"/>
              </p:cNvSpPr>
              <p:nvPr/>
            </p:nvSpPr>
            <p:spPr bwMode="auto">
              <a:xfrm>
                <a:off x="1252" y="2397"/>
                <a:ext cx="0" cy="357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4" name="Rectangle 403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5" name="Rectangle 404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6" name="Freeform 405"/>
              <p:cNvSpPr>
                <a:spLocks/>
              </p:cNvSpPr>
              <p:nvPr/>
            </p:nvSpPr>
            <p:spPr bwMode="auto">
              <a:xfrm>
                <a:off x="818" y="201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7" name="Freeform 406"/>
              <p:cNvSpPr>
                <a:spLocks/>
              </p:cNvSpPr>
              <p:nvPr/>
            </p:nvSpPr>
            <p:spPr bwMode="auto">
              <a:xfrm>
                <a:off x="818" y="1957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8" name="Freeform 407"/>
              <p:cNvSpPr>
                <a:spLocks/>
              </p:cNvSpPr>
              <p:nvPr/>
            </p:nvSpPr>
            <p:spPr bwMode="auto">
              <a:xfrm>
                <a:off x="818" y="207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3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9" name="Line 408"/>
              <p:cNvSpPr>
                <a:spLocks noChangeShapeType="1"/>
              </p:cNvSpPr>
              <p:nvPr/>
            </p:nvSpPr>
            <p:spPr bwMode="auto">
              <a:xfrm flipV="1">
                <a:off x="880" y="2082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0" name="Line 409"/>
              <p:cNvSpPr>
                <a:spLocks noChangeShapeType="1"/>
              </p:cNvSpPr>
              <p:nvPr/>
            </p:nvSpPr>
            <p:spPr bwMode="auto">
              <a:xfrm flipV="1">
                <a:off x="880" y="1963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1" name="Freeform 410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2" name="Freeform 411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3" name="Rectangle 412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4" name="Oval 413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5" name="Rectangle 414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6" name="Rectangle 415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7" name="Oval 416"/>
              <p:cNvSpPr>
                <a:spLocks noChangeArrowheads="1"/>
              </p:cNvSpPr>
              <p:nvPr/>
            </p:nvSpPr>
            <p:spPr bwMode="auto">
              <a:xfrm>
                <a:off x="713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8" name="Rectangle 417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9" name="Line 418"/>
              <p:cNvSpPr>
                <a:spLocks noChangeShapeType="1"/>
              </p:cNvSpPr>
              <p:nvPr/>
            </p:nvSpPr>
            <p:spPr bwMode="auto">
              <a:xfrm flipH="1">
                <a:off x="1011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0" name="Line 419"/>
              <p:cNvSpPr>
                <a:spLocks noChangeShapeType="1"/>
              </p:cNvSpPr>
              <p:nvPr/>
            </p:nvSpPr>
            <p:spPr bwMode="auto">
              <a:xfrm>
                <a:off x="717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5" name="Rectangle 424"/>
              <p:cNvSpPr>
                <a:spLocks noChangeArrowheads="1"/>
              </p:cNvSpPr>
              <p:nvPr/>
            </p:nvSpPr>
            <p:spPr bwMode="auto">
              <a:xfrm>
                <a:off x="698" y="2179"/>
                <a:ext cx="12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BPF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56" name="Oval 425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7" name="Oval 426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8" name="Rectangle 427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9" name="Oval 428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0" name="Rectangle 429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1" name="Freeform 430"/>
              <p:cNvSpPr>
                <a:spLocks/>
              </p:cNvSpPr>
              <p:nvPr/>
            </p:nvSpPr>
            <p:spPr bwMode="auto">
              <a:xfrm>
                <a:off x="1073" y="2040"/>
                <a:ext cx="179" cy="357"/>
              </a:xfrm>
              <a:custGeom>
                <a:avLst/>
                <a:gdLst>
                  <a:gd name="T0" fmla="*/ 179 w 179"/>
                  <a:gd name="T1" fmla="*/ 357 h 357"/>
                  <a:gd name="T2" fmla="*/ 179 w 179"/>
                  <a:gd name="T3" fmla="*/ 0 h 357"/>
                  <a:gd name="T4" fmla="*/ 0 w 179"/>
                  <a:gd name="T5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357">
                    <a:moveTo>
                      <a:pt x="179" y="357"/>
                    </a:moveTo>
                    <a:lnTo>
                      <a:pt x="179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2" name="Rectangle 431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3" name="Rectangle 432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4" name="Freeform 433"/>
              <p:cNvSpPr>
                <a:spLocks/>
              </p:cNvSpPr>
              <p:nvPr/>
            </p:nvSpPr>
            <p:spPr bwMode="auto">
              <a:xfrm>
                <a:off x="818" y="2730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5" name="Freeform 434"/>
              <p:cNvSpPr>
                <a:spLocks/>
              </p:cNvSpPr>
              <p:nvPr/>
            </p:nvSpPr>
            <p:spPr bwMode="auto">
              <a:xfrm>
                <a:off x="818" y="2670"/>
                <a:ext cx="154" cy="45"/>
              </a:xfrm>
              <a:custGeom>
                <a:avLst/>
                <a:gdLst>
                  <a:gd name="T0" fmla="*/ 0 w 154"/>
                  <a:gd name="T1" fmla="*/ 25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5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6" name="Freeform 435"/>
              <p:cNvSpPr>
                <a:spLocks/>
              </p:cNvSpPr>
              <p:nvPr/>
            </p:nvSpPr>
            <p:spPr bwMode="auto">
              <a:xfrm>
                <a:off x="818" y="2790"/>
                <a:ext cx="154" cy="44"/>
              </a:xfrm>
              <a:custGeom>
                <a:avLst/>
                <a:gdLst>
                  <a:gd name="T0" fmla="*/ 0 w 154"/>
                  <a:gd name="T1" fmla="*/ 23 h 44"/>
                  <a:gd name="T2" fmla="*/ 3 w 154"/>
                  <a:gd name="T3" fmla="*/ 17 h 44"/>
                  <a:gd name="T4" fmla="*/ 12 w 154"/>
                  <a:gd name="T5" fmla="*/ 8 h 44"/>
                  <a:gd name="T6" fmla="*/ 24 w 154"/>
                  <a:gd name="T7" fmla="*/ 2 h 44"/>
                  <a:gd name="T8" fmla="*/ 33 w 154"/>
                  <a:gd name="T9" fmla="*/ 0 h 44"/>
                  <a:gd name="T10" fmla="*/ 45 w 154"/>
                  <a:gd name="T11" fmla="*/ 0 h 44"/>
                  <a:gd name="T12" fmla="*/ 53 w 154"/>
                  <a:gd name="T13" fmla="*/ 2 h 44"/>
                  <a:gd name="T14" fmla="*/ 65 w 154"/>
                  <a:gd name="T15" fmla="*/ 8 h 44"/>
                  <a:gd name="T16" fmla="*/ 74 w 154"/>
                  <a:gd name="T17" fmla="*/ 17 h 44"/>
                  <a:gd name="T18" fmla="*/ 80 w 154"/>
                  <a:gd name="T19" fmla="*/ 27 h 44"/>
                  <a:gd name="T20" fmla="*/ 89 w 154"/>
                  <a:gd name="T21" fmla="*/ 35 h 44"/>
                  <a:gd name="T22" fmla="*/ 101 w 154"/>
                  <a:gd name="T23" fmla="*/ 41 h 44"/>
                  <a:gd name="T24" fmla="*/ 110 w 154"/>
                  <a:gd name="T25" fmla="*/ 44 h 44"/>
                  <a:gd name="T26" fmla="*/ 122 w 154"/>
                  <a:gd name="T27" fmla="*/ 44 h 44"/>
                  <a:gd name="T28" fmla="*/ 131 w 154"/>
                  <a:gd name="T29" fmla="*/ 41 h 44"/>
                  <a:gd name="T30" fmla="*/ 142 w 154"/>
                  <a:gd name="T31" fmla="*/ 35 h 44"/>
                  <a:gd name="T32" fmla="*/ 152 w 154"/>
                  <a:gd name="T33" fmla="*/ 27 h 44"/>
                  <a:gd name="T34" fmla="*/ 154 w 154"/>
                  <a:gd name="T3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4">
                    <a:moveTo>
                      <a:pt x="0" y="23"/>
                    </a:moveTo>
                    <a:lnTo>
                      <a:pt x="3" y="17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2"/>
                    </a:lnTo>
                    <a:lnTo>
                      <a:pt x="65" y="8"/>
                    </a:lnTo>
                    <a:lnTo>
                      <a:pt x="74" y="17"/>
                    </a:lnTo>
                    <a:lnTo>
                      <a:pt x="80" y="27"/>
                    </a:lnTo>
                    <a:lnTo>
                      <a:pt x="89" y="35"/>
                    </a:lnTo>
                    <a:lnTo>
                      <a:pt x="101" y="41"/>
                    </a:lnTo>
                    <a:lnTo>
                      <a:pt x="110" y="44"/>
                    </a:lnTo>
                    <a:lnTo>
                      <a:pt x="122" y="44"/>
                    </a:lnTo>
                    <a:lnTo>
                      <a:pt x="131" y="41"/>
                    </a:lnTo>
                    <a:lnTo>
                      <a:pt x="142" y="35"/>
                    </a:lnTo>
                    <a:lnTo>
                      <a:pt x="152" y="27"/>
                    </a:lnTo>
                    <a:lnTo>
                      <a:pt x="154" y="20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7" name="Line 436"/>
              <p:cNvSpPr>
                <a:spLocks noChangeShapeType="1"/>
              </p:cNvSpPr>
              <p:nvPr/>
            </p:nvSpPr>
            <p:spPr bwMode="auto">
              <a:xfrm flipV="1">
                <a:off x="880" y="2796"/>
                <a:ext cx="30" cy="32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8" name="Line 437"/>
              <p:cNvSpPr>
                <a:spLocks noChangeShapeType="1"/>
              </p:cNvSpPr>
              <p:nvPr/>
            </p:nvSpPr>
            <p:spPr bwMode="auto">
              <a:xfrm flipV="1">
                <a:off x="880" y="2676"/>
                <a:ext cx="30" cy="34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9" name="Freeform 438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0" name="Freeform 439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1" name="Rectangle 440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2" name="Oval 441"/>
              <p:cNvSpPr>
                <a:spLocks noChangeArrowheads="1"/>
              </p:cNvSpPr>
              <p:nvPr/>
            </p:nvSpPr>
            <p:spPr bwMode="auto">
              <a:xfrm>
                <a:off x="1069" y="2750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3" name="Rectangle 442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4" name="Rectangle 443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5" name="Oval 444"/>
              <p:cNvSpPr>
                <a:spLocks noChangeArrowheads="1"/>
              </p:cNvSpPr>
              <p:nvPr/>
            </p:nvSpPr>
            <p:spPr bwMode="auto">
              <a:xfrm>
                <a:off x="713" y="2750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6" name="Rectangle 445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7" name="Line 446"/>
              <p:cNvSpPr>
                <a:spLocks noChangeShapeType="1"/>
              </p:cNvSpPr>
              <p:nvPr/>
            </p:nvSpPr>
            <p:spPr bwMode="auto">
              <a:xfrm flipH="1">
                <a:off x="1011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8" name="Line 447"/>
              <p:cNvSpPr>
                <a:spLocks noChangeShapeType="1"/>
              </p:cNvSpPr>
              <p:nvPr/>
            </p:nvSpPr>
            <p:spPr bwMode="auto">
              <a:xfrm>
                <a:off x="717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941" name="Rectangle 453"/>
            <p:cNvSpPr>
              <a:spLocks noChangeArrowheads="1"/>
            </p:cNvSpPr>
            <p:nvPr/>
          </p:nvSpPr>
          <p:spPr bwMode="auto">
            <a:xfrm>
              <a:off x="698" y="289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BPF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42" name="Oval 454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3" name="Oval 455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4" name="Rectangle 456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5" name="Oval 457"/>
            <p:cNvSpPr>
              <a:spLocks noChangeArrowheads="1"/>
            </p:cNvSpPr>
            <p:nvPr/>
          </p:nvSpPr>
          <p:spPr bwMode="auto">
            <a:xfrm>
              <a:off x="1069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6" name="Rectangle 458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7" name="Line 459"/>
            <p:cNvSpPr>
              <a:spLocks noChangeShapeType="1"/>
            </p:cNvSpPr>
            <p:nvPr/>
          </p:nvSpPr>
          <p:spPr bwMode="auto">
            <a:xfrm flipH="1">
              <a:off x="1073" y="2754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8" name="Freeform 460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9" name="Freeform 461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0" name="Rectangle 46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1" name="Oval 463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2" name="Rectangle 464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3" name="Line 465"/>
            <p:cNvSpPr>
              <a:spLocks noChangeShapeType="1"/>
            </p:cNvSpPr>
            <p:nvPr/>
          </p:nvSpPr>
          <p:spPr bwMode="auto">
            <a:xfrm flipH="1">
              <a:off x="498" y="2754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7" name="Rectangle 469"/>
            <p:cNvSpPr>
              <a:spLocks noChangeArrowheads="1"/>
            </p:cNvSpPr>
            <p:nvPr/>
          </p:nvSpPr>
          <p:spPr bwMode="auto">
            <a:xfrm>
              <a:off x="388" y="2580"/>
              <a:ext cx="8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solidFill>
                    <a:srgbClr val="000000"/>
                  </a:solidFill>
                </a:rPr>
                <a:t>LO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58" name="Freeform 470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9" name="Freeform 471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0" name="Rectangle 472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1" name="Oval 473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2" name="Rectangle 474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3" name="Line 475"/>
            <p:cNvSpPr>
              <a:spLocks noChangeShapeType="1"/>
            </p:cNvSpPr>
            <p:nvPr/>
          </p:nvSpPr>
          <p:spPr bwMode="auto">
            <a:xfrm flipH="1">
              <a:off x="498" y="2040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7" name="Rectangle 479"/>
            <p:cNvSpPr>
              <a:spLocks noChangeArrowheads="1"/>
            </p:cNvSpPr>
            <p:nvPr/>
          </p:nvSpPr>
          <p:spPr bwMode="auto">
            <a:xfrm>
              <a:off x="406" y="1846"/>
              <a:ext cx="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RF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68" name="Rectangle 480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9" name="Oval 481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0" name="Rectangle 48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1" name="Rectangle 483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2" name="Oval 484"/>
            <p:cNvSpPr>
              <a:spLocks noChangeArrowheads="1"/>
            </p:cNvSpPr>
            <p:nvPr/>
          </p:nvSpPr>
          <p:spPr bwMode="auto">
            <a:xfrm>
              <a:off x="713" y="2750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3" name="Rectangle 485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4" name="Freeform 486"/>
            <p:cNvSpPr>
              <a:spLocks/>
            </p:cNvSpPr>
            <p:nvPr/>
          </p:nvSpPr>
          <p:spPr bwMode="auto">
            <a:xfrm>
              <a:off x="538" y="2754"/>
              <a:ext cx="179" cy="0"/>
            </a:xfrm>
            <a:custGeom>
              <a:avLst/>
              <a:gdLst>
                <a:gd name="T0" fmla="*/ 0 w 179"/>
                <a:gd name="T1" fmla="*/ 179 w 179"/>
                <a:gd name="T2" fmla="*/ 179 w 1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9">
                  <a:moveTo>
                    <a:pt x="0" y="0"/>
                  </a:moveTo>
                  <a:lnTo>
                    <a:pt x="179" y="0"/>
                  </a:lnTo>
                  <a:lnTo>
                    <a:pt x="179" y="0"/>
                  </a:lnTo>
                </a:path>
              </a:pathLst>
            </a:cu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5" name="Rectangle 487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6" name="Oval 488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7" name="Rectangle 489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8" name="Rectangle 490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9" name="Oval 491"/>
            <p:cNvSpPr>
              <a:spLocks noChangeArrowheads="1"/>
            </p:cNvSpPr>
            <p:nvPr/>
          </p:nvSpPr>
          <p:spPr bwMode="auto">
            <a:xfrm>
              <a:off x="713" y="2036"/>
              <a:ext cx="8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0" name="Rectangle 492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1" name="Line 493"/>
            <p:cNvSpPr>
              <a:spLocks noChangeShapeType="1"/>
            </p:cNvSpPr>
            <p:nvPr/>
          </p:nvSpPr>
          <p:spPr bwMode="auto">
            <a:xfrm>
              <a:off x="538" y="2040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55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by Linear Time Varying Circuit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simple time-variant circuit consisting of a switch controlled by the LO signal</a:t>
            </a:r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>
              <a:endCxn id="27" idx="0"/>
            </p:cNvCxnSpPr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+2/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  <a:blipFill rotWithShape="0">
                <a:blip r:embed="rId10"/>
                <a:stretch>
                  <a:fillRect l="-895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5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by Linear Time Varying Circuit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simple time-variant circuit consisting of a switch controlled by the LO signal</a:t>
            </a:r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829654" y="4699753"/>
            <a:ext cx="989448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229813" y="4699752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566194" y="4710896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64324" y="346709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21" name="Straight Arrow Connector 120"/>
          <p:cNvCxnSpPr>
            <a:stCxn id="120" idx="2"/>
          </p:cNvCxnSpPr>
          <p:nvPr/>
        </p:nvCxnSpPr>
        <p:spPr>
          <a:xfrm flipH="1">
            <a:off x="4571784" y="3867206"/>
            <a:ext cx="760301" cy="67621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26048" y="3928762"/>
            <a:ext cx="926908" cy="66992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6795" y="3637037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Feed-through</a:t>
            </a:r>
          </a:p>
        </p:txBody>
      </p:sp>
      <p:cxnSp>
        <p:nvCxnSpPr>
          <p:cNvPr id="124" name="Straight Arrow Connector 123"/>
          <p:cNvCxnSpPr>
            <a:stCxn id="123" idx="2"/>
          </p:cNvCxnSpPr>
          <p:nvPr/>
        </p:nvCxnSpPr>
        <p:spPr>
          <a:xfrm>
            <a:off x="1499440" y="4037147"/>
            <a:ext cx="715058" cy="56154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>
            <a:off x="1124654" y="5263128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724538" y="5242680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24422" y="5244904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124654" y="5817026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3049" y="6239086"/>
            <a:ext cx="344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Spurs; but not with even order harmonics of the LO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516580" y="5817026"/>
            <a:ext cx="76397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4826592" y="5828864"/>
            <a:ext cx="1689988" cy="4102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H="1" flipV="1">
            <a:off x="3247164" y="6076514"/>
            <a:ext cx="3269416" cy="1625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0"/>
          </p:cNvCxnSpPr>
          <p:nvPr/>
        </p:nvCxnSpPr>
        <p:spPr>
          <a:xfrm flipH="1" flipV="1">
            <a:off x="3211648" y="5754664"/>
            <a:ext cx="3304932" cy="4844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6" grpId="0" animBg="1"/>
      <p:bldP spid="119" grpId="0" animBg="1"/>
      <p:bldP spid="120" grpId="0"/>
      <p:bldP spid="123" grpId="0"/>
      <p:bldP spid="125" grpId="0" animBg="1"/>
      <p:bldP spid="126" grpId="0" animBg="1"/>
      <p:bldP spid="127" grpId="0" animBg="1"/>
      <p:bldP spid="128" grpId="0" animBg="1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br>
                  <a:rPr lang="en-US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by Linear Time Varying Circuit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balanced LO drive can reduce RF feed-through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073168" y="5445648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237971" y="5368098"/>
            <a:ext cx="2160194" cy="5922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92960" y="5370733"/>
            <a:ext cx="2204963" cy="59272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82103" y="6461299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029502" y="6039239"/>
            <a:ext cx="1352514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5615611" y="6051076"/>
            <a:ext cx="413891" cy="41022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0975" y="1499467"/>
            <a:ext cx="3521393" cy="2076035"/>
            <a:chOff x="664381" y="1289411"/>
            <a:chExt cx="3521393" cy="2076035"/>
          </a:xfrm>
        </p:grpSpPr>
        <p:grpSp>
          <p:nvGrpSpPr>
            <p:cNvPr id="5" name="Group 4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8" name="Straight Connector 117"/>
            <p:cNvCxnSpPr>
              <a:endCxn id="11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34" name="Straight Connector 133"/>
            <p:cNvCxnSpPr>
              <a:stCxn id="135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Isosceles Triangle 134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36" name="Straight Connector 135"/>
            <p:cNvCxnSpPr>
              <a:endCxn id="135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480939" y="1503099"/>
            <a:ext cx="3521393" cy="2076035"/>
            <a:chOff x="664381" y="1289411"/>
            <a:chExt cx="3521393" cy="2076035"/>
          </a:xfrm>
        </p:grpSpPr>
        <p:grpSp>
          <p:nvGrpSpPr>
            <p:cNvPr id="139" name="Group 138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80" name="Oval 17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traight Connector 139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78" name="Straight Connector 177"/>
              <p:cNvCxnSpPr>
                <a:endCxn id="17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44" name="Straight Connector 143"/>
            <p:cNvCxnSpPr>
              <a:stCxn id="168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6" name="Isosceles Triangle 145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7" name="Straight Connector 146"/>
            <p:cNvCxnSpPr>
              <a:endCxn id="145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727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>
              <a:stCxn id="145" idx="2"/>
              <a:endCxn id="146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056" r="-18056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54" idx="0"/>
            </p:cNvCxnSpPr>
            <p:nvPr/>
          </p:nvCxnSpPr>
          <p:spPr>
            <a:xfrm>
              <a:off x="1995206" y="1937785"/>
              <a:ext cx="266684" cy="13802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989150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12944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212944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429559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429559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604306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72534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772534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989150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Isosceles Triangle 167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69" name="Straight Connector 168"/>
            <p:cNvCxnSpPr>
              <a:endCxn id="168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71" name="Straight Connector 170"/>
            <p:cNvCxnSpPr>
              <a:stCxn id="172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73" name="Straight Connector 172"/>
            <p:cNvCxnSpPr>
              <a:endCxn id="172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7151161" y="2032512"/>
            <a:ext cx="40798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balanced (centered at 0)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br>
                  <a:rPr lang="en-US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  <a:blipFill rotWithShape="0">
                <a:blip r:embed="rId9"/>
                <a:stretch>
                  <a:fillRect l="-749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2603883" y="645461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85" name="Straight Arrow Connector 184"/>
          <p:cNvCxnSpPr>
            <a:stCxn id="184" idx="0"/>
          </p:cNvCxnSpPr>
          <p:nvPr/>
        </p:nvCxnSpPr>
        <p:spPr>
          <a:xfrm flipH="1" flipV="1">
            <a:off x="3011737" y="5963459"/>
            <a:ext cx="659907" cy="491157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16" grpId="0" animBg="1"/>
      <p:bldP spid="126" grpId="0" animBg="1"/>
      <p:bldP spid="127" grpId="0" animBg="1"/>
      <p:bldP spid="129" grpId="0"/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Mixer Designs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9424" cy="4335463"/>
          </a:xfrm>
        </p:spPr>
        <p:txBody>
          <a:bodyPr/>
          <a:lstStyle/>
          <a:p>
            <a:r>
              <a:rPr lang="en-US" dirty="0"/>
              <a:t>Single balanced</a:t>
            </a:r>
          </a:p>
          <a:p>
            <a:pPr lvl="1"/>
            <a:r>
              <a:rPr lang="en-US" dirty="0"/>
              <a:t>2 diodes for flipping the sign of the RF signal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Double balanced</a:t>
            </a:r>
          </a:p>
          <a:p>
            <a:pPr lvl="1"/>
            <a:r>
              <a:rPr lang="en-US" dirty="0"/>
              <a:t>A ring of 4 diodes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Double Double-balanced</a:t>
            </a:r>
          </a:p>
          <a:p>
            <a:pPr lvl="1"/>
            <a:r>
              <a:rPr lang="en-US" dirty="0"/>
              <a:t>Double ring of 8 diodes</a:t>
            </a:r>
          </a:p>
        </p:txBody>
      </p:sp>
      <p:pic>
        <p:nvPicPr>
          <p:cNvPr id="2050" name="Picture 2" descr="The circuit of a diode single balanced mi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32" y="914400"/>
            <a:ext cx="2143885" cy="16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inicircuits.com/pages/images/m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5" y="2853619"/>
            <a:ext cx="3075338" cy="10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2034" y="6401399"/>
            <a:ext cx="660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http://www.radio-electronics.com/info/circuits/diode_single_balanced_mixer/diode_single_balanced_mixer.php</a:t>
            </a:r>
          </a:p>
          <a:p>
            <a:r>
              <a:rPr lang="en-US" sz="800" dirty="0">
                <a:solidFill>
                  <a:srgbClr val="000000"/>
                </a:solidFill>
              </a:rPr>
              <a:t>http://www.minicircuits.com/pages/SIM_Upcon_U712H_int1.htm</a:t>
            </a:r>
          </a:p>
          <a:p>
            <a:r>
              <a:rPr lang="en-US" sz="800" dirty="0">
                <a:solidFill>
                  <a:srgbClr val="000000"/>
                </a:solidFill>
              </a:rPr>
              <a:t>http://www.robkalmeijer.nl/techniek/electronica/radiotechniek/hambladen/qst/1993/12/page32/</a:t>
            </a:r>
          </a:p>
        </p:txBody>
      </p:sp>
      <p:pic>
        <p:nvPicPr>
          <p:cNvPr id="2054" name="Picture 6" descr="fig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43" y="4097874"/>
            <a:ext cx="3260073" cy="25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0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Realizing a Switching based Mixer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3" cy="4335463"/>
          </a:xfrm>
        </p:spPr>
        <p:txBody>
          <a:bodyPr/>
          <a:lstStyle/>
          <a:p>
            <a:r>
              <a:rPr lang="en-US" dirty="0"/>
              <a:t>Diode as a switch</a:t>
            </a:r>
          </a:p>
          <a:p>
            <a:pPr lvl="1"/>
            <a:r>
              <a:rPr lang="en-US" dirty="0"/>
              <a:t>Use a large (typically 20-dB larger than RF) LO to turn the diode on and off</a:t>
            </a:r>
          </a:p>
          <a:p>
            <a:pPr lvl="1"/>
            <a:r>
              <a:rPr lang="en-US" dirty="0"/>
              <a:t>Circuit would be identical to a non-linear diode mixer, but much less spurs</a:t>
            </a:r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783375" y="3100993"/>
            <a:ext cx="3414666" cy="2282982"/>
            <a:chOff x="4512997" y="711317"/>
            <a:chExt cx="4552889" cy="3043981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191" name="Isosceles Triangle 190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Connector 188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96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3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6" y="2827900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5400000">
            <a:off x="6135633" y="4838594"/>
            <a:ext cx="1043470" cy="633523"/>
            <a:chOff x="1829654" y="3113250"/>
            <a:chExt cx="1043470" cy="252196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6974130" y="2974428"/>
            <a:ext cx="0" cy="226783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6204" y="576117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 Drive</a:t>
            </a:r>
          </a:p>
        </p:txBody>
      </p:sp>
    </p:spTree>
    <p:extLst>
      <p:ext uri="{BB962C8B-B14F-4D97-AF65-F5344CB8AC3E}">
        <p14:creationId xmlns:p14="http://schemas.microsoft.com/office/powerpoint/2010/main" val="23751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 Implementation of a Multiplier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Gilbert Cell</a:t>
            </a:r>
          </a:p>
          <a:p>
            <a:pPr lvl="1"/>
            <a:r>
              <a:rPr lang="en-US" dirty="0"/>
              <a:t>A general 4-quadrand multiplier</a:t>
            </a:r>
          </a:p>
          <a:p>
            <a:pPr lvl="1"/>
            <a:r>
              <a:rPr lang="en-US" dirty="0"/>
              <a:t>Active circuit, so it give gain to the RF signal</a:t>
            </a:r>
          </a:p>
          <a:p>
            <a:pPr lvl="1"/>
            <a:r>
              <a:rPr lang="en-US" dirty="0"/>
              <a:t>Double balanced</a:t>
            </a:r>
          </a:p>
          <a:p>
            <a:pPr lvl="1"/>
            <a:r>
              <a:rPr lang="en-US" dirty="0"/>
              <a:t>When used as an RF-mixer, LO signal needs to be large in amplitude so that they can switch the transistors fast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  <p:pic>
        <p:nvPicPr>
          <p:cNvPr id="27652" name="Picture 4" descr="http://examcrazy.com/Engineering/Electronics-Communication/images/Mixers_Gilbert_Cell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917120"/>
            <a:ext cx="44291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examcrazy.com/Engineering/Electronics-Communication/images/Mixers_Gilbert_Cell/image0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2" y="2959983"/>
            <a:ext cx="4514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 Implementation of a Multiplier</a:t>
            </a:r>
          </a:p>
        </p:txBody>
      </p:sp>
      <p:pic>
        <p:nvPicPr>
          <p:cNvPr id="27650" name="Picture 2" descr="http://www.bessernet.com/articles/mixernoise/Image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4" y="1072168"/>
            <a:ext cx="7105187" cy="53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</p:spTree>
    <p:extLst>
      <p:ext uri="{BB962C8B-B14F-4D97-AF65-F5344CB8AC3E}">
        <p14:creationId xmlns:p14="http://schemas.microsoft.com/office/powerpoint/2010/main" val="33937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Mixer Specifications – Impedance Matching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/>
              <a:t>The need for impedance matching doesn’t need further explanation</a:t>
            </a:r>
          </a:p>
          <a:p>
            <a:r>
              <a:rPr lang="en-US" dirty="0"/>
              <a:t>However, for switching based mixers, impedance matching can be difficult of the time-varying nature of the circuit</a:t>
            </a:r>
          </a:p>
          <a:p>
            <a:pPr lvl="1"/>
            <a:r>
              <a:rPr lang="en-US" dirty="0"/>
              <a:t>Impedance matching is really a LTI concept</a:t>
            </a:r>
          </a:p>
          <a:p>
            <a:pPr lvl="1"/>
            <a:r>
              <a:rPr lang="en-US" dirty="0"/>
              <a:t>Pay attention to the VSWR or return loss specs of mixers!</a:t>
            </a:r>
          </a:p>
        </p:txBody>
      </p:sp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373522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70C0"/>
                </a:solidFill>
              </a:rPr>
              <a:t>Attenuators or isolator/circulators may be needed to improve matching</a:t>
            </a:r>
            <a:endParaRPr lang="en-US" kern="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56" y="4749765"/>
            <a:ext cx="5188218" cy="2086817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5276531" y="863608"/>
            <a:ext cx="3521393" cy="2076035"/>
            <a:chOff x="664381" y="1289411"/>
            <a:chExt cx="3521393" cy="2076035"/>
          </a:xfrm>
        </p:grpSpPr>
        <p:grpSp>
          <p:nvGrpSpPr>
            <p:cNvPr id="80" name="Group 79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19" name="Straight Connector 118"/>
              <p:cNvCxnSpPr>
                <a:endCxn id="12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Isosceles Triangle 11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5" name="Straight Connector 84"/>
            <p:cNvCxnSpPr>
              <a:stCxn id="109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86" idx="2"/>
              <a:endCxn id="87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0" name="Straight Connector 109"/>
            <p:cNvCxnSpPr>
              <a:endCxn id="109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12" name="Straight Connector 111"/>
            <p:cNvCxnSpPr>
              <a:stCxn id="113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12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4" name="Straight Connector 113"/>
            <p:cNvCxnSpPr>
              <a:endCxn id="113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Heterodyne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“Heterodyning is a radio signal processing technique popularized by Canadian inventor-engineer Reginald Fessenden in 1901, in which new frequencies are created by combining or mixing two frequencies.”</a:t>
            </a:r>
          </a:p>
          <a:p>
            <a:pPr lvl="1"/>
            <a:r>
              <a:rPr lang="en-US" dirty="0"/>
              <a:t>“The two frequencies are combined in a nonlinear signal-processing device such as a vacuum tube, transistor, or diode, usually called a </a:t>
            </a:r>
            <a:r>
              <a:rPr lang="en-US" i="1" dirty="0"/>
              <a:t>mixer</a:t>
            </a:r>
            <a:r>
              <a:rPr lang="en-US" dirty="0"/>
              <a:t>. In the most common application, two signals at frequencies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are mixed, creating two new signals, one at the sum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of the two frequencies, and the other at the difference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−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. These new frequencies are called </a:t>
            </a:r>
            <a:r>
              <a:rPr lang="en-US" i="1" dirty="0"/>
              <a:t>heterodynes</a:t>
            </a:r>
            <a:r>
              <a:rPr lang="en-US" dirty="0"/>
              <a:t>. Typically only one of the new frequencies is desired, and the other signal is filtered out of the output of the mixer.”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0/05/IdealMixer.svg/350px-IdealMix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4" y="4320250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3179" y="49350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1671" y="6301451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9441" y="4640213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9441" y="5249131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−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2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Attenuator (Pad) as Matching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4" cy="4335463"/>
          </a:xfrm>
        </p:spPr>
        <p:txBody>
          <a:bodyPr/>
          <a:lstStyle/>
          <a:p>
            <a:r>
              <a:rPr lang="en-US" dirty="0"/>
              <a:t>Attenuators can indeed work as a matching network, and in fact a very wideband one</a:t>
            </a:r>
          </a:p>
          <a:p>
            <a:pPr lvl="1"/>
            <a:r>
              <a:rPr lang="en-US" dirty="0"/>
              <a:t>Albeit with a lot of signal loss!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906744" y="3667442"/>
            <a:ext cx="3564791" cy="2139683"/>
            <a:chOff x="4957761" y="1882244"/>
            <a:chExt cx="3564791" cy="2139683"/>
          </a:xfrm>
        </p:grpSpPr>
        <p:sp>
          <p:nvSpPr>
            <p:cNvPr id="5" name="Rectangle 4"/>
            <p:cNvSpPr/>
            <p:nvPr/>
          </p:nvSpPr>
          <p:spPr bwMode="auto">
            <a:xfrm>
              <a:off x="6939052" y="2574126"/>
              <a:ext cx="259130" cy="71980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10800000">
              <a:off x="6897168" y="3774277"/>
              <a:ext cx="342900" cy="247650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7" name="Shape 14"/>
            <p:cNvCxnSpPr>
              <a:endCxn id="5" idx="0"/>
            </p:cNvCxnSpPr>
            <p:nvPr/>
          </p:nvCxnSpPr>
          <p:spPr>
            <a:xfrm>
              <a:off x="4957761" y="2109651"/>
              <a:ext cx="2110856" cy="464475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5" idx="2"/>
              <a:endCxn id="6" idx="3"/>
            </p:cNvCxnSpPr>
            <p:nvPr/>
          </p:nvCxnSpPr>
          <p:spPr>
            <a:xfrm rot="16200000" flipH="1">
              <a:off x="6828444" y="3534103"/>
              <a:ext cx="48034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53266" y="1882244"/>
              <a:ext cx="136928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+mj-lt"/>
                </a:rPr>
                <a:t>300 </a:t>
              </a:r>
              <a:r>
                <a:rPr lang="el-GR" sz="3000" dirty="0">
                  <a:solidFill>
                    <a:srgbClr val="000000"/>
                  </a:solidFill>
                  <a:latin typeface="+mj-lt"/>
                </a:rPr>
                <a:t>Ω</a:t>
              </a:r>
              <a:endParaRPr lang="en-US" sz="3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06744" y="2713363"/>
            <a:ext cx="2486002" cy="1696748"/>
            <a:chOff x="4679204" y="3096943"/>
            <a:chExt cx="2486002" cy="1696748"/>
          </a:xfrm>
        </p:grpSpPr>
        <p:sp>
          <p:nvSpPr>
            <p:cNvPr id="10" name="TextBox 9"/>
            <p:cNvSpPr txBox="1"/>
            <p:nvPr/>
          </p:nvSpPr>
          <p:spPr>
            <a:xfrm>
              <a:off x="4679204" y="3096943"/>
              <a:ext cx="248600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  <a:latin typeface="+mj-lt"/>
                </a:rPr>
                <a:t>10 dB </a:t>
              </a:r>
              <a:r>
                <a:rPr lang="en-US" sz="3000" dirty="0" err="1">
                  <a:solidFill>
                    <a:srgbClr val="000000"/>
                  </a:solidFill>
                  <a:latin typeface="+mj-lt"/>
                </a:rPr>
                <a:t>Atten</a:t>
              </a:r>
              <a:endParaRPr lang="en-US" sz="3000" dirty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418033" y="3722800"/>
              <a:ext cx="717847" cy="1070891"/>
              <a:chOff x="5418033" y="3722800"/>
              <a:chExt cx="717847" cy="107089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5418033" y="3837062"/>
                <a:ext cx="717847" cy="852621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48736" y="3930816"/>
                <a:ext cx="273469" cy="663335"/>
                <a:chOff x="7017280" y="2291958"/>
                <a:chExt cx="273469" cy="82643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017284" y="23525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017283" y="255618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7017282" y="245363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7282" y="27598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017281" y="26573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17281" y="29621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017280" y="28595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7136052" y="3060386"/>
                  <a:ext cx="154693" cy="5801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017280" y="2291958"/>
                  <a:ext cx="163559" cy="61335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802070" y="3722800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67508" y="4585675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2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Mixer Specifications – Conversion Gain (Loss)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/>
              <a:t>Conversion Gain (Loss): energy conversion efficiency from RF to IF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36466" y="933262"/>
            <a:ext cx="4075195" cy="1718605"/>
            <a:chOff x="4292244" y="986952"/>
            <a:chExt cx="4075195" cy="1718605"/>
          </a:xfrm>
        </p:grpSpPr>
        <p:grpSp>
          <p:nvGrpSpPr>
            <p:cNvPr id="5" name="Group 4"/>
            <p:cNvGrpSpPr/>
            <p:nvPr/>
          </p:nvGrpSpPr>
          <p:grpSpPr>
            <a:xfrm>
              <a:off x="4752320" y="1601947"/>
              <a:ext cx="305388" cy="305388"/>
              <a:chOff x="1877568" y="2036064"/>
              <a:chExt cx="499872" cy="499872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4905013" y="1907334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05013" y="1492253"/>
              <a:ext cx="0" cy="10969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05014" y="1492253"/>
              <a:ext cx="154039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818291" y="2031665"/>
              <a:ext cx="173445" cy="236845"/>
              <a:chOff x="1972893" y="3251315"/>
              <a:chExt cx="283902" cy="387679"/>
            </a:xfrm>
          </p:grpSpPr>
          <p:cxnSp>
            <p:nvCxnSpPr>
              <p:cNvPr id="38" name="Straight Connector 37"/>
              <p:cNvCxnSpPr>
                <a:endCxn id="3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893054" y="1492253"/>
              <a:ext cx="759403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>
              <a:off x="7591232" y="1824581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0800000">
              <a:off x="7565733" y="2364574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" name="Straight Connector 13"/>
            <p:cNvCxnSpPr>
              <a:endCxn id="12" idx="0"/>
            </p:cNvCxnSpPr>
            <p:nvPr/>
          </p:nvCxnSpPr>
          <p:spPr>
            <a:xfrm>
              <a:off x="7652457" y="1485876"/>
              <a:ext cx="0" cy="338705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2" idx="2"/>
            </p:cNvCxnSpPr>
            <p:nvPr/>
          </p:nvCxnSpPr>
          <p:spPr>
            <a:xfrm>
              <a:off x="7652456" y="2189175"/>
              <a:ext cx="1" cy="18508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 bwMode="auto">
            <a:xfrm rot="5400000">
              <a:off x="5308800" y="130357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6453935" y="1270000"/>
              <a:ext cx="431749" cy="431749"/>
              <a:chOff x="2555428" y="1495327"/>
              <a:chExt cx="1194816" cy="1194816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2555428" y="1495327"/>
                <a:ext cx="1194816" cy="1194816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cxnSp>
            <p:nvCxnSpPr>
              <p:cNvPr id="47" name="Straight Connector 46"/>
              <p:cNvCxnSpPr>
                <a:stCxn id="46" idx="1"/>
                <a:endCxn id="46" idx="5"/>
              </p:cNvCxnSpPr>
              <p:nvPr/>
            </p:nvCxnSpPr>
            <p:spPr>
              <a:xfrm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3"/>
                <a:endCxn id="46" idx="7"/>
              </p:cNvCxnSpPr>
              <p:nvPr/>
            </p:nvCxnSpPr>
            <p:spPr>
              <a:xfrm flipV="1"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515053" y="2038994"/>
              <a:ext cx="305388" cy="305388"/>
              <a:chOff x="1877568" y="2036064"/>
              <a:chExt cx="499872" cy="499872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81024" y="2468712"/>
              <a:ext cx="173445" cy="236845"/>
              <a:chOff x="1972893" y="3251315"/>
              <a:chExt cx="283902" cy="387679"/>
            </a:xfrm>
          </p:grpSpPr>
          <p:cxnSp>
            <p:nvCxnSpPr>
              <p:cNvPr id="54" name="Straight Connector 53"/>
              <p:cNvCxnSpPr>
                <a:endCxn id="55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55" r="-106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6667747" y="1711642"/>
              <a:ext cx="0" cy="32735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67746" y="2337052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857" r="-1429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06" r="-1176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5909922" y="1407687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66027" y="223126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51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𝐶𝑜𝑛𝑣𝐺𝑎𝑖𝑛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44248" y="250270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𝐴𝑣𝑎𝑖𝑙𝑎𝑏𝑙𝑒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835001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70C0"/>
                </a:solidFill>
              </a:rPr>
              <a:t>Note that because two mixing products (sum and difference) are generated, there is an automatic 3-dB loss</a:t>
            </a:r>
          </a:p>
          <a:p>
            <a:r>
              <a:rPr lang="en-US" kern="0" dirty="0"/>
              <a:t>Active mixers may give gain; while passive mixers (e.g. diode mixers) give loss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3581" y="2751957"/>
            <a:ext cx="4445904" cy="1674969"/>
            <a:chOff x="4803581" y="2751957"/>
            <a:chExt cx="4445904" cy="167496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2346" y="4426925"/>
              <a:ext cx="397528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912346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353786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410249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02078" y="3738895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 74"/>
            <p:cNvSpPr/>
            <p:nvPr/>
          </p:nvSpPr>
          <p:spPr bwMode="auto">
            <a:xfrm>
              <a:off x="5421007" y="3923579"/>
              <a:ext cx="1313370" cy="14964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499340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 77"/>
            <p:cNvSpPr/>
            <p:nvPr/>
          </p:nvSpPr>
          <p:spPr bwMode="auto">
            <a:xfrm flipH="1">
              <a:off x="6870030" y="3923579"/>
              <a:ext cx="1561608" cy="197958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Mixer Specifications –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Single-sideband noise: takes signal from one sideband but noise from both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Double-sideband noise: takes signals and noise from both sidebands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DSB NF would usually be 3-dB less than the SSB NF</a:t>
            </a:r>
          </a:p>
          <a:p>
            <a:r>
              <a:rPr lang="en-US" dirty="0"/>
              <a:t>For passive mixers, the NF is usually equal to the conversion gain (under the assumption that the mixer is well matched at the RF and IF ports)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8" y="1310978"/>
            <a:ext cx="5054809" cy="172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53" y="3408733"/>
            <a:ext cx="5112192" cy="1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Mixer Specifications – Power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concept of nonlinearity metrics such as P1dB and IP3 are the same as in amplifiers we studied before</a:t>
            </a:r>
          </a:p>
          <a:p>
            <a:r>
              <a:rPr lang="en-US" dirty="0"/>
              <a:t>Gain compression – P1dB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Intermodulation – IP3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8" y="2025478"/>
            <a:ext cx="6145226" cy="20081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68" y="4504539"/>
            <a:ext cx="4902682" cy="23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Mixer Specifications – Intermodulation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 the IF output, you may have a lot of intermodulation products </a:t>
            </a:r>
          </a:p>
          <a:p>
            <a:r>
              <a:rPr lang="en-US" dirty="0"/>
              <a:t>Some vendors provide tables of these </a:t>
            </a:r>
            <a:r>
              <a:rPr lang="en-US" dirty="0" err="1"/>
              <a:t>intermod</a:t>
            </a:r>
            <a:r>
              <a:rPr lang="en-US" dirty="0"/>
              <a:t> products (often specified relative to the IF output power)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1" y="1982813"/>
            <a:ext cx="7123951" cy="4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Specifications  -- Isolation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869759"/>
          </a:xfrm>
        </p:spPr>
        <p:txBody>
          <a:bodyPr/>
          <a:lstStyle/>
          <a:p>
            <a:r>
              <a:rPr lang="en-US" dirty="0"/>
              <a:t>Isolation (feed-through): insertion loss between ports (at the same frequency)</a:t>
            </a:r>
          </a:p>
          <a:p>
            <a:pPr lvl="1"/>
            <a:r>
              <a:rPr lang="en-US" dirty="0"/>
              <a:t>Important ones: LO-&gt;RF feed-through, LO-&gt;IF feed-through</a:t>
            </a:r>
          </a:p>
          <a:p>
            <a:pPr lvl="1"/>
            <a:r>
              <a:rPr lang="en-US" dirty="0"/>
              <a:t>Not so important ones: </a:t>
            </a:r>
          </a:p>
          <a:p>
            <a:pPr lvl="2"/>
            <a:r>
              <a:rPr lang="en-US" dirty="0"/>
              <a:t>RF-&gt;IF: typically too small compared with the IF signals</a:t>
            </a:r>
          </a:p>
          <a:p>
            <a:pPr lvl="2"/>
            <a:r>
              <a:rPr lang="en-US" dirty="0"/>
              <a:t>IF-&gt;RF: typically too small compared with the LO-&gt;RF feed-through</a:t>
            </a:r>
          </a:p>
          <a:p>
            <a:pPr lvl="2"/>
            <a:r>
              <a:rPr lang="en-US" dirty="0"/>
              <a:t>IF-&gt;LO and RF-&gt;LO: typically too small to interfere with the LO circuit</a:t>
            </a:r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10583" y="3604486"/>
            <a:ext cx="1194816" cy="1194816"/>
            <a:chOff x="2555428" y="1495327"/>
            <a:chExt cx="1194816" cy="1194816"/>
          </a:xfrm>
        </p:grpSpPr>
        <p:sp>
          <p:nvSpPr>
            <p:cNvPr id="5" name="Oval 4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5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2804630" y="4201894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4307991" y="4799302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05399" y="4207990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6161" y="358836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RF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095" y="5125807"/>
            <a:ext cx="698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1352" y="3586391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IF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2850234" y="4621513"/>
            <a:ext cx="1059679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flipH="1">
            <a:off x="5218105" y="4624325"/>
            <a:ext cx="1095286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4542" y="4464087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LO-RF feed-through may radiate through the antenna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3662" y="4527726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LO-IF feed-through may interfere with weak IF signals</a:t>
            </a:r>
          </a:p>
        </p:txBody>
      </p:sp>
    </p:spTree>
    <p:extLst>
      <p:ext uri="{BB962C8B-B14F-4D97-AF65-F5344CB8AC3E}">
        <p14:creationId xmlns:p14="http://schemas.microsoft.com/office/powerpoint/2010/main" val="70462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Example: Analog Devices ADL5801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C MXR 10MHZ-6GHZ UP/DWN 24LFCSP | ADL5801ACPZ-R7 | ADL5801ACPZ-R7TR-ND | Digi-Key Corp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13033" r="11088" b="12540"/>
          <a:stretch/>
        </p:blipFill>
        <p:spPr bwMode="auto">
          <a:xfrm>
            <a:off x="6571507" y="1077100"/>
            <a:ext cx="1721751" cy="1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87" y="1077100"/>
            <a:ext cx="1661471" cy="1768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914400"/>
            <a:ext cx="3751900" cy="2295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4086" y="2584680"/>
            <a:ext cx="140010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2967" y="2848280"/>
            <a:ext cx="414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Internal LO amplifier allows a small LO input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3017" y="2584680"/>
            <a:ext cx="2508346" cy="4256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15" y="3458972"/>
            <a:ext cx="4067096" cy="339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1554015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99322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rot="5400000">
            <a:off x="3432039" y="3128111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63161" y="3630398"/>
            <a:ext cx="1966897" cy="35968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4189" y="4001820"/>
            <a:ext cx="4045869" cy="13640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07057" y="3990083"/>
            <a:ext cx="423001" cy="12021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59969" y="3813557"/>
            <a:ext cx="30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All ports are differential</a:t>
            </a:r>
          </a:p>
        </p:txBody>
      </p:sp>
    </p:spTree>
    <p:extLst>
      <p:ext uri="{BB962C8B-B14F-4D97-AF65-F5344CB8AC3E}">
        <p14:creationId xmlns:p14="http://schemas.microsoft.com/office/powerpoint/2010/main" val="41136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7" grpId="0" animBg="1"/>
      <p:bldP spid="18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ADL5801 – Impedance Matching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8" y="914400"/>
            <a:ext cx="3878122" cy="3073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5" y="914400"/>
            <a:ext cx="3913832" cy="3111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83" y="4025783"/>
            <a:ext cx="7019150" cy="24140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089061" y="5157627"/>
            <a:ext cx="7233006" cy="1849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ADL5801 – Isolation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" y="914400"/>
            <a:ext cx="4368415" cy="3416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23" y="951355"/>
            <a:ext cx="4375839" cy="3342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67" y="4311755"/>
            <a:ext cx="3281388" cy="2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Example – </a:t>
            </a:r>
            <a:r>
              <a:rPr lang="en-US" dirty="0" err="1"/>
              <a:t>MiniCircuits</a:t>
            </a:r>
            <a:r>
              <a:rPr lang="en-US" dirty="0"/>
              <a:t> MAC-80H+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324851" cy="5590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449" y="1762125"/>
            <a:ext cx="3086101" cy="1296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07" y="2115691"/>
            <a:ext cx="300514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j-lt"/>
              </a:rPr>
              <a:t>The level of a mixer is basically the required LO signal level</a:t>
            </a:r>
          </a:p>
        </p:txBody>
      </p:sp>
    </p:spTree>
    <p:extLst>
      <p:ext uri="{BB962C8B-B14F-4D97-AF65-F5344CB8AC3E}">
        <p14:creationId xmlns:p14="http://schemas.microsoft.com/office/powerpoint/2010/main" val="1140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 multiplier can realize the mixer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55428" y="1495327"/>
            <a:ext cx="1194816" cy="1194816"/>
            <a:chOff x="2555428" y="1495327"/>
            <a:chExt cx="1194816" cy="1194816"/>
          </a:xfrm>
        </p:grpSpPr>
        <p:sp>
          <p:nvSpPr>
            <p:cNvPr id="4" name="Oval 3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3"/>
              <a:endCxn id="4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649475" y="2092735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3152836" y="2690143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50244" y="2098831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85" y="1479208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455" y="2726421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124" y="1490516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blipFill rotWithShape="0">
                <a:blip r:embed="rId6"/>
                <a:stretch>
                  <a:fillRect r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799759" y="582615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Sum and difference</a:t>
            </a:r>
          </a:p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frequencies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12455" y="5443703"/>
            <a:ext cx="125689" cy="41531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59552" y="5443703"/>
            <a:ext cx="953083" cy="42852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Example – </a:t>
            </a:r>
            <a:r>
              <a:rPr lang="en-US" dirty="0" err="1"/>
              <a:t>MiniCircuits</a:t>
            </a:r>
            <a:r>
              <a:rPr lang="en-US" dirty="0"/>
              <a:t> MAC-80H+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669313" cy="5024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2446" y="5839371"/>
            <a:ext cx="533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lt"/>
              </a:rPr>
              <a:t>Read the fine prints: 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Landing pad dimensions may be dependent on the substrate type and thickness </a:t>
            </a:r>
          </a:p>
        </p:txBody>
      </p:sp>
    </p:spTree>
    <p:extLst>
      <p:ext uri="{BB962C8B-B14F-4D97-AF65-F5344CB8AC3E}">
        <p14:creationId xmlns:p14="http://schemas.microsoft.com/office/powerpoint/2010/main" val="14124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in an RF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Down-conversion example 1: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What is the IF frequency?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Down-conversion example 2: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IF frequency?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Up-conversion example 1: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What is the RF frequency?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b="-2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1790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http://www.digikey.com/en/articles/techzone/2011/oct/the-basics-of-mixers</a:t>
            </a:r>
          </a:p>
        </p:txBody>
      </p:sp>
      <p:grpSp>
        <p:nvGrpSpPr>
          <p:cNvPr id="27652" name="Group 27651"/>
          <p:cNvGrpSpPr/>
          <p:nvPr/>
        </p:nvGrpSpPr>
        <p:grpSpPr>
          <a:xfrm>
            <a:off x="5343695" y="833041"/>
            <a:ext cx="3749362" cy="1455191"/>
            <a:chOff x="5343695" y="833041"/>
            <a:chExt cx="3749362" cy="145519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78335" y="2288231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37833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9775" y="1809750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82002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220075" y="1600201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51" name="Freeform 27650"/>
            <p:cNvSpPr/>
            <p:nvPr/>
          </p:nvSpPr>
          <p:spPr bwMode="auto">
            <a:xfrm>
              <a:off x="6029325" y="1699656"/>
              <a:ext cx="2038350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53" name="Group 27652"/>
          <p:cNvGrpSpPr/>
          <p:nvPr/>
        </p:nvGrpSpPr>
        <p:grpSpPr>
          <a:xfrm>
            <a:off x="5338180" y="2870160"/>
            <a:ext cx="3347576" cy="1571279"/>
            <a:chOff x="5343695" y="2394660"/>
            <a:chExt cx="3347576" cy="157127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5382806" y="3965938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382806" y="2733078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24246" y="3487457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7593598" y="2394660"/>
              <a:ext cx="682174" cy="1571278"/>
              <a:chOff x="7184959" y="2413523"/>
              <a:chExt cx="682174" cy="157127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824496" y="2751941"/>
                <a:ext cx="0" cy="12328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86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48" name="Group 27647"/>
            <p:cNvGrpSpPr/>
            <p:nvPr/>
          </p:nvGrpSpPr>
          <p:grpSpPr>
            <a:xfrm>
              <a:off x="7242251" y="2870160"/>
              <a:ext cx="692434" cy="1095779"/>
              <a:chOff x="7646772" y="2833310"/>
              <a:chExt cx="692434" cy="109577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8224546" y="3277909"/>
                <a:ext cx="0" cy="65118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4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Freeform 35"/>
            <p:cNvSpPr/>
            <p:nvPr/>
          </p:nvSpPr>
          <p:spPr bwMode="auto">
            <a:xfrm>
              <a:off x="5924302" y="3360972"/>
              <a:ext cx="1743153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78938" y="4706723"/>
            <a:ext cx="682174" cy="1664274"/>
            <a:chOff x="7279375" y="2294967"/>
            <a:chExt cx="682174" cy="1664274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7824496" y="2751941"/>
              <a:ext cx="0" cy="120730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5711" y="5138136"/>
            <a:ext cx="3671591" cy="1232861"/>
            <a:chOff x="5335711" y="5138136"/>
            <a:chExt cx="3671591" cy="123286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374822" y="6370996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74822" y="5138136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816262" y="5892515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084166" y="5238368"/>
              <a:ext cx="692434" cy="1132629"/>
              <a:chOff x="7496671" y="2796460"/>
              <a:chExt cx="692434" cy="113262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6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 bwMode="auto">
            <a:xfrm flipH="1">
              <a:off x="5913228" y="5787434"/>
              <a:ext cx="1572425" cy="41962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710" h="461420">
                  <a:moveTo>
                    <a:pt x="1838710" y="457603"/>
                  </a:moveTo>
                  <a:lnTo>
                    <a:pt x="1838710" y="461420"/>
                  </a:lnTo>
                  <a:cubicBezTo>
                    <a:pt x="939341" y="-49829"/>
                    <a:pt x="152400" y="-25452"/>
                    <a:pt x="0" y="25348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14868" y="5256539"/>
              <a:ext cx="692434" cy="1113158"/>
              <a:chOff x="8043173" y="2815931"/>
              <a:chExt cx="692434" cy="111315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75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Freeform 47"/>
            <p:cNvSpPr/>
            <p:nvPr/>
          </p:nvSpPr>
          <p:spPr bwMode="auto">
            <a:xfrm flipH="1">
              <a:off x="5912876" y="5530253"/>
              <a:ext cx="2289013" cy="676810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  <a:gd name="connsiteX0" fmla="*/ 1785386 w 1785386"/>
                <a:gd name="connsiteY0" fmla="*/ 323111 h 326928"/>
                <a:gd name="connsiteX1" fmla="*/ 1785386 w 1785386"/>
                <a:gd name="connsiteY1" fmla="*/ 326928 h 326928"/>
                <a:gd name="connsiteX2" fmla="*/ 0 w 1785386"/>
                <a:gd name="connsiteY2" fmla="*/ 94616 h 326928"/>
                <a:gd name="connsiteX0" fmla="*/ 1785386 w 1785386"/>
                <a:gd name="connsiteY0" fmla="*/ 362941 h 366758"/>
                <a:gd name="connsiteX1" fmla="*/ 1785386 w 1785386"/>
                <a:gd name="connsiteY1" fmla="*/ 366758 h 366758"/>
                <a:gd name="connsiteX2" fmla="*/ 0 w 1785386"/>
                <a:gd name="connsiteY2" fmla="*/ 13444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5386" h="366758">
                  <a:moveTo>
                    <a:pt x="1785386" y="362941"/>
                  </a:moveTo>
                  <a:lnTo>
                    <a:pt x="1785386" y="366758"/>
                  </a:lnTo>
                  <a:cubicBezTo>
                    <a:pt x="886017" y="-144491"/>
                    <a:pt x="499009" y="-18234"/>
                    <a:pt x="0" y="134446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0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=2350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r>
                  <a:rPr lang="en-US" dirty="0"/>
                  <a:t>Signals at the image frequency will be down-converted to IF frequency and corrupted the desired signal</a:t>
                </a:r>
              </a:p>
              <a:p>
                <a:pPr lvl="1"/>
                <a:r>
                  <a:rPr lang="en-US" dirty="0"/>
                  <a:t>Even if there is no other signal at the image frequency, noise can still be down-converted, lowering your NF by 3 dB!</a:t>
                </a:r>
              </a:p>
              <a:p>
                <a:pPr lvl="1"/>
                <a:r>
                  <a:rPr lang="en-US" dirty="0"/>
                  <a:t>An image reject filter is usually put in front of the mixer to attenuate the signals and noise at the image frequency; more on this later!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125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56509" y="6649240"/>
            <a:ext cx="6616930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5650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9389" y="5692278"/>
            <a:ext cx="0" cy="956964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3988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54279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158489" y="5184001"/>
            <a:ext cx="2451736" cy="627461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78355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  <a:blipFill rotWithShape="0">
                <a:blip r:embed="rId6"/>
                <a:stretch>
                  <a:fillRect l="-5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 bwMode="auto">
          <a:xfrm>
            <a:off x="2947465" y="5203930"/>
            <a:ext cx="4529660" cy="856323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19089" y="5399359"/>
            <a:ext cx="869632" cy="1441620"/>
            <a:chOff x="5395965" y="5416380"/>
            <a:chExt cx="869632" cy="144162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395965" y="542611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10225" y="5426110"/>
              <a:ext cx="44893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51337" y="541638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err="1"/>
              <a:t>Superheterodyne</a:t>
            </a:r>
            <a:r>
              <a:rPr lang="en-US" dirty="0"/>
              <a:t> Receiver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diagram with a more modern look</a:t>
            </a:r>
          </a:p>
          <a:p>
            <a:pPr lvl="1"/>
            <a:r>
              <a:rPr lang="en-US" dirty="0"/>
              <a:t>Principles are still the same</a:t>
            </a:r>
          </a:p>
        </p:txBody>
      </p:sp>
      <p:pic>
        <p:nvPicPr>
          <p:cNvPr id="2050" name="Picture 2" descr="http://mwrf.com/site-files/mwrf.com/files/archive/mwrf.com/Files/30/7470/Figur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3" y="1623792"/>
            <a:ext cx="6924907" cy="3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4112" y="6611779"/>
            <a:ext cx="5228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5469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Mixer Implementations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Fundamentally, mixing (heterodyning) can happen by two mechanisms</a:t>
            </a:r>
          </a:p>
          <a:p>
            <a:pPr lvl="1"/>
            <a:r>
              <a:rPr lang="en-US" dirty="0"/>
              <a:t>Non-linear circuit</a:t>
            </a:r>
          </a:p>
          <a:p>
            <a:pPr lvl="1"/>
            <a:r>
              <a:rPr lang="en-US" dirty="0"/>
              <a:t>Linear but time-variant circuit</a:t>
            </a:r>
          </a:p>
          <a:p>
            <a:pPr lvl="1"/>
            <a:r>
              <a:rPr lang="en-US" dirty="0"/>
              <a:t>(Of course!) non-linear and time-variant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by Non-linear Circuit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3718317" cy="4335463"/>
          </a:xfrm>
        </p:spPr>
        <p:txBody>
          <a:bodyPr/>
          <a:lstStyle/>
          <a:p>
            <a:r>
              <a:rPr lang="en-US" dirty="0"/>
              <a:t>Example: consider a square-law device (could be a properly biased diode or FET transistor)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blipFill rotWithShape="0">
                <a:blip r:embed="rId2"/>
                <a:stretch>
                  <a:fillRect l="-3158" r="-526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17" name="Group 29716"/>
          <p:cNvGrpSpPr>
            <a:grpSpLocks noChangeAspect="1"/>
          </p:cNvGrpSpPr>
          <p:nvPr/>
        </p:nvGrpSpPr>
        <p:grpSpPr>
          <a:xfrm>
            <a:off x="5103202" y="1070665"/>
            <a:ext cx="3625037" cy="1554836"/>
            <a:chOff x="829320" y="1695450"/>
            <a:chExt cx="4531297" cy="1943545"/>
          </a:xfrm>
        </p:grpSpPr>
        <p:grpSp>
          <p:nvGrpSpPr>
            <p:cNvPr id="39" name="Group 38"/>
            <p:cNvGrpSpPr/>
            <p:nvPr/>
          </p:nvGrpSpPr>
          <p:grpSpPr>
            <a:xfrm>
              <a:off x="829320" y="2036064"/>
              <a:ext cx="499872" cy="499872"/>
              <a:chOff x="1877568" y="2036064"/>
              <a:chExt cx="499872" cy="499872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29320" y="2751443"/>
              <a:ext cx="499872" cy="499872"/>
              <a:chOff x="1877568" y="2036064"/>
              <a:chExt cx="499872" cy="499872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endCxn id="60" idx="0"/>
            </p:cNvCxnSpPr>
            <p:nvPr/>
          </p:nvCxnSpPr>
          <p:spPr>
            <a:xfrm>
              <a:off x="1079256" y="2535936"/>
              <a:ext cx="0" cy="21550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9256" y="1856512"/>
              <a:ext cx="0" cy="17955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79256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6" name="Group 29705"/>
            <p:cNvGrpSpPr/>
            <p:nvPr/>
          </p:nvGrpSpPr>
          <p:grpSpPr>
            <a:xfrm>
              <a:off x="937305" y="3251315"/>
              <a:ext cx="283902" cy="387679"/>
              <a:chOff x="1972893" y="3251315"/>
              <a:chExt cx="283902" cy="387679"/>
            </a:xfrm>
          </p:grpSpPr>
          <p:cxnSp>
            <p:nvCxnSpPr>
              <p:cNvPr id="63" name="Straight Connector 62"/>
              <p:cNvCxnSpPr>
                <a:endCxn id="4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9697" name="Rectangle 29696"/>
            <p:cNvSpPr/>
            <p:nvPr/>
          </p:nvSpPr>
          <p:spPr bwMode="auto">
            <a:xfrm>
              <a:off x="2172945" y="1695450"/>
              <a:ext cx="1342828" cy="166447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9699" name="Straight Arrow Connector 29698"/>
            <p:cNvCxnSpPr/>
            <p:nvPr/>
          </p:nvCxnSpPr>
          <p:spPr>
            <a:xfrm flipV="1">
              <a:off x="2422881" y="1946289"/>
              <a:ext cx="0" cy="125511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1" name="Straight Arrow Connector 29700"/>
            <p:cNvCxnSpPr/>
            <p:nvPr/>
          </p:nvCxnSpPr>
          <p:spPr>
            <a:xfrm>
              <a:off x="2422881" y="3201404"/>
              <a:ext cx="884931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5" name="Freeform 29704"/>
            <p:cNvSpPr/>
            <p:nvPr/>
          </p:nvSpPr>
          <p:spPr bwMode="auto">
            <a:xfrm>
              <a:off x="2402937" y="1943100"/>
              <a:ext cx="771525" cy="1257300"/>
            </a:xfrm>
            <a:custGeom>
              <a:avLst/>
              <a:gdLst>
                <a:gd name="connsiteX0" fmla="*/ 0 w 733425"/>
                <a:gd name="connsiteY0" fmla="*/ 1238250 h 1238250"/>
                <a:gd name="connsiteX1" fmla="*/ 733425 w 733425"/>
                <a:gd name="connsiteY1" fmla="*/ 0 h 123825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525" h="1257300">
                  <a:moveTo>
                    <a:pt x="0" y="1257300"/>
                  </a:moveTo>
                  <a:cubicBezTo>
                    <a:pt x="255587" y="1248569"/>
                    <a:pt x="654050" y="954088"/>
                    <a:pt x="771525" y="0"/>
                  </a:cubicBezTo>
                </a:path>
              </a:pathLst>
            </a:cu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783638" y="3251315"/>
              <a:ext cx="283902" cy="387679"/>
              <a:chOff x="1972893" y="3251315"/>
              <a:chExt cx="283902" cy="387679"/>
            </a:xfrm>
          </p:grpSpPr>
          <p:cxnSp>
            <p:nvCxnSpPr>
              <p:cNvPr id="76" name="Straight Connector 75"/>
              <p:cNvCxnSpPr>
                <a:endCxn id="7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29708" name="Straight Connector 29707"/>
            <p:cNvCxnSpPr/>
            <p:nvPr/>
          </p:nvCxnSpPr>
          <p:spPr>
            <a:xfrm>
              <a:off x="1925589" y="3251315"/>
              <a:ext cx="24735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15773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4509247" y="2182979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10800000">
              <a:off x="4467510" y="3468537"/>
              <a:ext cx="283902" cy="17045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6" name="Straight Connector 85"/>
            <p:cNvCxnSpPr>
              <a:endCxn id="81" idx="0"/>
            </p:cNvCxnSpPr>
            <p:nvPr/>
          </p:nvCxnSpPr>
          <p:spPr>
            <a:xfrm>
              <a:off x="4609461" y="1856512"/>
              <a:ext cx="1" cy="3264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2" name="TextBox 29711"/>
                <p:cNvSpPr txBox="1"/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712" name="TextBox 297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50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16" name="Straight Connector 29715"/>
            <p:cNvCxnSpPr>
              <a:stCxn id="81" idx="2"/>
              <a:endCxn id="84" idx="3"/>
            </p:cNvCxnSpPr>
            <p:nvPr/>
          </p:nvCxnSpPr>
          <p:spPr>
            <a:xfrm flipH="1">
              <a:off x="4609461" y="2779763"/>
              <a:ext cx="1" cy="688774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16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301" r="-1075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8" name="TextBox 29717"/>
              <p:cNvSpPr txBox="1"/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718" name="TextBox 297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238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9" name="TextBox 29718"/>
          <p:cNvSpPr txBox="1"/>
          <p:nvPr/>
        </p:nvSpPr>
        <p:spPr>
          <a:xfrm>
            <a:off x="5737600" y="111232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3705" y="19358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aln/>
                            </m:rP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64771" y="551431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95" y="4839200"/>
            <a:ext cx="251391" cy="67511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426495" y="4776859"/>
            <a:ext cx="3076605" cy="737455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9529" y="3007878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Spurious signals</a:t>
            </a:r>
          </a:p>
        </p:txBody>
      </p:sp>
      <p:cxnSp>
        <p:nvCxnSpPr>
          <p:cNvPr id="12" name="Straight Arrow Connector 11"/>
          <p:cNvCxnSpPr>
            <a:stCxn id="48" idx="2"/>
          </p:cNvCxnSpPr>
          <p:nvPr/>
        </p:nvCxnSpPr>
        <p:spPr>
          <a:xfrm flipH="1">
            <a:off x="3466921" y="3469543"/>
            <a:ext cx="3888796" cy="3776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6712" y="3474226"/>
            <a:ext cx="1939005" cy="3727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by Non-linear Circuit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206945" cy="4335463"/>
          </a:xfrm>
        </p:spPr>
        <p:txBody>
          <a:bodyPr/>
          <a:lstStyle/>
          <a:p>
            <a:r>
              <a:rPr lang="en-US" dirty="0"/>
              <a:t>Simple diode mixer</a:t>
            </a:r>
          </a:p>
          <a:p>
            <a:pPr lvl="1"/>
            <a:r>
              <a:rPr lang="en-US" dirty="0"/>
              <a:t>Diodes typically exhibit exponential I-V characteristics, which, at small signals, can be expanded to a polynomial</a:t>
            </a:r>
          </a:p>
          <a:p>
            <a:pPr lvl="1"/>
            <a:r>
              <a:rPr lang="en-US" dirty="0" err="1"/>
              <a:t>Schottky</a:t>
            </a:r>
            <a:r>
              <a:rPr lang="en-US" dirty="0"/>
              <a:t> diodes are predominant in mixer applications, particularly at millimeter-wave frequencies, </a:t>
            </a:r>
            <a:r>
              <a:rPr lang="en-US"/>
              <a:t>because of their </a:t>
            </a:r>
            <a:r>
              <a:rPr lang="en-US" dirty="0"/>
              <a:t>fast transition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𝑛𝑘𝑇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11" name="Group 10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4" name="Isosceles Triangle 3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702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4" y="3987682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 bwMode="auto">
          <a:xfrm>
            <a:off x="6915858" y="3887138"/>
            <a:ext cx="1299210" cy="2589900"/>
          </a:xfrm>
          <a:prstGeom prst="rect">
            <a:avLst/>
          </a:prstGeom>
          <a:solidFill>
            <a:srgbClr val="FF99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3731" y="3278887"/>
            <a:ext cx="25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Non-linear region for mixer applications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693" y="4956449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</a:t>
            </a: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V="1">
            <a:off x="2262530" y="4643328"/>
            <a:ext cx="393121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</p:cNvCxnSpPr>
          <p:nvPr/>
        </p:nvCxnSpPr>
        <p:spPr>
          <a:xfrm flipV="1">
            <a:off x="2262530" y="4643328"/>
            <a:ext cx="1301734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44" grpId="0"/>
    </p:bld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32632</TotalTime>
  <Words>1570</Words>
  <Application>Microsoft Office PowerPoint</Application>
  <PresentationFormat>On-screen Show (4:3)</PresentationFormat>
  <Paragraphs>305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Design of RF &amp; Microwave Systems</vt:lpstr>
      <vt:lpstr>Heterodyne </vt:lpstr>
      <vt:lpstr>The Ideal Multiplier</vt:lpstr>
      <vt:lpstr>Mixer in an RF System</vt:lpstr>
      <vt:lpstr>Image Frequency</vt:lpstr>
      <vt:lpstr>Superheterodyne Receiver</vt:lpstr>
      <vt:lpstr>Mixer Implementations</vt:lpstr>
      <vt:lpstr>Mixing by Non-linear Circuit</vt:lpstr>
      <vt:lpstr>Mixing by Non-linear Circuit</vt:lpstr>
      <vt:lpstr>Diode Mixer</vt:lpstr>
      <vt:lpstr>Mixing by Other Forms of Non-linearities</vt:lpstr>
      <vt:lpstr>Mixing by Linear Time Varying Circuit</vt:lpstr>
      <vt:lpstr>Mixing by Linear Time Varying Circuit</vt:lpstr>
      <vt:lpstr>Mixing by Linear Time Varying Circuit</vt:lpstr>
      <vt:lpstr>Balanced Mixer Designs</vt:lpstr>
      <vt:lpstr>Realizing a Switching based Mixer</vt:lpstr>
      <vt:lpstr>Circuit Implementation of a Multiplier</vt:lpstr>
      <vt:lpstr>Circuit Implementation of a Multiplier</vt:lpstr>
      <vt:lpstr>Mixer Specifications – Impedance Matching</vt:lpstr>
      <vt:lpstr>Attenuator (Pad) as Matching Network</vt:lpstr>
      <vt:lpstr>Mixer Specifications – Conversion Gain (Loss)</vt:lpstr>
      <vt:lpstr>Mixer Specifications – Noise</vt:lpstr>
      <vt:lpstr>Mixer Specifications – Power Handling</vt:lpstr>
      <vt:lpstr>Mixer Specifications – Intermodulation</vt:lpstr>
      <vt:lpstr>Mixer Specifications  -- Isolation</vt:lpstr>
      <vt:lpstr>Mixer Example: Analog Devices ADL5801</vt:lpstr>
      <vt:lpstr>ADL5801 – Impedance Matching</vt:lpstr>
      <vt:lpstr>ADL5801 – Isolation </vt:lpstr>
      <vt:lpstr>Mixer Example – MiniCircuits MAC-80H+</vt:lpstr>
      <vt:lpstr>Mixer Example – MiniCircuits MAC-80H+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1139</cp:revision>
  <cp:lastPrinted>2013-10-02T22:47:25Z</cp:lastPrinted>
  <dcterms:created xsi:type="dcterms:W3CDTF">2012-04-15T01:51:12Z</dcterms:created>
  <dcterms:modified xsi:type="dcterms:W3CDTF">2018-10-20T07:49:39Z</dcterms:modified>
</cp:coreProperties>
</file>