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8" r:id="rId2"/>
    <p:sldId id="276" r:id="rId3"/>
    <p:sldId id="278" r:id="rId4"/>
    <p:sldId id="279" r:id="rId5"/>
    <p:sldId id="280" r:id="rId6"/>
    <p:sldId id="281" r:id="rId7"/>
    <p:sldId id="282" r:id="rId8"/>
    <p:sldId id="283" r:id="rId9"/>
    <p:sldId id="284" r:id="rId10"/>
    <p:sldId id="285" r:id="rId11"/>
    <p:sldId id="286" r:id="rId12"/>
    <p:sldId id="289" r:id="rId13"/>
    <p:sldId id="290" r:id="rId14"/>
    <p:sldId id="291" r:id="rId15"/>
    <p:sldId id="292" r:id="rId16"/>
    <p:sldId id="293" r:id="rId17"/>
    <p:sldId id="287" r:id="rId18"/>
    <p:sldId id="259" r:id="rId19"/>
    <p:sldId id="260" r:id="rId20"/>
    <p:sldId id="261" r:id="rId21"/>
    <p:sldId id="262" r:id="rId22"/>
    <p:sldId id="268" r:id="rId23"/>
    <p:sldId id="266" r:id="rId24"/>
    <p:sldId id="267" r:id="rId25"/>
    <p:sldId id="269" r:id="rId26"/>
    <p:sldId id="270" r:id="rId27"/>
    <p:sldId id="271" r:id="rId28"/>
    <p:sldId id="272" r:id="rId29"/>
    <p:sldId id="273" r:id="rId30"/>
    <p:sldId id="274" r:id="rId31"/>
    <p:sldId id="275" r:id="rId32"/>
    <p:sldId id="295" r:id="rId3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2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8" charset="0"/>
        <a:ea typeface="+mn-ea"/>
        <a:cs typeface="+mn-cs"/>
      </a:defRPr>
    </a:lvl5pPr>
    <a:lvl6pPr marL="2286000" algn="l" defTabSz="457200" rtl="0" eaLnBrk="1" latinLnBrk="0" hangingPunct="1">
      <a:defRPr sz="2400" kern="1200">
        <a:solidFill>
          <a:schemeClr val="tx1"/>
        </a:solidFill>
        <a:latin typeface="Times" pitchFamily="-28" charset="0"/>
        <a:ea typeface="+mn-ea"/>
        <a:cs typeface="+mn-cs"/>
      </a:defRPr>
    </a:lvl6pPr>
    <a:lvl7pPr marL="2743200" algn="l" defTabSz="457200" rtl="0" eaLnBrk="1" latinLnBrk="0" hangingPunct="1">
      <a:defRPr sz="2400" kern="1200">
        <a:solidFill>
          <a:schemeClr val="tx1"/>
        </a:solidFill>
        <a:latin typeface="Times" pitchFamily="-28" charset="0"/>
        <a:ea typeface="+mn-ea"/>
        <a:cs typeface="+mn-cs"/>
      </a:defRPr>
    </a:lvl7pPr>
    <a:lvl8pPr marL="3200400" algn="l" defTabSz="457200" rtl="0" eaLnBrk="1" latinLnBrk="0" hangingPunct="1">
      <a:defRPr sz="2400" kern="1200">
        <a:solidFill>
          <a:schemeClr val="tx1"/>
        </a:solidFill>
        <a:latin typeface="Times" pitchFamily="-28" charset="0"/>
        <a:ea typeface="+mn-ea"/>
        <a:cs typeface="+mn-cs"/>
      </a:defRPr>
    </a:lvl8pPr>
    <a:lvl9pPr marL="3657600" algn="l" defTabSz="457200" rtl="0" eaLnBrk="1" latinLnBrk="0" hangingPunct="1">
      <a:defRPr sz="2400" kern="1200">
        <a:solidFill>
          <a:schemeClr val="tx1"/>
        </a:solidFill>
        <a:latin typeface="Times" pitchFamily="-2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34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guang" initials="X" lastIdx="1" clrIdx="0"/>
  <p:cmAuthor id="1" name="Xiaoguang Liu" initials="XL" lastIdx="1" clrIdx="1">
    <p:extLst>
      <p:ext uri="{19B8F6BF-5375-455C-9EA6-DF929625EA0E}">
        <p15:presenceInfo xmlns:p15="http://schemas.microsoft.com/office/powerpoint/2012/main" userId="Xiaoguang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00000"/>
    <a:srgbClr val="FFFFFF"/>
    <a:srgbClr val="FF6600"/>
    <a:srgbClr val="091D58"/>
    <a:srgbClr val="FFFFCC"/>
    <a:srgbClr val="BF9900"/>
    <a:srgbClr val="0000FF"/>
    <a:srgbClr val="B187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31" autoAdjust="0"/>
    <p:restoredTop sz="93939" autoAdjust="0"/>
  </p:normalViewPr>
  <p:slideViewPr>
    <p:cSldViewPr snapToGrid="0" snapToObjects="1">
      <p:cViewPr varScale="1">
        <p:scale>
          <a:sx n="90" d="100"/>
          <a:sy n="90" d="100"/>
        </p:scale>
        <p:origin x="348" y="78"/>
      </p:cViewPr>
      <p:guideLst>
        <p:guide orient="horz" pos="2160"/>
        <p:guide pos="134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6" d="100"/>
          <a:sy n="96" d="100"/>
        </p:scale>
        <p:origin x="-3516" y="-102"/>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177155" name="Rectangle 3"/>
          <p:cNvSpPr>
            <a:spLocks noGrp="1" noChangeArrowheads="1"/>
          </p:cNvSpPr>
          <p:nvPr>
            <p:ph type="dt" sz="quarter"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F33530C9-BF13-40EE-A1EC-EBBB0134EBBA}" type="datetime1">
              <a:rPr lang="en-US"/>
              <a:pPr/>
              <a:t>9/22/2015 Tuesday</a:t>
            </a:fld>
            <a:endParaRPr lang="en-US"/>
          </a:p>
        </p:txBody>
      </p:sp>
      <p:sp>
        <p:nvSpPr>
          <p:cNvPr id="177156" name="Rectangle 4"/>
          <p:cNvSpPr>
            <a:spLocks noGrp="1" noChangeArrowheads="1"/>
          </p:cNvSpPr>
          <p:nvPr>
            <p:ph type="ftr" sz="quarter" idx="2"/>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177157" name="Rectangle 5"/>
          <p:cNvSpPr>
            <a:spLocks noGrp="1" noChangeArrowheads="1"/>
          </p:cNvSpPr>
          <p:nvPr>
            <p:ph type="sldNum" sz="quarter" idx="3"/>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8773B9CC-05C5-43A0-B8BB-C3B1453C3799}" type="slidenum">
              <a:rPr lang="en-US"/>
              <a:pPr/>
              <a:t>‹#›</a:t>
            </a:fld>
            <a:endParaRPr lang="en-US"/>
          </a:p>
        </p:txBody>
      </p:sp>
    </p:spTree>
    <p:extLst>
      <p:ext uri="{BB962C8B-B14F-4D97-AF65-F5344CB8AC3E}">
        <p14:creationId xmlns:p14="http://schemas.microsoft.com/office/powerpoint/2010/main" val="3705593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7DD20F8F-B3A0-465C-A2C5-4272F8BE0711}" type="datetime1">
              <a:rPr lang="en-US"/>
              <a:pPr/>
              <a:t>9/22/2015 Tuesday</a:t>
            </a:fld>
            <a:endParaRPr lang="en-US"/>
          </a:p>
        </p:txBody>
      </p:sp>
      <p:sp>
        <p:nvSpPr>
          <p:cNvPr id="3076" name="Rectangle 4"/>
          <p:cNvSpPr>
            <a:spLocks noGrp="1" noRot="1" noChangeAspect="1" noChangeArrowheads="1" noTextEdit="1"/>
          </p:cNvSpPr>
          <p:nvPr>
            <p:ph type="sldImg" idx="2"/>
          </p:nvPr>
        </p:nvSpPr>
        <p:spPr bwMode="auto">
          <a:xfrm>
            <a:off x="1171575" y="687388"/>
            <a:ext cx="4679950" cy="3509962"/>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6060" y="4425646"/>
            <a:ext cx="5191004" cy="419673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CFF31767-D1A3-4648-B372-2E096E58CC1D}" type="slidenum">
              <a:rPr lang="en-US"/>
              <a:pPr/>
              <a:t>‹#›</a:t>
            </a:fld>
            <a:endParaRPr lang="en-US"/>
          </a:p>
        </p:txBody>
      </p:sp>
    </p:spTree>
    <p:extLst>
      <p:ext uri="{BB962C8B-B14F-4D97-AF65-F5344CB8AC3E}">
        <p14:creationId xmlns:p14="http://schemas.microsoft.com/office/powerpoint/2010/main" val="25896214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7DD20F8F-B3A0-465C-A2C5-4272F8BE0711}" type="datetime1">
              <a:rPr lang="en-US" smtClean="0"/>
              <a:pPr/>
              <a:t>9/22/2015 Tuesday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a:t>
            </a:fld>
            <a:endParaRPr lang="en-US"/>
          </a:p>
        </p:txBody>
      </p:sp>
    </p:spTree>
    <p:extLst>
      <p:ext uri="{BB962C8B-B14F-4D97-AF65-F5344CB8AC3E}">
        <p14:creationId xmlns:p14="http://schemas.microsoft.com/office/powerpoint/2010/main" val="31434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adverse</a:t>
            </a:r>
            <a:r>
              <a:rPr lang="en-US" baseline="0" dirty="0" smtClean="0"/>
              <a:t> effect of un-matched split ports</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9/22/2015 Tuesday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5</a:t>
            </a:fld>
            <a:endParaRPr lang="en-US"/>
          </a:p>
        </p:txBody>
      </p:sp>
    </p:spTree>
    <p:extLst>
      <p:ext uri="{BB962C8B-B14F-4D97-AF65-F5344CB8AC3E}">
        <p14:creationId xmlns:p14="http://schemas.microsoft.com/office/powerpoint/2010/main" val="194827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http://www.markimicrowave.com/Couplers/3_dB_Quadrature_90_degree_Hybrids/QH-0440.aspx	</a:t>
            </a:r>
          </a:p>
          <a:p>
            <a:r>
              <a:rPr lang="en-US" dirty="0" smtClean="0"/>
              <a:t>http://www.ihf.uni-stuttgart.de/forschung/forschungsgebiete/uwb/index.en.html</a:t>
            </a:r>
          </a:p>
          <a:p>
            <a:r>
              <a:rPr lang="en-US" dirty="0" smtClean="0"/>
              <a:t>http://innovativepp.com/surface-mount-90-degree-hybrid-coupler/</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9/22/2015 Tuesday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10</a:t>
            </a:fld>
            <a:endParaRPr lang="en-US"/>
          </a:p>
        </p:txBody>
      </p:sp>
    </p:spTree>
    <p:extLst>
      <p:ext uri="{BB962C8B-B14F-4D97-AF65-F5344CB8AC3E}">
        <p14:creationId xmlns:p14="http://schemas.microsoft.com/office/powerpoint/2010/main" val="375956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photos</a:t>
            </a:r>
            <a:r>
              <a:rPr lang="en-US" baseline="0" dirty="0" smtClean="0"/>
              <a:t> of actual 180 hybrids</a:t>
            </a:r>
          </a:p>
        </p:txBody>
      </p:sp>
      <p:sp>
        <p:nvSpPr>
          <p:cNvPr id="4" name="Date Placeholder 3"/>
          <p:cNvSpPr>
            <a:spLocks noGrp="1"/>
          </p:cNvSpPr>
          <p:nvPr>
            <p:ph type="dt" idx="10"/>
          </p:nvPr>
        </p:nvSpPr>
        <p:spPr/>
        <p:txBody>
          <a:bodyPr/>
          <a:lstStyle/>
          <a:p>
            <a:fld id="{7DD20F8F-B3A0-465C-A2C5-4272F8BE0711}" type="datetime1">
              <a:rPr lang="en-US" smtClean="0"/>
              <a:pPr/>
              <a:t>9/22/2015 Tuesday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17</a:t>
            </a:fld>
            <a:endParaRPr lang="en-US"/>
          </a:p>
        </p:txBody>
      </p:sp>
    </p:spTree>
    <p:extLst>
      <p:ext uri="{BB962C8B-B14F-4D97-AF65-F5344CB8AC3E}">
        <p14:creationId xmlns:p14="http://schemas.microsoft.com/office/powerpoint/2010/main" val="198934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
        <p:nvSpPr>
          <p:cNvPr id="7" name="Picture Placeholder 6"/>
          <p:cNvSpPr>
            <a:spLocks noGrp="1"/>
          </p:cNvSpPr>
          <p:nvPr>
            <p:ph type="pic" sz="quarter" idx="10"/>
          </p:nvPr>
        </p:nvSpPr>
        <p:spPr>
          <a:xfrm>
            <a:off x="430213" y="1676400"/>
            <a:ext cx="1328737" cy="1330325"/>
          </a:xfrm>
        </p:spPr>
        <p:txBody>
          <a:bodyPr/>
          <a:lstStyle/>
          <a:p>
            <a:endParaRPr lang="en-US"/>
          </a:p>
        </p:txBody>
      </p:sp>
      <p:sp>
        <p:nvSpPr>
          <p:cNvPr id="8" name="Picture Placeholder 6"/>
          <p:cNvSpPr>
            <a:spLocks noGrp="1"/>
          </p:cNvSpPr>
          <p:nvPr>
            <p:ph type="pic" sz="quarter" idx="11"/>
          </p:nvPr>
        </p:nvSpPr>
        <p:spPr>
          <a:xfrm>
            <a:off x="1824096" y="1676400"/>
            <a:ext cx="1328737" cy="1330325"/>
          </a:xfrm>
        </p:spPr>
        <p:txBody>
          <a:bodyPr/>
          <a:lstStyle/>
          <a:p>
            <a:endParaRPr lang="en-US"/>
          </a:p>
        </p:txBody>
      </p:sp>
      <p:sp>
        <p:nvSpPr>
          <p:cNvPr id="9" name="Picture Placeholder 6"/>
          <p:cNvSpPr>
            <a:spLocks noGrp="1"/>
          </p:cNvSpPr>
          <p:nvPr>
            <p:ph type="pic" sz="quarter" idx="12"/>
          </p:nvPr>
        </p:nvSpPr>
        <p:spPr>
          <a:xfrm>
            <a:off x="3217979" y="1676400"/>
            <a:ext cx="1328737" cy="1330325"/>
          </a:xfrm>
        </p:spPr>
        <p:txBody>
          <a:bodyPr/>
          <a:lstStyle/>
          <a:p>
            <a:endParaRPr lang="en-US"/>
          </a:p>
        </p:txBody>
      </p:sp>
      <p:sp>
        <p:nvSpPr>
          <p:cNvPr id="10" name="Picture Placeholder 6"/>
          <p:cNvSpPr>
            <a:spLocks noGrp="1"/>
          </p:cNvSpPr>
          <p:nvPr>
            <p:ph type="pic" sz="quarter" idx="13"/>
          </p:nvPr>
        </p:nvSpPr>
        <p:spPr>
          <a:xfrm>
            <a:off x="4611862" y="1676400"/>
            <a:ext cx="1328737" cy="1330325"/>
          </a:xfrm>
        </p:spPr>
        <p:txBody>
          <a:bodyPr/>
          <a:lstStyle/>
          <a:p>
            <a:endParaRPr lang="en-US"/>
          </a:p>
        </p:txBody>
      </p:sp>
      <p:sp>
        <p:nvSpPr>
          <p:cNvPr id="11" name="Picture Placeholder 6"/>
          <p:cNvSpPr>
            <a:spLocks noGrp="1"/>
          </p:cNvSpPr>
          <p:nvPr>
            <p:ph type="pic" sz="quarter" idx="14"/>
          </p:nvPr>
        </p:nvSpPr>
        <p:spPr>
          <a:xfrm>
            <a:off x="6005745" y="1676400"/>
            <a:ext cx="1328737" cy="1330325"/>
          </a:xfrm>
        </p:spPr>
        <p:txBody>
          <a:bodyPr/>
          <a:lstStyle/>
          <a:p>
            <a:endParaRPr lang="en-US"/>
          </a:p>
        </p:txBody>
      </p:sp>
      <p:sp>
        <p:nvSpPr>
          <p:cNvPr id="12" name="Picture Placeholder 6"/>
          <p:cNvSpPr>
            <a:spLocks noGrp="1"/>
          </p:cNvSpPr>
          <p:nvPr>
            <p:ph type="pic" sz="quarter" idx="15"/>
          </p:nvPr>
        </p:nvSpPr>
        <p:spPr>
          <a:xfrm>
            <a:off x="7399629" y="1676400"/>
            <a:ext cx="1328737" cy="1330325"/>
          </a:xfrm>
        </p:spPr>
        <p:txBody>
          <a:bodyPr/>
          <a:lstStyle/>
          <a:p>
            <a:endParaRPr lang="en-US"/>
          </a:p>
        </p:txBody>
      </p:sp>
      <p:sp>
        <p:nvSpPr>
          <p:cNvPr id="14" name="Picture Placeholder 13"/>
          <p:cNvSpPr>
            <a:spLocks noGrp="1"/>
          </p:cNvSpPr>
          <p:nvPr>
            <p:ph type="pic" sz="quarter" idx="16"/>
          </p:nvPr>
        </p:nvSpPr>
        <p:spPr>
          <a:xfrm>
            <a:off x="430213" y="401638"/>
            <a:ext cx="3227387" cy="969962"/>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9" descr="PPT_Template_WHITE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4"/>
          <p:cNvSpPr>
            <a:spLocks noGrp="1" noChangeArrowheads="1"/>
          </p:cNvSpPr>
          <p:nvPr>
            <p:ph type="title"/>
          </p:nvPr>
        </p:nvSpPr>
        <p:spPr bwMode="auto">
          <a:xfrm>
            <a:off x="304799" y="0"/>
            <a:ext cx="7453745" cy="914400"/>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defRPr>
                <a:latin typeface="Franklin Gothic Medium Cond" panose="020B0606030402020204" pitchFamily="34" charset="0"/>
              </a:defRPr>
            </a:lvl1pPr>
          </a:lstStyle>
          <a:p>
            <a:pPr lvl="0"/>
            <a:r>
              <a:rPr lang="en-US" dirty="0" smtClean="0"/>
              <a:t>Click to edit Master title</a:t>
            </a:r>
            <a:endParaRPr lang="en-US" dirty="0"/>
          </a:p>
        </p:txBody>
      </p:sp>
      <p:sp>
        <p:nvSpPr>
          <p:cNvPr id="10" name="Line 26"/>
          <p:cNvSpPr>
            <a:spLocks noChangeShapeType="1"/>
          </p:cNvSpPr>
          <p:nvPr userDrawn="1"/>
        </p:nvSpPr>
        <p:spPr bwMode="auto">
          <a:xfrm>
            <a:off x="304799" y="806820"/>
            <a:ext cx="8493125" cy="0"/>
          </a:xfrm>
          <a:prstGeom prst="line">
            <a:avLst/>
          </a:prstGeom>
          <a:noFill/>
          <a:ln w="57150">
            <a:solidFill>
              <a:srgbClr val="BF9900"/>
            </a:solidFill>
            <a:round/>
            <a:headEnd/>
            <a:tailEnd/>
          </a:ln>
          <a:effectLst/>
        </p:spPr>
        <p:txBody>
          <a:bodyPr wrap="none" anchor="ctr"/>
          <a:lstStyle/>
          <a:p>
            <a:pPr>
              <a:defRPr/>
            </a:pPr>
            <a:endParaRPr lang="en-US" dirty="0">
              <a:latin typeface="Times" pitchFamily="1" charset="0"/>
            </a:endParaRPr>
          </a:p>
        </p:txBody>
      </p:sp>
      <p:sp>
        <p:nvSpPr>
          <p:cNvPr id="13" name="Text Placeholder 12"/>
          <p:cNvSpPr>
            <a:spLocks noGrp="1"/>
          </p:cNvSpPr>
          <p:nvPr>
            <p:ph type="body" sz="quarter" idx="10"/>
          </p:nvPr>
        </p:nvSpPr>
        <p:spPr>
          <a:xfrm>
            <a:off x="304800" y="933262"/>
            <a:ext cx="8493125" cy="4335463"/>
          </a:xfrm>
        </p:spPr>
        <p:txBody>
          <a:bodyPr lIns="0"/>
          <a:lstStyle>
            <a:lvl1pPr marL="342900" indent="-342900">
              <a:lnSpc>
                <a:spcPct val="100000"/>
              </a:lnSpc>
              <a:buFont typeface="Wingdings" panose="05000000000000000000" pitchFamily="2" charset="2"/>
              <a:buChar char="v"/>
              <a:defRPr sz="2000">
                <a:solidFill>
                  <a:srgbClr val="0070C0"/>
                </a:solidFill>
                <a:latin typeface="Kalinga" panose="020B0502040204020203" pitchFamily="34" charset="0"/>
                <a:cs typeface="Kalinga" panose="020B0502040204020203" pitchFamily="34" charset="0"/>
              </a:defRPr>
            </a:lvl1pPr>
            <a:lvl2pPr marL="742950" indent="-285750">
              <a:lnSpc>
                <a:spcPct val="100000"/>
              </a:lnSpc>
              <a:buFont typeface="Wingdings" panose="05000000000000000000" pitchFamily="2" charset="2"/>
              <a:buChar char="Ø"/>
              <a:defRPr sz="1800">
                <a:latin typeface="Kalinga" panose="020B0502040204020203" pitchFamily="34" charset="0"/>
                <a:cs typeface="Kalinga" panose="020B0502040204020203" pitchFamily="34" charset="0"/>
              </a:defRPr>
            </a:lvl2pPr>
            <a:lvl3pPr>
              <a:lnSpc>
                <a:spcPct val="100000"/>
              </a:lnSpc>
              <a:defRPr sz="1600">
                <a:latin typeface="Kalinga" panose="020B0502040204020203" pitchFamily="34" charset="0"/>
                <a:cs typeface="Kalinga" panose="020B0502040204020203" pitchFamily="34" charset="0"/>
              </a:defRPr>
            </a:lvl3pPr>
            <a:lvl4pPr>
              <a:lnSpc>
                <a:spcPct val="100000"/>
              </a:lnSpc>
              <a:defRPr sz="1100">
                <a:latin typeface="Kalinga" panose="020B0502040204020203" pitchFamily="34" charset="0"/>
                <a:cs typeface="Kalinga" panose="020B0502040204020203" pitchFamily="34" charset="0"/>
              </a:defRPr>
            </a:lvl4pPr>
            <a:lvl5pPr>
              <a:lnSpc>
                <a:spcPct val="100000"/>
              </a:lnSpc>
              <a:defRPr sz="1100">
                <a:latin typeface="Kalinga" panose="020B0502040204020203" pitchFamily="34" charset="0"/>
                <a:cs typeface="Kalinga"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1652587"/>
            <a:ext cx="8193087" cy="1362075"/>
          </a:xfrm>
        </p:spPr>
        <p:txBody>
          <a:bodyPr anchor="t"/>
          <a:lstStyle>
            <a:lvl1pPr algn="l">
              <a:defRPr sz="4000" b="1" cap="none" baseline="0"/>
            </a:lvl1pPr>
          </a:lstStyle>
          <a:p>
            <a:endParaRPr lang="en-US" dirty="0"/>
          </a:p>
        </p:txBody>
      </p:sp>
      <p:sp>
        <p:nvSpPr>
          <p:cNvPr id="3" name="Text Placeholder 2"/>
          <p:cNvSpPr>
            <a:spLocks noGrp="1"/>
          </p:cNvSpPr>
          <p:nvPr>
            <p:ph type="body" idx="1"/>
          </p:nvPr>
        </p:nvSpPr>
        <p:spPr>
          <a:xfrm>
            <a:off x="722313" y="1524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4"/>
          <p:cNvSpPr>
            <a:spLocks noGrp="1" noChangeArrowheads="1"/>
          </p:cNvSpPr>
          <p:nvPr>
            <p:ph type="title"/>
          </p:nvPr>
        </p:nvSpPr>
        <p:spPr bwMode="auto">
          <a:xfrm>
            <a:off x="304800" y="0"/>
            <a:ext cx="7467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smtClean="0"/>
              <a:t>Click to edit Master title</a:t>
            </a:r>
            <a:endParaRPr lang="en-US" dirty="0"/>
          </a:p>
        </p:txBody>
      </p:sp>
      <p:sp>
        <p:nvSpPr>
          <p:cNvPr id="1028" name="Rectangle 25"/>
          <p:cNvSpPr>
            <a:spLocks noGrp="1" noChangeArrowheads="1"/>
          </p:cNvSpPr>
          <p:nvPr>
            <p:ph type="body" idx="1"/>
          </p:nvPr>
        </p:nvSpPr>
        <p:spPr bwMode="auto">
          <a:xfrm>
            <a:off x="304799" y="997520"/>
            <a:ext cx="8465127"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0" name="Picture 6"/>
          <p:cNvPicPr>
            <a:picLocks noChangeAspect="1" noChangeArrowheads="1"/>
          </p:cNvPicPr>
          <p:nvPr userDrawn="1"/>
        </p:nvPicPr>
        <p:blipFill>
          <a:blip r:embed="rId6" cstate="print"/>
          <a:srcRect/>
          <a:stretch>
            <a:fillRect/>
          </a:stretch>
        </p:blipFill>
        <p:spPr bwMode="auto">
          <a:xfrm>
            <a:off x="412377" y="6506703"/>
            <a:ext cx="1025236" cy="263429"/>
          </a:xfrm>
          <a:prstGeom prst="rect">
            <a:avLst/>
          </a:prstGeom>
          <a:noFill/>
          <a:ln w="9525">
            <a:noFill/>
            <a:miter lim="800000"/>
            <a:headEnd/>
            <a:tailEnd/>
          </a:ln>
        </p:spPr>
      </p:pic>
      <p:sp>
        <p:nvSpPr>
          <p:cNvPr id="12" name="TextBox 11"/>
          <p:cNvSpPr txBox="1"/>
          <p:nvPr userDrawn="1"/>
        </p:nvSpPr>
        <p:spPr>
          <a:xfrm>
            <a:off x="7772400" y="6400800"/>
            <a:ext cx="1295400" cy="369332"/>
          </a:xfrm>
          <a:prstGeom prst="rect">
            <a:avLst/>
          </a:prstGeom>
          <a:noFill/>
        </p:spPr>
        <p:txBody>
          <a:bodyPr wrap="square" rtlCol="0">
            <a:spAutoFit/>
          </a:bodyPr>
          <a:lstStyle/>
          <a:p>
            <a:pPr algn="r"/>
            <a:fld id="{9066F8BE-C668-46BB-9D13-04172E05E42B}" type="slidenum">
              <a:rPr lang="en-US" sz="1800" smtClean="0">
                <a:solidFill>
                  <a:schemeClr val="bg1"/>
                </a:solidFill>
                <a:latin typeface="+mj-lt"/>
              </a:rPr>
              <a:pPr algn="r"/>
              <a:t>‹#›</a:t>
            </a:fld>
            <a:endParaRPr lang="en-US" sz="1800" dirty="0">
              <a:solidFill>
                <a:schemeClr val="bg1"/>
              </a:solidFill>
              <a:latin typeface="+mj-lt"/>
            </a:endParaRPr>
          </a:p>
        </p:txBody>
      </p:sp>
    </p:spTree>
  </p:cSld>
  <p:clrMap bg1="dk2" tx1="lt1" bg2="dk1" tx2="lt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rgbClr val="C2990E"/>
          </a:solidFill>
          <a:latin typeface="+mj-lt"/>
          <a:ea typeface="+mj-ea"/>
          <a:cs typeface="+mj-cs"/>
        </a:defRPr>
      </a:lvl1pPr>
      <a:lvl2pPr algn="l" rtl="0" eaLnBrk="1" fontAlgn="base" hangingPunct="1">
        <a:spcBef>
          <a:spcPct val="0"/>
        </a:spcBef>
        <a:spcAft>
          <a:spcPct val="0"/>
        </a:spcAft>
        <a:defRPr sz="2400" b="1">
          <a:solidFill>
            <a:srgbClr val="C2990E"/>
          </a:solidFill>
          <a:latin typeface="Verdana" pitchFamily="1" charset="0"/>
        </a:defRPr>
      </a:lvl2pPr>
      <a:lvl3pPr algn="l" rtl="0" eaLnBrk="1" fontAlgn="base" hangingPunct="1">
        <a:spcBef>
          <a:spcPct val="0"/>
        </a:spcBef>
        <a:spcAft>
          <a:spcPct val="0"/>
        </a:spcAft>
        <a:defRPr sz="2400" b="1">
          <a:solidFill>
            <a:srgbClr val="C2990E"/>
          </a:solidFill>
          <a:latin typeface="Verdana" pitchFamily="1" charset="0"/>
        </a:defRPr>
      </a:lvl3pPr>
      <a:lvl4pPr algn="l" rtl="0" eaLnBrk="1" fontAlgn="base" hangingPunct="1">
        <a:spcBef>
          <a:spcPct val="0"/>
        </a:spcBef>
        <a:spcAft>
          <a:spcPct val="0"/>
        </a:spcAft>
        <a:defRPr sz="2400" b="1">
          <a:solidFill>
            <a:srgbClr val="C2990E"/>
          </a:solidFill>
          <a:latin typeface="Verdana" pitchFamily="1" charset="0"/>
        </a:defRPr>
      </a:lvl4pPr>
      <a:lvl5pPr algn="l" rtl="0" eaLnBrk="1" fontAlgn="base" hangingPunct="1">
        <a:spcBef>
          <a:spcPct val="0"/>
        </a:spcBef>
        <a:spcAft>
          <a:spcPct val="0"/>
        </a:spcAft>
        <a:defRPr sz="2400" b="1">
          <a:solidFill>
            <a:srgbClr val="C2990E"/>
          </a:solidFill>
          <a:latin typeface="Verdana" pitchFamily="1" charset="0"/>
        </a:defRPr>
      </a:lvl5pPr>
      <a:lvl6pPr marL="457200" algn="l" rtl="0" eaLnBrk="1" fontAlgn="base" hangingPunct="1">
        <a:spcBef>
          <a:spcPct val="0"/>
        </a:spcBef>
        <a:spcAft>
          <a:spcPct val="0"/>
        </a:spcAft>
        <a:defRPr sz="2400" b="1">
          <a:solidFill>
            <a:srgbClr val="C2990E"/>
          </a:solidFill>
          <a:latin typeface="Verdana" pitchFamily="1" charset="0"/>
        </a:defRPr>
      </a:lvl6pPr>
      <a:lvl7pPr marL="914400" algn="l" rtl="0" eaLnBrk="1" fontAlgn="base" hangingPunct="1">
        <a:spcBef>
          <a:spcPct val="0"/>
        </a:spcBef>
        <a:spcAft>
          <a:spcPct val="0"/>
        </a:spcAft>
        <a:defRPr sz="2400" b="1">
          <a:solidFill>
            <a:srgbClr val="C2990E"/>
          </a:solidFill>
          <a:latin typeface="Verdana" pitchFamily="1" charset="0"/>
        </a:defRPr>
      </a:lvl7pPr>
      <a:lvl8pPr marL="1371600" algn="l" rtl="0" eaLnBrk="1" fontAlgn="base" hangingPunct="1">
        <a:spcBef>
          <a:spcPct val="0"/>
        </a:spcBef>
        <a:spcAft>
          <a:spcPct val="0"/>
        </a:spcAft>
        <a:defRPr sz="2400" b="1">
          <a:solidFill>
            <a:srgbClr val="C2990E"/>
          </a:solidFill>
          <a:latin typeface="Verdana" pitchFamily="1" charset="0"/>
        </a:defRPr>
      </a:lvl8pPr>
      <a:lvl9pPr marL="1828800" algn="l" rtl="0" eaLnBrk="1" fontAlgn="base" hangingPunct="1">
        <a:spcBef>
          <a:spcPct val="0"/>
        </a:spcBef>
        <a:spcAft>
          <a:spcPct val="0"/>
        </a:spcAft>
        <a:defRPr sz="2400" b="1">
          <a:solidFill>
            <a:srgbClr val="C2990E"/>
          </a:solidFill>
          <a:latin typeface="Verdana" pitchFamily="1" charset="0"/>
        </a:defRPr>
      </a:lvl9pPr>
    </p:titleStyle>
    <p:bodyStyle>
      <a:lvl1pPr marL="342900" indent="-342900" algn="l" rtl="0" eaLnBrk="1" fontAlgn="base" hangingPunct="1">
        <a:lnSpc>
          <a:spcPct val="130000"/>
        </a:lnSpc>
        <a:spcBef>
          <a:spcPct val="20000"/>
        </a:spcBef>
        <a:spcAft>
          <a:spcPct val="0"/>
        </a:spcAft>
        <a:buFont typeface="Wingdings" pitchFamily="2" charset="2"/>
        <a:buChar char="q"/>
        <a:defRPr sz="3000" b="0">
          <a:solidFill>
            <a:srgbClr val="002062"/>
          </a:solidFill>
          <a:latin typeface="Tahoma" pitchFamily="34" charset="0"/>
          <a:ea typeface="Tahoma" pitchFamily="34" charset="0"/>
          <a:cs typeface="Tahoma" pitchFamily="34" charset="0"/>
        </a:defRPr>
      </a:lvl1pPr>
      <a:lvl2pPr marL="742950" indent="-285750" algn="l" rtl="0" eaLnBrk="1" fontAlgn="base" hangingPunct="1">
        <a:lnSpc>
          <a:spcPct val="130000"/>
        </a:lnSpc>
        <a:spcBef>
          <a:spcPct val="20000"/>
        </a:spcBef>
        <a:spcAft>
          <a:spcPct val="0"/>
        </a:spcAft>
        <a:buFont typeface="Verdana" pitchFamily="34" charset="0"/>
        <a:buChar char="●"/>
        <a:defRPr sz="2600" b="0">
          <a:solidFill>
            <a:srgbClr val="002062"/>
          </a:solidFill>
          <a:latin typeface="Tahoma" pitchFamily="34" charset="0"/>
          <a:ea typeface="Tahoma" pitchFamily="34" charset="0"/>
          <a:cs typeface="Tahoma" pitchFamily="34" charset="0"/>
        </a:defRPr>
      </a:lvl2pPr>
      <a:lvl3pPr marL="1143000" indent="-228600" algn="l" rtl="0" eaLnBrk="1" fontAlgn="base" hangingPunct="1">
        <a:lnSpc>
          <a:spcPct val="130000"/>
        </a:lnSpc>
        <a:spcBef>
          <a:spcPct val="20000"/>
        </a:spcBef>
        <a:spcAft>
          <a:spcPct val="0"/>
        </a:spcAft>
        <a:buFont typeface="Courier New" pitchFamily="49" charset="0"/>
        <a:buChar char="o"/>
        <a:defRPr sz="2400" b="0">
          <a:solidFill>
            <a:srgbClr val="002062"/>
          </a:solidFill>
          <a:latin typeface="Tahoma" pitchFamily="34" charset="0"/>
          <a:ea typeface="Tahoma" pitchFamily="34" charset="0"/>
          <a:cs typeface="Tahoma" pitchFamily="34" charset="0"/>
        </a:defRPr>
      </a:lvl3pPr>
      <a:lvl4pPr marL="16002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4pPr>
      <a:lvl5pPr marL="20574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5pPr>
      <a:lvl6pPr marL="2514600" indent="-228600" algn="l" rtl="0" eaLnBrk="1" fontAlgn="base" hangingPunct="1">
        <a:spcBef>
          <a:spcPct val="20000"/>
        </a:spcBef>
        <a:spcAft>
          <a:spcPct val="0"/>
        </a:spcAft>
        <a:buChar char="•"/>
        <a:defRPr sz="1600" b="1">
          <a:solidFill>
            <a:srgbClr val="002062"/>
          </a:solidFill>
          <a:latin typeface="+mn-lt"/>
        </a:defRPr>
      </a:lvl6pPr>
      <a:lvl7pPr marL="2971800" indent="-228600" algn="l" rtl="0" eaLnBrk="1" fontAlgn="base" hangingPunct="1">
        <a:spcBef>
          <a:spcPct val="20000"/>
        </a:spcBef>
        <a:spcAft>
          <a:spcPct val="0"/>
        </a:spcAft>
        <a:buChar char="•"/>
        <a:defRPr sz="1600" b="1">
          <a:solidFill>
            <a:srgbClr val="002062"/>
          </a:solidFill>
          <a:latin typeface="+mn-lt"/>
        </a:defRPr>
      </a:lvl7pPr>
      <a:lvl8pPr marL="3429000" indent="-228600" algn="l" rtl="0" eaLnBrk="1" fontAlgn="base" hangingPunct="1">
        <a:spcBef>
          <a:spcPct val="20000"/>
        </a:spcBef>
        <a:spcAft>
          <a:spcPct val="0"/>
        </a:spcAft>
        <a:buChar char="•"/>
        <a:defRPr sz="1600" b="1">
          <a:solidFill>
            <a:srgbClr val="002062"/>
          </a:solidFill>
          <a:latin typeface="+mn-lt"/>
        </a:defRPr>
      </a:lvl8pPr>
      <a:lvl9pPr marL="3886200" indent="-228600" algn="l" rtl="0" eaLnBrk="1" fontAlgn="base" hangingPunct="1">
        <a:spcBef>
          <a:spcPct val="20000"/>
        </a:spcBef>
        <a:spcAft>
          <a:spcPct val="0"/>
        </a:spcAft>
        <a:buChar char="•"/>
        <a:defRPr sz="1600" b="1">
          <a:solidFill>
            <a:srgbClr val="00206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xgliu@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ucdart.ne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e2e.ti.com/support/development_tools/webench_design_center/f/399/t/87122.aspx"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5.jpe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 Id="rId5" Type="http://schemas.openxmlformats.org/officeDocument/2006/relationships/image" Target="../media/image50.jpeg"/><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674007" y="3856020"/>
            <a:ext cx="5878532" cy="2631490"/>
          </a:xfrm>
          <a:prstGeom prst="rect">
            <a:avLst/>
          </a:prstGeom>
          <a:noFill/>
          <a:ln w="9525">
            <a:noFill/>
            <a:miter lim="800000"/>
            <a:headEnd/>
            <a:tailEnd/>
          </a:ln>
        </p:spPr>
        <p:txBody>
          <a:bodyPr wrap="none" lIns="0">
            <a:spAutoFit/>
          </a:bodyPr>
          <a:lstStyle/>
          <a:p>
            <a:r>
              <a:rPr lang="en-US" sz="2000" dirty="0">
                <a:solidFill>
                  <a:schemeClr val="bg1"/>
                </a:solidFill>
                <a:latin typeface="Kalinga" panose="020B0502040204020203" pitchFamily="34" charset="0"/>
                <a:cs typeface="Kalinga" panose="020B0502040204020203" pitchFamily="34" charset="0"/>
              </a:rPr>
              <a:t>Xiaoguang “Leo” Liu</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Assistant Professor</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School of Electrical and Computer Engineering</a:t>
            </a:r>
          </a:p>
          <a:p>
            <a:endParaRPr lang="en-US" sz="500" dirty="0">
              <a:solidFill>
                <a:schemeClr val="bg1"/>
              </a:solidFill>
              <a:latin typeface="Kalinga" panose="020B0502040204020203" pitchFamily="34" charset="0"/>
              <a:cs typeface="Kalinga" panose="020B0502040204020203" pitchFamily="34" charset="0"/>
            </a:endParaRP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Tel: </a:t>
            </a:r>
            <a:r>
              <a:rPr lang="en-US" sz="2000" dirty="0" smtClean="0">
                <a:solidFill>
                  <a:schemeClr val="bg1"/>
                </a:solidFill>
                <a:latin typeface="Kalinga" panose="020B0502040204020203" pitchFamily="34" charset="0"/>
                <a:cs typeface="Kalinga" panose="020B0502040204020203" pitchFamily="34" charset="0"/>
              </a:rPr>
              <a:t>530-289-6367</a:t>
            </a:r>
            <a:endParaRPr lang="en-US" sz="2000" dirty="0">
              <a:solidFill>
                <a:schemeClr val="bg1"/>
              </a:solidFill>
              <a:latin typeface="Kalinga" panose="020B0502040204020203" pitchFamily="34" charset="0"/>
              <a:cs typeface="Kalinga" panose="020B0502040204020203" pitchFamily="34" charset="0"/>
            </a:endParaRPr>
          </a:p>
          <a:p>
            <a:endParaRPr lang="en-US" sz="5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3"/>
              </a:rPr>
              <a:t>lxgliu@ucdavis.edu</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4"/>
              </a:rPr>
              <a:t>http://ucdart.net</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endParaRPr lang="en-US" sz="2000" dirty="0">
              <a:solidFill>
                <a:schemeClr val="bg1"/>
              </a:solidFill>
              <a:latin typeface="Kalinga" panose="020B0502040204020203" pitchFamily="34" charset="0"/>
              <a:cs typeface="Kalinga" panose="020B0502040204020203" pitchFamily="34" charset="0"/>
            </a:endParaRPr>
          </a:p>
        </p:txBody>
      </p:sp>
      <p:sp>
        <p:nvSpPr>
          <p:cNvPr id="4" name="Title 3"/>
          <p:cNvSpPr>
            <a:spLocks noGrp="1"/>
          </p:cNvSpPr>
          <p:nvPr>
            <p:ph type="ctrTitle"/>
          </p:nvPr>
        </p:nvSpPr>
        <p:spPr>
          <a:xfrm>
            <a:off x="621611" y="1302327"/>
            <a:ext cx="8073362" cy="1143000"/>
          </a:xfrm>
        </p:spPr>
        <p:txBody>
          <a:bodyPr lIns="0">
            <a:normAutofit/>
          </a:bodyPr>
          <a:lstStyle/>
          <a:p>
            <a:r>
              <a:rPr lang="en-US" dirty="0" smtClean="0">
                <a:latin typeface="Franklin Gothic Demi" panose="020B0703020102020204" pitchFamily="34" charset="0"/>
              </a:rPr>
              <a:t>Design of RF &amp; Microwave Systems</a:t>
            </a:r>
            <a:endParaRPr lang="en-US" dirty="0">
              <a:latin typeface="Franklin Gothic Demi" panose="020B0703020102020204" pitchFamily="34" charset="0"/>
            </a:endParaRPr>
          </a:p>
        </p:txBody>
      </p:sp>
      <p:sp>
        <p:nvSpPr>
          <p:cNvPr id="5" name="Text Placeholder 4"/>
          <p:cNvSpPr>
            <a:spLocks noGrp="1"/>
          </p:cNvSpPr>
          <p:nvPr>
            <p:ph type="subTitle" idx="1"/>
          </p:nvPr>
        </p:nvSpPr>
        <p:spPr>
          <a:xfrm>
            <a:off x="629767" y="1194971"/>
            <a:ext cx="4419600" cy="381000"/>
          </a:xfrm>
        </p:spPr>
        <p:txBody>
          <a:bodyPr lIns="0"/>
          <a:lstStyle/>
          <a:p>
            <a:r>
              <a:rPr lang="en-US" sz="2400" b="1" dirty="0" smtClean="0">
                <a:solidFill>
                  <a:srgbClr val="BF9900"/>
                </a:solidFill>
              </a:rPr>
              <a:t>EEC 134 A&amp;B</a:t>
            </a:r>
            <a:endParaRPr lang="en-US" sz="2400" b="1" dirty="0">
              <a:solidFill>
                <a:srgbClr val="BF9900"/>
              </a:solidFill>
            </a:endParaRPr>
          </a:p>
        </p:txBody>
      </p:sp>
      <p:sp>
        <p:nvSpPr>
          <p:cNvPr id="7" name="TextBox 8"/>
          <p:cNvSpPr txBox="1">
            <a:spLocks noChangeArrowheads="1"/>
          </p:cNvSpPr>
          <p:nvPr/>
        </p:nvSpPr>
        <p:spPr bwMode="auto">
          <a:xfrm>
            <a:off x="662432" y="2651616"/>
            <a:ext cx="5369611" cy="584775"/>
          </a:xfrm>
          <a:prstGeom prst="rect">
            <a:avLst/>
          </a:prstGeom>
          <a:noFill/>
          <a:ln w="9525">
            <a:noFill/>
            <a:miter lim="800000"/>
            <a:headEnd/>
            <a:tailEnd/>
          </a:ln>
        </p:spPr>
        <p:txBody>
          <a:bodyPr wrap="none" lIns="0">
            <a:spAutoFit/>
          </a:bodyPr>
          <a:lstStyle/>
          <a:p>
            <a:r>
              <a:rPr lang="en-US" sz="3200">
                <a:solidFill>
                  <a:srgbClr val="091D58"/>
                </a:solidFill>
                <a:latin typeface="Myriad Pro" panose="020B0503030403020204" pitchFamily="34" charset="0"/>
              </a:rPr>
              <a:t>Lecture </a:t>
            </a:r>
            <a:r>
              <a:rPr lang="en-US" sz="3200" smtClean="0">
                <a:solidFill>
                  <a:srgbClr val="091D58"/>
                </a:solidFill>
                <a:latin typeface="Myriad Pro" panose="020B0503030403020204" pitchFamily="34" charset="0"/>
              </a:rPr>
              <a:t>8: </a:t>
            </a:r>
            <a:r>
              <a:rPr lang="en-US" sz="3200" dirty="0" smtClean="0">
                <a:solidFill>
                  <a:srgbClr val="091D58"/>
                </a:solidFill>
                <a:latin typeface="Myriad Pro" panose="020B0503030403020204" pitchFamily="34" charset="0"/>
              </a:rPr>
              <a:t>Passive Components</a:t>
            </a:r>
            <a:endParaRPr lang="en-US" sz="3200" dirty="0">
              <a:solidFill>
                <a:srgbClr val="091D58"/>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0</a:t>
            </a:r>
            <a:r>
              <a:rPr lang="en-US" dirty="0" smtClean="0">
                <a:latin typeface="Calibri" panose="020F0502020204030204" pitchFamily="34" charset="0"/>
              </a:rPr>
              <a:t>⁰ Hybrid</a:t>
            </a:r>
            <a:endParaRPr lang="en-US" dirty="0"/>
          </a:p>
        </p:txBody>
      </p:sp>
      <p:sp>
        <p:nvSpPr>
          <p:cNvPr id="3" name="Text Placeholder 2"/>
          <p:cNvSpPr>
            <a:spLocks noGrp="1"/>
          </p:cNvSpPr>
          <p:nvPr>
            <p:ph type="body" sz="quarter" idx="10"/>
          </p:nvPr>
        </p:nvSpPr>
        <p:spPr>
          <a:xfrm>
            <a:off x="304800" y="933262"/>
            <a:ext cx="3970020" cy="4335463"/>
          </a:xfrm>
        </p:spPr>
        <p:txBody>
          <a:bodyPr/>
          <a:lstStyle/>
          <a:p>
            <a:r>
              <a:rPr lang="en-US" dirty="0" smtClean="0"/>
              <a:t>Sometime also called </a:t>
            </a:r>
            <a:r>
              <a:rPr lang="en-US" i="1" dirty="0" smtClean="0"/>
              <a:t>quadrature</a:t>
            </a:r>
            <a:r>
              <a:rPr lang="en-US" dirty="0" smtClean="0"/>
              <a:t> hybrid</a:t>
            </a:r>
          </a:p>
          <a:p>
            <a:pPr lvl="1"/>
            <a:r>
              <a:rPr lang="en-US" dirty="0" smtClean="0"/>
              <a:t>Can be used to generate a pair of sine and cosine waves from a cosine (or sine) wave; the significance of this will be discussed in future lectures</a:t>
            </a:r>
          </a:p>
          <a:p>
            <a:r>
              <a:rPr lang="en-US" dirty="0" smtClean="0"/>
              <a:t>Can be found in many forms</a:t>
            </a:r>
          </a:p>
        </p:txBody>
      </p:sp>
      <p:pic>
        <p:nvPicPr>
          <p:cNvPr id="9218" name="Picture 2" descr="http://www.markimicrowave.com/Assets/ProductImages/Couplers/3_dB_Quadrature_90%20degree_Hybrids/QH2_3_dB_Quadrature_90_degree_Hybrid_Coup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47" y="3990377"/>
            <a:ext cx="2409825"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90°-hybrid: Planar 90°-coupler (2-8 GH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994" y="4026853"/>
            <a:ext cx="2086707" cy="1735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5687127" y="4026853"/>
            <a:ext cx="2377693" cy="1734158"/>
          </a:xfrm>
          <a:prstGeom prst="rect">
            <a:avLst/>
          </a:prstGeom>
        </p:spPr>
      </p:pic>
      <p:pic>
        <p:nvPicPr>
          <p:cNvPr id="8" name="Picture 2" descr="http://upload.wikimedia.org/wikipedia/en/thumb/3/34/Directional_coupler_symbols.svg/394px-Directional_coupler_symbols.svg.png"/>
          <p:cNvPicPr>
            <a:picLocks noChangeAspect="1" noChangeArrowheads="1"/>
          </p:cNvPicPr>
          <p:nvPr/>
        </p:nvPicPr>
        <p:blipFill rotWithShape="1">
          <a:blip r:embed="rId6">
            <a:extLst>
              <a:ext uri="{28A0092B-C50C-407E-A947-70E740481C1C}">
                <a14:useLocalDpi xmlns:a14="http://schemas.microsoft.com/office/drawing/2010/main" val="0"/>
              </a:ext>
            </a:extLst>
          </a:blip>
          <a:srcRect b="54044"/>
          <a:stretch/>
        </p:blipFill>
        <p:spPr bwMode="auto">
          <a:xfrm>
            <a:off x="4349348" y="1030008"/>
            <a:ext cx="3752850" cy="1637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p:cNvSpPr txBox="1"/>
              <p:nvPr/>
            </p:nvSpPr>
            <p:spPr>
              <a:xfrm>
                <a:off x="4157277" y="1297859"/>
                <a:ext cx="417422" cy="30777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oMath>
                  </m:oMathPara>
                </a14:m>
                <a:endParaRPr lang="en-US" sz="2000" dirty="0" smtClean="0">
                  <a:solidFill>
                    <a:schemeClr val="bg1"/>
                  </a:solidFill>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57277" y="1297859"/>
                <a:ext cx="417422" cy="307777"/>
              </a:xfrm>
              <a:prstGeom prst="rect">
                <a:avLst/>
              </a:prstGeom>
              <a:blipFill rotWithShape="0">
                <a:blip r:embed="rId7"/>
                <a:stretch>
                  <a:fillRect l="-10294" r="-2941"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87054" y="1097078"/>
                <a:ext cx="1478225"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0" smtClean="0">
                          <a:solidFill>
                            <a:schemeClr val="bg1"/>
                          </a:solidFill>
                          <a:latin typeface="Cambria Math" panose="02040503050406030204" pitchFamily="18" charset="0"/>
                        </a:rPr>
                        <m:t>/−90</m:t>
                      </m:r>
                      <m:r>
                        <a:rPr lang="en-US" sz="2000" b="0" i="1" smtClean="0">
                          <a:solidFill>
                            <a:schemeClr val="bg1"/>
                          </a:solidFill>
                          <a:latin typeface="Cambria Math" panose="02040503050406030204" pitchFamily="18" charset="0"/>
                        </a:rPr>
                        <m:t>⁰</m:t>
                      </m:r>
                    </m:oMath>
                  </m:oMathPara>
                </a14:m>
                <a:endParaRPr lang="en-US" sz="2000" dirty="0" smtClean="0">
                  <a:solidFill>
                    <a:schemeClr val="bg1"/>
                  </a:solidFill>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487054" y="1097078"/>
                <a:ext cx="1478225" cy="63575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87054" y="1810032"/>
                <a:ext cx="1620893"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1" smtClean="0">
                          <a:solidFill>
                            <a:schemeClr val="bg1"/>
                          </a:solidFill>
                          <a:latin typeface="Cambria Math" panose="02040503050406030204" pitchFamily="18" charset="0"/>
                        </a:rPr>
                        <m:t>/−180⁰</m:t>
                      </m:r>
                    </m:oMath>
                  </m:oMathPara>
                </a14:m>
                <a:endParaRPr lang="en-US" sz="2000" dirty="0" smtClean="0">
                  <a:solidFill>
                    <a:schemeClr val="bg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487054" y="1810032"/>
                <a:ext cx="1620893" cy="635751"/>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11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2850785"/>
            <a:ext cx="3079089" cy="3512594"/>
          </a:xfrm>
          <a:prstGeom prst="rect">
            <a:avLst/>
          </a:prstGeom>
        </p:spPr>
      </p:pic>
    </p:spTree>
    <p:extLst>
      <p:ext uri="{BB962C8B-B14F-4D97-AF65-F5344CB8AC3E}">
        <p14:creationId xmlns:p14="http://schemas.microsoft.com/office/powerpoint/2010/main" val="252617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78778" y="2515956"/>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78778" y="2515956"/>
                <a:ext cx="501548" cy="369332"/>
              </a:xfrm>
              <a:prstGeom prst="rect">
                <a:avLst/>
              </a:prstGeom>
              <a:blipFill rotWithShape="0">
                <a:blip r:embed="rId3"/>
                <a:stretch>
                  <a:fillRect l="-963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17862" y="384490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7862" y="3844902"/>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47252" y="3773865"/>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47252" y="3773865"/>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a:off x="4473639" y="276634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2479404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835693" y="4531914"/>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835693" y="4531914"/>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32914"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2914" y="2719510"/>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32915" y="6095034"/>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32915" y="6095034"/>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rot="16200000">
            <a:off x="2552242"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866685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98647" y="6407313"/>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98647" y="6407313"/>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80578" y="439792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80578" y="4397922"/>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10800000">
            <a:off x="4511673" y="6364812"/>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5810657" y="4454199"/>
            <a:ext cx="2001788" cy="1654094"/>
            <a:chOff x="5810657" y="4454199"/>
            <a:chExt cx="2001788" cy="1654094"/>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10657" y="5345327"/>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10657" y="5345327"/>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2206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49661" y="4585452"/>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49661" y="4585452"/>
                <a:ext cx="501548" cy="369332"/>
              </a:xfrm>
              <a:prstGeom prst="rect">
                <a:avLst/>
              </a:prstGeom>
              <a:blipFill rotWithShape="0">
                <a:blip r:embed="rId3"/>
                <a:stretch>
                  <a:fillRect l="-9639"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82556"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2556" y="2719510"/>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5400000">
            <a:off x="6134208"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3448523" y="6062993"/>
            <a:ext cx="3248005" cy="795007"/>
            <a:chOff x="6084536" y="4454199"/>
            <a:chExt cx="3248005" cy="795007"/>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12445" y="4486240"/>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12445" y="4486240"/>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83568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u="sng"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39371" y="6002393"/>
                <a:ext cx="403124"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39371" y="6002393"/>
                <a:ext cx="403124" cy="369332"/>
              </a:xfrm>
              <a:prstGeom prst="rect">
                <a:avLst/>
              </a:prstGeom>
              <a:blipFill rotWithShape="0">
                <a:blip r:embed="rId3"/>
                <a:stretch>
                  <a:fillRect l="-1194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39371" y="2465323"/>
                <a:ext cx="396006"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39371" y="2465323"/>
                <a:ext cx="396006" cy="369332"/>
              </a:xfrm>
              <a:prstGeom prst="rect">
                <a:avLst/>
              </a:prstGeom>
              <a:blipFill rotWithShape="0">
                <a:blip r:embed="rId4"/>
                <a:stretch>
                  <a:fillRect l="-12308" b="-16393"/>
                </a:stretch>
              </a:blipFill>
            </p:spPr>
            <p:txBody>
              <a:bodyPr/>
              <a:lstStyle/>
              <a:p>
                <a:r>
                  <a:rPr lang="en-US">
                    <a:noFill/>
                  </a:rPr>
                  <a:t> </a:t>
                </a:r>
              </a:p>
            </p:txBody>
          </p:sp>
        </mc:Fallback>
      </mc:AlternateContent>
      <p:sp>
        <p:nvSpPr>
          <p:cNvPr id="8" name="Down Arrow 7"/>
          <p:cNvSpPr/>
          <p:nvPr/>
        </p:nvSpPr>
        <p:spPr bwMode="auto">
          <a:xfrm flipV="1">
            <a:off x="4518489" y="6107957"/>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1" name="Down Arrow 10"/>
          <p:cNvSpPr/>
          <p:nvPr/>
        </p:nvSpPr>
        <p:spPr bwMode="auto">
          <a:xfrm>
            <a:off x="4425889" y="274338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mc:AlternateContent xmlns:mc="http://schemas.openxmlformats.org/markup-compatibility/2006" xmlns:a14="http://schemas.microsoft.com/office/drawing/2010/main">
        <mc:Choice Requires="a14">
          <p:sp>
            <p:nvSpPr>
              <p:cNvPr id="12" name="TextBox 11"/>
              <p:cNvSpPr txBox="1"/>
              <p:nvPr/>
            </p:nvSpPr>
            <p:spPr>
              <a:xfrm>
                <a:off x="1060260" y="4284478"/>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0260" y="4284478"/>
                <a:ext cx="190282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22636" y="4311402"/>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22636" y="4311402"/>
                <a:ext cx="1902829" cy="76296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3281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Couplers</a:t>
            </a:r>
            <a:endParaRPr lang="en-US" dirty="0"/>
          </a:p>
        </p:txBody>
      </p:sp>
      <p:sp>
        <p:nvSpPr>
          <p:cNvPr id="3" name="Text Placeholder 2"/>
          <p:cNvSpPr>
            <a:spLocks noGrp="1"/>
          </p:cNvSpPr>
          <p:nvPr>
            <p:ph type="body" sz="quarter" idx="10"/>
          </p:nvPr>
        </p:nvSpPr>
        <p:spPr/>
        <p:txBody>
          <a:bodyPr/>
          <a:lstStyle/>
          <a:p>
            <a:r>
              <a:rPr lang="en-US" dirty="0" smtClean="0"/>
              <a:t>The 90⁰ and 180⁰ hybrids are special kind of a broader range of devices called </a:t>
            </a:r>
            <a:r>
              <a:rPr lang="en-US" i="1" dirty="0" smtClean="0"/>
              <a:t>couplers</a:t>
            </a:r>
            <a:endParaRPr lang="en-US" dirty="0"/>
          </a:p>
          <a:p>
            <a:r>
              <a:rPr lang="en-US" dirty="0" smtClean="0"/>
              <a:t>If the coupling ratio is 3-dB, then they are usually called </a:t>
            </a:r>
            <a:r>
              <a:rPr lang="en-US" i="1" dirty="0" smtClean="0"/>
              <a:t>hybrids</a:t>
            </a:r>
          </a:p>
        </p:txBody>
      </p:sp>
      <p:pic>
        <p:nvPicPr>
          <p:cNvPr id="1026" name="Picture 2" descr="http://upload.wikimedia.org/wikipedia/en/thumb/3/34/Directional_coupler_symbols.svg/394px-Directional_coupler_symbo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339657"/>
            <a:ext cx="3752850" cy="35623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909060" y="4846320"/>
            <a:ext cx="713740" cy="35052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6" name="TextBox 5"/>
          <p:cNvSpPr txBox="1"/>
          <p:nvPr/>
        </p:nvSpPr>
        <p:spPr>
          <a:xfrm>
            <a:off x="1301115" y="4872088"/>
            <a:ext cx="1950720" cy="830997"/>
          </a:xfrm>
          <a:prstGeom prst="rect">
            <a:avLst/>
          </a:prstGeom>
          <a:noFill/>
        </p:spPr>
        <p:txBody>
          <a:bodyPr wrap="square" rtlCol="0">
            <a:spAutoFit/>
          </a:bodyPr>
          <a:lstStyle/>
          <a:p>
            <a:r>
              <a:rPr lang="en-US" dirty="0" smtClean="0">
                <a:solidFill>
                  <a:srgbClr val="C00000"/>
                </a:solidFill>
                <a:latin typeface="Kalinga" panose="020B0502040204020203" pitchFamily="34" charset="0"/>
                <a:cs typeface="Kalinga" panose="020B0502040204020203" pitchFamily="34" charset="0"/>
              </a:rPr>
              <a:t>Coupling ratio</a:t>
            </a:r>
          </a:p>
        </p:txBody>
      </p:sp>
      <p:cxnSp>
        <p:nvCxnSpPr>
          <p:cNvPr id="8" name="Straight Arrow Connector 7"/>
          <p:cNvCxnSpPr/>
          <p:nvPr/>
        </p:nvCxnSpPr>
        <p:spPr>
          <a:xfrm flipH="1">
            <a:off x="2948940" y="5021580"/>
            <a:ext cx="883920" cy="175260"/>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73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Allow some signals to pass while rejecting others (in most cases)</a:t>
            </a:r>
          </a:p>
          <a:p>
            <a:r>
              <a:rPr lang="en-US" dirty="0" smtClean="0"/>
              <a:t> Types of filters</a:t>
            </a:r>
          </a:p>
          <a:p>
            <a:pPr lvl="1"/>
            <a:endParaRPr lang="en-US" dirty="0"/>
          </a:p>
        </p:txBody>
      </p:sp>
      <p:pic>
        <p:nvPicPr>
          <p:cNvPr id="63490" name="Picture 2" descr="http://wps.prenhall.com/wps/media/objects/416/426298/17fig3.gif"/>
          <p:cNvPicPr>
            <a:picLocks noChangeAspect="1" noChangeArrowheads="1"/>
          </p:cNvPicPr>
          <p:nvPr/>
        </p:nvPicPr>
        <p:blipFill>
          <a:blip r:embed="rId2" cstate="print"/>
          <a:srcRect/>
          <a:stretch>
            <a:fillRect/>
          </a:stretch>
        </p:blipFill>
        <p:spPr bwMode="auto">
          <a:xfrm>
            <a:off x="2057571" y="1988965"/>
            <a:ext cx="5280212" cy="4359245"/>
          </a:xfrm>
          <a:prstGeom prst="rect">
            <a:avLst/>
          </a:prstGeom>
          <a:noFill/>
        </p:spPr>
      </p:pic>
      <p:sp>
        <p:nvSpPr>
          <p:cNvPr id="5" name="TextBox 4"/>
          <p:cNvSpPr txBox="1"/>
          <p:nvPr/>
        </p:nvSpPr>
        <p:spPr>
          <a:xfrm>
            <a:off x="2201004" y="6099306"/>
            <a:ext cx="1766830"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Bandpass</a:t>
            </a:r>
            <a:r>
              <a:rPr lang="en-US" sz="1600" dirty="0" smtClean="0">
                <a:solidFill>
                  <a:srgbClr val="000000"/>
                </a:solidFill>
                <a:latin typeface="+mj-lt"/>
              </a:rPr>
              <a:t> Filter</a:t>
            </a:r>
          </a:p>
        </p:txBody>
      </p:sp>
      <p:sp>
        <p:nvSpPr>
          <p:cNvPr id="6" name="TextBox 5"/>
          <p:cNvSpPr txBox="1"/>
          <p:nvPr/>
        </p:nvSpPr>
        <p:spPr>
          <a:xfrm>
            <a:off x="4674472" y="6107802"/>
            <a:ext cx="2595582"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Bandstop</a:t>
            </a:r>
            <a:r>
              <a:rPr lang="en-US" sz="1600" dirty="0" smtClean="0">
                <a:solidFill>
                  <a:srgbClr val="000000"/>
                </a:solidFill>
                <a:latin typeface="+mj-lt"/>
              </a:rPr>
              <a:t> (Notch) Filter</a:t>
            </a:r>
          </a:p>
        </p:txBody>
      </p:sp>
      <p:sp>
        <p:nvSpPr>
          <p:cNvPr id="7" name="TextBox 6"/>
          <p:cNvSpPr txBox="1"/>
          <p:nvPr/>
        </p:nvSpPr>
        <p:spPr>
          <a:xfrm>
            <a:off x="2201004" y="3765909"/>
            <a:ext cx="1651414" cy="338554"/>
          </a:xfrm>
          <a:prstGeom prst="rect">
            <a:avLst/>
          </a:prstGeom>
          <a:solidFill>
            <a:schemeClr val="tx1"/>
          </a:solidFill>
        </p:spPr>
        <p:txBody>
          <a:bodyPr wrap="none" rtlCol="0">
            <a:spAutoFit/>
          </a:bodyPr>
          <a:lstStyle/>
          <a:p>
            <a:r>
              <a:rPr lang="en-US" sz="1600" dirty="0" err="1" smtClean="0">
                <a:solidFill>
                  <a:srgbClr val="000000"/>
                </a:solidFill>
                <a:latin typeface="+mj-lt"/>
              </a:rPr>
              <a:t>Lowpass</a:t>
            </a:r>
            <a:r>
              <a:rPr lang="en-US" sz="1600" dirty="0" smtClean="0">
                <a:solidFill>
                  <a:srgbClr val="000000"/>
                </a:solidFill>
                <a:latin typeface="+mj-lt"/>
              </a:rPr>
              <a:t> Filter</a:t>
            </a:r>
          </a:p>
        </p:txBody>
      </p:sp>
      <p:sp>
        <p:nvSpPr>
          <p:cNvPr id="8" name="TextBox 7"/>
          <p:cNvSpPr txBox="1"/>
          <p:nvPr/>
        </p:nvSpPr>
        <p:spPr>
          <a:xfrm>
            <a:off x="5024886" y="3765909"/>
            <a:ext cx="1712328" cy="338554"/>
          </a:xfrm>
          <a:prstGeom prst="rect">
            <a:avLst/>
          </a:prstGeom>
          <a:solidFill>
            <a:schemeClr val="tx1"/>
          </a:solidFill>
        </p:spPr>
        <p:txBody>
          <a:bodyPr wrap="none" rtlCol="0">
            <a:spAutoFit/>
          </a:bodyPr>
          <a:lstStyle/>
          <a:p>
            <a:r>
              <a:rPr lang="en-US" sz="1600" dirty="0" err="1" smtClean="0">
                <a:solidFill>
                  <a:srgbClr val="000000"/>
                </a:solidFill>
                <a:latin typeface="+mj-lt"/>
              </a:rPr>
              <a:t>Highpass</a:t>
            </a:r>
            <a:r>
              <a:rPr lang="en-US" sz="1600" dirty="0" smtClean="0">
                <a:solidFill>
                  <a:srgbClr val="000000"/>
                </a:solidFill>
                <a:latin typeface="+mj-lt"/>
              </a:rPr>
              <a:t> Filter</a:t>
            </a:r>
          </a:p>
        </p:txBody>
      </p:sp>
    </p:spTree>
    <p:extLst>
      <p:ext uri="{BB962C8B-B14F-4D97-AF65-F5344CB8AC3E}">
        <p14:creationId xmlns:p14="http://schemas.microsoft.com/office/powerpoint/2010/main" val="103171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906817" y="1471025"/>
            <a:ext cx="7233302" cy="2868378"/>
          </a:xfrm>
          <a:prstGeom prst="rect">
            <a:avLst/>
          </a:prstGeom>
          <a:noFill/>
          <a:ln w="9525">
            <a:noFill/>
            <a:miter lim="800000"/>
            <a:headEnd/>
            <a:tailEnd/>
          </a:ln>
        </p:spPr>
      </p:pic>
      <p:sp>
        <p:nvSpPr>
          <p:cNvPr id="5" name="Rounded Rectangle 4"/>
          <p:cNvSpPr/>
          <p:nvPr/>
        </p:nvSpPr>
        <p:spPr bwMode="auto">
          <a:xfrm>
            <a:off x="1147482"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5" name="TextBox 14"/>
          <p:cNvSpPr txBox="1"/>
          <p:nvPr/>
        </p:nvSpPr>
        <p:spPr>
          <a:xfrm>
            <a:off x="304800" y="1137325"/>
            <a:ext cx="1669047" cy="400110"/>
          </a:xfrm>
          <a:prstGeom prst="rect">
            <a:avLst/>
          </a:prstGeom>
          <a:noFill/>
        </p:spPr>
        <p:txBody>
          <a:bodyPr wrap="none" rtlCol="0">
            <a:spAutoFit/>
          </a:bodyPr>
          <a:lstStyle/>
          <a:p>
            <a:r>
              <a:rPr lang="en-US" sz="2000" dirty="0" smtClean="0">
                <a:solidFill>
                  <a:srgbClr val="FF0000"/>
                </a:solidFill>
                <a:latin typeface="+mj-lt"/>
              </a:rPr>
              <a:t>Band select</a:t>
            </a:r>
          </a:p>
        </p:txBody>
      </p:sp>
      <p:sp>
        <p:nvSpPr>
          <p:cNvPr id="17" name="TextBox 16"/>
          <p:cNvSpPr txBox="1"/>
          <p:nvPr/>
        </p:nvSpPr>
        <p:spPr>
          <a:xfrm>
            <a:off x="2053498" y="1070915"/>
            <a:ext cx="2222083" cy="400110"/>
          </a:xfrm>
          <a:prstGeom prst="rect">
            <a:avLst/>
          </a:prstGeom>
          <a:noFill/>
        </p:spPr>
        <p:txBody>
          <a:bodyPr wrap="none" rtlCol="0">
            <a:spAutoFit/>
          </a:bodyPr>
          <a:lstStyle/>
          <a:p>
            <a:r>
              <a:rPr lang="en-US" sz="2000" dirty="0" smtClean="0">
                <a:solidFill>
                  <a:srgbClr val="FF0000"/>
                </a:solidFill>
                <a:latin typeface="+mj-lt"/>
              </a:rPr>
              <a:t>Image rejection</a:t>
            </a:r>
          </a:p>
        </p:txBody>
      </p:sp>
      <p:sp>
        <p:nvSpPr>
          <p:cNvPr id="18" name="Rounded Rectangle 17"/>
          <p:cNvSpPr/>
          <p:nvPr/>
        </p:nvSpPr>
        <p:spPr bwMode="auto">
          <a:xfrm>
            <a:off x="221645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9" name="Rounded Rectangle 18"/>
          <p:cNvSpPr/>
          <p:nvPr/>
        </p:nvSpPr>
        <p:spPr bwMode="auto">
          <a:xfrm>
            <a:off x="316454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0" name="Rounded Rectangle 19"/>
          <p:cNvSpPr/>
          <p:nvPr/>
        </p:nvSpPr>
        <p:spPr bwMode="auto">
          <a:xfrm>
            <a:off x="4977939" y="1537435"/>
            <a:ext cx="510989" cy="2182906"/>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1" name="Rounded Rectangle 20"/>
          <p:cNvSpPr/>
          <p:nvPr/>
        </p:nvSpPr>
        <p:spPr bwMode="auto">
          <a:xfrm>
            <a:off x="2471944" y="3101777"/>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2" name="TextBox 21"/>
          <p:cNvSpPr txBox="1"/>
          <p:nvPr/>
        </p:nvSpPr>
        <p:spPr>
          <a:xfrm>
            <a:off x="229022" y="3409553"/>
            <a:ext cx="2242922" cy="707886"/>
          </a:xfrm>
          <a:prstGeom prst="rect">
            <a:avLst/>
          </a:prstGeom>
          <a:noFill/>
        </p:spPr>
        <p:txBody>
          <a:bodyPr wrap="none" rtlCol="0">
            <a:spAutoFit/>
          </a:bodyPr>
          <a:lstStyle/>
          <a:p>
            <a:pPr algn="ctr"/>
            <a:r>
              <a:rPr lang="en-US" sz="2000" dirty="0" smtClean="0">
                <a:solidFill>
                  <a:srgbClr val="FF0000"/>
                </a:solidFill>
                <a:latin typeface="+mj-lt"/>
              </a:rPr>
              <a:t>Elimination of</a:t>
            </a:r>
          </a:p>
          <a:p>
            <a:pPr algn="ctr"/>
            <a:r>
              <a:rPr lang="en-US" sz="2000" dirty="0" smtClean="0">
                <a:solidFill>
                  <a:srgbClr val="FF0000"/>
                </a:solidFill>
                <a:latin typeface="+mj-lt"/>
              </a:rPr>
              <a:t>spurious signals</a:t>
            </a:r>
          </a:p>
        </p:txBody>
      </p:sp>
      <p:grpSp>
        <p:nvGrpSpPr>
          <p:cNvPr id="33" name="Group 32"/>
          <p:cNvGrpSpPr/>
          <p:nvPr/>
        </p:nvGrpSpPr>
        <p:grpSpPr>
          <a:xfrm>
            <a:off x="3797687" y="4997814"/>
            <a:ext cx="1739153" cy="1272491"/>
            <a:chOff x="6284259" y="4689038"/>
            <a:chExt cx="1739153" cy="1272491"/>
          </a:xfrm>
        </p:grpSpPr>
        <p:cxnSp>
          <p:nvCxnSpPr>
            <p:cNvPr id="24" name="Straight Connector 23"/>
            <p:cNvCxnSpPr/>
            <p:nvPr/>
          </p:nvCxnSpPr>
          <p:spPr>
            <a:xfrm flipV="1">
              <a:off x="6284259" y="5844988"/>
              <a:ext cx="475129"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759388" y="4689038"/>
              <a:ext cx="197224"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56612" y="4689038"/>
              <a:ext cx="407894" cy="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64506" y="4689038"/>
              <a:ext cx="147918"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12424" y="5844988"/>
              <a:ext cx="510988"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03627" y="4997814"/>
            <a:ext cx="719137" cy="1434921"/>
          </a:xfrm>
          <a:prstGeom prst="rect">
            <a:avLst/>
          </a:prstGeom>
          <a:noFill/>
          <a:ln w="9525">
            <a:noFill/>
            <a:miter lim="800000"/>
            <a:headEnd/>
            <a:tailEnd/>
          </a:ln>
        </p:spPr>
      </p:pic>
      <p:cxnSp>
        <p:nvCxnSpPr>
          <p:cNvPr id="10" name="Straight Connector 9"/>
          <p:cNvCxnSpPr/>
          <p:nvPr/>
        </p:nvCxnSpPr>
        <p:spPr bwMode="auto">
          <a:xfrm>
            <a:off x="2335306" y="6445614"/>
            <a:ext cx="5029200" cy="0"/>
          </a:xfrm>
          <a:prstGeom prst="line">
            <a:avLst/>
          </a:prstGeom>
          <a:noFill/>
          <a:ln w="31750" cap="flat" cmpd="sng" algn="ctr">
            <a:solidFill>
              <a:srgbClr val="000000"/>
            </a:solidFill>
            <a:prstDash val="solid"/>
            <a:round/>
            <a:headEnd type="none" w="med" len="med"/>
            <a:tailEnd type="triangle" w="med" len="med"/>
          </a:ln>
          <a:effectLst/>
        </p:spPr>
      </p:cxnSp>
      <p:pic>
        <p:nvPicPr>
          <p:cNvPr id="1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00916" y="4386008"/>
            <a:ext cx="698679" cy="2057400"/>
          </a:xfrm>
          <a:prstGeom prst="rect">
            <a:avLst/>
          </a:prstGeom>
          <a:noFill/>
          <a:ln w="9525">
            <a:noFill/>
            <a:miter lim="800000"/>
            <a:headEnd/>
            <a:tailEnd/>
          </a:ln>
        </p:spPr>
      </p:pic>
      <p:cxnSp>
        <p:nvCxnSpPr>
          <p:cNvPr id="12" name="Straight Connector 11"/>
          <p:cNvCxnSpPr/>
          <p:nvPr/>
        </p:nvCxnSpPr>
        <p:spPr bwMode="auto">
          <a:xfrm rot="5400000">
            <a:off x="1454317" y="5549385"/>
            <a:ext cx="1777218" cy="15240"/>
          </a:xfrm>
          <a:prstGeom prst="line">
            <a:avLst/>
          </a:prstGeom>
          <a:noFill/>
          <a:ln w="31750" cap="flat" cmpd="sng" algn="ctr">
            <a:solidFill>
              <a:srgbClr val="000000"/>
            </a:solidFill>
            <a:prstDash val="solid"/>
            <a:round/>
            <a:headEnd type="triangle" w="med" len="med"/>
            <a:tailEnd type="none" w="med" len="med"/>
          </a:ln>
          <a:effectLst/>
        </p:spPr>
      </p:cxnSp>
      <p:sp>
        <p:nvSpPr>
          <p:cNvPr id="13" name="TextBox 7"/>
          <p:cNvSpPr txBox="1">
            <a:spLocks noChangeArrowheads="1"/>
          </p:cNvSpPr>
          <p:nvPr/>
        </p:nvSpPr>
        <p:spPr bwMode="auto">
          <a:xfrm>
            <a:off x="1255059" y="4628482"/>
            <a:ext cx="990600"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Power</a:t>
            </a:r>
            <a:endParaRPr lang="en-US" altLang="ko-KR" sz="1800" b="1" dirty="0">
              <a:solidFill>
                <a:srgbClr val="000000"/>
              </a:solidFill>
              <a:latin typeface="Arial" pitchFamily="34" charset="0"/>
              <a:ea typeface="굴림" pitchFamily="34" charset="-127"/>
              <a:cs typeface="Arial" pitchFamily="34" charset="0"/>
            </a:endParaRPr>
          </a:p>
        </p:txBody>
      </p:sp>
      <p:sp>
        <p:nvSpPr>
          <p:cNvPr id="34" name="TextBox 7"/>
          <p:cNvSpPr txBox="1">
            <a:spLocks noChangeArrowheads="1"/>
          </p:cNvSpPr>
          <p:nvPr/>
        </p:nvSpPr>
        <p:spPr bwMode="auto">
          <a:xfrm>
            <a:off x="6705599" y="6494034"/>
            <a:ext cx="1613647"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Frequency</a:t>
            </a:r>
            <a:endParaRPr lang="en-US" altLang="ko-KR" sz="1800" b="1" dirty="0">
              <a:solidFill>
                <a:srgbClr val="000000"/>
              </a:solidFill>
              <a:latin typeface="Arial" pitchFamily="34" charset="0"/>
              <a:ea typeface="굴림" pitchFamily="34" charset="-127"/>
              <a:cs typeface="Arial" pitchFamily="34" charset="0"/>
            </a:endParaRPr>
          </a:p>
        </p:txBody>
      </p:sp>
      <p:pic>
        <p:nvPicPr>
          <p:cNvPr id="3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7934" y="5988414"/>
            <a:ext cx="724437" cy="457200"/>
          </a:xfrm>
          <a:prstGeom prst="rect">
            <a:avLst/>
          </a:prstGeom>
          <a:noFill/>
          <a:ln w="9525">
            <a:noFill/>
            <a:miter lim="800000"/>
            <a:headEnd/>
            <a:tailEnd/>
          </a:ln>
        </p:spPr>
      </p:pic>
    </p:spTree>
    <p:extLst>
      <p:ext uri="{BB962C8B-B14F-4D97-AF65-F5344CB8AC3E}">
        <p14:creationId xmlns:p14="http://schemas.microsoft.com/office/powerpoint/2010/main" val="64945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7" grpId="0"/>
      <p:bldP spid="18" grpId="0" animBg="1"/>
      <p:bldP spid="19" grpId="0" animBg="1"/>
      <p:bldP spid="20" grpId="0" animBg="1"/>
      <p:bldP spid="21" grpId="0" animBg="1"/>
      <p:bldP spid="22" grpId="0"/>
      <p:bldP spid="1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In high frequency circuits, you cannot arbitrarily split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789578" y="3173223"/>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714521" y="2257064"/>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806043" y="1840512"/>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873695" y="3297033"/>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54" name="TextBox 53"/>
          <p:cNvSpPr txBox="1"/>
          <p:nvPr/>
        </p:nvSpPr>
        <p:spPr>
          <a:xfrm>
            <a:off x="6497159" y="207299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1</a:t>
            </a:r>
            <a:r>
              <a:rPr lang="en-US" sz="3000" i="1" dirty="0" smtClean="0">
                <a:solidFill>
                  <a:schemeClr val="bg1"/>
                </a:solidFill>
                <a:latin typeface="Times" panose="02020603050405020304" pitchFamily="18" charset="0"/>
                <a:cs typeface="Times" panose="02020603050405020304" pitchFamily="18" charset="0"/>
              </a:rPr>
              <a:t>=?</a:t>
            </a:r>
          </a:p>
        </p:txBody>
      </p:sp>
      <p:sp>
        <p:nvSpPr>
          <p:cNvPr id="55" name="TextBox 54"/>
          <p:cNvSpPr txBox="1"/>
          <p:nvPr/>
        </p:nvSpPr>
        <p:spPr>
          <a:xfrm>
            <a:off x="6497159" y="386768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2</a:t>
            </a:r>
            <a:r>
              <a:rPr lang="en-US" sz="3000" i="1" dirty="0" smtClean="0">
                <a:solidFill>
                  <a:schemeClr val="bg1"/>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16043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sz="2400" dirty="0" smtClean="0"/>
              <a:t> Specifications</a:t>
            </a:r>
          </a:p>
        </p:txBody>
      </p:sp>
      <p:pic>
        <p:nvPicPr>
          <p:cNvPr id="64514" name="Picture 2" descr="http://e2e.ti.com/resized-image.ashx/__size/550x0/__key/CommunityServer-Discussions-Components-Files/399/6886.Bandpass.png"/>
          <p:cNvPicPr>
            <a:picLocks noChangeAspect="1" noChangeArrowheads="1"/>
          </p:cNvPicPr>
          <p:nvPr/>
        </p:nvPicPr>
        <p:blipFill>
          <a:blip r:embed="rId2" cstate="print"/>
          <a:srcRect/>
          <a:stretch>
            <a:fillRect/>
          </a:stretch>
        </p:blipFill>
        <p:spPr bwMode="auto">
          <a:xfrm>
            <a:off x="2213806" y="1553049"/>
            <a:ext cx="6325077" cy="3910666"/>
          </a:xfrm>
          <a:prstGeom prst="rect">
            <a:avLst/>
          </a:prstGeom>
          <a:noFill/>
        </p:spPr>
      </p:pic>
      <p:sp>
        <p:nvSpPr>
          <p:cNvPr id="5" name="Rectangle 4"/>
          <p:cNvSpPr/>
          <p:nvPr/>
        </p:nvSpPr>
        <p:spPr>
          <a:xfrm>
            <a:off x="1465729" y="6581001"/>
            <a:ext cx="6750424" cy="276999"/>
          </a:xfrm>
          <a:prstGeom prst="rect">
            <a:avLst/>
          </a:prstGeom>
        </p:spPr>
        <p:txBody>
          <a:bodyPr wrap="square">
            <a:spAutoFit/>
          </a:bodyPr>
          <a:lstStyle/>
          <a:p>
            <a:r>
              <a:rPr lang="en-US" sz="1200" dirty="0" smtClean="0">
                <a:hlinkClick r:id="rId3"/>
              </a:rPr>
              <a:t>http://e2e.ti.com/support/development_tools/webench_design_center/f/399/t/87122.aspx</a:t>
            </a:r>
            <a:endParaRPr lang="en-US" sz="1200" dirty="0"/>
          </a:p>
        </p:txBody>
      </p:sp>
      <p:sp>
        <p:nvSpPr>
          <p:cNvPr id="6" name="Rectangle 5"/>
          <p:cNvSpPr/>
          <p:nvPr/>
        </p:nvSpPr>
        <p:spPr>
          <a:xfrm>
            <a:off x="116541" y="2217584"/>
            <a:ext cx="2277035" cy="830997"/>
          </a:xfrm>
          <a:prstGeom prst="rect">
            <a:avLst/>
          </a:prstGeom>
        </p:spPr>
        <p:txBody>
          <a:bodyPr wrap="square">
            <a:spAutoFit/>
          </a:bodyPr>
          <a:lstStyle/>
          <a:p>
            <a:pPr algn="ctr"/>
            <a:r>
              <a:rPr lang="en-US" b="1" dirty="0" smtClean="0">
                <a:solidFill>
                  <a:srgbClr val="000000"/>
                </a:solidFill>
                <a:latin typeface="Arial" pitchFamily="34" charset="0"/>
                <a:cs typeface="Arial" pitchFamily="34" charset="0"/>
              </a:rPr>
              <a:t>Insertion loss (IL)</a:t>
            </a:r>
          </a:p>
        </p:txBody>
      </p:sp>
      <p:sp>
        <p:nvSpPr>
          <p:cNvPr id="7" name="TextBox 6"/>
          <p:cNvSpPr txBox="1"/>
          <p:nvPr/>
        </p:nvSpPr>
        <p:spPr>
          <a:xfrm>
            <a:off x="6700574" y="3361765"/>
            <a:ext cx="2226892" cy="461665"/>
          </a:xfrm>
          <a:prstGeom prst="rect">
            <a:avLst/>
          </a:prstGeom>
          <a:noFill/>
        </p:spPr>
        <p:txBody>
          <a:bodyPr wrap="none" rtlCol="0">
            <a:spAutoFit/>
          </a:bodyPr>
          <a:lstStyle/>
          <a:p>
            <a:r>
              <a:rPr lang="en-US" b="1" dirty="0" smtClean="0">
                <a:solidFill>
                  <a:srgbClr val="000000"/>
                </a:solidFill>
                <a:latin typeface="+mj-lt"/>
              </a:rPr>
              <a:t>Filter shape</a:t>
            </a:r>
          </a:p>
        </p:txBody>
      </p:sp>
    </p:spTree>
    <p:extLst>
      <p:ext uri="{BB962C8B-B14F-4D97-AF65-F5344CB8AC3E}">
        <p14:creationId xmlns:p14="http://schemas.microsoft.com/office/powerpoint/2010/main" val="3680750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67586" name="Picture 2"/>
          <p:cNvPicPr>
            <a:picLocks noChangeAspect="1" noChangeArrowheads="1"/>
          </p:cNvPicPr>
          <p:nvPr/>
        </p:nvPicPr>
        <p:blipFill>
          <a:blip r:embed="rId2" cstate="print"/>
          <a:srcRect/>
          <a:stretch>
            <a:fillRect/>
          </a:stretch>
        </p:blipFill>
        <p:spPr bwMode="auto">
          <a:xfrm>
            <a:off x="314325" y="1064559"/>
            <a:ext cx="7381875" cy="5105400"/>
          </a:xfrm>
          <a:prstGeom prst="rect">
            <a:avLst/>
          </a:prstGeom>
          <a:ln>
            <a:noFill/>
          </a:ln>
          <a:effectLst>
            <a:outerShdw blurRad="292100" dist="139700" dir="2700000" algn="tl" rotWithShape="0">
              <a:srgbClr val="333333">
                <a:alpha val="65000"/>
              </a:srgbClr>
            </a:outerShdw>
          </a:effectLst>
        </p:spPr>
      </p:pic>
      <p:pic>
        <p:nvPicPr>
          <p:cNvPr id="67587" name="Picture 3"/>
          <p:cNvPicPr>
            <a:picLocks noChangeAspect="1" noChangeArrowheads="1"/>
          </p:cNvPicPr>
          <p:nvPr/>
        </p:nvPicPr>
        <p:blipFill>
          <a:blip r:embed="rId3" cstate="print"/>
          <a:srcRect/>
          <a:stretch>
            <a:fillRect/>
          </a:stretch>
        </p:blipFill>
        <p:spPr bwMode="auto">
          <a:xfrm>
            <a:off x="867725" y="2087655"/>
            <a:ext cx="7761585" cy="4250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28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p:cNvPicPr>
            <a:picLocks noChangeAspect="1" noChangeArrowheads="1"/>
          </p:cNvPicPr>
          <p:nvPr/>
        </p:nvPicPr>
        <p:blipFill>
          <a:blip r:embed="rId2" cstate="print"/>
          <a:srcRect b="9476"/>
          <a:stretch>
            <a:fillRect/>
          </a:stretch>
        </p:blipFill>
        <p:spPr bwMode="auto">
          <a:xfrm>
            <a:off x="4031671" y="1858033"/>
            <a:ext cx="4356772" cy="28358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Diplexer</a:t>
            </a:r>
            <a:endParaRPr lang="en-US" dirty="0"/>
          </a:p>
        </p:txBody>
      </p:sp>
      <p:sp>
        <p:nvSpPr>
          <p:cNvPr id="3" name="Text Placeholder 2"/>
          <p:cNvSpPr>
            <a:spLocks noGrp="1"/>
          </p:cNvSpPr>
          <p:nvPr>
            <p:ph type="body" sz="quarter" idx="10"/>
          </p:nvPr>
        </p:nvSpPr>
        <p:spPr/>
        <p:txBody>
          <a:bodyPr/>
          <a:lstStyle/>
          <a:p>
            <a:r>
              <a:rPr lang="en-US" dirty="0" smtClean="0"/>
              <a:t>Special kind of filter combination that allow separation of frequencies</a:t>
            </a:r>
            <a:endParaRPr lang="en-US" dirty="0"/>
          </a:p>
        </p:txBody>
      </p:sp>
      <p:sp>
        <p:nvSpPr>
          <p:cNvPr id="5" name="Rectangle 3"/>
          <p:cNvSpPr txBox="1">
            <a:spLocks noChangeArrowheads="1"/>
          </p:cNvSpPr>
          <p:nvPr/>
        </p:nvSpPr>
        <p:spPr bwMode="auto">
          <a:xfrm>
            <a:off x="583613" y="5630049"/>
            <a:ext cx="8133724" cy="752316"/>
          </a:xfrm>
          <a:prstGeom prst="rect">
            <a:avLst/>
          </a:prstGeom>
          <a:noFill/>
          <a:ln w="12700" cap="rnd">
            <a:solidFill>
              <a:srgbClr val="000000"/>
            </a:solidFill>
            <a:prstDash val="sysDot"/>
            <a:miter lim="800000"/>
            <a:headEnd/>
            <a:tailEnd/>
          </a:ln>
        </p:spPr>
        <p:txBody>
          <a:bodyPr/>
          <a:lstStyle/>
          <a:p>
            <a:pPr marL="342900" indent="-342900" algn="l">
              <a:spcBef>
                <a:spcPct val="20000"/>
              </a:spcBef>
              <a:buClr>
                <a:srgbClr val="FF0000"/>
              </a:buClr>
              <a:buFont typeface="Wingdings" pitchFamily="2" charset="2"/>
              <a:buChar char="Ø"/>
              <a:defRPr/>
            </a:pPr>
            <a:r>
              <a:rPr lang="en-US" altLang="zh-CN" sz="2000" kern="0" baseline="0" dirty="0">
                <a:solidFill>
                  <a:srgbClr val="000000"/>
                </a:solidFill>
                <a:latin typeface="Arial" pitchFamily="34" charset="0"/>
                <a:ea typeface="宋体" pitchFamily="2" charset="-122"/>
                <a:cs typeface="Arial" pitchFamily="34" charset="0"/>
              </a:rPr>
              <a:t>The front-end band-select </a:t>
            </a:r>
            <a:r>
              <a:rPr lang="en-US" altLang="zh-CN" sz="2000" kern="0" baseline="0" dirty="0" smtClean="0">
                <a:solidFill>
                  <a:srgbClr val="000000"/>
                </a:solidFill>
                <a:latin typeface="Arial" pitchFamily="34" charset="0"/>
                <a:ea typeface="宋体" pitchFamily="2" charset="-122"/>
                <a:cs typeface="Arial" pitchFamily="34" charset="0"/>
              </a:rPr>
              <a:t>filter (diplexer) </a:t>
            </a:r>
            <a:r>
              <a:rPr lang="en-US" altLang="zh-CN" sz="2000" kern="0" baseline="0" dirty="0">
                <a:solidFill>
                  <a:srgbClr val="000000"/>
                </a:solidFill>
                <a:latin typeface="Arial" pitchFamily="34" charset="0"/>
                <a:ea typeface="宋体" pitchFamily="2" charset="-122"/>
                <a:cs typeface="Arial" pitchFamily="34" charset="0"/>
              </a:rPr>
              <a:t>suffers from a trade-off between its </a:t>
            </a:r>
            <a:r>
              <a:rPr lang="en-US" altLang="zh-CN" sz="2000" b="1" kern="0" baseline="0" dirty="0">
                <a:solidFill>
                  <a:srgbClr val="000000"/>
                </a:solidFill>
                <a:latin typeface="Arial" pitchFamily="34" charset="0"/>
                <a:ea typeface="宋体" pitchFamily="2" charset="-122"/>
                <a:cs typeface="Arial" pitchFamily="34" charset="0"/>
              </a:rPr>
              <a:t>selectivity</a:t>
            </a:r>
            <a:r>
              <a:rPr lang="en-US" altLang="zh-CN" sz="2000" kern="0" baseline="0" dirty="0">
                <a:solidFill>
                  <a:srgbClr val="000000"/>
                </a:solidFill>
                <a:latin typeface="Arial" pitchFamily="34" charset="0"/>
                <a:ea typeface="宋体" pitchFamily="2" charset="-122"/>
                <a:cs typeface="Arial" pitchFamily="34" charset="0"/>
              </a:rPr>
              <a:t> and its </a:t>
            </a:r>
            <a:r>
              <a:rPr lang="en-US" altLang="zh-CN" sz="2000" kern="0" baseline="0" dirty="0" smtClean="0">
                <a:solidFill>
                  <a:srgbClr val="000000"/>
                </a:solidFill>
                <a:latin typeface="Arial" pitchFamily="34" charset="0"/>
                <a:ea typeface="宋体" pitchFamily="2" charset="-122"/>
                <a:cs typeface="Arial" pitchFamily="34" charset="0"/>
              </a:rPr>
              <a:t>in-band </a:t>
            </a:r>
            <a:r>
              <a:rPr lang="en-US" altLang="zh-CN" sz="2000" b="1" kern="0" baseline="0" dirty="0" smtClean="0">
                <a:solidFill>
                  <a:srgbClr val="000000"/>
                </a:solidFill>
                <a:latin typeface="Arial" pitchFamily="34" charset="0"/>
                <a:ea typeface="宋体" pitchFamily="2" charset="-122"/>
                <a:cs typeface="Arial" pitchFamily="34" charset="0"/>
              </a:rPr>
              <a:t>insertion loss.</a:t>
            </a:r>
            <a:endParaRPr lang="en-US" altLang="zh-CN" sz="2000" kern="0" baseline="0" dirty="0">
              <a:solidFill>
                <a:srgbClr val="000000"/>
              </a:solidFill>
              <a:latin typeface="Arial" pitchFamily="34" charset="0"/>
              <a:ea typeface="宋体" pitchFamily="2" charset="-122"/>
              <a:cs typeface="Arial" pitchFamily="34" charset="0"/>
            </a:endParaRPr>
          </a:p>
        </p:txBody>
      </p:sp>
      <p:pic>
        <p:nvPicPr>
          <p:cNvPr id="2050" name="Picture 2" descr="http://www.l-com.com/images/rf-diplexer-tutorial-appl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33" y="2073165"/>
            <a:ext cx="3143885" cy="288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69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Frequency Division </a:t>
            </a:r>
            <a:r>
              <a:rPr lang="en-US" dirty="0" err="1" smtClean="0"/>
              <a:t>Duplexing</a:t>
            </a:r>
            <a:r>
              <a:rPr lang="en-US" dirty="0" smtClean="0"/>
              <a:t> (FDD)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Two frequency bands for transmit and receive</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499670" y="2625069"/>
            <a:ext cx="8170862" cy="2228850"/>
          </a:xfrm>
          <a:prstGeom prst="rect">
            <a:avLst/>
          </a:prstGeom>
          <a:noFill/>
          <a:ln w="9525">
            <a:noFill/>
            <a:miter lim="800000"/>
            <a:headEnd/>
            <a:tailEnd/>
          </a:ln>
        </p:spPr>
      </p:pic>
      <p:sp>
        <p:nvSpPr>
          <p:cNvPr id="9" name="TextBox 8"/>
          <p:cNvSpPr txBox="1"/>
          <p:nvPr/>
        </p:nvSpPr>
        <p:spPr>
          <a:xfrm>
            <a:off x="839449"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
        <p:nvSpPr>
          <p:cNvPr id="10" name="TextBox 9"/>
          <p:cNvSpPr txBox="1"/>
          <p:nvPr/>
        </p:nvSpPr>
        <p:spPr>
          <a:xfrm>
            <a:off x="6278531"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Tree>
    <p:extLst>
      <p:ext uri="{BB962C8B-B14F-4D97-AF65-F5344CB8AC3E}">
        <p14:creationId xmlns:p14="http://schemas.microsoft.com/office/powerpoint/2010/main" val="412671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Example</a:t>
            </a:r>
            <a:endParaRPr lang="en-US" dirty="0"/>
          </a:p>
        </p:txBody>
      </p:sp>
      <p:sp>
        <p:nvSpPr>
          <p:cNvPr id="3" name="Text Placeholder 2"/>
          <p:cNvSpPr>
            <a:spLocks noGrp="1"/>
          </p:cNvSpPr>
          <p:nvPr>
            <p:ph type="body" sz="quarter" idx="10"/>
          </p:nvPr>
        </p:nvSpPr>
        <p:spPr/>
        <p:txBody>
          <a:bodyPr/>
          <a:lstStyle/>
          <a:p>
            <a:endParaRPr lang="en-US"/>
          </a:p>
        </p:txBody>
      </p:sp>
      <p:pic>
        <p:nvPicPr>
          <p:cNvPr id="24578" name="Picture 2" descr="GSM(EDGE) Block Diagram"/>
          <p:cNvPicPr>
            <a:picLocks noChangeAspect="1" noChangeArrowheads="1"/>
          </p:cNvPicPr>
          <p:nvPr/>
        </p:nvPicPr>
        <p:blipFill>
          <a:blip r:embed="rId2" cstate="print"/>
          <a:srcRect/>
          <a:stretch>
            <a:fillRect/>
          </a:stretch>
        </p:blipFill>
        <p:spPr bwMode="auto">
          <a:xfrm>
            <a:off x="769495" y="1224588"/>
            <a:ext cx="7864212" cy="3662205"/>
          </a:xfrm>
          <a:prstGeom prst="rect">
            <a:avLst/>
          </a:prstGeom>
          <a:noFill/>
        </p:spPr>
      </p:pic>
      <p:sp>
        <p:nvSpPr>
          <p:cNvPr id="5" name="Oval 4"/>
          <p:cNvSpPr/>
          <p:nvPr/>
        </p:nvSpPr>
        <p:spPr bwMode="auto">
          <a:xfrm>
            <a:off x="1124262" y="2728210"/>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7" name="Straight Arrow Connector 6"/>
          <p:cNvCxnSpPr>
            <a:stCxn id="5" idx="4"/>
          </p:cNvCxnSpPr>
          <p:nvPr/>
        </p:nvCxnSpPr>
        <p:spPr>
          <a:xfrm>
            <a:off x="1461541" y="3597639"/>
            <a:ext cx="532151" cy="1738859"/>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8820" y="5306518"/>
            <a:ext cx="6834887" cy="1323439"/>
          </a:xfrm>
          <a:prstGeom prst="rect">
            <a:avLst/>
          </a:prstGeom>
          <a:noFill/>
        </p:spPr>
        <p:txBody>
          <a:bodyPr wrap="square" rtlCol="0">
            <a:spAutoFit/>
          </a:bodyPr>
          <a:lstStyle/>
          <a:p>
            <a:r>
              <a:rPr lang="en-US" sz="2000" dirty="0" smtClean="0">
                <a:solidFill>
                  <a:srgbClr val="0070C0"/>
                </a:solidFill>
                <a:latin typeface="Kalinga" panose="020B0502040204020203" pitchFamily="34" charset="0"/>
                <a:cs typeface="Kalinga" panose="020B0502040204020203" pitchFamily="34" charset="0"/>
              </a:rPr>
              <a:t>A diplexer is the simplest form of a multiplexer, which can split signals from one common port into many different paths. Signals are often separated by frequency.</a:t>
            </a:r>
          </a:p>
        </p:txBody>
      </p:sp>
    </p:spTree>
    <p:extLst>
      <p:ext uri="{BB962C8B-B14F-4D97-AF65-F5344CB8AC3E}">
        <p14:creationId xmlns:p14="http://schemas.microsoft.com/office/powerpoint/2010/main" val="3887043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Diplexer and Duplexer</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Duplexer</a:t>
            </a:r>
            <a:r>
              <a:rPr lang="en-US" b="0" dirty="0" smtClean="0"/>
              <a:t> is a device that enables duplexing, i.e. transmit and receive simultaneously</a:t>
            </a:r>
          </a:p>
          <a:p>
            <a:r>
              <a:rPr lang="en-US" dirty="0" smtClean="0"/>
              <a:t> Diplexer </a:t>
            </a:r>
            <a:r>
              <a:rPr lang="en-US" b="0" dirty="0" smtClean="0"/>
              <a:t>often refers to a device that directs signals of different frequencies to different paths</a:t>
            </a:r>
          </a:p>
          <a:p>
            <a:r>
              <a:rPr lang="en-US" dirty="0" smtClean="0"/>
              <a:t> Diplexer </a:t>
            </a:r>
            <a:r>
              <a:rPr lang="en-US" b="0" dirty="0" smtClean="0"/>
              <a:t>can be used as a </a:t>
            </a:r>
            <a:r>
              <a:rPr lang="en-US" dirty="0" smtClean="0"/>
              <a:t>Duplexer</a:t>
            </a:r>
            <a:endParaRPr lang="en-US" dirty="0"/>
          </a:p>
        </p:txBody>
      </p:sp>
    </p:spTree>
    <p:extLst>
      <p:ext uri="{BB962C8B-B14F-4D97-AF65-F5344CB8AC3E}">
        <p14:creationId xmlns:p14="http://schemas.microsoft.com/office/powerpoint/2010/main" val="192559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Division </a:t>
            </a:r>
            <a:r>
              <a:rPr lang="en-US" dirty="0" err="1" smtClean="0"/>
              <a:t>Duplexing</a:t>
            </a:r>
            <a:r>
              <a:rPr lang="en-US" dirty="0" smtClean="0"/>
              <a:t> (TDD)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Transmit and receive separated in time</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2908090" y="1827418"/>
            <a:ext cx="2788172" cy="2341225"/>
          </a:xfrm>
          <a:prstGeom prst="rect">
            <a:avLst/>
          </a:prstGeom>
          <a:noFill/>
          <a:ln w="9525">
            <a:noFill/>
            <a:miter lim="800000"/>
            <a:headEnd/>
            <a:tailEnd/>
          </a:ln>
        </p:spPr>
      </p:pic>
      <p:sp>
        <p:nvSpPr>
          <p:cNvPr id="5" name="Oval 4"/>
          <p:cNvSpPr/>
          <p:nvPr/>
        </p:nvSpPr>
        <p:spPr bwMode="auto">
          <a:xfrm>
            <a:off x="3567658" y="2515675"/>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6" name="Straight Arrow Connector 5"/>
          <p:cNvCxnSpPr>
            <a:stCxn id="5" idx="4"/>
          </p:cNvCxnSpPr>
          <p:nvPr/>
        </p:nvCxnSpPr>
        <p:spPr>
          <a:xfrm flipH="1">
            <a:off x="1795072" y="3385104"/>
            <a:ext cx="2109865" cy="1244186"/>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937810"/>
            <a:ext cx="2053652" cy="461665"/>
          </a:xfrm>
          <a:prstGeom prst="rect">
            <a:avLst/>
          </a:prstGeom>
          <a:noFill/>
        </p:spPr>
        <p:txBody>
          <a:bodyPr wrap="square" rtlCol="0">
            <a:spAutoFit/>
          </a:bodyPr>
          <a:lstStyle/>
          <a:p>
            <a:r>
              <a:rPr lang="en-US" dirty="0" smtClean="0">
                <a:solidFill>
                  <a:srgbClr val="002060"/>
                </a:solidFill>
                <a:latin typeface="Arial" pitchFamily="34" charset="0"/>
                <a:cs typeface="Arial" pitchFamily="34" charset="0"/>
              </a:rPr>
              <a:t>T/R Switch</a:t>
            </a:r>
          </a:p>
        </p:txBody>
      </p:sp>
      <p:pic>
        <p:nvPicPr>
          <p:cNvPr id="29698" name="Picture 2" descr="http://columbiaisa.50webs.com/switch_rf_ab.jpg"/>
          <p:cNvPicPr>
            <a:picLocks noChangeAspect="1" noChangeArrowheads="1"/>
          </p:cNvPicPr>
          <p:nvPr/>
        </p:nvPicPr>
        <p:blipFill>
          <a:blip r:embed="rId3" cstate="print"/>
          <a:srcRect/>
          <a:stretch>
            <a:fillRect/>
          </a:stretch>
        </p:blipFill>
        <p:spPr bwMode="auto">
          <a:xfrm>
            <a:off x="1520593" y="4886324"/>
            <a:ext cx="1675717" cy="1605896"/>
          </a:xfrm>
          <a:prstGeom prst="rect">
            <a:avLst/>
          </a:prstGeom>
          <a:noFill/>
        </p:spPr>
      </p:pic>
      <p:pic>
        <p:nvPicPr>
          <p:cNvPr id="29700" name="Picture 4" descr="http://www.jfwindustries.com/images/catalog/category76.jpg"/>
          <p:cNvPicPr>
            <a:picLocks noChangeAspect="1" noChangeArrowheads="1"/>
          </p:cNvPicPr>
          <p:nvPr/>
        </p:nvPicPr>
        <p:blipFill>
          <a:blip r:embed="rId4" cstate="print"/>
          <a:srcRect/>
          <a:stretch>
            <a:fillRect/>
          </a:stretch>
        </p:blipFill>
        <p:spPr bwMode="auto">
          <a:xfrm>
            <a:off x="3567658" y="4886324"/>
            <a:ext cx="2718943" cy="1821692"/>
          </a:xfrm>
          <a:prstGeom prst="rect">
            <a:avLst/>
          </a:prstGeom>
          <a:noFill/>
        </p:spPr>
      </p:pic>
      <p:pic>
        <p:nvPicPr>
          <p:cNvPr id="29702" name="Picture 6" descr="https://encrypted-tbn1.gstatic.com/images?q=tbn:ANd9GcQlSmUwd6Kvp2ZKkmOMd7KrNDeye9MnPgjYjhG9WNwtwecznt7RXg"/>
          <p:cNvPicPr>
            <a:picLocks noChangeAspect="1" noChangeArrowheads="1"/>
          </p:cNvPicPr>
          <p:nvPr/>
        </p:nvPicPr>
        <p:blipFill>
          <a:blip r:embed="rId5" cstate="print"/>
          <a:srcRect/>
          <a:stretch>
            <a:fillRect/>
          </a:stretch>
        </p:blipFill>
        <p:spPr bwMode="auto">
          <a:xfrm>
            <a:off x="6618157" y="4886324"/>
            <a:ext cx="1693889" cy="1605896"/>
          </a:xfrm>
          <a:prstGeom prst="rect">
            <a:avLst/>
          </a:prstGeom>
          <a:noFill/>
        </p:spPr>
      </p:pic>
    </p:spTree>
    <p:extLst>
      <p:ext uri="{BB962C8B-B14F-4D97-AF65-F5344CB8AC3E}">
        <p14:creationId xmlns:p14="http://schemas.microsoft.com/office/powerpoint/2010/main" val="1191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Bluetooth</a:t>
            </a:r>
            <a:endParaRPr lang="en-US" dirty="0"/>
          </a:p>
        </p:txBody>
      </p:sp>
      <p:sp>
        <p:nvSpPr>
          <p:cNvPr id="3" name="Text Placeholder 2"/>
          <p:cNvSpPr>
            <a:spLocks noGrp="1"/>
          </p:cNvSpPr>
          <p:nvPr>
            <p:ph type="body" sz="quarter" idx="10"/>
          </p:nvPr>
        </p:nvSpPr>
        <p:spPr/>
        <p:txBody>
          <a:bodyPr/>
          <a:lstStyle/>
          <a:p>
            <a:r>
              <a:rPr lang="en-US" dirty="0" smtClean="0"/>
              <a:t>Bluetooth: </a:t>
            </a:r>
            <a:r>
              <a:rPr lang="en-US" altLang="zh-CN" dirty="0">
                <a:ea typeface="宋体" pitchFamily="2" charset="-122"/>
              </a:rPr>
              <a:t>2.4-GHz ISM band. Each channel carries 1 Mb/s, occupies 1 MHz</a:t>
            </a:r>
          </a:p>
          <a:p>
            <a:pPr marL="0" indent="0">
              <a:buNone/>
            </a:pPr>
            <a:endParaRPr lang="en-US" dirty="0"/>
          </a:p>
        </p:txBody>
      </p:sp>
      <p:pic>
        <p:nvPicPr>
          <p:cNvPr id="5" name="Picture 10"/>
          <p:cNvPicPr>
            <a:picLocks noChangeAspect="1" noChangeArrowheads="1"/>
          </p:cNvPicPr>
          <p:nvPr/>
        </p:nvPicPr>
        <p:blipFill>
          <a:blip r:embed="rId2" cstate="print"/>
          <a:srcRect b="14110"/>
          <a:stretch>
            <a:fillRect/>
          </a:stretch>
        </p:blipFill>
        <p:spPr bwMode="auto">
          <a:xfrm>
            <a:off x="485931" y="2059705"/>
            <a:ext cx="7654692" cy="3227882"/>
          </a:xfrm>
          <a:prstGeom prst="rect">
            <a:avLst/>
          </a:prstGeom>
          <a:noFill/>
          <a:ln w="9525">
            <a:noFill/>
            <a:miter lim="800000"/>
            <a:headEnd/>
            <a:tailEnd/>
          </a:ln>
        </p:spPr>
      </p:pic>
    </p:spTree>
    <p:extLst>
      <p:ext uri="{BB962C8B-B14F-4D97-AF65-F5344CB8AC3E}">
        <p14:creationId xmlns:p14="http://schemas.microsoft.com/office/powerpoint/2010/main" val="1019983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FDD: spectral leakage to adjacent channels in the transmitter </a:t>
            </a:r>
            <a:r>
              <a:rPr lang="en-US" altLang="zh-CN" dirty="0" smtClean="0"/>
              <a:t>output; part </a:t>
            </a:r>
            <a:r>
              <a:rPr lang="en-US" altLang="zh-CN" dirty="0"/>
              <a:t>of the transmitted signal that leak into the receive band are attenuated by typically only about 50 </a:t>
            </a:r>
            <a:r>
              <a:rPr lang="en-US" altLang="zh-CN" dirty="0" smtClean="0"/>
              <a:t>dB maximum)</a:t>
            </a:r>
            <a:endParaRPr lang="en-US" altLang="zh-CN" dirty="0"/>
          </a:p>
          <a:p>
            <a:r>
              <a:rPr lang="en-US" altLang="zh-CN" dirty="0"/>
              <a:t>FDD: owing to the trade-off between the loss and the quality factor of filters, the loss of the duplexer is typically quite higher than that of a TDD switch</a:t>
            </a:r>
            <a:r>
              <a:rPr lang="en-US" altLang="zh-CN" dirty="0" smtClean="0"/>
              <a:t>.</a:t>
            </a:r>
            <a:endParaRPr lang="en-US" altLang="zh-CN" dirty="0"/>
          </a:p>
        </p:txBody>
      </p:sp>
      <p:pic>
        <p:nvPicPr>
          <p:cNvPr id="4" name="Picture 2"/>
          <p:cNvPicPr>
            <a:picLocks noChangeAspect="1" noChangeArrowheads="1"/>
          </p:cNvPicPr>
          <p:nvPr/>
        </p:nvPicPr>
        <p:blipFill>
          <a:blip r:embed="rId2" cstate="print"/>
          <a:srcRect/>
          <a:stretch>
            <a:fillRect/>
          </a:stretch>
        </p:blipFill>
        <p:spPr bwMode="auto">
          <a:xfrm>
            <a:off x="1374696" y="3677137"/>
            <a:ext cx="6353331" cy="1733063"/>
          </a:xfrm>
          <a:prstGeom prst="rect">
            <a:avLst/>
          </a:prstGeom>
          <a:noFill/>
          <a:ln w="9525">
            <a:noFill/>
            <a:miter lim="800000"/>
            <a:headEnd/>
            <a:tailEnd/>
          </a:ln>
        </p:spPr>
      </p:pic>
    </p:spTree>
    <p:extLst>
      <p:ext uri="{BB962C8B-B14F-4D97-AF65-F5344CB8AC3E}">
        <p14:creationId xmlns:p14="http://schemas.microsoft.com/office/powerpoint/2010/main" val="2953806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TDD: two paths (RX,TX) do not interfere because the transmitter is turned off during reception</a:t>
            </a:r>
          </a:p>
          <a:p>
            <a:endParaRPr lang="en-US" altLang="zh-CN" dirty="0"/>
          </a:p>
          <a:p>
            <a:r>
              <a:rPr lang="en-US" altLang="zh-CN" dirty="0"/>
              <a:t>TDD: strong signals generated by all of the nearby mobile transmitters fall in the receive band, thus desensitizing the receiver.</a:t>
            </a:r>
          </a:p>
          <a:p>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3049250" y="3763259"/>
            <a:ext cx="3126698" cy="2625485"/>
          </a:xfrm>
          <a:prstGeom prst="rect">
            <a:avLst/>
          </a:prstGeom>
          <a:noFill/>
          <a:ln w="9525">
            <a:noFill/>
            <a:miter lim="800000"/>
            <a:headEnd/>
            <a:tailEnd/>
          </a:ln>
        </p:spPr>
      </p:pic>
    </p:spTree>
    <p:extLst>
      <p:ext uri="{BB962C8B-B14F-4D97-AF65-F5344CB8AC3E}">
        <p14:creationId xmlns:p14="http://schemas.microsoft.com/office/powerpoint/2010/main" val="2213486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So what is the proper way to split RF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a:spLocks/>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2" name="TextBox 1"/>
          <p:cNvSpPr txBox="1"/>
          <p:nvPr/>
        </p:nvSpPr>
        <p:spPr>
          <a:xfrm>
            <a:off x="636131" y="5137227"/>
            <a:ext cx="7122413" cy="954107"/>
          </a:xfrm>
          <a:prstGeom prst="rect">
            <a:avLst/>
          </a:prstGeom>
          <a:noFill/>
        </p:spPr>
        <p:txBody>
          <a:bodyPr wrap="square" rtlCol="0">
            <a:spAutoFit/>
          </a:bodyPr>
          <a:lstStyle/>
          <a:p>
            <a:r>
              <a:rPr lang="en-US" sz="2800" dirty="0" smtClean="0">
                <a:solidFill>
                  <a:schemeClr val="bg1"/>
                </a:solidFill>
                <a:latin typeface="+mj-lt"/>
              </a:rPr>
              <a:t>But we want to deliver the power to 50 </a:t>
            </a:r>
            <a:r>
              <a:rPr lang="el-GR" sz="2800" dirty="0" smtClean="0">
                <a:solidFill>
                  <a:schemeClr val="bg1"/>
                </a:solidFill>
                <a:latin typeface="+mj-lt"/>
              </a:rPr>
              <a:t>Ω</a:t>
            </a:r>
            <a:r>
              <a:rPr lang="en-US" sz="2800" dirty="0" smtClean="0">
                <a:solidFill>
                  <a:schemeClr val="bg1"/>
                </a:solidFill>
                <a:latin typeface="+mj-lt"/>
              </a:rPr>
              <a:t> load !</a:t>
            </a:r>
          </a:p>
        </p:txBody>
      </p:sp>
    </p:spTree>
    <p:extLst>
      <p:ext uri="{BB962C8B-B14F-4D97-AF65-F5344CB8AC3E}">
        <p14:creationId xmlns:p14="http://schemas.microsoft.com/office/powerpoint/2010/main" val="1062150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dirty="0"/>
              <a:t>FDD is best suited for applications, such as voice, that generate symmetric traffic, while TDD is best suited for </a:t>
            </a:r>
            <a:r>
              <a:rPr lang="en-US" dirty="0" err="1"/>
              <a:t>bursty</a:t>
            </a:r>
            <a:r>
              <a:rPr lang="en-US" dirty="0"/>
              <a:t>, asymmetric traffic, such as Internet or other data centric services</a:t>
            </a:r>
          </a:p>
          <a:p>
            <a:endParaRPr lang="en-US" dirty="0"/>
          </a:p>
          <a:p>
            <a:r>
              <a:rPr lang="en-US" dirty="0"/>
              <a:t>In TDD, both the transmitter and receiver operate on the same frequency but at different times. Therefore, TDD systems reuse the filters, mixers, frequency sources and synthesizers, therefore reducing the complexity and cost of the system.</a:t>
            </a:r>
          </a:p>
          <a:p>
            <a:endParaRPr lang="en-US" dirty="0"/>
          </a:p>
          <a:p>
            <a:r>
              <a:rPr lang="en-US" dirty="0"/>
              <a:t>TDD utilizes the spectrum more efficiently than FDD</a:t>
            </a:r>
          </a:p>
          <a:p>
            <a:endParaRPr lang="en-US" dirty="0"/>
          </a:p>
        </p:txBody>
      </p:sp>
    </p:spTree>
    <p:extLst>
      <p:ext uri="{BB962C8B-B14F-4D97-AF65-F5344CB8AC3E}">
        <p14:creationId xmlns:p14="http://schemas.microsoft.com/office/powerpoint/2010/main" val="725118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Circulator</a:t>
            </a:r>
            <a:endParaRPr lang="en-US" dirty="0"/>
          </a:p>
        </p:txBody>
      </p:sp>
      <p:sp>
        <p:nvSpPr>
          <p:cNvPr id="3" name="Content Placeholder 2"/>
          <p:cNvSpPr>
            <a:spLocks noGrp="1"/>
          </p:cNvSpPr>
          <p:nvPr>
            <p:ph type="body" sz="quarter" idx="10"/>
          </p:nvPr>
        </p:nvSpPr>
        <p:spPr>
          <a:xfrm>
            <a:off x="304800" y="933262"/>
            <a:ext cx="5570219" cy="4335463"/>
          </a:xfrm>
          <a:prstGeom prst="rect">
            <a:avLst/>
          </a:prstGeom>
        </p:spPr>
        <p:txBody>
          <a:bodyPr/>
          <a:lstStyle/>
          <a:p>
            <a:r>
              <a:rPr lang="en-US" b="0" dirty="0" smtClean="0"/>
              <a:t> A </a:t>
            </a:r>
            <a:r>
              <a:rPr lang="en-US" dirty="0" smtClean="0"/>
              <a:t>passive</a:t>
            </a:r>
            <a:r>
              <a:rPr lang="en-US" b="0" dirty="0" smtClean="0"/>
              <a:t> </a:t>
            </a:r>
            <a:r>
              <a:rPr lang="en-US" dirty="0" smtClean="0"/>
              <a:t>non-reciprocal</a:t>
            </a:r>
            <a:r>
              <a:rPr lang="en-US" b="0" dirty="0" smtClean="0"/>
              <a:t> three- or four-port device, in which a microwave or RF signal entering any port is transmitted to the next port in rotation (only).</a:t>
            </a:r>
          </a:p>
          <a:p>
            <a:r>
              <a:rPr lang="en-US" b="0" dirty="0" smtClean="0"/>
              <a:t> </a:t>
            </a:r>
            <a:r>
              <a:rPr lang="en-US" dirty="0" smtClean="0"/>
              <a:t>Isolation</a:t>
            </a:r>
            <a:r>
              <a:rPr lang="en-US" b="0" dirty="0" smtClean="0"/>
              <a:t> is important</a:t>
            </a:r>
            <a:endParaRPr lang="en-US" dirty="0"/>
          </a:p>
        </p:txBody>
      </p:sp>
      <p:pic>
        <p:nvPicPr>
          <p:cNvPr id="36866" name="Picture 2" descr="File:Optical Circulator symbol.jpg"/>
          <p:cNvPicPr>
            <a:picLocks noChangeAspect="1" noChangeArrowheads="1"/>
          </p:cNvPicPr>
          <p:nvPr/>
        </p:nvPicPr>
        <p:blipFill>
          <a:blip r:embed="rId2" cstate="print"/>
          <a:srcRect/>
          <a:stretch>
            <a:fillRect/>
          </a:stretch>
        </p:blipFill>
        <p:spPr bwMode="auto">
          <a:xfrm>
            <a:off x="6239936" y="1107400"/>
            <a:ext cx="2342212" cy="2342212"/>
          </a:xfrm>
          <a:prstGeom prst="rect">
            <a:avLst/>
          </a:prstGeom>
          <a:noFill/>
        </p:spPr>
      </p:pic>
      <p:pic>
        <p:nvPicPr>
          <p:cNvPr id="36868" name="Picture 4" descr="http://www.electronics-manufacturers.com/products/upload_files/product_image_220.jpg"/>
          <p:cNvPicPr>
            <a:picLocks noChangeAspect="1" noChangeArrowheads="1"/>
          </p:cNvPicPr>
          <p:nvPr/>
        </p:nvPicPr>
        <p:blipFill>
          <a:blip r:embed="rId3" cstate="print"/>
          <a:srcRect/>
          <a:stretch>
            <a:fillRect/>
          </a:stretch>
        </p:blipFill>
        <p:spPr bwMode="auto">
          <a:xfrm>
            <a:off x="3068547" y="4224007"/>
            <a:ext cx="2747637" cy="2042410"/>
          </a:xfrm>
          <a:prstGeom prst="rect">
            <a:avLst/>
          </a:prstGeom>
          <a:noFill/>
        </p:spPr>
      </p:pic>
      <p:pic>
        <p:nvPicPr>
          <p:cNvPr id="36870" name="Picture 6" descr="http://t0.gstatic.com/images?q=tbn:ANd9GcSr1P4OkXqvWH1eW62i7qASpQfrOqJK0s1j9dp6xBISCPtY2KLj-Q54a_0y1A"/>
          <p:cNvPicPr>
            <a:picLocks noChangeAspect="1" noChangeArrowheads="1"/>
          </p:cNvPicPr>
          <p:nvPr/>
        </p:nvPicPr>
        <p:blipFill>
          <a:blip r:embed="rId4" cstate="print"/>
          <a:srcRect/>
          <a:stretch>
            <a:fillRect/>
          </a:stretch>
        </p:blipFill>
        <p:spPr bwMode="auto">
          <a:xfrm>
            <a:off x="6045064" y="4364750"/>
            <a:ext cx="2182038" cy="1634423"/>
          </a:xfrm>
          <a:prstGeom prst="rect">
            <a:avLst/>
          </a:prstGeom>
          <a:noFill/>
        </p:spPr>
      </p:pic>
      <p:pic>
        <p:nvPicPr>
          <p:cNvPr id="36872" name="Picture 8" descr="http://www.meslmicrowave.com/images/Waveguide.JPG"/>
          <p:cNvPicPr>
            <a:picLocks noChangeAspect="1" noChangeArrowheads="1"/>
          </p:cNvPicPr>
          <p:nvPr/>
        </p:nvPicPr>
        <p:blipFill>
          <a:blip r:embed="rId5" cstate="print"/>
          <a:srcRect/>
          <a:stretch>
            <a:fillRect/>
          </a:stretch>
        </p:blipFill>
        <p:spPr bwMode="auto">
          <a:xfrm>
            <a:off x="734519" y="4364750"/>
            <a:ext cx="1873770" cy="1901667"/>
          </a:xfrm>
          <a:prstGeom prst="rect">
            <a:avLst/>
          </a:prstGeom>
          <a:noFill/>
        </p:spPr>
      </p:pic>
    </p:spTree>
    <p:extLst>
      <p:ext uri="{BB962C8B-B14F-4D97-AF65-F5344CB8AC3E}">
        <p14:creationId xmlns:p14="http://schemas.microsoft.com/office/powerpoint/2010/main" val="1577001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Circulator </a:t>
            </a:r>
            <a:r>
              <a:rPr lang="en-US" dirty="0"/>
              <a:t>in Radar Systems</a:t>
            </a:r>
          </a:p>
        </p:txBody>
      </p:sp>
      <p:sp>
        <p:nvSpPr>
          <p:cNvPr id="3" name="Text Placeholder 2"/>
          <p:cNvSpPr>
            <a:spLocks noGrp="1"/>
          </p:cNvSpPr>
          <p:nvPr>
            <p:ph type="body" sz="quarter" idx="10"/>
          </p:nvPr>
        </p:nvSpPr>
        <p:spPr/>
        <p:txBody>
          <a:bodyPr/>
          <a:lstStyle/>
          <a:p>
            <a:endParaRPr lang="en-US"/>
          </a:p>
        </p:txBody>
      </p:sp>
      <p:pic>
        <p:nvPicPr>
          <p:cNvPr id="35844" name="Picture 4" descr="http://www.mptcorp.com/services/sub-systems/images/fmcw1.gif"/>
          <p:cNvPicPr>
            <a:picLocks noChangeAspect="1" noChangeArrowheads="1"/>
          </p:cNvPicPr>
          <p:nvPr/>
        </p:nvPicPr>
        <p:blipFill>
          <a:blip r:embed="rId2" cstate="print"/>
          <a:srcRect/>
          <a:stretch>
            <a:fillRect/>
          </a:stretch>
        </p:blipFill>
        <p:spPr bwMode="auto">
          <a:xfrm>
            <a:off x="2431873" y="4909412"/>
            <a:ext cx="5717550" cy="1477035"/>
          </a:xfrm>
          <a:prstGeom prst="rect">
            <a:avLst/>
          </a:prstGeom>
          <a:noFill/>
        </p:spPr>
      </p:pic>
      <p:sp>
        <p:nvSpPr>
          <p:cNvPr id="6" name="TextBox 5"/>
          <p:cNvSpPr txBox="1"/>
          <p:nvPr/>
        </p:nvSpPr>
        <p:spPr>
          <a:xfrm>
            <a:off x="4977013" y="1121904"/>
            <a:ext cx="2781531"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Two antennas</a:t>
            </a:r>
          </a:p>
        </p:txBody>
      </p:sp>
      <p:sp>
        <p:nvSpPr>
          <p:cNvPr id="7" name="TextBox 6"/>
          <p:cNvSpPr txBox="1"/>
          <p:nvPr/>
        </p:nvSpPr>
        <p:spPr>
          <a:xfrm>
            <a:off x="676696" y="4264198"/>
            <a:ext cx="2565126"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One antenna</a:t>
            </a:r>
          </a:p>
        </p:txBody>
      </p:sp>
      <p:sp>
        <p:nvSpPr>
          <p:cNvPr id="8" name="Oval 7"/>
          <p:cNvSpPr/>
          <p:nvPr/>
        </p:nvSpPr>
        <p:spPr bwMode="auto">
          <a:xfrm>
            <a:off x="4817708" y="5600614"/>
            <a:ext cx="854440"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9" name="TextBox 8"/>
          <p:cNvSpPr txBox="1"/>
          <p:nvPr/>
        </p:nvSpPr>
        <p:spPr>
          <a:xfrm>
            <a:off x="5394594" y="4863804"/>
            <a:ext cx="2052165" cy="553998"/>
          </a:xfrm>
          <a:prstGeom prst="rect">
            <a:avLst/>
          </a:prstGeom>
          <a:noFill/>
        </p:spPr>
        <p:txBody>
          <a:bodyPr wrap="none" rtlCol="0">
            <a:spAutoFit/>
          </a:bodyPr>
          <a:lstStyle/>
          <a:p>
            <a:r>
              <a:rPr lang="en-US" sz="3000" b="1" dirty="0" smtClean="0">
                <a:solidFill>
                  <a:srgbClr val="FF0000"/>
                </a:solidFill>
                <a:latin typeface="Kalinga" panose="020B0502040204020203" pitchFamily="34" charset="0"/>
                <a:cs typeface="Kalinga" panose="020B0502040204020203" pitchFamily="34" charset="0"/>
              </a:rPr>
              <a:t>Circulator</a:t>
            </a:r>
          </a:p>
        </p:txBody>
      </p:sp>
      <p:pic>
        <p:nvPicPr>
          <p:cNvPr id="3074" name="Picture 2" descr="http://upload.wikimedia.org/wikipedia/commons/d/de/Bsp_FMCW-Ra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56" y="1219258"/>
            <a:ext cx="3800466" cy="217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5450382" y="1399527"/>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5505521" y="3238906"/>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spTree>
    <p:extLst>
      <p:ext uri="{BB962C8B-B14F-4D97-AF65-F5344CB8AC3E}">
        <p14:creationId xmlns:p14="http://schemas.microsoft.com/office/powerpoint/2010/main" val="261487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T-junction splitter</a:t>
            </a:r>
          </a:p>
          <a:p>
            <a:r>
              <a:rPr lang="en-US" dirty="0" smtClean="0"/>
              <a:t>There is no isolation between the two split ports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5402753"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5445237"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5402753"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5402753"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pic>
        <p:nvPicPr>
          <p:cNvPr id="1026" name="Picture 2" descr="media/image29.png"/>
          <p:cNvPicPr>
            <a:picLocks noChangeAspect="1" noChangeArrowheads="1"/>
          </p:cNvPicPr>
          <p:nvPr/>
        </p:nvPicPr>
        <p:blipFill rotWithShape="1">
          <a:blip r:embed="rId3">
            <a:extLst>
              <a:ext uri="{28A0092B-C50C-407E-A947-70E740481C1C}">
                <a14:useLocalDpi xmlns:a14="http://schemas.microsoft.com/office/drawing/2010/main" val="0"/>
              </a:ext>
            </a:extLst>
          </a:blip>
          <a:srcRect l="3173"/>
          <a:stretch/>
        </p:blipFill>
        <p:spPr bwMode="auto">
          <a:xfrm>
            <a:off x="1447251" y="4384838"/>
            <a:ext cx="3476989" cy="236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69782" y="4371197"/>
            <a:ext cx="1852985" cy="2308324"/>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T-junction fed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a:t>
            </a:r>
          </a:p>
          <a:p>
            <a:r>
              <a:rPr lang="en-US" sz="1800" dirty="0" smtClean="0">
                <a:solidFill>
                  <a:srgbClr val="292929"/>
                </a:solidFill>
                <a:latin typeface="Kalinga" panose="020B0502040204020203" pitchFamily="34" charset="0"/>
                <a:cs typeface="Kalinga" panose="020B0502040204020203" pitchFamily="34" charset="0"/>
              </a:rPr>
              <a:t>T-junctions can be cascaded to make 1:2</a:t>
            </a:r>
            <a:r>
              <a:rPr lang="en-US" sz="1800" baseline="30000" dirty="0" smtClean="0">
                <a:solidFill>
                  <a:srgbClr val="292929"/>
                </a:solidFill>
                <a:latin typeface="Kalinga" panose="020B0502040204020203" pitchFamily="34" charset="0"/>
                <a:cs typeface="Kalinga" panose="020B0502040204020203" pitchFamily="34" charset="0"/>
              </a:rPr>
              <a:t>N</a:t>
            </a:r>
            <a:r>
              <a:rPr lang="en-US" sz="1800" dirty="0" smtClean="0">
                <a:solidFill>
                  <a:srgbClr val="292929"/>
                </a:solidFill>
                <a:latin typeface="Kalinga" panose="020B0502040204020203" pitchFamily="34" charset="0"/>
                <a:cs typeface="Kalinga" panose="020B0502040204020203" pitchFamily="34" charset="0"/>
              </a:rPr>
              <a:t> </a:t>
            </a:r>
            <a:r>
              <a:rPr lang="en-US" sz="1800" dirty="0" err="1" smtClean="0">
                <a:solidFill>
                  <a:srgbClr val="292929"/>
                </a:solidFill>
                <a:latin typeface="Kalinga" panose="020B0502040204020203" pitchFamily="34" charset="0"/>
                <a:cs typeface="Kalinga" panose="020B0502040204020203" pitchFamily="34" charset="0"/>
              </a:rPr>
              <a:t>dividersc</a:t>
            </a:r>
            <a:endParaRPr lang="en-US" sz="1800" dirty="0" smtClean="0">
              <a:solidFill>
                <a:srgbClr val="292929"/>
              </a:solidFill>
              <a:latin typeface="Kalinga" panose="020B0502040204020203" pitchFamily="34" charset="0"/>
              <a:cs typeface="Kalinga" panose="020B0502040204020203" pitchFamily="34" charset="0"/>
            </a:endParaRPr>
          </a:p>
        </p:txBody>
      </p:sp>
      <p:cxnSp>
        <p:nvCxnSpPr>
          <p:cNvPr id="13" name="Straight Arrow Connector 12"/>
          <p:cNvCxnSpPr/>
          <p:nvPr/>
        </p:nvCxnSpPr>
        <p:spPr>
          <a:xfrm flipH="1">
            <a:off x="6160449" y="2224010"/>
            <a:ext cx="521545" cy="0"/>
          </a:xfrm>
          <a:prstGeom prst="straightConnector1">
            <a:avLst/>
          </a:prstGeom>
          <a:ln w="571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81994" y="2224010"/>
            <a:ext cx="0" cy="539775"/>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36082" y="2396225"/>
            <a:ext cx="415498" cy="646331"/>
          </a:xfrm>
          <a:prstGeom prst="rect">
            <a:avLst/>
          </a:prstGeom>
          <a:noFill/>
        </p:spPr>
        <p:txBody>
          <a:bodyPr wrap="none" rtlCol="0">
            <a:spAutoFit/>
          </a:bodyPr>
          <a:lstStyle/>
          <a:p>
            <a:r>
              <a:rPr lang="en-US" sz="3600" b="1" dirty="0" smtClean="0">
                <a:solidFill>
                  <a:srgbClr val="C00000"/>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0118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Matched at all three ports</a:t>
            </a:r>
          </a:p>
          <a:p>
            <a:pPr lvl="1"/>
            <a:r>
              <a:rPr lang="en-US" dirty="0" smtClean="0"/>
              <a:t>Lossless power divider</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599669"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927182"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pic>
        <p:nvPicPr>
          <p:cNvPr id="68" name="Picture 2" descr="http://mwrf.com/site-files/mwrf.com/files/uploads/2013/03/FIG2.gif"/>
          <p:cNvPicPr>
            <a:picLocks noChangeAspect="1" noChangeArrowheads="1"/>
          </p:cNvPicPr>
          <p:nvPr/>
        </p:nvPicPr>
        <p:blipFill rotWithShape="1">
          <a:blip r:embed="rId2">
            <a:extLst>
              <a:ext uri="{28A0092B-C50C-407E-A947-70E740481C1C}">
                <a14:useLocalDpi xmlns:a14="http://schemas.microsoft.com/office/drawing/2010/main" val="0"/>
              </a:ext>
            </a:extLst>
          </a:blip>
          <a:srcRect l="21782" r="22053"/>
          <a:stretch/>
        </p:blipFill>
        <p:spPr bwMode="auto">
          <a:xfrm>
            <a:off x="1667694" y="4328489"/>
            <a:ext cx="2429125" cy="241329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4104522" y="4349337"/>
            <a:ext cx="1902740" cy="2031325"/>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16-element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 fed by 4-level Wilkinson power divider</a:t>
            </a:r>
          </a:p>
        </p:txBody>
      </p:sp>
    </p:spTree>
    <p:extLst>
      <p:ext uri="{BB962C8B-B14F-4D97-AF65-F5344CB8AC3E}">
        <p14:creationId xmlns:p14="http://schemas.microsoft.com/office/powerpoint/2010/main" val="31715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But a (most of the time) </a:t>
            </a:r>
            <a:r>
              <a:rPr lang="en-US" dirty="0" err="1" smtClean="0"/>
              <a:t>lossy</a:t>
            </a:r>
            <a:r>
              <a:rPr lang="en-US" dirty="0" smtClean="0"/>
              <a:t> combiner</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53574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53013" y="4380312"/>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44795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sp>
        <p:nvSpPr>
          <p:cNvPr id="72" name="Freeform 244"/>
          <p:cNvSpPr>
            <a:spLocks/>
          </p:cNvSpPr>
          <p:nvPr/>
        </p:nvSpPr>
        <p:spPr bwMode="auto">
          <a:xfrm rot="10800000">
            <a:off x="7597217" y="373100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sp>
        <p:nvSpPr>
          <p:cNvPr id="73" name="TextBox 72"/>
          <p:cNvSpPr txBox="1"/>
          <p:nvPr/>
        </p:nvSpPr>
        <p:spPr>
          <a:xfrm>
            <a:off x="7924730" y="3756020"/>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0590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Only lossless when P</a:t>
            </a:r>
            <a:r>
              <a:rPr lang="en-US" baseline="-25000" dirty="0" smtClean="0"/>
              <a:t>in1</a:t>
            </a:r>
            <a:r>
              <a:rPr lang="en-US" dirty="0" smtClean="0"/>
              <a:t> and P</a:t>
            </a:r>
            <a:r>
              <a:rPr lang="en-US" baseline="-25000" dirty="0" smtClean="0"/>
              <a:t>in2</a:t>
            </a:r>
            <a:r>
              <a:rPr lang="en-US" dirty="0" smtClean="0"/>
              <a:t> are coherent and in-phase</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40569" y="3906431"/>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in2</a:t>
            </a:r>
          </a:p>
        </p:txBody>
      </p:sp>
      <p:cxnSp>
        <p:nvCxnSpPr>
          <p:cNvPr id="9" name="Straight Connector 8"/>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37429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grpSp>
        <p:nvGrpSpPr>
          <p:cNvPr id="72" name="Group 267"/>
          <p:cNvGrpSpPr>
            <a:grpSpLocks/>
          </p:cNvGrpSpPr>
          <p:nvPr/>
        </p:nvGrpSpPr>
        <p:grpSpPr bwMode="auto">
          <a:xfrm>
            <a:off x="7424154" y="1893077"/>
            <a:ext cx="549275" cy="914400"/>
            <a:chOff x="576" y="835"/>
            <a:chExt cx="346" cy="576"/>
          </a:xfrm>
        </p:grpSpPr>
        <p:sp>
          <p:nvSpPr>
            <p:cNvPr id="73"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6" name="Group 271"/>
            <p:cNvGrpSpPr>
              <a:grpSpLocks/>
            </p:cNvGrpSpPr>
            <p:nvPr/>
          </p:nvGrpSpPr>
          <p:grpSpPr bwMode="auto">
            <a:xfrm>
              <a:off x="600" y="1026"/>
              <a:ext cx="288" cy="191"/>
              <a:chOff x="1094" y="1066"/>
              <a:chExt cx="346" cy="230"/>
            </a:xfrm>
          </p:grpSpPr>
          <p:grpSp>
            <p:nvGrpSpPr>
              <p:cNvPr id="77" name="Group 272"/>
              <p:cNvGrpSpPr>
                <a:grpSpLocks/>
              </p:cNvGrpSpPr>
              <p:nvPr/>
            </p:nvGrpSpPr>
            <p:grpSpPr bwMode="auto">
              <a:xfrm>
                <a:off x="1152" y="1066"/>
                <a:ext cx="230" cy="230"/>
                <a:chOff x="1152" y="1008"/>
                <a:chExt cx="230" cy="230"/>
              </a:xfrm>
            </p:grpSpPr>
            <p:sp>
              <p:nvSpPr>
                <p:cNvPr id="79"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1" name="TextBox 80"/>
          <p:cNvSpPr txBox="1"/>
          <p:nvPr/>
        </p:nvSpPr>
        <p:spPr>
          <a:xfrm>
            <a:off x="8043825" y="2042757"/>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in1</a:t>
            </a:r>
          </a:p>
        </p:txBody>
      </p:sp>
    </p:spTree>
    <p:extLst>
      <p:ext uri="{BB962C8B-B14F-4D97-AF65-F5344CB8AC3E}">
        <p14:creationId xmlns:p14="http://schemas.microsoft.com/office/powerpoint/2010/main" val="423405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3-dB Hybrid (3-dB Coupler)</a:t>
            </a:r>
            <a:endParaRPr lang="en-US" dirty="0"/>
          </a:p>
        </p:txBody>
      </p:sp>
      <p:sp>
        <p:nvSpPr>
          <p:cNvPr id="3" name="Text Placeholder 2"/>
          <p:cNvSpPr>
            <a:spLocks noGrp="1"/>
          </p:cNvSpPr>
          <p:nvPr>
            <p:ph type="body" sz="quarter" idx="10"/>
          </p:nvPr>
        </p:nvSpPr>
        <p:spPr/>
        <p:txBody>
          <a:bodyPr/>
          <a:lstStyle/>
          <a:p>
            <a:r>
              <a:rPr lang="en-US" dirty="0" smtClean="0"/>
              <a:t>Another way to split high frequency power is to use a hybrid</a:t>
            </a:r>
          </a:p>
          <a:p>
            <a:pPr lvl="1"/>
            <a:r>
              <a:rPr lang="en-US" dirty="0" smtClean="0"/>
              <a:t>The two outputs of a Wilkinson power divider are in phase</a:t>
            </a:r>
          </a:p>
          <a:p>
            <a:pPr lvl="1"/>
            <a:r>
              <a:rPr lang="en-US" dirty="0" smtClean="0"/>
              <a:t>A 3-dB hybrid splits power with a phase difference</a:t>
            </a:r>
          </a:p>
        </p:txBody>
      </p:sp>
      <p:pic>
        <p:nvPicPr>
          <p:cNvPr id="8194" name="Picture 2" descr="http://upload.wikimedia.org/wikipedia/en/thumb/3/34/Directional_coupler_symbols.svg/394px-Directional_coupler_symbols.svg.png"/>
          <p:cNvPicPr>
            <a:picLocks noChangeAspect="1" noChangeArrowheads="1"/>
          </p:cNvPicPr>
          <p:nvPr/>
        </p:nvPicPr>
        <p:blipFill rotWithShape="1">
          <a:blip r:embed="rId2">
            <a:extLst>
              <a:ext uri="{28A0092B-C50C-407E-A947-70E740481C1C}">
                <a14:useLocalDpi xmlns:a14="http://schemas.microsoft.com/office/drawing/2010/main" val="0"/>
              </a:ext>
            </a:extLst>
          </a:blip>
          <a:srcRect b="54044"/>
          <a:stretch/>
        </p:blipFill>
        <p:spPr bwMode="auto">
          <a:xfrm>
            <a:off x="1693206" y="2793946"/>
            <a:ext cx="5716312" cy="249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1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rt_Template">
  <a:themeElements>
    <a:clrScheme name="Custom 1">
      <a:dk1>
        <a:srgbClr val="000000"/>
      </a:dk1>
      <a:lt1>
        <a:srgbClr val="FFFFFF"/>
      </a:lt1>
      <a:dk2>
        <a:srgbClr val="10034C"/>
      </a:dk2>
      <a:lt2>
        <a:srgbClr val="D5A953"/>
      </a:lt2>
      <a:accent1>
        <a:srgbClr val="FFFFFF"/>
      </a:accent1>
      <a:accent2>
        <a:srgbClr val="FFFFFF"/>
      </a:accent2>
      <a:accent3>
        <a:srgbClr val="AAAAB2"/>
      </a:accent3>
      <a:accent4>
        <a:srgbClr val="DADADA"/>
      </a:accent4>
      <a:accent5>
        <a:srgbClr val="FFFFFF"/>
      </a:accent5>
      <a:accent6>
        <a:srgbClr val="E7E7E7"/>
      </a:accent6>
      <a:hlink>
        <a:srgbClr val="0070C0"/>
      </a:hlink>
      <a:folHlink>
        <a:srgbClr val="FFFFFF"/>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pitchFamily="1" charset="0"/>
          </a:defRPr>
        </a:defPPr>
      </a:lstStyle>
    </a:spDef>
    <a:lnDef>
      <a:spPr>
        <a:ln w="19050">
          <a:solidFill>
            <a:schemeClr val="bg2"/>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000" dirty="0" smtClean="0">
            <a:solidFill>
              <a:schemeClr val="bg1"/>
            </a:solidFill>
            <a:latin typeface="+mj-lt"/>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D9BE59"/>
        </a:dk1>
        <a:lt1>
          <a:srgbClr val="FFFFFF"/>
        </a:lt1>
        <a:dk2>
          <a:srgbClr val="FFFFFF"/>
        </a:dk2>
        <a:lt2>
          <a:srgbClr val="000000"/>
        </a:lt2>
        <a:accent1>
          <a:srgbClr val="E3DC85"/>
        </a:accent1>
        <a:accent2>
          <a:srgbClr val="B9C7D9"/>
        </a:accent2>
        <a:accent3>
          <a:srgbClr val="FFFFFF"/>
        </a:accent3>
        <a:accent4>
          <a:srgbClr val="B9A24B"/>
        </a:accent4>
        <a:accent5>
          <a:srgbClr val="EFEBC2"/>
        </a:accent5>
        <a:accent6>
          <a:srgbClr val="A7B4C4"/>
        </a:accent6>
        <a:hlink>
          <a:srgbClr val="E1E7B7"/>
        </a:hlink>
        <a:folHlink>
          <a:srgbClr val="7892C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21309</TotalTime>
  <Words>1094</Words>
  <Application>Microsoft Office PowerPoint</Application>
  <PresentationFormat>On-screen Show (4:3)</PresentationFormat>
  <Paragraphs>227</Paragraphs>
  <Slides>32</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굴림</vt:lpstr>
      <vt:lpstr>ＭＳ Ｐゴシック</vt:lpstr>
      <vt:lpstr>宋体</vt:lpstr>
      <vt:lpstr>Arial</vt:lpstr>
      <vt:lpstr>Calibri</vt:lpstr>
      <vt:lpstr>Cambria Math</vt:lpstr>
      <vt:lpstr>Courier New</vt:lpstr>
      <vt:lpstr>Franklin Gothic Demi</vt:lpstr>
      <vt:lpstr>Franklin Gothic Medium Cond</vt:lpstr>
      <vt:lpstr>Kalinga</vt:lpstr>
      <vt:lpstr>Myriad Pro</vt:lpstr>
      <vt:lpstr>Tahoma</vt:lpstr>
      <vt:lpstr>Times</vt:lpstr>
      <vt:lpstr>Verdana</vt:lpstr>
      <vt:lpstr>Wingdings</vt:lpstr>
      <vt:lpstr>UCDart_Template</vt:lpstr>
      <vt:lpstr>Design of RF &amp; Microwave Systems</vt:lpstr>
      <vt:lpstr>Power Splitters and Power Combiners</vt:lpstr>
      <vt:lpstr>Power Splitters and Power Combiners</vt:lpstr>
      <vt:lpstr>Power Splitters and Power Combiners</vt:lpstr>
      <vt:lpstr>Power Splitters and Power Combiners</vt:lpstr>
      <vt:lpstr>Wilkinson Power Divider</vt:lpstr>
      <vt:lpstr>Wilkinson Power Divider</vt:lpstr>
      <vt:lpstr>Wilkinson Power Divider</vt:lpstr>
      <vt:lpstr>3-dB Hybrid (3-dB Coupler)</vt:lpstr>
      <vt:lpstr>90⁰ Hybrid</vt:lpstr>
      <vt:lpstr>180⁰ Hybrid</vt:lpstr>
      <vt:lpstr>180⁰ Hybrid</vt:lpstr>
      <vt:lpstr>180⁰ Hybrid</vt:lpstr>
      <vt:lpstr>180⁰ Hybrid</vt:lpstr>
      <vt:lpstr>180⁰ Hybrid</vt:lpstr>
      <vt:lpstr>180⁰ Hybrid</vt:lpstr>
      <vt:lpstr>Couplers</vt:lpstr>
      <vt:lpstr>Filters</vt:lpstr>
      <vt:lpstr>Filters</vt:lpstr>
      <vt:lpstr>Filters</vt:lpstr>
      <vt:lpstr>Filters</vt:lpstr>
      <vt:lpstr>Diplexer</vt:lpstr>
      <vt:lpstr>Frequency Division Duplexing (FDD)</vt:lpstr>
      <vt:lpstr>GSM Example</vt:lpstr>
      <vt:lpstr>Diplexer and Duplexer</vt:lpstr>
      <vt:lpstr>Time Division Duplexing (TDD)</vt:lpstr>
      <vt:lpstr>Example: Bluetooth</vt:lpstr>
      <vt:lpstr>FDD vs. TDD</vt:lpstr>
      <vt:lpstr>FDD vs. TDD</vt:lpstr>
      <vt:lpstr>FDD vs. TDD</vt:lpstr>
      <vt:lpstr>Circulator</vt:lpstr>
      <vt:lpstr>Use Circulator in Radar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Xiaoguang</dc:creator>
  <cp:lastModifiedBy>Xiaoguang Liu</cp:lastModifiedBy>
  <cp:revision>1017</cp:revision>
  <cp:lastPrinted>2013-10-02T22:47:25Z</cp:lastPrinted>
  <dcterms:created xsi:type="dcterms:W3CDTF">2012-04-15T01:51:12Z</dcterms:created>
  <dcterms:modified xsi:type="dcterms:W3CDTF">2015-09-22T22:47:19Z</dcterms:modified>
</cp:coreProperties>
</file>