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76" r:id="rId3"/>
    <p:sldId id="282" r:id="rId4"/>
    <p:sldId id="277" r:id="rId5"/>
    <p:sldId id="278" r:id="rId6"/>
    <p:sldId id="279" r:id="rId7"/>
    <p:sldId id="280" r:id="rId8"/>
    <p:sldId id="281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  <p:cmAuthor id="2" name="Xiaoguang Liu" initials="XL [2]" lastIdx="3" clrIdx="2">
    <p:extLst>
      <p:ext uri="{19B8F6BF-5375-455C-9EA6-DF929625EA0E}">
        <p15:presenceInfo xmlns:p15="http://schemas.microsoft.com/office/powerpoint/2012/main" userId="38ca93d205068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9999"/>
    <a:srgbClr val="FF0000"/>
    <a:srgbClr val="FFCCCC"/>
    <a:srgbClr val="000000"/>
    <a:srgbClr val="FFFFFF"/>
    <a:srgbClr val="091D58"/>
    <a:srgbClr val="FFFFCC"/>
    <a:srgbClr val="B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5" autoAdjust="0"/>
    <p:restoredTop sz="81713" autoAdjust="0"/>
  </p:normalViewPr>
  <p:slideViewPr>
    <p:cSldViewPr snapToGrid="0" snapToObjects="1">
      <p:cViewPr varScale="1">
        <p:scale>
          <a:sx n="104" d="100"/>
          <a:sy n="104" d="100"/>
        </p:scale>
        <p:origin x="570" y="11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10-09T14:49:13.100" idx="3">
    <p:pos x="10" y="10"/>
    <p:text>redesign this slide to emphasize that although S parameters are fundamentally power quantities, they are specified in voltage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10/9/2015 Friday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10/9/2015 Friday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10/9/2015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introduction</a:t>
            </a:r>
            <a:r>
              <a:rPr lang="en-US" baseline="0" dirty="0" smtClean="0"/>
              <a:t> to ITU and FCC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10/9/2015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10/9/2015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10/9/2015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849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5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3.png"/><Relationship Id="rId9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.xml"/><Relationship Id="rId7" Type="http://schemas.openxmlformats.org/officeDocument/2006/relationships/image" Target="../media/image2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ttite.com/products/view.html/view/HMC-ALH444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a.tm.agilent.com/plts/help/WebHelp/FilePrint/SnP_File_Format.ht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itehouse.gov/the-press-office/2011/02/10/president-obama-details-plan-win-future-through-expanded-wireless-acces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4226412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7615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2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	Basics Concepts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Units in RF Systems – A Simple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24640" y="1629049"/>
            <a:ext cx="2025126" cy="836023"/>
            <a:chOff x="6052074" y="1672047"/>
            <a:chExt cx="2025126" cy="836023"/>
          </a:xfrm>
        </p:grpSpPr>
        <p:sp>
          <p:nvSpPr>
            <p:cNvPr id="4" name="Isosceles Triangle 3"/>
            <p:cNvSpPr/>
            <p:nvPr/>
          </p:nvSpPr>
          <p:spPr bwMode="auto">
            <a:xfrm rot="5400000">
              <a:off x="6692536" y="1685110"/>
              <a:ext cx="836023" cy="809898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4" idx="3"/>
            </p:cNvCxnSpPr>
            <p:nvPr/>
          </p:nvCxnSpPr>
          <p:spPr>
            <a:xfrm flipH="1">
              <a:off x="6052074" y="2090060"/>
              <a:ext cx="653525" cy="1"/>
            </a:xfrm>
            <a:prstGeom prst="line">
              <a:avLst/>
            </a:prstGeom>
            <a:ln w="28575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7515497" y="2090060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340996" y="1003351"/>
            <a:ext cx="1906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Amplifier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3810" y="2872542"/>
            <a:ext cx="1063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Gain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28289" y="5047428"/>
            <a:ext cx="2985635" cy="90345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Only holds when the input and output impedance are </a:t>
            </a:r>
            <a:r>
              <a:rPr kumimoji="0" lang="en-US" altLang="zh-CN" sz="1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equal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宋体" pitchFamily="-128" charset="-122"/>
              </a:rPr>
              <a:t>!</a:t>
            </a:r>
            <a:r>
              <a:rPr kumimoji="0" lang="en-US" altLang="zh-CN" sz="1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79295" y="1716453"/>
            <a:ext cx="649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3000" i="1" baseline="-25000" dirty="0" smtClean="0">
                <a:solidFill>
                  <a:srgbClr val="0070C0"/>
                </a:solidFill>
                <a:latin typeface="+mj-lt"/>
              </a:rPr>
              <a:t>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3408" y="1716453"/>
            <a:ext cx="835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3000" i="1" baseline="-25000" dirty="0" smtClean="0">
                <a:solidFill>
                  <a:srgbClr val="0070C0"/>
                </a:solidFill>
                <a:latin typeface="+mj-lt"/>
              </a:rPr>
              <a:t>out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2552207" y="2755202"/>
          <a:ext cx="3398943" cy="290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574640" imgH="1346040" progId="Equation.DSMT4">
                  <p:embed/>
                </p:oleObj>
              </mc:Choice>
              <mc:Fallback>
                <p:oleObj name="Equation" r:id="rId3" imgW="15746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207" y="2755202"/>
                        <a:ext cx="3398943" cy="2905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4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Units in RF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Quick calculation</a:t>
            </a:r>
            <a:r>
              <a:rPr lang="en-US" altLang="zh-CN" sz="2800" dirty="0" smtClean="0"/>
              <a:t>s:</a:t>
            </a: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91D58"/>
                </a:solidFill>
              </a:rPr>
              <a:t>2 </a:t>
            </a:r>
            <a:r>
              <a:rPr lang="en-US" sz="2400" dirty="0" smtClean="0">
                <a:solidFill>
                  <a:srgbClr val="091D58"/>
                </a:solidFill>
              </a:rPr>
              <a:t>× ≈ +3 dB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91D58"/>
                </a:solidFill>
              </a:rPr>
              <a:t>0.5 </a:t>
            </a:r>
            <a:r>
              <a:rPr lang="en-US" sz="2400" dirty="0" smtClean="0">
                <a:solidFill>
                  <a:srgbClr val="091D58"/>
                </a:solidFill>
              </a:rPr>
              <a:t>× </a:t>
            </a:r>
            <a:r>
              <a:rPr lang="en-US" sz="2400" dirty="0">
                <a:solidFill>
                  <a:srgbClr val="091D58"/>
                </a:solidFill>
              </a:rPr>
              <a:t>≈ </a:t>
            </a:r>
            <a:r>
              <a:rPr lang="en-US" sz="2400" dirty="0" smtClean="0">
                <a:solidFill>
                  <a:srgbClr val="091D58"/>
                </a:solidFill>
              </a:rPr>
              <a:t>-3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91D58"/>
                </a:solidFill>
              </a:rPr>
              <a:t>4</a:t>
            </a:r>
            <a:r>
              <a:rPr kumimoji="0" lang="en-US" altLang="zh-CN" sz="2400" u="none" strike="noStrike" kern="0" cap="none" spc="0" normalizeH="0" baseline="0" noProof="0" dirty="0" smtClean="0">
                <a:ln>
                  <a:noFill/>
                </a:ln>
                <a:solidFill>
                  <a:srgbClr val="091D58"/>
                </a:solidFill>
                <a:effectLst/>
                <a:uLnTx/>
                <a:uFillTx/>
              </a:rPr>
              <a:t> × ≈ 6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91D58"/>
                </a:solidFill>
              </a:rPr>
              <a:t>0.25 × ≈ - 6 dB</a:t>
            </a:r>
          </a:p>
          <a:p>
            <a:pPr lvl="1">
              <a:buFont typeface="Arial" pitchFamily="34" charset="0"/>
              <a:buChar char="•"/>
            </a:pPr>
            <a:r>
              <a:rPr kumimoji="0" lang="en-US" altLang="zh-CN" sz="2400" u="none" strike="noStrike" kern="0" cap="none" spc="0" normalizeH="0" baseline="0" noProof="0" dirty="0" smtClean="0">
                <a:ln>
                  <a:noFill/>
                </a:ln>
                <a:solidFill>
                  <a:srgbClr val="091D58"/>
                </a:solidFill>
                <a:effectLst/>
                <a:uLnTx/>
                <a:uFillTx/>
              </a:rPr>
              <a:t>10 × ≈ 10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91D58"/>
                </a:solidFill>
              </a:rPr>
              <a:t>100 × ≈ 20 dB</a:t>
            </a:r>
            <a:endParaRPr kumimoji="0" lang="en-US" altLang="zh-CN" sz="2400" u="none" strike="noStrike" kern="0" cap="none" spc="0" normalizeH="0" baseline="0" noProof="0" dirty="0" smtClean="0">
              <a:ln>
                <a:noFill/>
              </a:ln>
              <a:solidFill>
                <a:srgbClr val="091D58"/>
              </a:solidFill>
              <a:effectLst/>
              <a:uLnTx/>
              <a:uFillTx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Why do we want to use dB?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600" dirty="0" smtClean="0"/>
              <a:t>Log scale converts multiplication to addition/subtraction </a:t>
            </a:r>
            <a:endParaRPr lang="en-US" altLang="zh-CN" sz="2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1281" y="1294337"/>
            <a:ext cx="3620365" cy="158776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Note: 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10log2</a:t>
            </a:r>
            <a:r>
              <a:rPr kumimoji="0" lang="en-US" altLang="zh-CN" sz="280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 =3.010,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+mn-lt"/>
                <a:ea typeface="宋体" pitchFamily="-128" charset="-122"/>
              </a:rPr>
              <a:t> 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lt"/>
                <a:ea typeface="宋体" pitchFamily="-128" charset="-122"/>
              </a:rPr>
              <a:t>not exactly 3 dB</a:t>
            </a:r>
            <a:endParaRPr kumimoji="0" lang="en-US" altLang="zh-CN" sz="280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-12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7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in RF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dBm</a:t>
            </a:r>
          </a:p>
          <a:p>
            <a:pPr lvl="1"/>
            <a:r>
              <a:rPr lang="en-US" sz="2400" dirty="0" smtClean="0"/>
              <a:t>Power relative to </a:t>
            </a:r>
            <a:r>
              <a:rPr lang="en-US" sz="2400" dirty="0" smtClean="0">
                <a:solidFill>
                  <a:srgbClr val="FF0000"/>
                </a:solidFill>
              </a:rPr>
              <a:t>1mW</a:t>
            </a:r>
            <a:r>
              <a:rPr lang="en-US" sz="2400" dirty="0" smtClean="0"/>
              <a:t> in dB scale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Examples:</a:t>
            </a:r>
          </a:p>
          <a:p>
            <a:pPr lvl="2"/>
            <a:r>
              <a:rPr lang="en-US" sz="2000" dirty="0" smtClean="0"/>
              <a:t>10 </a:t>
            </a:r>
            <a:r>
              <a:rPr lang="en-US" sz="2000" dirty="0" err="1" smtClean="0"/>
              <a:t>mW</a:t>
            </a:r>
            <a:r>
              <a:rPr lang="en-US" sz="2000" dirty="0" smtClean="0"/>
              <a:t> = 10 dBm</a:t>
            </a:r>
          </a:p>
          <a:p>
            <a:pPr lvl="2"/>
            <a:r>
              <a:rPr lang="en-US" sz="2000" dirty="0" smtClean="0"/>
              <a:t> 0 dBm = 1 </a:t>
            </a:r>
            <a:r>
              <a:rPr lang="en-US" sz="2000" dirty="0" err="1" smtClean="0"/>
              <a:t>mW</a:t>
            </a:r>
            <a:endParaRPr lang="en-US" sz="2000" dirty="0" smtClean="0"/>
          </a:p>
          <a:p>
            <a:pPr lvl="2"/>
            <a:r>
              <a:rPr lang="en-US" sz="2000" dirty="0" smtClean="0"/>
              <a:t> 30 dBm = ? </a:t>
            </a:r>
          </a:p>
          <a:p>
            <a:r>
              <a:rPr lang="en-US" sz="2400" dirty="0" smtClean="0"/>
              <a:t>Don’t confuse </a:t>
            </a:r>
            <a:r>
              <a:rPr lang="en-US" sz="2400" i="1" dirty="0" err="1" smtClean="0"/>
              <a:t>dBm</a:t>
            </a:r>
            <a:r>
              <a:rPr lang="en-US" sz="2400" dirty="0" smtClean="0"/>
              <a:t> with </a:t>
            </a:r>
            <a:r>
              <a:rPr lang="en-US" sz="2400" i="1" dirty="0" smtClean="0"/>
              <a:t>dB</a:t>
            </a:r>
          </a:p>
          <a:p>
            <a:pPr lvl="1"/>
            <a:r>
              <a:rPr lang="en-US" sz="2200" dirty="0" err="1" smtClean="0"/>
              <a:t>dBm</a:t>
            </a:r>
            <a:r>
              <a:rPr lang="en-US" sz="2200" dirty="0" smtClean="0"/>
              <a:t> is a unit; it represents power</a:t>
            </a:r>
          </a:p>
          <a:p>
            <a:pPr lvl="1"/>
            <a:r>
              <a:rPr lang="en-US" sz="2200" dirty="0" smtClean="0"/>
              <a:t>dB is a pure number; it represents a ratio 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518" y="2042569"/>
            <a:ext cx="4425685" cy="100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615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r>
              <a:rPr lang="en-US" sz="2400" b="0" dirty="0" smtClean="0"/>
              <a:t> How much is the input power in W?</a:t>
            </a:r>
          </a:p>
          <a:p>
            <a:r>
              <a:rPr lang="en-US" sz="2400" b="0" dirty="0" smtClean="0"/>
              <a:t> How much is the output power in W?</a:t>
            </a:r>
          </a:p>
          <a:p>
            <a:r>
              <a:rPr lang="en-US" sz="2400" b="0" dirty="0" smtClean="0"/>
              <a:t> Assume the output is connected to a 50 </a:t>
            </a:r>
            <a:r>
              <a:rPr lang="el-GR" sz="2400" b="0" dirty="0" smtClean="0"/>
              <a:t>Ω</a:t>
            </a:r>
            <a:r>
              <a:rPr lang="en-US" sz="2400" b="0" dirty="0" smtClean="0"/>
              <a:t> load, what is the RMS voltage on the load?</a:t>
            </a:r>
          </a:p>
          <a:p>
            <a:endParaRPr lang="en-US" sz="2400" b="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256546" y="3919128"/>
            <a:ext cx="3832582" cy="1657332"/>
            <a:chOff x="3434562" y="2226046"/>
            <a:chExt cx="1933304" cy="836023"/>
          </a:xfrm>
        </p:grpSpPr>
        <p:sp>
          <p:nvSpPr>
            <p:cNvPr id="4" name="Isosceles Triangle 3"/>
            <p:cNvSpPr/>
            <p:nvPr/>
          </p:nvSpPr>
          <p:spPr bwMode="auto">
            <a:xfrm rot="5400000">
              <a:off x="3983202" y="2239109"/>
              <a:ext cx="836023" cy="80989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5" name="Straight Connector 4"/>
            <p:cNvCxnSpPr>
              <a:stCxn id="4" idx="3"/>
            </p:cNvCxnSpPr>
            <p:nvPr/>
          </p:nvCxnSpPr>
          <p:spPr>
            <a:xfrm flipH="1" flipV="1">
              <a:off x="3434562" y="2644058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4806163" y="2644059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657440" y="3214640"/>
            <a:ext cx="4184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Amplifier Gain 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17 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889" y="3919129"/>
            <a:ext cx="2619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 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3 dBm</a:t>
            </a:r>
          </a:p>
        </p:txBody>
      </p:sp>
    </p:spTree>
    <p:extLst>
      <p:ext uri="{BB962C8B-B14F-4D97-AF65-F5344CB8AC3E}">
        <p14:creationId xmlns:p14="http://schemas.microsoft.com/office/powerpoint/2010/main" val="26089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Power Levels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84411"/>
              </p:ext>
            </p:extLst>
          </p:nvPr>
        </p:nvGraphicFramePr>
        <p:xfrm>
          <a:off x="361974" y="935649"/>
          <a:ext cx="8343350" cy="5706636"/>
        </p:xfrm>
        <a:graphic>
          <a:graphicData uri="http://schemas.openxmlformats.org/drawingml/2006/table">
            <a:tbl>
              <a:tblPr/>
              <a:tblGrid>
                <a:gridCol w="1752060"/>
                <a:gridCol w="2219972"/>
                <a:gridCol w="43713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dBm level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Power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Notes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80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 kW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transmission power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of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FM radio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station with 50-kilometre (31 mi) range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531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50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 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thermal radiation emitted by a human </a:t>
                      </a:r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body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61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33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 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Maximum output from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mobile phone (Power class 1 mobiles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59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RF leakage from a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microwave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61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27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500 mW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cellular phone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transmission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powerMaximum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output from a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mobile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phone (Power class 2 mobiles)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2.0 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More precisely (to 8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decimal places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) 1.9952623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1.0 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= 1,000 µW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Bluetooth standard (Class 3) radio, 1 m range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−80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range (−70 to −90 dBm) of wireless received signal power over a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WiFi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network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(802.11 variants)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−127.5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0.178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fW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= 178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aW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received signal power from a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GPS satellite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9385" y="6627168"/>
            <a:ext cx="10839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j-lt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0472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Scattering Parameters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97669" cy="4335463"/>
          </a:xfrm>
        </p:spPr>
        <p:txBody>
          <a:bodyPr/>
          <a:lstStyle/>
          <a:p>
            <a:r>
              <a:rPr lang="en-US" b="0" dirty="0" smtClean="0"/>
              <a:t> RF/microwave circuits</a:t>
            </a:r>
          </a:p>
          <a:p>
            <a:pPr lvl="1"/>
            <a:r>
              <a:rPr lang="en-US" sz="2200" b="0" dirty="0" smtClean="0"/>
              <a:t>Voltage/current may not be easily defined</a:t>
            </a:r>
          </a:p>
          <a:p>
            <a:pPr lvl="1"/>
            <a:r>
              <a:rPr lang="en-US" sz="2200" b="0" dirty="0" smtClean="0"/>
              <a:t>Open/short hard to make</a:t>
            </a:r>
          </a:p>
          <a:p>
            <a:pPr lvl="1"/>
            <a:r>
              <a:rPr lang="en-US" sz="2200" b="0" dirty="0" smtClean="0"/>
              <a:t>Power is easier to work with</a:t>
            </a:r>
          </a:p>
          <a:p>
            <a:pPr lvl="2"/>
            <a:r>
              <a:rPr lang="en-US" sz="2200" b="0" dirty="0" smtClean="0"/>
              <a:t>No position dependence</a:t>
            </a:r>
          </a:p>
          <a:p>
            <a:r>
              <a:rPr lang="en-US" b="0" dirty="0" smtClean="0"/>
              <a:t> 2-Port networks</a:t>
            </a:r>
          </a:p>
          <a:p>
            <a:pPr lvl="1"/>
            <a:r>
              <a:rPr lang="en-US" sz="2200" b="0" dirty="0" smtClean="0"/>
              <a:t>Power is either “</a:t>
            </a:r>
            <a:r>
              <a:rPr lang="en-US" sz="2200" b="0" i="1" dirty="0" smtClean="0"/>
              <a:t>transmitted</a:t>
            </a:r>
            <a:r>
              <a:rPr lang="en-US" sz="2200" b="0" dirty="0" smtClean="0"/>
              <a:t>”,  “</a:t>
            </a:r>
            <a:r>
              <a:rPr lang="en-US" sz="2200" b="0" i="1" dirty="0" smtClean="0"/>
              <a:t>reflected</a:t>
            </a:r>
            <a:r>
              <a:rPr lang="en-US" sz="2200" b="0" dirty="0" smtClean="0"/>
              <a:t>”, or “dissipated”</a:t>
            </a:r>
          </a:p>
          <a:p>
            <a:pPr lvl="1"/>
            <a:r>
              <a:rPr lang="en-US" sz="2200" b="0" dirty="0" smtClean="0"/>
              <a:t>Work with a standard system impedance: “matched” or “</a:t>
            </a:r>
            <a:r>
              <a:rPr lang="en-US" sz="2200" b="0" dirty="0" err="1" smtClean="0"/>
              <a:t>mis</a:t>
            </a:r>
            <a:r>
              <a:rPr lang="en-US" sz="2200" b="0" dirty="0" smtClean="0"/>
              <a:t>-matched”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2469" y="1046013"/>
            <a:ext cx="33051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1371" y="6558911"/>
            <a:ext cx="4024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Agilent Application Note 95-1, “S-Parameter Techniques”</a:t>
            </a:r>
          </a:p>
        </p:txBody>
      </p:sp>
    </p:spTree>
    <p:extLst>
      <p:ext uri="{BB962C8B-B14F-4D97-AF65-F5344CB8AC3E}">
        <p14:creationId xmlns:p14="http://schemas.microsoft.com/office/powerpoint/2010/main" val="2671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Scattering Parameters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600" b="0" dirty="0" smtClean="0"/>
              <a:t> </a:t>
            </a:r>
            <a:r>
              <a:rPr lang="en-US" altLang="zh-CN" sz="2600" b="0" dirty="0" smtClean="0">
                <a:ea typeface="宋体" charset="-122"/>
              </a:rPr>
              <a:t>S-Parameter: Use power quantities instead of voltage or current </a:t>
            </a:r>
          </a:p>
          <a:p>
            <a:r>
              <a:rPr lang="en-US" altLang="zh-CN" sz="2600" b="0" dirty="0" smtClean="0">
                <a:ea typeface="宋体" charset="-122"/>
              </a:rPr>
              <a:t>The difference between the incident power (the power that would be delivered to a matched load) and the reflected power represents the power delivered to the circuit.</a:t>
            </a:r>
            <a:endParaRPr lang="en-US" b="0" dirty="0" smtClean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052" y="3627437"/>
            <a:ext cx="4267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013" y="5148595"/>
            <a:ext cx="322421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44394" y="6527406"/>
            <a:ext cx="4586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B. </a:t>
            </a:r>
            <a:r>
              <a:rPr lang="en-US" sz="1500" dirty="0" err="1" smtClean="0">
                <a:solidFill>
                  <a:schemeClr val="bg1"/>
                </a:solidFill>
                <a:latin typeface="+mj-lt"/>
              </a:rPr>
              <a:t>Razavi</a:t>
            </a:r>
            <a:r>
              <a:rPr lang="en-US" sz="1500" dirty="0" smtClean="0">
                <a:solidFill>
                  <a:schemeClr val="bg1"/>
                </a:solidFill>
                <a:latin typeface="+mj-lt"/>
              </a:rPr>
              <a:t>, “RF Microelectronics”, 2</a:t>
            </a:r>
            <a:r>
              <a:rPr lang="en-US" sz="1500" baseline="30000" dirty="0" smtClean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1500" dirty="0" smtClean="0">
                <a:solidFill>
                  <a:schemeClr val="bg1"/>
                </a:solidFill>
                <a:latin typeface="+mj-lt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90950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521325"/>
            <a:ext cx="21621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24400" y="1270776"/>
            <a:ext cx="4096407" cy="17526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11</a:t>
            </a:r>
            <a:r>
              <a:rPr lang="en-US" altLang="zh-CN" sz="1800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is the ratio of the reflected and incident waves at the input port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L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zero.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effectiveness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of the </a:t>
            </a:r>
            <a:r>
              <a:rPr lang="en-US" altLang="zh-CN" sz="1800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input matching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505325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819400"/>
            <a:ext cx="19224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038600"/>
            <a:ext cx="4424363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24400" y="4192163"/>
            <a:ext cx="4096407" cy="2098277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12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the reflected wave at the input port to the incident wave into the output port when the input is matched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Characterizes the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reverse isolation</a:t>
            </a:r>
          </a:p>
        </p:txBody>
      </p:sp>
      <p:cxnSp>
        <p:nvCxnSpPr>
          <p:cNvPr id="10" name="直接连接符 19"/>
          <p:cNvCxnSpPr>
            <a:cxnSpLocks noChangeShapeType="1"/>
          </p:cNvCxnSpPr>
          <p:nvPr/>
        </p:nvCxnSpPr>
        <p:spPr bwMode="auto">
          <a:xfrm>
            <a:off x="0" y="3810000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1467931" y="6535771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33709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24400" y="4267200"/>
            <a:ext cx="4112172" cy="18288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22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reflected and incident waves at the output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effectiveness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of the </a:t>
            </a:r>
            <a:r>
              <a:rPr lang="en-US" altLang="zh-CN" sz="1800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output matching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86200"/>
            <a:ext cx="4267200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486400"/>
            <a:ext cx="18859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46482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667000"/>
            <a:ext cx="1771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24400" y="1143000"/>
            <a:ext cx="4112172" cy="1781503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21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the wave incident on the load to that going to the input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L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i="1" kern="0" baseline="0" dirty="0" smtClean="0">
                <a:solidFill>
                  <a:srgbClr val="0070C0"/>
                </a:solidFill>
                <a:latin typeface="+mn-lt"/>
                <a:ea typeface="宋体" charset="-122"/>
              </a:rPr>
              <a:t>gain (or loss)</a:t>
            </a:r>
            <a:r>
              <a:rPr lang="en-US" altLang="zh-CN" sz="1800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of the circuit</a:t>
            </a:r>
            <a:endParaRPr lang="en-US" altLang="zh-CN" sz="1800" i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cxnSp>
        <p:nvCxnSpPr>
          <p:cNvPr id="10" name="直接连接符 18"/>
          <p:cNvCxnSpPr>
            <a:cxnSpLocks noChangeShapeType="1"/>
          </p:cNvCxnSpPr>
          <p:nvPr/>
        </p:nvCxnSpPr>
        <p:spPr bwMode="auto">
          <a:xfrm>
            <a:off x="0" y="3657600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1476915" y="6553199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15759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6915" y="6553199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049" y="2320038"/>
            <a:ext cx="4201056" cy="1710000"/>
            <a:chOff x="515683" y="2768625"/>
            <a:chExt cx="4201056" cy="1710000"/>
          </a:xfrm>
        </p:grpSpPr>
        <p:pic>
          <p:nvPicPr>
            <p:cNvPr id="11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0789" y="3757900"/>
              <a:ext cx="1885950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1090" y="3772845"/>
              <a:ext cx="17716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7500" y="2768625"/>
              <a:ext cx="1919239" cy="780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5683" y="2789861"/>
              <a:ext cx="1922463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7073" y="970488"/>
            <a:ext cx="4267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28424" y="4288168"/>
            <a:ext cx="8342587" cy="213360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S-parameters generally have frequency-dependent complex values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We often express S-parameters in </a:t>
            </a:r>
            <a:r>
              <a:rPr lang="en-US" altLang="zh-CN" sz="1800" b="1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dB</a:t>
            </a:r>
            <a:endParaRPr lang="en-US" altLang="zh-CN" sz="1800" b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000" b="1" i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1800" b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479336" y="5358572"/>
          <a:ext cx="3889949" cy="807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8" imgW="1346040" imgH="279360" progId="Equation.DSMT4">
                  <p:embed/>
                </p:oleObj>
              </mc:Choice>
              <mc:Fallback>
                <p:oleObj name="Equation" r:id="rId8" imgW="1346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9336" y="5358572"/>
                        <a:ext cx="3889949" cy="807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5939440" y="2527382"/>
          <a:ext cx="1998498" cy="138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0" imgW="698400" imgH="482400" progId="Equation.DSMT4">
                  <p:embed/>
                </p:oleObj>
              </mc:Choice>
              <mc:Fallback>
                <p:oleObj name="Equation" r:id="rId10" imgW="69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39440" y="2527382"/>
                        <a:ext cx="1998498" cy="1380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 bwMode="auto">
          <a:xfrm>
            <a:off x="4989786" y="3011214"/>
            <a:ext cx="677917" cy="3130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of transmission lines</a:t>
            </a:r>
          </a:p>
          <a:p>
            <a:pPr lvl="1"/>
            <a:r>
              <a:rPr lang="en-US" dirty="0" smtClean="0"/>
              <a:t>Refer to </a:t>
            </a:r>
            <a:r>
              <a:rPr lang="en-US" dirty="0"/>
              <a:t>the “Lec2-ReviewTransmissionLines.pptx”, </a:t>
            </a:r>
            <a:r>
              <a:rPr lang="en-US" dirty="0" smtClean="0"/>
              <a:t>which contains excerpts from 130A course materials</a:t>
            </a:r>
          </a:p>
          <a:p>
            <a:r>
              <a:rPr lang="en-US" dirty="0"/>
              <a:t>The Radio </a:t>
            </a:r>
            <a:r>
              <a:rPr lang="en-US" dirty="0" smtClean="0"/>
              <a:t>Spectrum</a:t>
            </a:r>
          </a:p>
          <a:p>
            <a:r>
              <a:rPr lang="en-US" dirty="0" smtClean="0"/>
              <a:t>Units in RF engineering</a:t>
            </a:r>
          </a:p>
          <a:p>
            <a:r>
              <a:rPr lang="en-US" dirty="0" smtClean="0"/>
              <a:t>Scattering parameters</a:t>
            </a:r>
          </a:p>
        </p:txBody>
      </p:sp>
    </p:spTree>
    <p:extLst>
      <p:ext uri="{BB962C8B-B14F-4D97-AF65-F5344CB8AC3E}">
        <p14:creationId xmlns:p14="http://schemas.microsoft.com/office/powerpoint/2010/main" val="6721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Definitions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Gain </a:t>
            </a:r>
          </a:p>
          <a:p>
            <a:endParaRPr lang="en-US" sz="2800" dirty="0" smtClean="0"/>
          </a:p>
          <a:p>
            <a:r>
              <a:rPr lang="en-US" sz="2800" dirty="0" smtClean="0"/>
              <a:t> Insertion loss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Return loss </a:t>
            </a:r>
          </a:p>
          <a:p>
            <a:endParaRPr lang="en-US" sz="2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7899" y="982540"/>
            <a:ext cx="4010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417199" y="6520367"/>
            <a:ext cx="4024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Agilent Application Note 95-1, “S-Parameter Techniques”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616" y="5283436"/>
            <a:ext cx="6088117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Both insertion loss and return loss should be </a:t>
            </a:r>
            <a:r>
              <a:rPr lang="en-US" sz="3000" b="1" i="1" dirty="0" smtClean="0">
                <a:solidFill>
                  <a:srgbClr val="C00000"/>
                </a:solidFill>
                <a:latin typeface="+mj-lt"/>
              </a:rPr>
              <a:t>positive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7" y="1374008"/>
            <a:ext cx="3518154" cy="461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7" y="2639221"/>
            <a:ext cx="3977640" cy="4617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" y="4064551"/>
            <a:ext cx="4069080" cy="4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</a:t>
            </a:r>
            <a:r>
              <a:rPr lang="en-US" i="1" dirty="0" smtClean="0"/>
              <a:t>HMC-ALH444  </a:t>
            </a:r>
            <a:r>
              <a:rPr lang="en-US" dirty="0" smtClean="0"/>
              <a:t>Low Noise Amplifier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78992"/>
            <a:ext cx="7641022" cy="5219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4304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hlinkClick r:id="rId3"/>
              </a:rPr>
              <a:t>http://www.hittite.com/products/view.html/view/HMC-ALH444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80616"/>
            <a:ext cx="8241140" cy="2900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866193"/>
            <a:ext cx="8238033" cy="28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8" y="1026420"/>
            <a:ext cx="5864773" cy="54115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677917" y="1026420"/>
            <a:ext cx="4485290" cy="373476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207" y="1026420"/>
            <a:ext cx="285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Vendor information;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Measurement Setup.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7917" y="4865114"/>
            <a:ext cx="4485290" cy="10511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674" y="4665059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File Header</a:t>
            </a:r>
          </a:p>
        </p:txBody>
      </p:sp>
    </p:spTree>
    <p:extLst>
      <p:ext uri="{BB962C8B-B14F-4D97-AF65-F5344CB8AC3E}">
        <p14:creationId xmlns:p14="http://schemas.microsoft.com/office/powerpoint/2010/main" val="40305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</a:t>
            </a:r>
            <a:r>
              <a:rPr lang="en-US" dirty="0" smtClean="0"/>
              <a:t> File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 Standard file format for storing and transferring S-parameters</a:t>
            </a:r>
          </a:p>
          <a:p>
            <a:r>
              <a:rPr lang="en-US" sz="2400" dirty="0" smtClean="0"/>
              <a:t> ASCII text</a:t>
            </a:r>
          </a:p>
          <a:p>
            <a:r>
              <a:rPr lang="en-US" sz="2400" dirty="0" smtClean="0"/>
              <a:t> Supports multi-port S-parameters, .</a:t>
            </a:r>
            <a:r>
              <a:rPr lang="en-US" sz="2400" dirty="0" err="1" smtClean="0"/>
              <a:t>snp</a:t>
            </a:r>
            <a:endParaRPr lang="en-US" sz="2400" dirty="0" smtClean="0"/>
          </a:p>
          <a:p>
            <a:r>
              <a:rPr lang="en-US" sz="2400" dirty="0" smtClean="0"/>
              <a:t> Can be imported into EDA software for simulation of the device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9368" y="6401917"/>
            <a:ext cx="500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SnP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(Touchstone) File Format, Agilent Documentation,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hlinkClick r:id="rId2"/>
              </a:rPr>
              <a:t>http://na.tm.agilent.com/plts/help/WebHelp/FilePrint/SnP_File_Format.htm</a:t>
            </a:r>
            <a:endParaRPr lang="en-US" sz="1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Radio Spectrum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14451"/>
            <a:ext cx="8534400" cy="471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71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Radio spectrum is considered a scarce natural resource and is heavily regulated</a:t>
            </a:r>
          </a:p>
          <a:p>
            <a:pPr lvl="1"/>
            <a:r>
              <a:rPr lang="en-US" dirty="0" smtClean="0"/>
              <a:t>Note that regulation only applies to transmitting</a:t>
            </a:r>
          </a:p>
        </p:txBody>
      </p:sp>
      <p:pic>
        <p:nvPicPr>
          <p:cNvPr id="173058" name="Picture 2" descr="http://larrydownes.com/wp-content/uploads/2011/03/spectrum_ma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387" y="1978104"/>
            <a:ext cx="6975904" cy="44637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1482" y="6592302"/>
            <a:ext cx="375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 Federal Communications Commission (FCC)</a:t>
            </a:r>
          </a:p>
        </p:txBody>
      </p:sp>
    </p:spTree>
    <p:extLst>
      <p:ext uri="{BB962C8B-B14F-4D97-AF65-F5344CB8AC3E}">
        <p14:creationId xmlns:p14="http://schemas.microsoft.com/office/powerpoint/2010/main" val="33831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51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97" y="1629103"/>
            <a:ext cx="379095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80383" y="1968751"/>
            <a:ext cx="5408851" cy="3719771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1482" y="6592302"/>
            <a:ext cx="375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 Federal Communications Commission (FCC)</a:t>
            </a:r>
          </a:p>
        </p:txBody>
      </p:sp>
    </p:spTree>
    <p:extLst>
      <p:ext uri="{BB962C8B-B14F-4D97-AF65-F5344CB8AC3E}">
        <p14:creationId xmlns:p14="http://schemas.microsoft.com/office/powerpoint/2010/main" val="9512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600" dirty="0" smtClean="0"/>
              <a:t>Radio Spectrum is expensive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b="0" dirty="0" smtClean="0"/>
              <a:t>Since July 1994, the FCC has conducted 87 spectrum auctions, which raised over $60 billion for the U.S. Treasury”		 -- Wikipedia</a:t>
            </a:r>
          </a:p>
          <a:p>
            <a:pPr lvl="1">
              <a:buNone/>
            </a:pPr>
            <a:endParaRPr lang="en-US" sz="2200" b="0" dirty="0" smtClean="0"/>
          </a:p>
          <a:p>
            <a:pPr lvl="1"/>
            <a:r>
              <a:rPr lang="en-US" sz="2200" b="0" dirty="0" smtClean="0"/>
              <a:t>“The President has set the goal of freeing up 500 MHz of spectrum …within a decade.  Critical to realizing this goal are “voluntary incentive auctions” and more efficient use of government spectrum, estimated to raise $27.8 billion over the next decade.” </a:t>
            </a:r>
          </a:p>
          <a:p>
            <a:pPr lvl="1">
              <a:buNone/>
            </a:pPr>
            <a:r>
              <a:rPr lang="en-US" sz="2200" b="0" dirty="0" smtClean="0"/>
              <a:t>					  -- The White House, 2011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585362"/>
            <a:ext cx="7322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2"/>
              </a:rPr>
              <a:t>http://www.whitehouse.gov/the-press-office/2011/02/10/president-obama-details-plan-win-future-through-expanded-wireless-access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505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Unlicensed ISM Bands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ISM</a:t>
            </a:r>
            <a:r>
              <a:rPr lang="en-US" sz="2400" dirty="0" smtClean="0"/>
              <a:t> = Industrial, Scientific and Medical</a:t>
            </a:r>
          </a:p>
          <a:p>
            <a:pPr lvl="1"/>
            <a:r>
              <a:rPr lang="en-US" sz="2400" dirty="0" smtClean="0"/>
              <a:t>Your product still needs to pass FCC certification</a:t>
            </a: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 r="42960"/>
          <a:stretch>
            <a:fillRect/>
          </a:stretch>
        </p:blipFill>
        <p:spPr bwMode="auto">
          <a:xfrm>
            <a:off x="2011385" y="2276447"/>
            <a:ext cx="50799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5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 Amateur Radio Bands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152" y="1423595"/>
            <a:ext cx="7273918" cy="50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in RF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decibel (dB)</a:t>
            </a:r>
          </a:p>
          <a:p>
            <a:pPr lvl="1"/>
            <a:r>
              <a:rPr lang="en-US" sz="2400" dirty="0" smtClean="0"/>
              <a:t>Ratio between two quantities (usually power or intensity, i.e. square of field)</a:t>
            </a:r>
          </a:p>
          <a:p>
            <a:pPr lvl="1"/>
            <a:r>
              <a:rPr lang="en-US" sz="2400" dirty="0" smtClean="0"/>
              <a:t>Numerically equals to 10 times the logarithm to base 10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Neper</a:t>
            </a:r>
            <a:endParaRPr lang="en-US" sz="2800" dirty="0" smtClean="0"/>
          </a:p>
          <a:p>
            <a:pPr lvl="1"/>
            <a:r>
              <a:rPr lang="en-US" sz="2400" dirty="0" smtClean="0"/>
              <a:t>Natural log based</a:t>
            </a:r>
          </a:p>
          <a:p>
            <a:pPr lvl="1"/>
            <a:r>
              <a:rPr lang="en-US" sz="2400" dirty="0" smtClean="0"/>
              <a:t>You mostly see this unit when specifying attenuation</a:t>
            </a:r>
            <a:endParaRPr lang="en-US" sz="2400" dirty="0"/>
          </a:p>
        </p:txBody>
      </p:sp>
      <p:pic>
        <p:nvPicPr>
          <p:cNvPr id="197634" name="Picture 2" descr="&#10;L_\mathrm{dB} = 10 \log_{10} \bigg(\frac{P_1}{P_0}\bigg) \,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64" y="2957939"/>
            <a:ext cx="2571354" cy="7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6" name="Picture 4" descr="&#10;L_{Np} = \ln\frac{x_1}{x_2} = \ln x_1 - \ln x_2. \,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60" y="5268725"/>
            <a:ext cx="3661962" cy="6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"/>
  <p:tag name="ORIGINALWIDTH" val="1154.25"/>
  <p:tag name="LATEXADDIN" val="\documentclass{article}&#10;\usepackage{amsmath}&#10;\pagestyle{empty}&#10;\begin{document}&#10;&#10;\[&#10;G = 10 \log \left| S_{21} \right|^2 \text{(dB)}&#10;\]&#10;&#10;&#10;\end{document}"/>
  <p:tag name="IGUANATEXSIZE" val="30"/>
  <p:tag name="IGUANATEXCURSOR" val="1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"/>
  <p:tag name="ORIGINALWIDTH" val="1305"/>
  <p:tag name="LATEXADDIN" val="\documentclass{article}&#10;\usepackage{amsmath}&#10;\pagestyle{empty}&#10;\begin{document}&#10;&#10;\[&#10;IL = -10 \log \left| S_{21} \right|^2 \text{(dB)}&#10;\]&#10;&#10;&#10;\end{document}"/>
  <p:tag name="IGUANATEXSIZE" val="30"/>
  <p:tag name="IGUANATEXCURSOR" val="1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"/>
  <p:tag name="ORIGINALWIDTH" val="1335"/>
  <p:tag name="LATEXADDIN" val="\documentclass{article}&#10;\usepackage{amsmath}&#10;\pagestyle{empty}&#10;\begin{document}&#10;&#10;\[&#10;RL = -10 \log \left| S_{11} \right|^2 \text{(dB)}&#10;\]&#10;&#10;&#10;\end{document}"/>
  <p:tag name="IGUANATEXSIZE" val="30"/>
  <p:tag name="IGUANATEXCURSOR" val="153"/>
</p:tagLst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21518</TotalTime>
  <Words>892</Words>
  <Application>Microsoft Office PowerPoint</Application>
  <PresentationFormat>On-screen Show (4:3)</PresentationFormat>
  <Paragraphs>180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ＭＳ Ｐゴシック</vt:lpstr>
      <vt:lpstr>宋体</vt:lpstr>
      <vt:lpstr>Arial</vt:lpstr>
      <vt:lpstr>Calibri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Verdana</vt:lpstr>
      <vt:lpstr>Wingdings</vt:lpstr>
      <vt:lpstr>UCDart_Template</vt:lpstr>
      <vt:lpstr>Equation</vt:lpstr>
      <vt:lpstr>Design of RF &amp; Microwave Systems</vt:lpstr>
      <vt:lpstr>Outline</vt:lpstr>
      <vt:lpstr>The Radio Spectrum</vt:lpstr>
      <vt:lpstr>Frequency Spectrum Allocation</vt:lpstr>
      <vt:lpstr>Frequency Spectrum Allocation</vt:lpstr>
      <vt:lpstr>Frequency Spectrum Allocation</vt:lpstr>
      <vt:lpstr>Frequency Spectrum Allocation</vt:lpstr>
      <vt:lpstr>Frequency Spectrum Allocation</vt:lpstr>
      <vt:lpstr>Units in RF Systems</vt:lpstr>
      <vt:lpstr>Units in RF Systems – A Simple Example</vt:lpstr>
      <vt:lpstr>Units in RF Systems</vt:lpstr>
      <vt:lpstr>Units in RF Systems</vt:lpstr>
      <vt:lpstr>Example </vt:lpstr>
      <vt:lpstr>Typical Power Levels </vt:lpstr>
      <vt:lpstr>Scattering Parameters</vt:lpstr>
      <vt:lpstr>Scattering Parameters</vt:lpstr>
      <vt:lpstr>S-Parameters</vt:lpstr>
      <vt:lpstr>S-Parameters</vt:lpstr>
      <vt:lpstr>S-Parameters</vt:lpstr>
      <vt:lpstr>A Few Definitions</vt:lpstr>
      <vt:lpstr>Example –HMC-ALH444  Low Noise Amplifier</vt:lpstr>
      <vt:lpstr>Example</vt:lpstr>
      <vt:lpstr>Example</vt:lpstr>
      <vt:lpstr>SnP File format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1000</cp:revision>
  <cp:lastPrinted>2013-10-02T22:47:25Z</cp:lastPrinted>
  <dcterms:created xsi:type="dcterms:W3CDTF">2012-04-15T01:51:12Z</dcterms:created>
  <dcterms:modified xsi:type="dcterms:W3CDTF">2015-10-09T21:49:50Z</dcterms:modified>
</cp:coreProperties>
</file>