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57" r:id="rId3"/>
    <p:sldId id="308" r:id="rId4"/>
    <p:sldId id="322" r:id="rId5"/>
    <p:sldId id="324" r:id="rId6"/>
    <p:sldId id="313" r:id="rId7"/>
    <p:sldId id="316" r:id="rId8"/>
    <p:sldId id="319" r:id="rId9"/>
    <p:sldId id="317" r:id="rId10"/>
    <p:sldId id="328" r:id="rId11"/>
    <p:sldId id="321" r:id="rId12"/>
    <p:sldId id="330" r:id="rId13"/>
    <p:sldId id="326" r:id="rId14"/>
    <p:sldId id="325" r:id="rId15"/>
    <p:sldId id="331" r:id="rId16"/>
    <p:sldId id="332" r:id="rId17"/>
    <p:sldId id="264" r:id="rId18"/>
    <p:sldId id="315" r:id="rId19"/>
    <p:sldId id="307" r:id="rId20"/>
    <p:sldId id="270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69696"/>
    <a:srgbClr val="091D58"/>
    <a:srgbClr val="FFFFCC"/>
    <a:srgbClr val="BF9900"/>
    <a:srgbClr val="0000FF"/>
    <a:srgbClr val="B18700"/>
    <a:srgbClr val="CCECFF"/>
    <a:srgbClr val="A3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82" autoAdjust="0"/>
    <p:restoredTop sz="93842" autoAdjust="0"/>
  </p:normalViewPr>
  <p:slideViewPr>
    <p:cSldViewPr snapToGrid="0" snapToObjects="1">
      <p:cViewPr varScale="1">
        <p:scale>
          <a:sx n="124" d="100"/>
          <a:sy n="124" d="100"/>
        </p:scale>
        <p:origin x="768" y="96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9/26/2016 Monday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9/26/2016 Monday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9/26/2016 Monday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9/26/2016 Monday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pictures in the future.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9/26/2016 Monday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9/26/2016 Monday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ucdart.github.io/education/eec134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ieee.org/conferences_events/conferences/publishing/templates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mradioschool.com/" TargetMode="External"/><Relationship Id="rId2" Type="http://schemas.openxmlformats.org/officeDocument/2006/relationships/hyperlink" Target="http://www.arrl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://www.edaboard.com/" TargetMode="External"/><Relationship Id="rId7" Type="http://schemas.openxmlformats.org/officeDocument/2006/relationships/hyperlink" Target="https://forums.adafruit.com/" TargetMode="External"/><Relationship Id="rId12" Type="http://schemas.openxmlformats.org/officeDocument/2006/relationships/image" Target="../media/image29.png"/><Relationship Id="rId2" Type="http://schemas.openxmlformats.org/officeDocument/2006/relationships/hyperlink" Target="https://piazza.com/ucdavis/fall2014/eec134a/hom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orum.sparkfun.com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://electronics.stackexchange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eevblog.com/forum/" TargetMode="External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mailto:sbi@ucdavis.edu" TargetMode="External"/><Relationship Id="rId7" Type="http://schemas.openxmlformats.org/officeDocument/2006/relationships/image" Target="../media/image4.jpeg"/><Relationship Id="rId2" Type="http://schemas.openxmlformats.org/officeDocument/2006/relationships/hyperlink" Target="mailto:lxgliu@ucdavis.edu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hyperlink" Target="mailto:haowang@ucdavis.edu" TargetMode="External"/><Relationship Id="rId4" Type="http://schemas.openxmlformats.org/officeDocument/2006/relationships/hyperlink" Target="mailto:dkuzmenko@ucdavis.edu" TargetMode="External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dart/UCD-EEC134/blob/master/support/schedule/eec134-schedule.pdf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530-289-6367</a:t>
            </a: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Design of RF &amp; Microwave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>
                <a:solidFill>
                  <a:srgbClr val="BF9900"/>
                </a:solidFill>
              </a:rPr>
              <a:t>EEC 134 A&amp;B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2522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0: </a:t>
            </a:r>
            <a:r>
              <a:rPr lang="en-US" sz="3200">
                <a:solidFill>
                  <a:srgbClr val="091D58"/>
                </a:solidFill>
                <a:latin typeface="Myriad Pro" panose="020B0503030403020204" pitchFamily="34" charset="0"/>
              </a:rPr>
              <a:t>Course Mechanisms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sz="3200" b="1" dirty="0">
                <a:solidFill>
                  <a:srgbClr val="FF0000"/>
                </a:solidFill>
              </a:rPr>
              <a:t>Be warned!</a:t>
            </a:r>
            <a:r>
              <a:rPr lang="en-US" sz="3200" dirty="0"/>
              <a:t> </a:t>
            </a:r>
          </a:p>
          <a:p>
            <a:r>
              <a:rPr lang="en-US" dirty="0"/>
              <a:t>Labs are heavy and time consuming. </a:t>
            </a:r>
          </a:p>
          <a:p>
            <a:endParaRPr lang="en-US" dirty="0"/>
          </a:p>
          <a:p>
            <a:r>
              <a:rPr lang="en-US" dirty="0"/>
              <a:t>Do the pre-lab problems, read the lab manually carefully, and plan well before you walk into the lab.</a:t>
            </a:r>
          </a:p>
          <a:p>
            <a:endParaRPr lang="en-US" dirty="0"/>
          </a:p>
          <a:p>
            <a:r>
              <a:rPr lang="en-US" dirty="0"/>
              <a:t>Team work is important! Everyone needs to work hard!</a:t>
            </a:r>
          </a:p>
          <a:p>
            <a:endParaRPr lang="en-US" dirty="0"/>
          </a:p>
          <a:p>
            <a:r>
              <a:rPr lang="en-US" dirty="0"/>
              <a:t>You may still end up needing both Friday sessions!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3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Printed Circuit Board (PCB)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Learning PCB design is a critical focus of this class</a:t>
            </a:r>
          </a:p>
          <a:p>
            <a:r>
              <a:rPr lang="en-US" dirty="0"/>
              <a:t>We will have three “free” PCB design runs in Quarter 1. 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run: Oct. 27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run: Nov.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run: Nov. 10</a:t>
            </a:r>
            <a:r>
              <a:rPr lang="en-US" baseline="30000" dirty="0"/>
              <a:t>th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Hard deadlines; don’t even ask!</a:t>
            </a:r>
          </a:p>
          <a:p>
            <a:r>
              <a:rPr lang="en-US" dirty="0"/>
              <a:t>The cost of the above three runs is covered by the course fees</a:t>
            </a:r>
          </a:p>
          <a:p>
            <a:pPr lvl="1"/>
            <a:r>
              <a:rPr lang="en-US" dirty="0"/>
              <a:t>If you miss the deadline, you can still have the PCB made at your own cost</a:t>
            </a:r>
          </a:p>
          <a:p>
            <a:r>
              <a:rPr lang="en-US" dirty="0"/>
              <a:t>Similar runs will be arranged for Quarter 2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094162" y="1791732"/>
            <a:ext cx="4357860" cy="1013254"/>
          </a:xfrm>
          <a:prstGeom prst="wedgeRoundRectCallout">
            <a:avLst>
              <a:gd name="adj1" fmla="val -73890"/>
              <a:gd name="adj2" fmla="val -4804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Notice that the first PCB is due only about a month from the start of the class so start early!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60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 1 Deliverables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9 × Pre-lab assignments </a:t>
            </a:r>
          </a:p>
          <a:p>
            <a:endParaRPr lang="en-US" dirty="0"/>
          </a:p>
          <a:p>
            <a:r>
              <a:rPr lang="en-US" dirty="0"/>
              <a:t>6 × Lab reports</a:t>
            </a:r>
          </a:p>
          <a:p>
            <a:endParaRPr lang="en-US" dirty="0"/>
          </a:p>
          <a:p>
            <a:r>
              <a:rPr lang="en-US" dirty="0"/>
              <a:t>3 × PCB design reports</a:t>
            </a:r>
          </a:p>
          <a:p>
            <a:endParaRPr lang="en-US" dirty="0"/>
          </a:p>
          <a:p>
            <a:r>
              <a:rPr lang="en-US" dirty="0"/>
              <a:t>3 × PCB test reports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Quarter 1 – Facilities and Supplies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will be using </a:t>
            </a:r>
            <a:r>
              <a:rPr lang="en-US" b="1" dirty="0"/>
              <a:t>Kemper 2112</a:t>
            </a:r>
            <a:r>
              <a:rPr lang="en-US" dirty="0"/>
              <a:t> for this class.</a:t>
            </a:r>
          </a:p>
          <a:p>
            <a:pPr lvl="1"/>
            <a:r>
              <a:rPr lang="en-US" dirty="0"/>
              <a:t>2112 is big enough to hold both sessions</a:t>
            </a:r>
          </a:p>
          <a:p>
            <a:pPr lvl="1"/>
            <a:r>
              <a:rPr lang="en-US" dirty="0"/>
              <a:t>2112 is usually locked outside of the class time, but each group can have a key to 2112 so that you can work off-hours</a:t>
            </a:r>
          </a:p>
          <a:p>
            <a:r>
              <a:rPr lang="en-US" dirty="0"/>
              <a:t>Each group will get a toolbox </a:t>
            </a:r>
          </a:p>
          <a:p>
            <a:pPr lvl="1"/>
            <a:r>
              <a:rPr lang="en-US" dirty="0"/>
              <a:t>In the first lab, you need to sign a form acknowledging that your group received the toolbox with all its contents</a:t>
            </a:r>
          </a:p>
          <a:p>
            <a:pPr lvl="1"/>
            <a:r>
              <a:rPr lang="en-US" dirty="0"/>
              <a:t>The toolbox and the components must be returned to the TA by the end of the Winter quarter before grades can be assigned</a:t>
            </a:r>
          </a:p>
          <a:p>
            <a:pPr lvl="1"/>
            <a:r>
              <a:rPr lang="en-US" dirty="0"/>
              <a:t>Your group must be responsible for replacing broken or lost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3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/>
              <a:t>Quarter 2: Performance Competition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Competition: measure the distance of </a:t>
                </a:r>
                <a:r>
                  <a:rPr lang="en-US" i="1" dirty="0"/>
                  <a:t>N</a:t>
                </a:r>
                <a:r>
                  <a:rPr lang="en-US" dirty="0"/>
                  <a:t> targets with unknown positions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dc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measured distance to the </a:t>
                </a:r>
                <a:r>
                  <a:rPr lang="en-US" dirty="0" err="1"/>
                  <a:t>ith</a:t>
                </a:r>
                <a:r>
                  <a:rPr lang="en-US" dirty="0"/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actual distance to the </a:t>
                </a:r>
                <a:r>
                  <a:rPr lang="en-US" dirty="0" err="1"/>
                  <a:t>ith</a:t>
                </a:r>
                <a:r>
                  <a:rPr lang="en-US" dirty="0"/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the weight of the radar system, including radar, processing unit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is the power consumption of the radar; the power is going to be provided by a lab power supply</a:t>
                </a:r>
              </a:p>
              <a:p>
                <a:pPr lvl="1"/>
                <a:r>
                  <a:rPr lang="en-US" dirty="0"/>
                  <a:t>Bonus points will be given if signal processing is done on an embedded processing platform. </a:t>
                </a:r>
              </a:p>
              <a:p>
                <a:r>
                  <a:rPr lang="en-US" dirty="0"/>
                  <a:t>More details can be found in the “</a:t>
                </a:r>
                <a:r>
                  <a:rPr lang="en-US" i="1" u="sng" dirty="0"/>
                  <a:t>EEC134 Quarter2 Project Guidelines.pdf</a:t>
                </a:r>
                <a:r>
                  <a:rPr lang="en-US" dirty="0"/>
                  <a:t> ”document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72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04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 2 Deliverables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final report per team/group:</a:t>
            </a:r>
          </a:p>
          <a:p>
            <a:pPr lvl="1"/>
            <a:r>
              <a:rPr lang="en-US" dirty="0"/>
              <a:t>A final project report on the design, implementation, testing, and discussion of your system. Sufficient details must be provided so that any group of students of similar knowledge/background can reproduce what you have done. If certain parts or the whole of your system failed to function, you need to include significant discussion what went wrong. </a:t>
            </a:r>
          </a:p>
          <a:p>
            <a:pPr lvl="1"/>
            <a:r>
              <a:rPr lang="en-US" b="1" dirty="0"/>
              <a:t>One</a:t>
            </a:r>
            <a:r>
              <a:rPr lang="en-US" dirty="0"/>
              <a:t> report is required for each team/group. Your design files (circuit schematics, CAD drawings, bill of materials, code) need to be submitted together with the report. </a:t>
            </a:r>
          </a:p>
          <a:p>
            <a:r>
              <a:rPr lang="en-US" dirty="0"/>
              <a:t>A technical note or application note per student:</a:t>
            </a:r>
          </a:p>
          <a:p>
            <a:pPr lvl="1"/>
            <a:r>
              <a:rPr lang="en-US" dirty="0"/>
              <a:t>This note will discuss a particular subject that this student has worked on in this class. For example, if a student primarily worked on PCB design for the radar circuits, then it may be appropriate for him/her to write a note on how to do PCB design, the lessons he/she learned during the course of designing an actual PCB, and useful suggestions for future students.</a:t>
            </a:r>
          </a:p>
          <a:p>
            <a:r>
              <a:rPr lang="en-US" dirty="0"/>
              <a:t>A collection of past reports: </a:t>
            </a:r>
            <a:r>
              <a:rPr lang="en-US" dirty="0">
                <a:hlinkClick r:id="rId2"/>
              </a:rPr>
              <a:t>http://ucdart.github.io/education/eec134.html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36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reports must follow the IEEE Conference Manuscript Template</a:t>
            </a:r>
          </a:p>
          <a:p>
            <a:pPr lvl="1"/>
            <a:r>
              <a:rPr lang="en-US" dirty="0">
                <a:hlinkClick r:id="rId2"/>
              </a:rPr>
              <a:t>https://www.ieee.org/conferences_events/conferences/publishing/templates.html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43" y="1965158"/>
            <a:ext cx="7896382" cy="4684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89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 Quarter 1 (33 pts)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Pre-lab reports (9x 1pts)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Lab reports (6x 2pts)</a:t>
            </a:r>
          </a:p>
          <a:p>
            <a:pPr lvl="1"/>
            <a:r>
              <a:rPr lang="en-US" dirty="0"/>
              <a:t>PCB design </a:t>
            </a:r>
            <a:r>
              <a:rPr lang="en-US" b="0" dirty="0"/>
              <a:t>reports </a:t>
            </a:r>
            <a:r>
              <a:rPr lang="en-US" dirty="0"/>
              <a:t>(3x 2pts)</a:t>
            </a:r>
          </a:p>
          <a:p>
            <a:pPr lvl="1"/>
            <a:r>
              <a:rPr lang="en-US" b="0" dirty="0"/>
              <a:t>PCB test reports (3x 2pts)</a:t>
            </a:r>
          </a:p>
          <a:p>
            <a:pPr>
              <a:lnSpc>
                <a:spcPct val="100000"/>
              </a:lnSpc>
            </a:pPr>
            <a:r>
              <a:rPr lang="en-US" dirty="0"/>
              <a:t> Quarter 2 (45 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Competition (15 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 report (15 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Application Note / Tutorial (15 pts)</a:t>
            </a:r>
          </a:p>
          <a:p>
            <a:r>
              <a:rPr lang="en-US" dirty="0"/>
              <a:t>Peer review (</a:t>
            </a:r>
            <a:r>
              <a:rPr lang="en-US" dirty="0">
                <a:solidFill>
                  <a:srgbClr val="0070C0"/>
                </a:solidFill>
              </a:rPr>
              <a:t>15 pts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Participation (7 pts)</a:t>
            </a:r>
          </a:p>
          <a:p>
            <a:pPr lvl="1"/>
            <a:r>
              <a:rPr lang="en-US" dirty="0"/>
              <a:t>Based on Piazza participation, weekly report and presentation (quarter 2)</a:t>
            </a:r>
          </a:p>
          <a:p>
            <a:pPr lvl="1"/>
            <a:r>
              <a:rPr lang="en-US" dirty="0"/>
              <a:t>Graded by the instructor and TA</a:t>
            </a:r>
          </a:p>
          <a:p>
            <a:pPr lvl="1"/>
            <a:r>
              <a:rPr lang="en-US" dirty="0"/>
              <a:t>Purely subjective </a:t>
            </a:r>
          </a:p>
          <a:p>
            <a:r>
              <a:rPr lang="en-US" dirty="0"/>
              <a:t>Bonus points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242443" y="4005047"/>
            <a:ext cx="4555482" cy="951468"/>
          </a:xfrm>
          <a:prstGeom prst="wedgeRoundRectCallout">
            <a:avLst>
              <a:gd name="adj1" fmla="val -73890"/>
              <a:gd name="adj2" fmla="val -345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 substantial portion of your grade!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Work hard and contribute to your team!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Bonus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Errors for Bonus!</a:t>
            </a:r>
          </a:p>
          <a:p>
            <a:pPr lvl="1"/>
            <a:r>
              <a:rPr lang="en-US" dirty="0"/>
              <a:t>Help us find errors (typos, grammar mistakes, technical mistakes, </a:t>
            </a:r>
            <a:r>
              <a:rPr lang="en-US" dirty="0" err="1"/>
              <a:t>etc</a:t>
            </a:r>
            <a:r>
              <a:rPr lang="en-US" dirty="0"/>
              <a:t>) in the course materials (lecture notes, lab manuals, guidelines,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first to find and report an error on Piazza gets 0.1 point for each error</a:t>
            </a:r>
          </a:p>
        </p:txBody>
      </p:sp>
    </p:spTree>
    <p:extLst>
      <p:ext uri="{BB962C8B-B14F-4D97-AF65-F5344CB8AC3E}">
        <p14:creationId xmlns:p14="http://schemas.microsoft.com/office/powerpoint/2010/main" val="3708933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Bonus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07279" cy="4335463"/>
          </a:xfrm>
        </p:spPr>
        <p:txBody>
          <a:bodyPr/>
          <a:lstStyle/>
          <a:p>
            <a:r>
              <a:rPr lang="en-US" dirty="0"/>
              <a:t>Getting your HAM radio license </a:t>
            </a:r>
          </a:p>
          <a:p>
            <a:pPr lvl="1"/>
            <a:r>
              <a:rPr lang="en-US" dirty="0"/>
              <a:t>Technician class (</a:t>
            </a:r>
            <a:r>
              <a:rPr lang="en-US" dirty="0">
                <a:solidFill>
                  <a:srgbClr val="00B050"/>
                </a:solidFill>
              </a:rPr>
              <a:t>2 pts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Transmission above 30 MHz</a:t>
            </a:r>
          </a:p>
          <a:p>
            <a:pPr lvl="1"/>
            <a:r>
              <a:rPr lang="en-US" dirty="0"/>
              <a:t>General class (</a:t>
            </a:r>
            <a:r>
              <a:rPr lang="en-US" dirty="0">
                <a:solidFill>
                  <a:srgbClr val="00B050"/>
                </a:solidFill>
              </a:rPr>
              <a:t>2 pts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Access to the HF band</a:t>
            </a:r>
          </a:p>
          <a:p>
            <a:pPr lvl="1"/>
            <a:r>
              <a:rPr lang="en-US" dirty="0"/>
              <a:t>Extra (</a:t>
            </a:r>
            <a:r>
              <a:rPr lang="en-US" dirty="0">
                <a:solidFill>
                  <a:srgbClr val="00B050"/>
                </a:solidFill>
              </a:rPr>
              <a:t>3 pts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Transmission on all bands</a:t>
            </a:r>
          </a:p>
          <a:p>
            <a:r>
              <a:rPr lang="en-US" dirty="0"/>
              <a:t>Log on to </a:t>
            </a:r>
            <a:r>
              <a:rPr lang="en-US" dirty="0">
                <a:hlinkClick r:id="rId2"/>
              </a:rPr>
              <a:t>www.arrl.org</a:t>
            </a:r>
            <a:r>
              <a:rPr lang="en-US" dirty="0"/>
              <a:t> for information on licensing and exams</a:t>
            </a:r>
          </a:p>
          <a:p>
            <a:r>
              <a:rPr lang="en-US" dirty="0"/>
              <a:t>The following links provides additional materials for preparing for the exams</a:t>
            </a:r>
          </a:p>
          <a:p>
            <a:pPr lvl="1"/>
            <a:r>
              <a:rPr lang="en-US">
                <a:hlinkClick r:id="rId3"/>
              </a:rPr>
              <a:t>http://www.hamradioschool.com/</a:t>
            </a:r>
            <a:r>
              <a:rPr lang="en-US"/>
              <a:t> </a:t>
            </a:r>
          </a:p>
          <a:p>
            <a:pPr lvl="1"/>
            <a:endParaRPr lang="en-US" dirty="0"/>
          </a:p>
          <a:p>
            <a:r>
              <a:rPr lang="en-US" dirty="0"/>
              <a:t>We may arrange training sessions or even exams</a:t>
            </a:r>
          </a:p>
        </p:txBody>
      </p:sp>
      <p:pic>
        <p:nvPicPr>
          <p:cNvPr id="5" name="Picture 4" descr="http://www.arrl.org/images/view/News/ARRL%20logo%20type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5" y="933262"/>
            <a:ext cx="3229495" cy="206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files.qrz.com/x/iz2sux/Homer_HamRad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51" y="3142040"/>
            <a:ext cx="2849881" cy="21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2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To provide a senior design option for students interested in RF/microwave engineering</a:t>
            </a:r>
          </a:p>
          <a:p>
            <a:r>
              <a:rPr lang="en-US" sz="2400" dirty="0"/>
              <a:t>To provide a system design perspective</a:t>
            </a:r>
          </a:p>
          <a:p>
            <a:r>
              <a:rPr lang="en-US" sz="2400" dirty="0"/>
              <a:t>To get your hands dirty</a:t>
            </a:r>
          </a:p>
          <a:p>
            <a:r>
              <a:rPr lang="en-US" sz="2400" dirty="0"/>
              <a:t>To promote teamwork</a:t>
            </a:r>
          </a:p>
          <a:p>
            <a:r>
              <a:rPr lang="en-US" sz="2400" dirty="0"/>
              <a:t>To promote self-learning</a:t>
            </a:r>
          </a:p>
          <a:p>
            <a:r>
              <a:rPr lang="en-US" sz="2400" dirty="0"/>
              <a:t>To improve communication (oral &amp; written) skills </a:t>
            </a:r>
          </a:p>
          <a:p>
            <a:r>
              <a:rPr lang="en-US" sz="2400" dirty="0"/>
              <a:t>To push your limit!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Seeking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sz="1800" dirty="0"/>
              <a:t>The EEC 134 Piazza forum:</a:t>
            </a:r>
          </a:p>
          <a:p>
            <a:pPr lvl="1">
              <a:lnSpc>
                <a:spcPct val="114000"/>
              </a:lnSpc>
            </a:pPr>
            <a:r>
              <a:rPr lang="en-US" sz="1600" dirty="0">
                <a:hlinkClick r:id="rId2"/>
              </a:rPr>
              <a:t>https://piazza.com/ucdavis/fall2014/eec134a/home</a:t>
            </a:r>
            <a:r>
              <a:rPr lang="en-US" sz="1600" dirty="0"/>
              <a:t> </a:t>
            </a:r>
          </a:p>
          <a:p>
            <a:pPr>
              <a:lnSpc>
                <a:spcPct val="114000"/>
              </a:lnSpc>
            </a:pPr>
            <a:r>
              <a:rPr lang="en-US" sz="1800" dirty="0"/>
              <a:t>Reference materials provided by the class </a:t>
            </a:r>
          </a:p>
          <a:p>
            <a:pPr>
              <a:lnSpc>
                <a:spcPct val="114000"/>
              </a:lnSpc>
            </a:pPr>
            <a:r>
              <a:rPr lang="en-US" sz="1800" dirty="0"/>
              <a:t>The almighty Internet !</a:t>
            </a:r>
          </a:p>
          <a:p>
            <a:pPr lvl="1">
              <a:lnSpc>
                <a:spcPct val="114000"/>
              </a:lnSpc>
            </a:pPr>
            <a:r>
              <a:rPr lang="en-US" sz="1600" dirty="0"/>
              <a:t>Google!</a:t>
            </a:r>
          </a:p>
          <a:p>
            <a:pPr lvl="1">
              <a:lnSpc>
                <a:spcPct val="114000"/>
              </a:lnSpc>
            </a:pPr>
            <a:r>
              <a:rPr lang="en-US" sz="1600" dirty="0"/>
              <a:t>Wikipedia</a:t>
            </a:r>
          </a:p>
          <a:p>
            <a:pPr lvl="1">
              <a:lnSpc>
                <a:spcPct val="114000"/>
              </a:lnSpc>
            </a:pPr>
            <a:r>
              <a:rPr lang="en-US" sz="1600" dirty="0"/>
              <a:t>Forums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3"/>
              </a:rPr>
              <a:t>http://www.edaboard.com/</a:t>
            </a:r>
            <a:r>
              <a:rPr lang="en-US" sz="1400" dirty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4"/>
              </a:rPr>
              <a:t>http://www.eevblog.com/forum/</a:t>
            </a:r>
            <a:endParaRPr lang="en-US" sz="1400" dirty="0"/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5"/>
              </a:rPr>
              <a:t>http://electronics.stackexchange.com/</a:t>
            </a:r>
            <a:r>
              <a:rPr lang="en-US" sz="1400" dirty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6"/>
              </a:rPr>
              <a:t>https://forum.sparkfun.com/</a:t>
            </a:r>
            <a:r>
              <a:rPr lang="en-US" sz="1400" dirty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7"/>
              </a:rPr>
              <a:t>https://forums.adafruit.com/</a:t>
            </a:r>
            <a:r>
              <a:rPr lang="en-US" sz="1400" dirty="0"/>
              <a:t> </a:t>
            </a:r>
          </a:p>
          <a:p>
            <a:pPr>
              <a:lnSpc>
                <a:spcPct val="114000"/>
              </a:lnSpc>
            </a:pPr>
            <a:r>
              <a:rPr lang="en-US" sz="2000" dirty="0"/>
              <a:t>The UCD library</a:t>
            </a:r>
          </a:p>
        </p:txBody>
      </p:sp>
      <p:pic>
        <p:nvPicPr>
          <p:cNvPr id="179206" name="Picture 6" descr="http://www.webelowwear.com/wwblog/wp-content/sparkfun-logo.bmp"/>
          <p:cNvPicPr>
            <a:picLocks noChangeAspect="1" noChangeArrowheads="1"/>
          </p:cNvPicPr>
          <p:nvPr/>
        </p:nvPicPr>
        <p:blipFill>
          <a:blip r:embed="rId8" cstate="print"/>
          <a:srcRect l="10613" t="15924" r="10901" b="21433"/>
          <a:stretch>
            <a:fillRect/>
          </a:stretch>
        </p:blipFill>
        <p:spPr bwMode="auto">
          <a:xfrm>
            <a:off x="5978779" y="4160060"/>
            <a:ext cx="1733904" cy="850594"/>
          </a:xfrm>
          <a:prstGeom prst="rect">
            <a:avLst/>
          </a:prstGeom>
          <a:noFill/>
        </p:spPr>
      </p:pic>
      <p:pic>
        <p:nvPicPr>
          <p:cNvPr id="2050" name="Picture 2" descr="Adafruit Logo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58" y="5079482"/>
            <a:ext cx="1795145" cy="62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evblog.com/images/logo/EEVblog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19" y="2792347"/>
            <a:ext cx="1825625" cy="5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daboard.com/images/misc/vbulletin4_logo_black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20" y="2182934"/>
            <a:ext cx="240982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3.amazonaws.com/circuitlab-images/misc/20130306-stackexchange-circuitlab-logo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11" y="3493135"/>
            <a:ext cx="2910840" cy="6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493110" cy="4335463"/>
          </a:xfrm>
        </p:spPr>
        <p:txBody>
          <a:bodyPr/>
          <a:lstStyle/>
          <a:p>
            <a:r>
              <a:rPr lang="en-US" sz="1600" dirty="0"/>
              <a:t>Instructor</a:t>
            </a:r>
          </a:p>
          <a:p>
            <a:pPr lvl="1"/>
            <a:r>
              <a:rPr lang="en-US" sz="1400" dirty="0"/>
              <a:t>Dr. Xiaoguang “Leo” Liu</a:t>
            </a:r>
          </a:p>
          <a:p>
            <a:pPr lvl="2"/>
            <a:r>
              <a:rPr lang="en-US" sz="1200" dirty="0"/>
              <a:t>Email: </a:t>
            </a:r>
            <a:r>
              <a:rPr lang="en-US" sz="1200" dirty="0">
                <a:hlinkClick r:id="rId2"/>
              </a:rPr>
              <a:t>lxgliu@ucdavis.edu</a:t>
            </a:r>
            <a:r>
              <a:rPr lang="en-US" sz="1200" dirty="0"/>
              <a:t> </a:t>
            </a:r>
          </a:p>
          <a:p>
            <a:pPr lvl="2"/>
            <a:r>
              <a:rPr lang="en-US" sz="1200" dirty="0"/>
              <a:t>Office hour: </a:t>
            </a:r>
            <a:r>
              <a:rPr lang="en-US" sz="1200" b="1" dirty="0"/>
              <a:t>10 AM – 12 PM Monday </a:t>
            </a:r>
            <a:r>
              <a:rPr lang="en-US" sz="1200" dirty="0"/>
              <a:t>or </a:t>
            </a:r>
            <a:r>
              <a:rPr lang="en-US" sz="1200" b="1" dirty="0"/>
              <a:t>by appointment in Kemper 3169</a:t>
            </a:r>
            <a:r>
              <a:rPr lang="en-US" sz="1200" dirty="0"/>
              <a:t> </a:t>
            </a:r>
            <a:endParaRPr lang="en-US" sz="1200" b="1" dirty="0"/>
          </a:p>
          <a:p>
            <a:r>
              <a:rPr lang="en-US" sz="1600" dirty="0"/>
              <a:t>Teaching Assistants</a:t>
            </a:r>
          </a:p>
          <a:p>
            <a:pPr lvl="1"/>
            <a:r>
              <a:rPr lang="en-US" sz="1400" dirty="0" err="1"/>
              <a:t>Songjie</a:t>
            </a:r>
            <a:r>
              <a:rPr lang="en-US" sz="1400" dirty="0"/>
              <a:t> Bi</a:t>
            </a:r>
          </a:p>
          <a:p>
            <a:pPr lvl="2"/>
            <a:r>
              <a:rPr lang="en-US" sz="1200" dirty="0"/>
              <a:t>Email: </a:t>
            </a:r>
            <a:r>
              <a:rPr lang="en-US" sz="1200" dirty="0">
                <a:hlinkClick r:id="rId3"/>
              </a:rPr>
              <a:t>sbi@ucdavis.edu</a:t>
            </a:r>
            <a:endParaRPr lang="en-US" sz="1200" dirty="0"/>
          </a:p>
          <a:p>
            <a:pPr lvl="2"/>
            <a:r>
              <a:rPr lang="en-US" sz="1200" dirty="0"/>
              <a:t>Office hours: </a:t>
            </a:r>
            <a:r>
              <a:rPr lang="en-US" sz="1200" b="1" dirty="0"/>
              <a:t>3-5pm, Thursday, Room 120 in Building TB207</a:t>
            </a:r>
          </a:p>
          <a:p>
            <a:pPr lvl="1"/>
            <a:r>
              <a:rPr lang="en-US" sz="1400" dirty="0"/>
              <a:t>Daniel </a:t>
            </a:r>
            <a:r>
              <a:rPr lang="en-US" sz="1400" dirty="0" err="1"/>
              <a:t>Kuzmenko</a:t>
            </a:r>
            <a:endParaRPr lang="en-US" sz="1400" dirty="0"/>
          </a:p>
          <a:p>
            <a:pPr lvl="2"/>
            <a:r>
              <a:rPr lang="en-US" sz="1200" dirty="0"/>
              <a:t>Email: </a:t>
            </a:r>
            <a:r>
              <a:rPr lang="en-US" sz="1200" dirty="0">
                <a:hlinkClick r:id="rId4"/>
              </a:rPr>
              <a:t>dkuzmenko@ucdavis.edu</a:t>
            </a:r>
            <a:r>
              <a:rPr lang="en-US" sz="1200" dirty="0"/>
              <a:t> Office hours: </a:t>
            </a:r>
            <a:r>
              <a:rPr lang="en-US" sz="1200" b="1" dirty="0"/>
              <a:t>2 – 4 pm Tuesday in Kemper 3089</a:t>
            </a:r>
            <a:endParaRPr lang="en-US" sz="1200" b="1" dirty="0">
              <a:solidFill>
                <a:srgbClr val="FF0000"/>
              </a:solidFill>
            </a:endParaRPr>
          </a:p>
          <a:p>
            <a:pPr lvl="1"/>
            <a:r>
              <a:rPr lang="en-US" sz="1400" dirty="0" err="1"/>
              <a:t>Hao</a:t>
            </a:r>
            <a:r>
              <a:rPr lang="en-US" sz="1400" dirty="0"/>
              <a:t> Wang</a:t>
            </a:r>
          </a:p>
          <a:p>
            <a:pPr lvl="2"/>
            <a:r>
              <a:rPr lang="en-US" sz="1200" dirty="0"/>
              <a:t>Email: </a:t>
            </a:r>
            <a:r>
              <a:rPr lang="en-US" sz="1200" dirty="0">
                <a:hlinkClick r:id="rId5"/>
              </a:rPr>
              <a:t>haowang@ucdavis.edu</a:t>
            </a:r>
            <a:r>
              <a:rPr lang="en-US" sz="1200" dirty="0"/>
              <a:t> </a:t>
            </a:r>
          </a:p>
          <a:p>
            <a:pPr lvl="2"/>
            <a:r>
              <a:rPr lang="en-US" sz="1200" dirty="0"/>
              <a:t>Office hours: </a:t>
            </a:r>
            <a:r>
              <a:rPr lang="en-US" sz="1200" b="1" dirty="0"/>
              <a:t>10am – 12pm Monday in Kemper 2101</a:t>
            </a:r>
          </a:p>
          <a:p>
            <a:r>
              <a:rPr lang="en-US" sz="1600" dirty="0"/>
              <a:t>Lecture</a:t>
            </a:r>
          </a:p>
          <a:p>
            <a:pPr lvl="1"/>
            <a:r>
              <a:rPr lang="en-US" sz="1400" b="1" dirty="0"/>
              <a:t>12:10 – 2 PM, Friday</a:t>
            </a:r>
            <a:r>
              <a:rPr lang="en-US" sz="1400" dirty="0"/>
              <a:t> in TBD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600" dirty="0"/>
              <a:t>Lab</a:t>
            </a:r>
          </a:p>
          <a:p>
            <a:pPr lvl="1"/>
            <a:r>
              <a:rPr lang="en-US" sz="1400" dirty="0"/>
              <a:t>Session 1: </a:t>
            </a:r>
            <a:r>
              <a:rPr lang="en-US" sz="1400" b="1" dirty="0"/>
              <a:t>2 – 5 PM, Friday</a:t>
            </a:r>
          </a:p>
          <a:p>
            <a:pPr lvl="1"/>
            <a:r>
              <a:rPr lang="en-US" sz="1400" dirty="0"/>
              <a:t>Session 2: </a:t>
            </a:r>
            <a:r>
              <a:rPr lang="en-US" sz="1400" b="1" dirty="0"/>
              <a:t>9 AM – 12 PM, Friday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1026" name="Picture 2" descr="Hao Wa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350" y="2571750"/>
            <a:ext cx="1371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cdart.github.io/images/liu2015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088" y="914400"/>
            <a:ext cx="1217966" cy="15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50564" y="4662859"/>
            <a:ext cx="288758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Additional lecture time needed</a:t>
            </a:r>
          </a:p>
        </p:txBody>
      </p:sp>
      <p:pic>
        <p:nvPicPr>
          <p:cNvPr id="5" name="Picture 2" descr="http://ucdart.github.io/images/songji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92" y="2571750"/>
            <a:ext cx="1371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aniel Kuzmenk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271" y="2571750"/>
            <a:ext cx="1371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7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8533872" cy="4335463"/>
          </a:xfrm>
        </p:spPr>
        <p:txBody>
          <a:bodyPr/>
          <a:lstStyle/>
          <a:p>
            <a:r>
              <a:rPr lang="en-US" dirty="0"/>
              <a:t>All course materials are distributed through </a:t>
            </a:r>
            <a:r>
              <a:rPr lang="en-US" dirty="0" err="1"/>
              <a:t>SmartSite</a:t>
            </a:r>
            <a:endParaRPr lang="en-US" dirty="0"/>
          </a:p>
          <a:p>
            <a:r>
              <a:rPr lang="en-US" dirty="0"/>
              <a:t>The latest development of the course materials are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https://github.com/ucdart/UCD-EEC134</a:t>
            </a:r>
          </a:p>
          <a:p>
            <a:r>
              <a:rPr lang="en-US" dirty="0"/>
              <a:t>There is no required textbook for this class</a:t>
            </a:r>
          </a:p>
          <a:p>
            <a:r>
              <a:rPr lang="en-US" dirty="0"/>
              <a:t>A </a:t>
            </a:r>
            <a:r>
              <a:rPr lang="en-US" b="1" dirty="0"/>
              <a:t>highly recommended </a:t>
            </a:r>
            <a:r>
              <a:rPr lang="en-US" dirty="0"/>
              <a:t>reference: </a:t>
            </a:r>
            <a:r>
              <a:rPr lang="en-US" b="1" dirty="0"/>
              <a:t>Practical RF Circuit Design for Modern Wireless Systems</a:t>
            </a:r>
            <a:endParaRPr lang="en-US" dirty="0"/>
          </a:p>
          <a:p>
            <a:pPr lvl="1"/>
            <a:r>
              <a:rPr lang="en-US" dirty="0"/>
              <a:t>Volume I : Passive Circuits and Systems</a:t>
            </a:r>
          </a:p>
          <a:p>
            <a:pPr lvl="1"/>
            <a:r>
              <a:rPr lang="en-US" dirty="0"/>
              <a:t>Volume 2: Active Circuits and Systems</a:t>
            </a:r>
          </a:p>
          <a:p>
            <a:pPr lvl="1"/>
            <a:endParaRPr lang="en-US" dirty="0"/>
          </a:p>
        </p:txBody>
      </p:sp>
      <p:pic>
        <p:nvPicPr>
          <p:cNvPr id="2050" name="Picture 2" descr="http://ecx.images-amazon.com/images/I/51p7kTxXtTL._SX326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526" y="3876380"/>
            <a:ext cx="1830417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51nEI0JTokL._SX32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84" y="3876380"/>
            <a:ext cx="1819256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8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 and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3"/>
            <a:ext cx="8653848" cy="3181538"/>
          </a:xfrm>
        </p:spPr>
        <p:txBody>
          <a:bodyPr/>
          <a:lstStyle/>
          <a:p>
            <a:r>
              <a:rPr lang="en-US" dirty="0"/>
              <a:t>Additional texts that may be useful:</a:t>
            </a:r>
          </a:p>
          <a:p>
            <a:pPr lvl="1"/>
            <a:r>
              <a:rPr lang="en-US" dirty="0"/>
              <a:t>D.M. </a:t>
            </a:r>
            <a:r>
              <a:rPr lang="en-US" dirty="0" err="1"/>
              <a:t>Pozar</a:t>
            </a:r>
            <a:r>
              <a:rPr lang="en-US" dirty="0"/>
              <a:t>, “Microwave and </a:t>
            </a:r>
            <a:r>
              <a:rPr lang="en-US" dirty="0" err="1"/>
              <a:t>Rf</a:t>
            </a:r>
            <a:r>
              <a:rPr lang="en-US" dirty="0"/>
              <a:t> Design of Wireless Systems,” Wiley, 2000</a:t>
            </a:r>
          </a:p>
          <a:p>
            <a:pPr lvl="1"/>
            <a:r>
              <a:rPr lang="en-US" dirty="0"/>
              <a:t>D.M. </a:t>
            </a:r>
            <a:r>
              <a:rPr lang="en-US" dirty="0" err="1"/>
              <a:t>Pozar</a:t>
            </a:r>
            <a:r>
              <a:rPr lang="en-US" dirty="0"/>
              <a:t>, “Microwave Engineering,” Wiley, 2011</a:t>
            </a:r>
          </a:p>
          <a:p>
            <a:pPr lvl="1"/>
            <a:r>
              <a:rPr lang="en-US" dirty="0"/>
              <a:t>W.F. Egan, “Practical RF System,” Wiley, 2003</a:t>
            </a:r>
          </a:p>
          <a:p>
            <a:pPr lvl="1"/>
            <a:r>
              <a:rPr lang="en-US" dirty="0"/>
              <a:t>ADI Engineers, “Linear Circuit Design Handbook,” </a:t>
            </a:r>
            <a:r>
              <a:rPr lang="en-US" dirty="0" err="1"/>
              <a:t>Newnes</a:t>
            </a:r>
            <a:r>
              <a:rPr lang="en-US" dirty="0"/>
              <a:t>, 2008</a:t>
            </a:r>
          </a:p>
          <a:p>
            <a:pPr lvl="1"/>
            <a:r>
              <a:rPr lang="en-US" dirty="0"/>
              <a:t>C. </a:t>
            </a:r>
            <a:r>
              <a:rPr lang="en-US" dirty="0" err="1"/>
              <a:t>Saytre</a:t>
            </a:r>
            <a:r>
              <a:rPr lang="en-US" dirty="0"/>
              <a:t>, “Complete Wireless Design,” McGraw-Hill, 2008</a:t>
            </a:r>
          </a:p>
          <a:p>
            <a:pPr lvl="1"/>
            <a:r>
              <a:rPr lang="en-US" dirty="0"/>
              <a:t>P. </a:t>
            </a:r>
            <a:r>
              <a:rPr lang="en-US" dirty="0" err="1"/>
              <a:t>Vizmuller</a:t>
            </a:r>
            <a:r>
              <a:rPr lang="en-US" dirty="0"/>
              <a:t>, “RF Design Guide Systems, Circuits and Equations,” </a:t>
            </a:r>
            <a:r>
              <a:rPr lang="en-US" dirty="0" err="1"/>
              <a:t>Artech</a:t>
            </a:r>
            <a:r>
              <a:rPr lang="en-US" dirty="0"/>
              <a:t> House, 1995</a:t>
            </a:r>
          </a:p>
          <a:p>
            <a:pPr lvl="1"/>
            <a:r>
              <a:rPr lang="en-US" dirty="0"/>
              <a:t>J. </a:t>
            </a:r>
            <a:r>
              <a:rPr lang="en-US" dirty="0" err="1"/>
              <a:t>Carr</a:t>
            </a:r>
            <a:r>
              <a:rPr lang="en-US" dirty="0"/>
              <a:t> and G. </a:t>
            </a:r>
            <a:r>
              <a:rPr lang="en-US" dirty="0" err="1"/>
              <a:t>Hippisley</a:t>
            </a:r>
            <a:r>
              <a:rPr lang="en-US" dirty="0"/>
              <a:t>, “Practical Antenna Handbook,” McGraw-Hill, 2011</a:t>
            </a:r>
          </a:p>
        </p:txBody>
      </p:sp>
      <p:pic>
        <p:nvPicPr>
          <p:cNvPr id="3074" name="Picture 2" descr="http://ecx.images-amazon.com/images/I/51JbYEnhnCL._SX394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408" y="4472533"/>
            <a:ext cx="1307241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cx.images-amazon.com/images/I/410ctVosPUL._SX328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01" y="4484277"/>
            <a:ext cx="1081601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ecx.images-amazon.com/images/I/41cQSKQovVL._SX298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89" y="4472533"/>
            <a:ext cx="1031684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ecx.images-amazon.com/images/I/51lPgZ5AVqL._SX382_BO1,204,203,200_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06" y="4484277"/>
            <a:ext cx="1258590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ecx.images-amazon.com/images/I/51jZ04FmwIL._SX354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4484277"/>
            <a:ext cx="1166818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ecx.images-amazon.com/images/I/51g2lT-3IdL._SX401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78" y="4484277"/>
            <a:ext cx="1318223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ecx.images-amazon.com/images/I/4118fsXle4L._SX298_BO1,204,203,200_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9" y="4484277"/>
            <a:ext cx="1135772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2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Teaming has already started before the quarter through Piazza</a:t>
            </a:r>
          </a:p>
          <a:p>
            <a:pPr lvl="1"/>
            <a:r>
              <a:rPr lang="en-US" dirty="0"/>
              <a:t>We’ll allocate sometime for teaming up in this lecture</a:t>
            </a:r>
          </a:p>
          <a:p>
            <a:r>
              <a:rPr lang="en-US" dirty="0"/>
              <a:t>Each team should consist of 3 – 4  members </a:t>
            </a:r>
          </a:p>
          <a:p>
            <a:pPr lvl="1"/>
            <a:r>
              <a:rPr lang="en-US" dirty="0"/>
              <a:t>We recommend that you include team members of different background to complement each other</a:t>
            </a:r>
          </a:p>
          <a:p>
            <a:pPr lvl="1"/>
            <a:r>
              <a:rPr lang="en-US" dirty="0"/>
              <a:t>We need one student from each team to take up the responsibility of ordering supplies for your team</a:t>
            </a:r>
          </a:p>
          <a:p>
            <a:r>
              <a:rPr lang="en-US" dirty="0"/>
              <a:t>By the end of the first lecture, you will need to submit to the TA </a:t>
            </a:r>
          </a:p>
          <a:p>
            <a:pPr lvl="1"/>
            <a:r>
              <a:rPr lang="en-US" dirty="0"/>
              <a:t>Team name; will default to “Team #” if none submitted</a:t>
            </a:r>
          </a:p>
          <a:p>
            <a:pPr lvl="1"/>
            <a:r>
              <a:rPr lang="en-US" dirty="0"/>
              <a:t>Name of the purchaser</a:t>
            </a:r>
          </a:p>
        </p:txBody>
      </p:sp>
    </p:spTree>
    <p:extLst>
      <p:ext uri="{BB962C8B-B14F-4D97-AF65-F5344CB8AC3E}">
        <p14:creationId xmlns:p14="http://schemas.microsoft.com/office/powerpoint/2010/main" val="253926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839200" cy="5483304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 Quarter 1: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Lectures on RF/microwave system engineering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Guided labs to assemble, test and analyze a simple radar system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We’ll follow a bottom-up approach, i.e. learning about the individual components before eventually assembling the system.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Deliverables: 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Pre-lab reports (individual)</a:t>
            </a:r>
          </a:p>
          <a:p>
            <a:pPr lvl="2">
              <a:lnSpc>
                <a:spcPct val="114000"/>
              </a:lnSpc>
            </a:pPr>
            <a:r>
              <a:rPr lang="en-US" u="sng" dirty="0"/>
              <a:t>Lab reports </a:t>
            </a:r>
            <a:r>
              <a:rPr lang="en-US" dirty="0"/>
              <a:t>(1 per group)</a:t>
            </a:r>
          </a:p>
          <a:p>
            <a:pPr lvl="2">
              <a:lnSpc>
                <a:spcPct val="114000"/>
              </a:lnSpc>
            </a:pPr>
            <a:r>
              <a:rPr lang="en-US" u="sng" dirty="0"/>
              <a:t>PCB design files and test reports</a:t>
            </a:r>
            <a:r>
              <a:rPr lang="en-US" dirty="0"/>
              <a:t> (1 per group)</a:t>
            </a:r>
          </a:p>
          <a:p>
            <a:pPr>
              <a:lnSpc>
                <a:spcPct val="114000"/>
              </a:lnSpc>
            </a:pPr>
            <a:r>
              <a:rPr lang="en-US" dirty="0"/>
              <a:t> Quarter 2: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Radar </a:t>
            </a:r>
            <a:r>
              <a:rPr lang="en-US" u="sng" dirty="0"/>
              <a:t>performance competition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Compete in range and accuracy of distance speed measurements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Certain size/weight/power and construction constraints apply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Deliverables:</a:t>
            </a:r>
          </a:p>
          <a:p>
            <a:pPr lvl="2"/>
            <a:r>
              <a:rPr lang="en-US" dirty="0"/>
              <a:t>Weekly progress report and presentation</a:t>
            </a:r>
          </a:p>
          <a:p>
            <a:pPr lvl="2"/>
            <a:r>
              <a:rPr lang="en-US" u="sng" dirty="0"/>
              <a:t>Final report</a:t>
            </a:r>
            <a:r>
              <a:rPr lang="en-US" dirty="0"/>
              <a:t> (1 per group)</a:t>
            </a:r>
          </a:p>
          <a:p>
            <a:pPr lvl="2"/>
            <a:r>
              <a:rPr lang="en-US" u="sng" dirty="0"/>
              <a:t>Application Note </a:t>
            </a:r>
            <a:r>
              <a:rPr lang="en-US" dirty="0"/>
              <a:t>/ Tutorial (1 per individual)</a:t>
            </a:r>
          </a:p>
        </p:txBody>
      </p:sp>
    </p:spTree>
    <p:extLst>
      <p:ext uri="{BB962C8B-B14F-4D97-AF65-F5344CB8AC3E}">
        <p14:creationId xmlns:p14="http://schemas.microsoft.com/office/powerpoint/2010/main" val="418093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/>
              <a:t>Quarter 1 – A Simple Radar</a:t>
            </a:r>
          </a:p>
        </p:txBody>
      </p:sp>
      <p:pic>
        <p:nvPicPr>
          <p:cNvPr id="1030" name="Picture 6" descr="https://docs.google.com/drawings/d/smSqlKgvN4Sl4aosvDWV98g/image?w=492&amp;h=300&amp;rev=19&amp;a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2" y="868883"/>
            <a:ext cx="5670331" cy="34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861815" y="2104977"/>
            <a:ext cx="2875005" cy="2207820"/>
            <a:chOff x="2850937" y="2735819"/>
            <a:chExt cx="2559690" cy="1965683"/>
          </a:xfrm>
        </p:grpSpPr>
        <p:pic>
          <p:nvPicPr>
            <p:cNvPr id="9" name="Picture 4" descr="D:\Dropbox\Teaching\2012.Senior.Design\Progress\2013.03.01\ODgIEJtuYb-L3_nsfBHbVAoSrT0o0HFvStT0Dx_gpUQ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0937" y="2735819"/>
              <a:ext cx="2511065" cy="1875547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850937" y="2989446"/>
              <a:ext cx="1046098" cy="21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FF00"/>
                  </a:solidFill>
                  <a:latin typeface="+mj-lt"/>
                </a:rPr>
                <a:t>Baseband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0190" y="4255824"/>
              <a:ext cx="686038" cy="44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FF00"/>
                  </a:solidFill>
                  <a:latin typeface="+mj-lt"/>
                </a:rPr>
                <a:t>RF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55394" y="4154242"/>
              <a:ext cx="1155233" cy="49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FF00"/>
                  </a:solidFill>
                  <a:latin typeface="+mj-lt"/>
                </a:rPr>
                <a:t>Antennas made from coffee cans</a:t>
              </a: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09193" y="4442543"/>
            <a:ext cx="2701800" cy="1960314"/>
            <a:chOff x="5478782" y="2896195"/>
            <a:chExt cx="2584972" cy="1875548"/>
          </a:xfrm>
        </p:grpSpPr>
        <p:pic>
          <p:nvPicPr>
            <p:cNvPr id="14" name="Picture 6" descr="D:\Dropbox\Teaching\2012.Senior.Design\Progress\2013.03.01\QAW7vTGIn_dAOoKEyH8L5Zck91AWRvLwlldy4QwLy5M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242" y="2896195"/>
              <a:ext cx="2501512" cy="18755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478782" y="2902570"/>
              <a:ext cx="1525107" cy="606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  <a:latin typeface="+mj-lt"/>
                </a:rPr>
                <a:t>Doppler Testing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56050" y="4265782"/>
            <a:ext cx="2790624" cy="2541966"/>
            <a:chOff x="3095978" y="4226080"/>
            <a:chExt cx="2790624" cy="2541966"/>
          </a:xfrm>
        </p:grpSpPr>
        <p:pic>
          <p:nvPicPr>
            <p:cNvPr id="17" name="Picture 3" descr="M:\radar\radar ti\shell and I .jpg"/>
            <p:cNvPicPr>
              <a:picLocks noChangeAspect="1" noChangeArrowheads="1"/>
            </p:cNvPicPr>
            <p:nvPr/>
          </p:nvPicPr>
          <p:blipFill>
            <a:blip r:embed="rId5" cstate="print"/>
            <a:srcRect l="6185" r="6956"/>
            <a:stretch>
              <a:fillRect/>
            </a:stretch>
          </p:blipFill>
          <p:spPr bwMode="auto">
            <a:xfrm>
              <a:off x="3095978" y="4226080"/>
              <a:ext cx="2790624" cy="240818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3653740" y="6460269"/>
              <a:ext cx="1578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Range vs. Time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79600" y="4408194"/>
            <a:ext cx="2757220" cy="2399554"/>
            <a:chOff x="5934227" y="4359430"/>
            <a:chExt cx="2757220" cy="2399554"/>
          </a:xfrm>
        </p:grpSpPr>
        <p:pic>
          <p:nvPicPr>
            <p:cNvPr id="20" name="Picture 2" descr="M:\radar\doppler_files\5cars.jpg"/>
            <p:cNvPicPr>
              <a:picLocks noChangeAspect="1" noChangeArrowheads="1"/>
            </p:cNvPicPr>
            <p:nvPr/>
          </p:nvPicPr>
          <p:blipFill>
            <a:blip r:embed="rId6" cstate="print"/>
            <a:srcRect l="6975" t="6086" r="7815" b="3166"/>
            <a:stretch>
              <a:fillRect/>
            </a:stretch>
          </p:blipFill>
          <p:spPr bwMode="auto">
            <a:xfrm>
              <a:off x="5934227" y="4359430"/>
              <a:ext cx="2757220" cy="2197075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532868" y="6451207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Speed vs.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42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Quarter 1 Lab Schedule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5567058"/>
            <a:ext cx="8493125" cy="1019091"/>
          </a:xfrm>
        </p:spPr>
        <p:txBody>
          <a:bodyPr/>
          <a:lstStyle/>
          <a:p>
            <a:r>
              <a:rPr lang="en-US" dirty="0"/>
              <a:t>A more detailed schedule is available at the following link and on </a:t>
            </a:r>
            <a:r>
              <a:rPr lang="en-US" dirty="0" err="1"/>
              <a:t>SmartSite</a:t>
            </a:r>
            <a:r>
              <a:rPr lang="en-US" dirty="0"/>
              <a:t>; make sure you read it carefully: </a:t>
            </a:r>
            <a:r>
              <a:rPr lang="en-US" dirty="0">
                <a:hlinkClick r:id="rId2"/>
              </a:rPr>
              <a:t>https://github.com/ucdart/UCD-EEC134/blob/master/support/schedule/eec134-schedule.pdf</a:t>
            </a: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63205"/>
              </p:ext>
            </p:extLst>
          </p:nvPr>
        </p:nvGraphicFramePr>
        <p:xfrm>
          <a:off x="540912" y="901163"/>
          <a:ext cx="8036417" cy="4645152"/>
        </p:xfrm>
        <a:graphic>
          <a:graphicData uri="http://schemas.openxmlformats.org/drawingml/2006/table">
            <a:tbl>
              <a:tblPr/>
              <a:tblGrid>
                <a:gridCol w="118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Week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Lectures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Labs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1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Course mechanism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Elements of Electronic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Systems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2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Introduction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0380" marR="503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3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amplifiers and basic concepts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4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5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Synthesizers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6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Frequency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ixer and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modulation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7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Passive devices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Mixers characterization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8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Antennas and Propagation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9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System Architectures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Radar system assembly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73859"/>
      </p:ext>
    </p:extLst>
  </p:cSld>
  <p:clrMapOvr>
    <a:masterClrMapping/>
  </p:clrMapOvr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21434</TotalTime>
  <Words>1363</Words>
  <Application>Microsoft Office PowerPoint</Application>
  <PresentationFormat>On-screen Show (4:3)</PresentationFormat>
  <Paragraphs>238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ＭＳ Ｐゴシック</vt:lpstr>
      <vt:lpstr>宋体</vt:lpstr>
      <vt:lpstr>Arial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Symbol</vt:lpstr>
      <vt:lpstr>Tahoma</vt:lpstr>
      <vt:lpstr>Times</vt:lpstr>
      <vt:lpstr>Verdana</vt:lpstr>
      <vt:lpstr>Wingdings</vt:lpstr>
      <vt:lpstr>UCDart_Template</vt:lpstr>
      <vt:lpstr>Design of RF &amp; Microwave Systems</vt:lpstr>
      <vt:lpstr>Course Objectives</vt:lpstr>
      <vt:lpstr>Basic Information</vt:lpstr>
      <vt:lpstr>Course Materials</vt:lpstr>
      <vt:lpstr>Textbooks and References</vt:lpstr>
      <vt:lpstr>Teaming</vt:lpstr>
      <vt:lpstr>Course Organization</vt:lpstr>
      <vt:lpstr>Quarter 1 – A Simple Radar</vt:lpstr>
      <vt:lpstr>Quarter 1 Lab Schedule</vt:lpstr>
      <vt:lpstr>Labs</vt:lpstr>
      <vt:lpstr>Printed Circuit Board (PCB)</vt:lpstr>
      <vt:lpstr>Quarter 1 Deliverables</vt:lpstr>
      <vt:lpstr>Quarter 1 – Facilities and Supplies</vt:lpstr>
      <vt:lpstr>Quarter 2: Performance Competition</vt:lpstr>
      <vt:lpstr>Quarter 2 Deliverables</vt:lpstr>
      <vt:lpstr>Report Format</vt:lpstr>
      <vt:lpstr>Grading</vt:lpstr>
      <vt:lpstr>Grading – Bonus Points</vt:lpstr>
      <vt:lpstr>Grading – Bonus Points</vt:lpstr>
      <vt:lpstr>Seeking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1017</cp:revision>
  <cp:lastPrinted>2013-10-02T22:47:25Z</cp:lastPrinted>
  <dcterms:created xsi:type="dcterms:W3CDTF">2012-04-15T01:51:12Z</dcterms:created>
  <dcterms:modified xsi:type="dcterms:W3CDTF">2016-09-26T20:01:18Z</dcterms:modified>
</cp:coreProperties>
</file>