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8" r:id="rId2"/>
    <p:sldId id="262" r:id="rId3"/>
    <p:sldId id="263" r:id="rId4"/>
    <p:sldId id="265" r:id="rId5"/>
    <p:sldId id="266" r:id="rId6"/>
    <p:sldId id="267" r:id="rId7"/>
    <p:sldId id="268" r:id="rId8"/>
    <p:sldId id="264" r:id="rId9"/>
    <p:sldId id="273" r:id="rId10"/>
    <p:sldId id="259" r:id="rId11"/>
    <p:sldId id="270" r:id="rId12"/>
    <p:sldId id="260" r:id="rId13"/>
    <p:sldId id="274" r:id="rId14"/>
    <p:sldId id="272" r:id="rId15"/>
    <p:sldId id="275" r:id="rId16"/>
    <p:sldId id="271" r:id="rId17"/>
    <p:sldId id="276" r:id="rId18"/>
    <p:sldId id="277" r:id="rId19"/>
    <p:sldId id="279" r:id="rId20"/>
    <p:sldId id="278" r:id="rId21"/>
    <p:sldId id="280" r:id="rId22"/>
    <p:sldId id="282" r:id="rId23"/>
    <p:sldId id="281" r:id="rId24"/>
    <p:sldId id="283" r:id="rId25"/>
    <p:sldId id="284" r:id="rId26"/>
    <p:sldId id="285" r:id="rId27"/>
    <p:sldId id="287" r:id="rId28"/>
    <p:sldId id="286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91D58"/>
    <a:srgbClr val="FFFFCC"/>
    <a:srgbClr val="BF9900"/>
    <a:srgbClr val="0000FF"/>
    <a:srgbClr val="B18700"/>
    <a:srgbClr val="CCECFF"/>
    <a:srgbClr val="A37500"/>
    <a:srgbClr val="E3D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5" autoAdjust="0"/>
    <p:restoredTop sz="93939" autoAdjust="0"/>
  </p:normalViewPr>
  <p:slideViewPr>
    <p:cSldViewPr snapToGrid="0" snapToObjects="1">
      <p:cViewPr varScale="1">
        <p:scale>
          <a:sx n="71" d="100"/>
          <a:sy n="71" d="100"/>
        </p:scale>
        <p:origin x="768" y="84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11/20/2015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11/20/2015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needed in the receiver front-end?</a:t>
            </a:r>
          </a:p>
          <a:p>
            <a:r>
              <a:rPr lang="en-US" dirty="0" smtClean="0"/>
              <a:t>• Amplification to compensate for transmission losses</a:t>
            </a:r>
          </a:p>
          <a:p>
            <a:r>
              <a:rPr lang="en-US" dirty="0" smtClean="0"/>
              <a:t>• Selectivity to separate the desired signal from others</a:t>
            </a:r>
          </a:p>
          <a:p>
            <a:r>
              <a:rPr lang="en-US" dirty="0" smtClean="0"/>
              <a:t>• Tunability to select the desired signal</a:t>
            </a:r>
          </a:p>
          <a:p>
            <a:r>
              <a:rPr lang="en-US" dirty="0" smtClean="0"/>
              <a:t>• Conversion to digital domain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buChar char="v"/>
            </a:pPr>
            <a:r>
              <a:rPr lang="en-US" dirty="0" smtClean="0"/>
              <a:t> Click to edit Master text styles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7293" y="6453751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lang="en-US" sz="2000" b="0" dirty="0" smtClean="0">
          <a:solidFill>
            <a:srgbClr val="0070C0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lang="en-US" sz="18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lang="en-US" sz="16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lang="en-US" sz="11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lang="en-US" sz="1100" b="0" dirty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ghtSquared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87737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9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: System Concepts </a:t>
            </a:r>
          </a:p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	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	– Receiver Architecture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Superheterodyne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SuperHet</a:t>
            </a:r>
            <a:r>
              <a:rPr lang="en-US" smtClean="0"/>
              <a:t>) Receiver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673662" cy="4335463"/>
          </a:xfrm>
        </p:spPr>
        <p:txBody>
          <a:bodyPr/>
          <a:lstStyle/>
          <a:p>
            <a:r>
              <a:rPr lang="en-US" dirty="0" smtClean="0"/>
              <a:t>Moves RF frequency to an intermediate frequency (IF) before further processing</a:t>
            </a:r>
          </a:p>
          <a:p>
            <a:pPr lvl="1"/>
            <a:r>
              <a:rPr lang="en-US" dirty="0" smtClean="0"/>
              <a:t>Easier to amplify the signals at lower frequency</a:t>
            </a:r>
          </a:p>
          <a:p>
            <a:pPr lvl="1"/>
            <a:r>
              <a:rPr lang="en-US" dirty="0" smtClean="0"/>
              <a:t>Can distribute system gain at different frequencies to prevent oscillation</a:t>
            </a:r>
          </a:p>
          <a:p>
            <a:pPr lvl="1"/>
            <a:r>
              <a:rPr lang="en-US" dirty="0" smtClean="0"/>
              <a:t>Selecting the channel is easier at lower frequency</a:t>
            </a:r>
          </a:p>
          <a:p>
            <a:pPr lvl="1"/>
            <a:r>
              <a:rPr lang="en-US" dirty="0" smtClean="0"/>
              <a:t>A common architecture is to sweep the LO frequency to accommodate a band of RF signals</a:t>
            </a:r>
          </a:p>
          <a:p>
            <a:pPr lvl="1"/>
            <a:r>
              <a:rPr lang="en-US" dirty="0" smtClean="0"/>
              <a:t>Note that it is possible to use an LO frequency higher than the RF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024" y="4424848"/>
            <a:ext cx="4805214" cy="172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6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SuperHet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858407" cy="4335463"/>
          </a:xfrm>
        </p:spPr>
        <p:txBody>
          <a:bodyPr/>
          <a:lstStyle/>
          <a:p>
            <a:r>
              <a:rPr lang="en-US" dirty="0" smtClean="0"/>
              <a:t>RF filter is only capable for band selection</a:t>
            </a:r>
          </a:p>
          <a:p>
            <a:pPr lvl="1"/>
            <a:r>
              <a:rPr lang="en-US" dirty="0" smtClean="0"/>
              <a:t>Generally fixed in frequency (tunable RF filters with sufficient high Q is extremely, if not impossible, to make)</a:t>
            </a:r>
          </a:p>
          <a:p>
            <a:r>
              <a:rPr lang="en-US" dirty="0" smtClean="0"/>
              <a:t>Channel selection happens at the IF frequency, where very narrowband filter are possible</a:t>
            </a:r>
          </a:p>
          <a:p>
            <a:pPr lvl="1"/>
            <a:r>
              <a:rPr lang="en-US" dirty="0" smtClean="0"/>
              <a:t>Consider the following: 1 MHz bandwidth is 0.1% at 1 GHz but 10% at 10 MHz</a:t>
            </a:r>
          </a:p>
          <a:p>
            <a:pPr lvl="1"/>
            <a:r>
              <a:rPr lang="en-US" dirty="0" smtClean="0"/>
              <a:t>Components have much higher Q at lower frequencies</a:t>
            </a:r>
          </a:p>
          <a:p>
            <a:pPr lvl="1"/>
            <a:r>
              <a:rPr lang="en-US" dirty="0" smtClean="0"/>
              <a:t>Generally a low IF makes it easier to do channel selection; but a low IF also make the image very close to the actual signal; making it hard to filter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370" y="914401"/>
            <a:ext cx="2991116" cy="2593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90" y="4039015"/>
            <a:ext cx="3567892" cy="24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SuperHet</a:t>
            </a:r>
            <a:r>
              <a:rPr lang="en-US" dirty="0" smtClean="0"/>
              <a:t> – Image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Image reject mixer will help to a certain extent</a:t>
            </a:r>
          </a:p>
          <a:p>
            <a:pPr lvl="1"/>
            <a:r>
              <a:rPr lang="en-US" dirty="0" smtClean="0"/>
              <a:t>Common image reject mixers have image rejection ratio of 25-40 dB; may not be enough for a high power (&gt; 60 </a:t>
            </a:r>
            <a:r>
              <a:rPr lang="en-US" dirty="0" err="1" smtClean="0"/>
              <a:t>dBc</a:t>
            </a:r>
            <a:r>
              <a:rPr lang="en-US" dirty="0" smtClean="0"/>
              <a:t>) interferer at the image frequency</a:t>
            </a:r>
          </a:p>
          <a:p>
            <a:pPr lvl="1"/>
            <a:r>
              <a:rPr lang="en-US" dirty="0" smtClean="0"/>
              <a:t>Front-end filter (before the LNA) or an image reject filter (after </a:t>
            </a:r>
            <a:r>
              <a:rPr lang="en-US" smtClean="0"/>
              <a:t>the LNA, </a:t>
            </a:r>
            <a:r>
              <a:rPr lang="en-US" dirty="0" smtClean="0"/>
              <a:t>could be low pass or bandpass) may be needed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33" y="3364837"/>
            <a:ext cx="7107036" cy="2136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9526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SuperHet</a:t>
            </a:r>
            <a:r>
              <a:rPr lang="en-US" dirty="0" smtClean="0"/>
              <a:t> – Dual </a:t>
            </a:r>
            <a:r>
              <a:rPr lang="en-US" dirty="0" err="1" smtClean="0"/>
              <a:t>Downconversion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04800" y="933262"/>
                <a:ext cx="3928241" cy="4335463"/>
              </a:xfrm>
            </p:spPr>
            <p:txBody>
              <a:bodyPr/>
              <a:lstStyle/>
              <a:p>
                <a:r>
                  <a:rPr lang="en-US" dirty="0" smtClean="0"/>
                  <a:t>It is possible to use more than one IF frequency</a:t>
                </a:r>
              </a:p>
              <a:p>
                <a:pPr lvl="1"/>
                <a:r>
                  <a:rPr lang="en-US" dirty="0" smtClean="0"/>
                  <a:t>Better selectivity </a:t>
                </a:r>
              </a:p>
              <a:p>
                <a:pPr lvl="1"/>
                <a:r>
                  <a:rPr lang="en-US" dirty="0" smtClean="0"/>
                  <a:t>Better distribution of gain</a:t>
                </a:r>
              </a:p>
              <a:p>
                <a:pPr lvl="1"/>
                <a:r>
                  <a:rPr lang="en-US" dirty="0" smtClean="0"/>
                  <a:t>Usually result in high sensitivity and dynamic range</a:t>
                </a:r>
              </a:p>
              <a:p>
                <a:pPr lvl="1"/>
                <a:r>
                  <a:rPr lang="en-US" dirty="0" smtClean="0"/>
                  <a:t>More complex</a:t>
                </a:r>
              </a:p>
              <a:p>
                <a:pPr lvl="1"/>
                <a:r>
                  <a:rPr lang="en-US" dirty="0" smtClean="0"/>
                  <a:t>Mixer spurs; recall that each mixing operation creates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𝑅𝐹</m:t>
                        </m:r>
                      </m:sub>
                    </m:sSub>
                  </m:oMath>
                </a14:m>
                <a:r>
                  <a:rPr lang="en-US" dirty="0" smtClean="0"/>
                  <a:t> frequency components</a:t>
                </a:r>
              </a:p>
              <a:p>
                <a:pPr lvl="1"/>
                <a:r>
                  <a:rPr lang="en-US" dirty="0" smtClean="0"/>
                  <a:t>Frequency plan needs to be carefully considered</a:t>
                </a:r>
              </a:p>
              <a:p>
                <a:pPr lvl="1"/>
                <a:r>
                  <a:rPr lang="en-US" dirty="0" smtClean="0"/>
                  <a:t>Requires more components, thus expensive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04800" y="933262"/>
                <a:ext cx="3928241" cy="4335463"/>
              </a:xfrm>
              <a:blipFill rotWithShape="0">
                <a:blip r:embed="rId2"/>
                <a:stretch>
                  <a:fillRect l="-3727" t="-1266" r="-2174" b="-15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151" y="933262"/>
            <a:ext cx="4755047" cy="3817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401200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Up-Conversion </a:t>
            </a:r>
            <a:r>
              <a:rPr lang="en-US" dirty="0" err="1" smtClean="0"/>
              <a:t>SuperHet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799" y="933262"/>
            <a:ext cx="8493125" cy="1446337"/>
          </a:xfrm>
        </p:spPr>
        <p:txBody>
          <a:bodyPr/>
          <a:lstStyle/>
          <a:p>
            <a:r>
              <a:rPr lang="en-US" dirty="0" smtClean="0"/>
              <a:t>It is also possible to use an IF higher than the RF</a:t>
            </a:r>
          </a:p>
          <a:p>
            <a:pPr lvl="1"/>
            <a:r>
              <a:rPr lang="en-US" dirty="0" smtClean="0"/>
              <a:t>Seems counterintuitive: isn’t circuit design easier at low frequencies?</a:t>
            </a:r>
          </a:p>
          <a:p>
            <a:pPr lvl="1"/>
            <a:r>
              <a:rPr lang="en-US" dirty="0" smtClean="0"/>
              <a:t>Image problem is greatly alleviated!!</a:t>
            </a:r>
          </a:p>
          <a:p>
            <a:pPr lvl="1"/>
            <a:r>
              <a:rPr lang="en-US" dirty="0" smtClean="0"/>
              <a:t>Usually only the first stage is up-conversion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26275" y="4089799"/>
            <a:ext cx="4852343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926275" y="2848426"/>
            <a:ext cx="0" cy="1241373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70764" y="3608014"/>
            <a:ext cx="0" cy="481786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287806" y="2839010"/>
            <a:ext cx="0" cy="1241373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41943" y="3384747"/>
            <a:ext cx="0" cy="69278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518733" y="2429535"/>
                <a:ext cx="1770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=2.35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733" y="2429535"/>
                <a:ext cx="1770869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34411" y="2852446"/>
                <a:ext cx="1652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=2.4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411" y="2852446"/>
                <a:ext cx="165231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321300" y="3243976"/>
                <a:ext cx="1610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300" y="3243976"/>
                <a:ext cx="161063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/>
          <p:cNvSpPr/>
          <p:nvPr/>
        </p:nvSpPr>
        <p:spPr bwMode="auto">
          <a:xfrm>
            <a:off x="3567306" y="3342704"/>
            <a:ext cx="2151767" cy="315897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760279" y="3384747"/>
            <a:ext cx="0" cy="69278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 bwMode="auto">
          <a:xfrm>
            <a:off x="3567306" y="3352738"/>
            <a:ext cx="3091663" cy="431118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245421" y="2895356"/>
                <a:ext cx="1959383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=2.3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21" y="2895356"/>
                <a:ext cx="1959383" cy="391902"/>
              </a:xfrm>
              <a:prstGeom prst="rect">
                <a:avLst/>
              </a:prstGeom>
              <a:blipFill rotWithShape="0"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2926275" y="6288713"/>
            <a:ext cx="4852343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26275" y="5047340"/>
            <a:ext cx="0" cy="1241373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02237" y="5806927"/>
            <a:ext cx="0" cy="481786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67306" y="5047340"/>
            <a:ext cx="0" cy="1241373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375178" y="5595931"/>
            <a:ext cx="0" cy="69278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842475" y="4670542"/>
                <a:ext cx="1770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=2.35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475" y="4670542"/>
                <a:ext cx="177086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506134" y="5165212"/>
                <a:ext cx="1652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=2.4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134" y="5165212"/>
                <a:ext cx="165231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687747" y="5448504"/>
                <a:ext cx="1735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=4.75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747" y="5448504"/>
                <a:ext cx="173566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 bwMode="auto">
          <a:xfrm flipH="1">
            <a:off x="4094670" y="5781519"/>
            <a:ext cx="1186153" cy="315897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039779" y="5593077"/>
            <a:ext cx="0" cy="69278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 bwMode="auto">
          <a:xfrm>
            <a:off x="5701179" y="5734270"/>
            <a:ext cx="1588424" cy="363145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331366" y="5172193"/>
                <a:ext cx="2087623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=7.10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366" y="5172193"/>
                <a:ext cx="2087623" cy="391902"/>
              </a:xfrm>
              <a:prstGeom prst="rect">
                <a:avLst/>
              </a:prstGeom>
              <a:blipFill rotWithShape="0"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213941" y="254775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Low IF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13941" y="4655153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High IF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701179" y="3295820"/>
            <a:ext cx="2443298" cy="1385386"/>
            <a:chOff x="6491120" y="3078011"/>
            <a:chExt cx="2443298" cy="1385386"/>
          </a:xfrm>
        </p:grpSpPr>
        <p:grpSp>
          <p:nvGrpSpPr>
            <p:cNvPr id="37" name="Group 36"/>
            <p:cNvGrpSpPr/>
            <p:nvPr/>
          </p:nvGrpSpPr>
          <p:grpSpPr>
            <a:xfrm>
              <a:off x="6828426" y="3078011"/>
              <a:ext cx="1549240" cy="975860"/>
              <a:chOff x="1280670" y="3282843"/>
              <a:chExt cx="1549240" cy="97586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765413" y="3282843"/>
                <a:ext cx="10644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1280670" y="3282843"/>
                <a:ext cx="484743" cy="975860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6491120" y="4063287"/>
              <a:ext cx="24432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Image </a:t>
              </a:r>
              <a:r>
                <a:rPr lang="en-US" sz="2000" smtClean="0">
                  <a:solidFill>
                    <a:srgbClr val="C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Reject Filter</a:t>
              </a:r>
              <a:endPara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26617" y="5448503"/>
            <a:ext cx="4409630" cy="1402799"/>
            <a:chOff x="7279625" y="3078011"/>
            <a:chExt cx="4409630" cy="1402799"/>
          </a:xfrm>
        </p:grpSpPr>
        <p:grpSp>
          <p:nvGrpSpPr>
            <p:cNvPr id="43" name="Group 42"/>
            <p:cNvGrpSpPr/>
            <p:nvPr/>
          </p:nvGrpSpPr>
          <p:grpSpPr>
            <a:xfrm>
              <a:off x="7313169" y="3078011"/>
              <a:ext cx="4376086" cy="1155824"/>
              <a:chOff x="1765413" y="3282843"/>
              <a:chExt cx="4376086" cy="115582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765413" y="3282843"/>
                <a:ext cx="10644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821702" y="3282843"/>
                <a:ext cx="3319797" cy="1155824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7279625" y="4080700"/>
              <a:ext cx="24432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Image Reject Filter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56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 animBg="1"/>
      <p:bldP spid="27" grpId="0" animBg="1"/>
      <p:bldP spid="28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Spectrum Analyzer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Many spectrum analyzers use a high IF for their first stage</a:t>
            </a:r>
            <a:endParaRPr lang="en-US" dirty="0"/>
          </a:p>
        </p:txBody>
      </p:sp>
      <p:pic>
        <p:nvPicPr>
          <p:cNvPr id="2050" name="Picture 2" descr="fig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14" y="2485746"/>
            <a:ext cx="7394299" cy="392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2583" y="1869424"/>
            <a:ext cx="1534394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RF: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0 – 1.75 GHz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1293215" y="4268697"/>
            <a:ext cx="1636987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First LO: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2.1 – 3.85 GHz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6062" y="1869424"/>
            <a:ext cx="1034257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First IF: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2.1 GHz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0259" y="1869424"/>
            <a:ext cx="1212191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Second IF: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70 MHz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8244" y="1869424"/>
            <a:ext cx="1024639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Third IF: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10 MHz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3348402" y="4131641"/>
            <a:ext cx="1362874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Second LO: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2.03 GHz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2769" y="3742591"/>
            <a:ext cx="1058303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Third LO: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60 MHz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1451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http://lea.hamradio.si/~s53mv/spectana/vco.html</a:t>
            </a:r>
          </a:p>
        </p:txBody>
      </p:sp>
    </p:spTree>
    <p:extLst>
      <p:ext uri="{BB962C8B-B14F-4D97-AF65-F5344CB8AC3E}">
        <p14:creationId xmlns:p14="http://schemas.microsoft.com/office/powerpoint/2010/main" val="376519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Conversion Receiver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if we set the IF to be 0? i.e. directly convert RF to baseband?</a:t>
            </a:r>
          </a:p>
          <a:p>
            <a:pPr lvl="1"/>
            <a:r>
              <a:rPr lang="en-US" dirty="0" smtClean="0"/>
              <a:t>Entirely possible! We call such a receiver zero-IF or direct conversion receiver; another name for it is homodyne (which in fact has a slightly different meaning)</a:t>
            </a:r>
          </a:p>
          <a:p>
            <a:r>
              <a:rPr lang="en-US" dirty="0" smtClean="0"/>
              <a:t>There is no image frequency! Image reject filters are not needed anymore</a:t>
            </a:r>
          </a:p>
          <a:p>
            <a:pPr lvl="1"/>
            <a:r>
              <a:rPr lang="en-US" dirty="0" smtClean="0"/>
              <a:t>System complexity reduces significantly; very amenable to IC design</a:t>
            </a:r>
          </a:p>
          <a:p>
            <a:pPr lvl="1"/>
            <a:r>
              <a:rPr lang="en-US" dirty="0" smtClean="0"/>
              <a:t>LNA does not have to drive </a:t>
            </a:r>
            <a:r>
              <a:rPr lang="en-US" dirty="0"/>
              <a:t>50 </a:t>
            </a:r>
            <a:r>
              <a:rPr lang="el-GR" dirty="0"/>
              <a:t>Ω</a:t>
            </a:r>
            <a:r>
              <a:rPr lang="en-US" dirty="0"/>
              <a:t>; can now use a current mode LNA to improve linearity</a:t>
            </a:r>
          </a:p>
          <a:p>
            <a:pPr lvl="1"/>
            <a:r>
              <a:rPr lang="en-US" dirty="0" smtClean="0"/>
              <a:t>Tuning the LO tunes the RF; easier to design a tunable RF receiver</a:t>
            </a:r>
          </a:p>
          <a:p>
            <a:r>
              <a:rPr lang="en-US" dirty="0" smtClean="0"/>
              <a:t>Channel selection is performed by a fixed low pass filter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819" y="4403741"/>
            <a:ext cx="7709338" cy="2500559"/>
            <a:chOff x="197069" y="4357441"/>
            <a:chExt cx="7709338" cy="2500559"/>
          </a:xfrm>
        </p:grpSpPr>
        <p:pic>
          <p:nvPicPr>
            <p:cNvPr id="4098" name="Picture 2" descr="http://m.eet.com/media/1072640/ADIFig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955"/>
            <a:stretch/>
          </p:blipFill>
          <p:spPr bwMode="auto">
            <a:xfrm>
              <a:off x="945725" y="4357441"/>
              <a:ext cx="6960682" cy="250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197069" y="6180083"/>
              <a:ext cx="1308538" cy="6779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3334407" y="6676375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http://www.eetimes.com/document.asp?doc_id=1276400</a:t>
            </a:r>
          </a:p>
        </p:txBody>
      </p:sp>
    </p:spTree>
    <p:extLst>
      <p:ext uri="{BB962C8B-B14F-4D97-AF65-F5344CB8AC3E}">
        <p14:creationId xmlns:p14="http://schemas.microsoft.com/office/powerpoint/2010/main" val="25995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Conversion Receiver – Problems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 free lunch! Direct conversion receivers have their own problems</a:t>
            </a:r>
          </a:p>
          <a:p>
            <a:pPr lvl="1"/>
            <a:r>
              <a:rPr lang="en-US" dirty="0" smtClean="0"/>
              <a:t>LO Leakage</a:t>
            </a:r>
          </a:p>
          <a:p>
            <a:pPr lvl="1"/>
            <a:r>
              <a:rPr lang="en-US" dirty="0" smtClean="0"/>
              <a:t>DC Offset</a:t>
            </a:r>
          </a:p>
          <a:p>
            <a:pPr lvl="1"/>
            <a:r>
              <a:rPr lang="en-US" dirty="0" smtClean="0"/>
              <a:t>I/Q Mismatch</a:t>
            </a:r>
          </a:p>
          <a:p>
            <a:pPr lvl="1"/>
            <a:r>
              <a:rPr lang="en-US" dirty="0" smtClean="0"/>
              <a:t>Even-order distortion</a:t>
            </a:r>
          </a:p>
          <a:p>
            <a:pPr lvl="1"/>
            <a:r>
              <a:rPr lang="en-US" dirty="0" smtClean="0"/>
              <a:t>Flicker Noise</a:t>
            </a:r>
          </a:p>
          <a:p>
            <a:r>
              <a:rPr lang="en-US" dirty="0" smtClean="0"/>
              <a:t>Direct conversion receiver was invented in the 1930s, but the above technical issues prevented it from being used until recently</a:t>
            </a:r>
          </a:p>
          <a:p>
            <a:r>
              <a:rPr lang="en-US" dirty="0" smtClean="0"/>
              <a:t>The development in large scale integrated circuits and a need to have very tunable and re-programmable RF system (software defined radio) have revived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 Leakage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626366" cy="4335463"/>
          </a:xfrm>
        </p:spPr>
        <p:txBody>
          <a:bodyPr/>
          <a:lstStyle/>
          <a:p>
            <a:r>
              <a:rPr lang="en-US" dirty="0" smtClean="0"/>
              <a:t>Since LO and RF are of the same frequency, the LO signal can pass through all the front-end filters and the antenna</a:t>
            </a:r>
          </a:p>
          <a:p>
            <a:pPr lvl="1"/>
            <a:r>
              <a:rPr lang="en-US" dirty="0" smtClean="0"/>
              <a:t>Leakage of the LO may radiate from the receiving antenna, causing interference to other users. You are transmitting on a receive frequency!</a:t>
            </a:r>
          </a:p>
          <a:p>
            <a:pPr lvl="1"/>
            <a:r>
              <a:rPr lang="en-US" dirty="0" smtClean="0"/>
              <a:t>Leakage can happen through substrate coupling, an insufficient LO-RF isolation in the de-modulator/mixer, and an insufficient reverse isolation in the LNA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24" y="3490499"/>
            <a:ext cx="6863658" cy="2512267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 bwMode="auto">
          <a:xfrm>
            <a:off x="2271003" y="4204867"/>
            <a:ext cx="2429896" cy="463951"/>
          </a:xfrm>
          <a:custGeom>
            <a:avLst/>
            <a:gdLst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9310 h 543980"/>
              <a:gd name="connsiteX1" fmla="*/ 1665514 w 1900645"/>
              <a:gd name="connsiteY1" fmla="*/ 4990 h 543980"/>
              <a:gd name="connsiteX2" fmla="*/ 1332411 w 1900645"/>
              <a:gd name="connsiteY2" fmla="*/ 488316 h 543980"/>
              <a:gd name="connsiteX3" fmla="*/ 0 w 1900645"/>
              <a:gd name="connsiteY3" fmla="*/ 534036 h 543980"/>
              <a:gd name="connsiteX0" fmla="*/ 1900645 w 1900645"/>
              <a:gd name="connsiteY0" fmla="*/ 274390 h 539060"/>
              <a:gd name="connsiteX1" fmla="*/ 1665514 w 1900645"/>
              <a:gd name="connsiteY1" fmla="*/ 70 h 539060"/>
              <a:gd name="connsiteX2" fmla="*/ 1332411 w 1900645"/>
              <a:gd name="connsiteY2" fmla="*/ 483396 h 539060"/>
              <a:gd name="connsiteX3" fmla="*/ 0 w 1900645"/>
              <a:gd name="connsiteY3" fmla="*/ 529116 h 539060"/>
              <a:gd name="connsiteX0" fmla="*/ 1900645 w 1900645"/>
              <a:gd name="connsiteY0" fmla="*/ 275687 h 531594"/>
              <a:gd name="connsiteX1" fmla="*/ 1665514 w 1900645"/>
              <a:gd name="connsiteY1" fmla="*/ 1367 h 531594"/>
              <a:gd name="connsiteX2" fmla="*/ 1269530 w 1900645"/>
              <a:gd name="connsiteY2" fmla="*/ 374650 h 531594"/>
              <a:gd name="connsiteX3" fmla="*/ 0 w 1900645"/>
              <a:gd name="connsiteY3" fmla="*/ 530413 h 531594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528 h 530435"/>
              <a:gd name="connsiteX1" fmla="*/ 1665514 w 1900645"/>
              <a:gd name="connsiteY1" fmla="*/ 208 h 530435"/>
              <a:gd name="connsiteX2" fmla="*/ 1269530 w 1900645"/>
              <a:gd name="connsiteY2" fmla="*/ 373491 h 530435"/>
              <a:gd name="connsiteX3" fmla="*/ 0 w 1900645"/>
              <a:gd name="connsiteY3" fmla="*/ 529254 h 530435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32457 h 488484"/>
              <a:gd name="connsiteX1" fmla="*/ 1665514 w 1900645"/>
              <a:gd name="connsiteY1" fmla="*/ 58 h 488484"/>
              <a:gd name="connsiteX2" fmla="*/ 1269530 w 1900645"/>
              <a:gd name="connsiteY2" fmla="*/ 331420 h 488484"/>
              <a:gd name="connsiteX3" fmla="*/ 0 w 1900645"/>
              <a:gd name="connsiteY3" fmla="*/ 487183 h 488484"/>
              <a:gd name="connsiteX0" fmla="*/ 1900645 w 1900645"/>
              <a:gd name="connsiteY0" fmla="*/ 232405 h 488432"/>
              <a:gd name="connsiteX1" fmla="*/ 1665514 w 1900645"/>
              <a:gd name="connsiteY1" fmla="*/ 6 h 488432"/>
              <a:gd name="connsiteX2" fmla="*/ 1269530 w 1900645"/>
              <a:gd name="connsiteY2" fmla="*/ 331368 h 488432"/>
              <a:gd name="connsiteX3" fmla="*/ 0 w 1900645"/>
              <a:gd name="connsiteY3" fmla="*/ 487131 h 488432"/>
              <a:gd name="connsiteX0" fmla="*/ 2429896 w 2429896"/>
              <a:gd name="connsiteY0" fmla="*/ 232405 h 370917"/>
              <a:gd name="connsiteX1" fmla="*/ 2194765 w 2429896"/>
              <a:gd name="connsiteY1" fmla="*/ 6 h 370917"/>
              <a:gd name="connsiteX2" fmla="*/ 1798781 w 2429896"/>
              <a:gd name="connsiteY2" fmla="*/ 331368 h 370917"/>
              <a:gd name="connsiteX3" fmla="*/ 0 w 2429896"/>
              <a:gd name="connsiteY3" fmla="*/ 356128 h 370917"/>
              <a:gd name="connsiteX0" fmla="*/ 2429896 w 2429896"/>
              <a:gd name="connsiteY0" fmla="*/ 232405 h 367051"/>
              <a:gd name="connsiteX1" fmla="*/ 2194765 w 2429896"/>
              <a:gd name="connsiteY1" fmla="*/ 6 h 367051"/>
              <a:gd name="connsiteX2" fmla="*/ 1798781 w 2429896"/>
              <a:gd name="connsiteY2" fmla="*/ 331368 h 367051"/>
              <a:gd name="connsiteX3" fmla="*/ 0 w 2429896"/>
              <a:gd name="connsiteY3" fmla="*/ 356128 h 367051"/>
              <a:gd name="connsiteX0" fmla="*/ 2429896 w 2429896"/>
              <a:gd name="connsiteY0" fmla="*/ 234815 h 379126"/>
              <a:gd name="connsiteX1" fmla="*/ 2194765 w 2429896"/>
              <a:gd name="connsiteY1" fmla="*/ 2416 h 379126"/>
              <a:gd name="connsiteX2" fmla="*/ 1505334 w 2429896"/>
              <a:gd name="connsiteY2" fmla="*/ 349499 h 379126"/>
              <a:gd name="connsiteX3" fmla="*/ 0 w 2429896"/>
              <a:gd name="connsiteY3" fmla="*/ 358538 h 379126"/>
              <a:gd name="connsiteX0" fmla="*/ 2429896 w 2429896"/>
              <a:gd name="connsiteY0" fmla="*/ 234280 h 368926"/>
              <a:gd name="connsiteX1" fmla="*/ 2194765 w 2429896"/>
              <a:gd name="connsiteY1" fmla="*/ 1881 h 368926"/>
              <a:gd name="connsiteX2" fmla="*/ 1521055 w 2429896"/>
              <a:gd name="connsiteY2" fmla="*/ 333243 h 368926"/>
              <a:gd name="connsiteX3" fmla="*/ 0 w 2429896"/>
              <a:gd name="connsiteY3" fmla="*/ 358003 h 36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896" h="368926">
                <a:moveTo>
                  <a:pt x="2429896" y="234280"/>
                </a:moveTo>
                <a:cubicBezTo>
                  <a:pt x="2429351" y="78614"/>
                  <a:pt x="2346239" y="-14613"/>
                  <a:pt x="2194765" y="1881"/>
                </a:cubicBezTo>
                <a:cubicBezTo>
                  <a:pt x="2043292" y="18375"/>
                  <a:pt x="1886849" y="273889"/>
                  <a:pt x="1521055" y="333243"/>
                </a:cubicBezTo>
                <a:cubicBezTo>
                  <a:pt x="1155261" y="392597"/>
                  <a:pt x="322645" y="360586"/>
                  <a:pt x="0" y="35800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auto">
          <a:xfrm flipV="1">
            <a:off x="2271003" y="4818962"/>
            <a:ext cx="2429896" cy="463951"/>
          </a:xfrm>
          <a:custGeom>
            <a:avLst/>
            <a:gdLst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9310 h 543980"/>
              <a:gd name="connsiteX1" fmla="*/ 1665514 w 1900645"/>
              <a:gd name="connsiteY1" fmla="*/ 4990 h 543980"/>
              <a:gd name="connsiteX2" fmla="*/ 1332411 w 1900645"/>
              <a:gd name="connsiteY2" fmla="*/ 488316 h 543980"/>
              <a:gd name="connsiteX3" fmla="*/ 0 w 1900645"/>
              <a:gd name="connsiteY3" fmla="*/ 534036 h 543980"/>
              <a:gd name="connsiteX0" fmla="*/ 1900645 w 1900645"/>
              <a:gd name="connsiteY0" fmla="*/ 274390 h 539060"/>
              <a:gd name="connsiteX1" fmla="*/ 1665514 w 1900645"/>
              <a:gd name="connsiteY1" fmla="*/ 70 h 539060"/>
              <a:gd name="connsiteX2" fmla="*/ 1332411 w 1900645"/>
              <a:gd name="connsiteY2" fmla="*/ 483396 h 539060"/>
              <a:gd name="connsiteX3" fmla="*/ 0 w 1900645"/>
              <a:gd name="connsiteY3" fmla="*/ 529116 h 539060"/>
              <a:gd name="connsiteX0" fmla="*/ 1900645 w 1900645"/>
              <a:gd name="connsiteY0" fmla="*/ 275687 h 531594"/>
              <a:gd name="connsiteX1" fmla="*/ 1665514 w 1900645"/>
              <a:gd name="connsiteY1" fmla="*/ 1367 h 531594"/>
              <a:gd name="connsiteX2" fmla="*/ 1269530 w 1900645"/>
              <a:gd name="connsiteY2" fmla="*/ 374650 h 531594"/>
              <a:gd name="connsiteX3" fmla="*/ 0 w 1900645"/>
              <a:gd name="connsiteY3" fmla="*/ 530413 h 531594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528 h 530435"/>
              <a:gd name="connsiteX1" fmla="*/ 1665514 w 1900645"/>
              <a:gd name="connsiteY1" fmla="*/ 208 h 530435"/>
              <a:gd name="connsiteX2" fmla="*/ 1269530 w 1900645"/>
              <a:gd name="connsiteY2" fmla="*/ 373491 h 530435"/>
              <a:gd name="connsiteX3" fmla="*/ 0 w 1900645"/>
              <a:gd name="connsiteY3" fmla="*/ 529254 h 530435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32457 h 488484"/>
              <a:gd name="connsiteX1" fmla="*/ 1665514 w 1900645"/>
              <a:gd name="connsiteY1" fmla="*/ 58 h 488484"/>
              <a:gd name="connsiteX2" fmla="*/ 1269530 w 1900645"/>
              <a:gd name="connsiteY2" fmla="*/ 331420 h 488484"/>
              <a:gd name="connsiteX3" fmla="*/ 0 w 1900645"/>
              <a:gd name="connsiteY3" fmla="*/ 487183 h 488484"/>
              <a:gd name="connsiteX0" fmla="*/ 1900645 w 1900645"/>
              <a:gd name="connsiteY0" fmla="*/ 232405 h 488432"/>
              <a:gd name="connsiteX1" fmla="*/ 1665514 w 1900645"/>
              <a:gd name="connsiteY1" fmla="*/ 6 h 488432"/>
              <a:gd name="connsiteX2" fmla="*/ 1269530 w 1900645"/>
              <a:gd name="connsiteY2" fmla="*/ 331368 h 488432"/>
              <a:gd name="connsiteX3" fmla="*/ 0 w 1900645"/>
              <a:gd name="connsiteY3" fmla="*/ 487131 h 488432"/>
              <a:gd name="connsiteX0" fmla="*/ 2429896 w 2429896"/>
              <a:gd name="connsiteY0" fmla="*/ 232405 h 370917"/>
              <a:gd name="connsiteX1" fmla="*/ 2194765 w 2429896"/>
              <a:gd name="connsiteY1" fmla="*/ 6 h 370917"/>
              <a:gd name="connsiteX2" fmla="*/ 1798781 w 2429896"/>
              <a:gd name="connsiteY2" fmla="*/ 331368 h 370917"/>
              <a:gd name="connsiteX3" fmla="*/ 0 w 2429896"/>
              <a:gd name="connsiteY3" fmla="*/ 356128 h 370917"/>
              <a:gd name="connsiteX0" fmla="*/ 2429896 w 2429896"/>
              <a:gd name="connsiteY0" fmla="*/ 232405 h 367051"/>
              <a:gd name="connsiteX1" fmla="*/ 2194765 w 2429896"/>
              <a:gd name="connsiteY1" fmla="*/ 6 h 367051"/>
              <a:gd name="connsiteX2" fmla="*/ 1798781 w 2429896"/>
              <a:gd name="connsiteY2" fmla="*/ 331368 h 367051"/>
              <a:gd name="connsiteX3" fmla="*/ 0 w 2429896"/>
              <a:gd name="connsiteY3" fmla="*/ 356128 h 367051"/>
              <a:gd name="connsiteX0" fmla="*/ 2429896 w 2429896"/>
              <a:gd name="connsiteY0" fmla="*/ 234815 h 379126"/>
              <a:gd name="connsiteX1" fmla="*/ 2194765 w 2429896"/>
              <a:gd name="connsiteY1" fmla="*/ 2416 h 379126"/>
              <a:gd name="connsiteX2" fmla="*/ 1505334 w 2429896"/>
              <a:gd name="connsiteY2" fmla="*/ 349499 h 379126"/>
              <a:gd name="connsiteX3" fmla="*/ 0 w 2429896"/>
              <a:gd name="connsiteY3" fmla="*/ 358538 h 379126"/>
              <a:gd name="connsiteX0" fmla="*/ 2429896 w 2429896"/>
              <a:gd name="connsiteY0" fmla="*/ 234280 h 368926"/>
              <a:gd name="connsiteX1" fmla="*/ 2194765 w 2429896"/>
              <a:gd name="connsiteY1" fmla="*/ 1881 h 368926"/>
              <a:gd name="connsiteX2" fmla="*/ 1521055 w 2429896"/>
              <a:gd name="connsiteY2" fmla="*/ 333243 h 368926"/>
              <a:gd name="connsiteX3" fmla="*/ 0 w 2429896"/>
              <a:gd name="connsiteY3" fmla="*/ 358003 h 36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896" h="368926">
                <a:moveTo>
                  <a:pt x="2429896" y="234280"/>
                </a:moveTo>
                <a:cubicBezTo>
                  <a:pt x="2429351" y="78614"/>
                  <a:pt x="2346239" y="-14613"/>
                  <a:pt x="2194765" y="1881"/>
                </a:cubicBezTo>
                <a:cubicBezTo>
                  <a:pt x="2043292" y="18375"/>
                  <a:pt x="1886849" y="273889"/>
                  <a:pt x="1521055" y="333243"/>
                </a:cubicBezTo>
                <a:cubicBezTo>
                  <a:pt x="1155261" y="392597"/>
                  <a:pt x="322645" y="360586"/>
                  <a:pt x="0" y="35800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2271003" y="5011801"/>
            <a:ext cx="2001277" cy="713360"/>
          </a:xfrm>
          <a:custGeom>
            <a:avLst/>
            <a:gdLst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0315" h="623944">
                <a:moveTo>
                  <a:pt x="1850315" y="623944"/>
                </a:moveTo>
                <a:cubicBezTo>
                  <a:pt x="1642333" y="28688"/>
                  <a:pt x="1247888" y="299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21027" y="662933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http://mwrf.com/components/quad-demodulators-arm-direct-conversion-receivers</a:t>
            </a:r>
          </a:p>
        </p:txBody>
      </p:sp>
    </p:spTree>
    <p:extLst>
      <p:ext uri="{BB962C8B-B14F-4D97-AF65-F5344CB8AC3E}">
        <p14:creationId xmlns:p14="http://schemas.microsoft.com/office/powerpoint/2010/main" val="23822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626366" cy="2081787"/>
          </a:xfrm>
        </p:spPr>
        <p:txBody>
          <a:bodyPr/>
          <a:lstStyle/>
          <a:p>
            <a:r>
              <a:rPr lang="en-US" dirty="0" smtClean="0"/>
              <a:t>When the leakage LO comes back to the de-modulator/mixer, it will mix with the actual LO to create a dc component at the baseband</a:t>
            </a:r>
          </a:p>
          <a:p>
            <a:pPr lvl="1"/>
            <a:r>
              <a:rPr lang="en-US" dirty="0" smtClean="0"/>
              <a:t>LO leakage may reflect at the component boundaries where there is a mismatch</a:t>
            </a:r>
          </a:p>
          <a:p>
            <a:pPr lvl="1"/>
            <a:r>
              <a:rPr lang="en-US" dirty="0" smtClean="0"/>
              <a:t>The radiated LO leakage may reflect off a nearby object to come back through the antenna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24" y="3490499"/>
            <a:ext cx="6863658" cy="2512267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 bwMode="auto">
          <a:xfrm>
            <a:off x="2929462" y="4205476"/>
            <a:ext cx="1771437" cy="508121"/>
          </a:xfrm>
          <a:custGeom>
            <a:avLst/>
            <a:gdLst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9310 h 543980"/>
              <a:gd name="connsiteX1" fmla="*/ 1665514 w 1900645"/>
              <a:gd name="connsiteY1" fmla="*/ 4990 h 543980"/>
              <a:gd name="connsiteX2" fmla="*/ 1332411 w 1900645"/>
              <a:gd name="connsiteY2" fmla="*/ 488316 h 543980"/>
              <a:gd name="connsiteX3" fmla="*/ 0 w 1900645"/>
              <a:gd name="connsiteY3" fmla="*/ 534036 h 543980"/>
              <a:gd name="connsiteX0" fmla="*/ 1900645 w 1900645"/>
              <a:gd name="connsiteY0" fmla="*/ 274390 h 539060"/>
              <a:gd name="connsiteX1" fmla="*/ 1665514 w 1900645"/>
              <a:gd name="connsiteY1" fmla="*/ 70 h 539060"/>
              <a:gd name="connsiteX2" fmla="*/ 1332411 w 1900645"/>
              <a:gd name="connsiteY2" fmla="*/ 483396 h 539060"/>
              <a:gd name="connsiteX3" fmla="*/ 0 w 1900645"/>
              <a:gd name="connsiteY3" fmla="*/ 529116 h 539060"/>
              <a:gd name="connsiteX0" fmla="*/ 1900645 w 1900645"/>
              <a:gd name="connsiteY0" fmla="*/ 275687 h 531594"/>
              <a:gd name="connsiteX1" fmla="*/ 1665514 w 1900645"/>
              <a:gd name="connsiteY1" fmla="*/ 1367 h 531594"/>
              <a:gd name="connsiteX2" fmla="*/ 1269530 w 1900645"/>
              <a:gd name="connsiteY2" fmla="*/ 374650 h 531594"/>
              <a:gd name="connsiteX3" fmla="*/ 0 w 1900645"/>
              <a:gd name="connsiteY3" fmla="*/ 530413 h 531594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528 h 530435"/>
              <a:gd name="connsiteX1" fmla="*/ 1665514 w 1900645"/>
              <a:gd name="connsiteY1" fmla="*/ 208 h 530435"/>
              <a:gd name="connsiteX2" fmla="*/ 1269530 w 1900645"/>
              <a:gd name="connsiteY2" fmla="*/ 373491 h 530435"/>
              <a:gd name="connsiteX3" fmla="*/ 0 w 1900645"/>
              <a:gd name="connsiteY3" fmla="*/ 529254 h 530435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32457 h 488484"/>
              <a:gd name="connsiteX1" fmla="*/ 1665514 w 1900645"/>
              <a:gd name="connsiteY1" fmla="*/ 58 h 488484"/>
              <a:gd name="connsiteX2" fmla="*/ 1269530 w 1900645"/>
              <a:gd name="connsiteY2" fmla="*/ 331420 h 488484"/>
              <a:gd name="connsiteX3" fmla="*/ 0 w 1900645"/>
              <a:gd name="connsiteY3" fmla="*/ 487183 h 488484"/>
              <a:gd name="connsiteX0" fmla="*/ 1900645 w 1900645"/>
              <a:gd name="connsiteY0" fmla="*/ 232405 h 488432"/>
              <a:gd name="connsiteX1" fmla="*/ 1665514 w 1900645"/>
              <a:gd name="connsiteY1" fmla="*/ 6 h 488432"/>
              <a:gd name="connsiteX2" fmla="*/ 1269530 w 1900645"/>
              <a:gd name="connsiteY2" fmla="*/ 331368 h 488432"/>
              <a:gd name="connsiteX3" fmla="*/ 0 w 1900645"/>
              <a:gd name="connsiteY3" fmla="*/ 487131 h 488432"/>
              <a:gd name="connsiteX0" fmla="*/ 2429896 w 2429896"/>
              <a:gd name="connsiteY0" fmla="*/ 232405 h 370917"/>
              <a:gd name="connsiteX1" fmla="*/ 2194765 w 2429896"/>
              <a:gd name="connsiteY1" fmla="*/ 6 h 370917"/>
              <a:gd name="connsiteX2" fmla="*/ 1798781 w 2429896"/>
              <a:gd name="connsiteY2" fmla="*/ 331368 h 370917"/>
              <a:gd name="connsiteX3" fmla="*/ 0 w 2429896"/>
              <a:gd name="connsiteY3" fmla="*/ 356128 h 370917"/>
              <a:gd name="connsiteX0" fmla="*/ 2429896 w 2429896"/>
              <a:gd name="connsiteY0" fmla="*/ 232405 h 367051"/>
              <a:gd name="connsiteX1" fmla="*/ 2194765 w 2429896"/>
              <a:gd name="connsiteY1" fmla="*/ 6 h 367051"/>
              <a:gd name="connsiteX2" fmla="*/ 1798781 w 2429896"/>
              <a:gd name="connsiteY2" fmla="*/ 331368 h 367051"/>
              <a:gd name="connsiteX3" fmla="*/ 0 w 2429896"/>
              <a:gd name="connsiteY3" fmla="*/ 356128 h 367051"/>
              <a:gd name="connsiteX0" fmla="*/ 2429896 w 2429896"/>
              <a:gd name="connsiteY0" fmla="*/ 234815 h 379126"/>
              <a:gd name="connsiteX1" fmla="*/ 2194765 w 2429896"/>
              <a:gd name="connsiteY1" fmla="*/ 2416 h 379126"/>
              <a:gd name="connsiteX2" fmla="*/ 1505334 w 2429896"/>
              <a:gd name="connsiteY2" fmla="*/ 349499 h 379126"/>
              <a:gd name="connsiteX3" fmla="*/ 0 w 2429896"/>
              <a:gd name="connsiteY3" fmla="*/ 358538 h 379126"/>
              <a:gd name="connsiteX0" fmla="*/ 2429896 w 2429896"/>
              <a:gd name="connsiteY0" fmla="*/ 234280 h 368926"/>
              <a:gd name="connsiteX1" fmla="*/ 2194765 w 2429896"/>
              <a:gd name="connsiteY1" fmla="*/ 1881 h 368926"/>
              <a:gd name="connsiteX2" fmla="*/ 1521055 w 2429896"/>
              <a:gd name="connsiteY2" fmla="*/ 333243 h 368926"/>
              <a:gd name="connsiteX3" fmla="*/ 0 w 2429896"/>
              <a:gd name="connsiteY3" fmla="*/ 358003 h 368926"/>
              <a:gd name="connsiteX0" fmla="*/ 2429896 w 2429896"/>
              <a:gd name="connsiteY0" fmla="*/ 234280 h 370076"/>
              <a:gd name="connsiteX1" fmla="*/ 2194765 w 2429896"/>
              <a:gd name="connsiteY1" fmla="*/ 1881 h 370076"/>
              <a:gd name="connsiteX2" fmla="*/ 1521055 w 2429896"/>
              <a:gd name="connsiteY2" fmla="*/ 333243 h 370076"/>
              <a:gd name="connsiteX3" fmla="*/ 426477 w 2429896"/>
              <a:gd name="connsiteY3" fmla="*/ 364650 h 370076"/>
              <a:gd name="connsiteX4" fmla="*/ 0 w 2429896"/>
              <a:gd name="connsiteY4" fmla="*/ 358003 h 370076"/>
              <a:gd name="connsiteX0" fmla="*/ 2429896 w 2429896"/>
              <a:gd name="connsiteY0" fmla="*/ 234280 h 380230"/>
              <a:gd name="connsiteX1" fmla="*/ 2194765 w 2429896"/>
              <a:gd name="connsiteY1" fmla="*/ 1881 h 380230"/>
              <a:gd name="connsiteX2" fmla="*/ 1521055 w 2429896"/>
              <a:gd name="connsiteY2" fmla="*/ 333243 h 380230"/>
              <a:gd name="connsiteX3" fmla="*/ 80311 w 2429896"/>
              <a:gd name="connsiteY3" fmla="*/ 380230 h 380230"/>
              <a:gd name="connsiteX4" fmla="*/ 0 w 2429896"/>
              <a:gd name="connsiteY4" fmla="*/ 358003 h 380230"/>
              <a:gd name="connsiteX0" fmla="*/ 2349585 w 2349585"/>
              <a:gd name="connsiteY0" fmla="*/ 234280 h 380230"/>
              <a:gd name="connsiteX1" fmla="*/ 2114454 w 2349585"/>
              <a:gd name="connsiteY1" fmla="*/ 1881 h 380230"/>
              <a:gd name="connsiteX2" fmla="*/ 1440744 w 2349585"/>
              <a:gd name="connsiteY2" fmla="*/ 333243 h 380230"/>
              <a:gd name="connsiteX3" fmla="*/ 0 w 2349585"/>
              <a:gd name="connsiteY3" fmla="*/ 380230 h 380230"/>
              <a:gd name="connsiteX4" fmla="*/ 1023501 w 2349585"/>
              <a:gd name="connsiteY4" fmla="*/ 202192 h 380230"/>
              <a:gd name="connsiteX0" fmla="*/ 1631128 w 1631128"/>
              <a:gd name="connsiteY0" fmla="*/ 234280 h 390617"/>
              <a:gd name="connsiteX1" fmla="*/ 1395997 w 1631128"/>
              <a:gd name="connsiteY1" fmla="*/ 1881 h 390617"/>
              <a:gd name="connsiteX2" fmla="*/ 722287 w 1631128"/>
              <a:gd name="connsiteY2" fmla="*/ 333243 h 390617"/>
              <a:gd name="connsiteX3" fmla="*/ 0 w 1631128"/>
              <a:gd name="connsiteY3" fmla="*/ 390617 h 390617"/>
              <a:gd name="connsiteX4" fmla="*/ 305044 w 1631128"/>
              <a:gd name="connsiteY4" fmla="*/ 202192 h 390617"/>
              <a:gd name="connsiteX0" fmla="*/ 1631128 w 1631128"/>
              <a:gd name="connsiteY0" fmla="*/ 233005 h 389342"/>
              <a:gd name="connsiteX1" fmla="*/ 1395997 w 1631128"/>
              <a:gd name="connsiteY1" fmla="*/ 606 h 389342"/>
              <a:gd name="connsiteX2" fmla="*/ 963950 w 1631128"/>
              <a:gd name="connsiteY2" fmla="*/ 285224 h 389342"/>
              <a:gd name="connsiteX3" fmla="*/ 0 w 1631128"/>
              <a:gd name="connsiteY3" fmla="*/ 389342 h 389342"/>
              <a:gd name="connsiteX4" fmla="*/ 305044 w 1631128"/>
              <a:gd name="connsiteY4" fmla="*/ 200917 h 389342"/>
              <a:gd name="connsiteX0" fmla="*/ 1631128 w 1631128"/>
              <a:gd name="connsiteY0" fmla="*/ 233005 h 389342"/>
              <a:gd name="connsiteX1" fmla="*/ 1395997 w 1631128"/>
              <a:gd name="connsiteY1" fmla="*/ 606 h 389342"/>
              <a:gd name="connsiteX2" fmla="*/ 963950 w 1631128"/>
              <a:gd name="connsiteY2" fmla="*/ 285224 h 389342"/>
              <a:gd name="connsiteX3" fmla="*/ 0 w 1631128"/>
              <a:gd name="connsiteY3" fmla="*/ 389342 h 389342"/>
              <a:gd name="connsiteX4" fmla="*/ 11130 w 1631128"/>
              <a:gd name="connsiteY4" fmla="*/ 315178 h 389342"/>
              <a:gd name="connsiteX0" fmla="*/ 1631128 w 1631128"/>
              <a:gd name="connsiteY0" fmla="*/ 233005 h 389342"/>
              <a:gd name="connsiteX1" fmla="*/ 1395997 w 1631128"/>
              <a:gd name="connsiteY1" fmla="*/ 606 h 389342"/>
              <a:gd name="connsiteX2" fmla="*/ 963950 w 1631128"/>
              <a:gd name="connsiteY2" fmla="*/ 285224 h 389342"/>
              <a:gd name="connsiteX3" fmla="*/ 0 w 1631128"/>
              <a:gd name="connsiteY3" fmla="*/ 389342 h 389342"/>
              <a:gd name="connsiteX4" fmla="*/ 422610 w 1631128"/>
              <a:gd name="connsiteY4" fmla="*/ 278823 h 389342"/>
              <a:gd name="connsiteX0" fmla="*/ 1722568 w 1722568"/>
              <a:gd name="connsiteY0" fmla="*/ 233005 h 404923"/>
              <a:gd name="connsiteX1" fmla="*/ 1487437 w 1722568"/>
              <a:gd name="connsiteY1" fmla="*/ 606 h 404923"/>
              <a:gd name="connsiteX2" fmla="*/ 1055390 w 1722568"/>
              <a:gd name="connsiteY2" fmla="*/ 285224 h 404923"/>
              <a:gd name="connsiteX3" fmla="*/ 0 w 1722568"/>
              <a:gd name="connsiteY3" fmla="*/ 404923 h 404923"/>
              <a:gd name="connsiteX4" fmla="*/ 514050 w 1722568"/>
              <a:gd name="connsiteY4" fmla="*/ 278823 h 404923"/>
              <a:gd name="connsiteX0" fmla="*/ 1722568 w 1722568"/>
              <a:gd name="connsiteY0" fmla="*/ 233005 h 404923"/>
              <a:gd name="connsiteX1" fmla="*/ 1487437 w 1722568"/>
              <a:gd name="connsiteY1" fmla="*/ 606 h 404923"/>
              <a:gd name="connsiteX2" fmla="*/ 1055390 w 1722568"/>
              <a:gd name="connsiteY2" fmla="*/ 285224 h 404923"/>
              <a:gd name="connsiteX3" fmla="*/ 0 w 1722568"/>
              <a:gd name="connsiteY3" fmla="*/ 404923 h 404923"/>
              <a:gd name="connsiteX4" fmla="*/ 514050 w 1722568"/>
              <a:gd name="connsiteY4" fmla="*/ 278823 h 404923"/>
              <a:gd name="connsiteX0" fmla="*/ 1722751 w 1722751"/>
              <a:gd name="connsiteY0" fmla="*/ 233005 h 419335"/>
              <a:gd name="connsiteX1" fmla="*/ 1487620 w 1722751"/>
              <a:gd name="connsiteY1" fmla="*/ 606 h 419335"/>
              <a:gd name="connsiteX2" fmla="*/ 1055573 w 1722751"/>
              <a:gd name="connsiteY2" fmla="*/ 285224 h 419335"/>
              <a:gd name="connsiteX3" fmla="*/ 183 w 1722751"/>
              <a:gd name="connsiteY3" fmla="*/ 404923 h 419335"/>
              <a:gd name="connsiteX4" fmla="*/ 514233 w 1722751"/>
              <a:gd name="connsiteY4" fmla="*/ 278823 h 419335"/>
              <a:gd name="connsiteX0" fmla="*/ 1725533 w 1725533"/>
              <a:gd name="connsiteY0" fmla="*/ 233005 h 440041"/>
              <a:gd name="connsiteX1" fmla="*/ 1490402 w 1725533"/>
              <a:gd name="connsiteY1" fmla="*/ 606 h 440041"/>
              <a:gd name="connsiteX2" fmla="*/ 1058355 w 1725533"/>
              <a:gd name="connsiteY2" fmla="*/ 285224 h 440041"/>
              <a:gd name="connsiteX3" fmla="*/ 2965 w 1725533"/>
              <a:gd name="connsiteY3" fmla="*/ 404923 h 440041"/>
              <a:gd name="connsiteX4" fmla="*/ 517015 w 1725533"/>
              <a:gd name="connsiteY4" fmla="*/ 278823 h 440041"/>
              <a:gd name="connsiteX0" fmla="*/ 1725863 w 1725863"/>
              <a:gd name="connsiteY0" fmla="*/ 233796 h 445900"/>
              <a:gd name="connsiteX1" fmla="*/ 1490732 w 1725863"/>
              <a:gd name="connsiteY1" fmla="*/ 1397 h 445900"/>
              <a:gd name="connsiteX2" fmla="*/ 967245 w 1725863"/>
              <a:gd name="connsiteY2" fmla="*/ 317178 h 445900"/>
              <a:gd name="connsiteX3" fmla="*/ 3295 w 1725863"/>
              <a:gd name="connsiteY3" fmla="*/ 405714 h 445900"/>
              <a:gd name="connsiteX4" fmla="*/ 517345 w 1725863"/>
              <a:gd name="connsiteY4" fmla="*/ 279614 h 445900"/>
              <a:gd name="connsiteX0" fmla="*/ 1771437 w 1771437"/>
              <a:gd name="connsiteY0" fmla="*/ 233796 h 404050"/>
              <a:gd name="connsiteX1" fmla="*/ 1536306 w 1771437"/>
              <a:gd name="connsiteY1" fmla="*/ 1397 h 404050"/>
              <a:gd name="connsiteX2" fmla="*/ 1012819 w 1771437"/>
              <a:gd name="connsiteY2" fmla="*/ 317178 h 404050"/>
              <a:gd name="connsiteX3" fmla="*/ 3149 w 1771437"/>
              <a:gd name="connsiteY3" fmla="*/ 353777 h 404050"/>
              <a:gd name="connsiteX4" fmla="*/ 562919 w 1771437"/>
              <a:gd name="connsiteY4" fmla="*/ 279614 h 404050"/>
              <a:gd name="connsiteX0" fmla="*/ 1771437 w 1771437"/>
              <a:gd name="connsiteY0" fmla="*/ 233796 h 404050"/>
              <a:gd name="connsiteX1" fmla="*/ 1536306 w 1771437"/>
              <a:gd name="connsiteY1" fmla="*/ 1397 h 404050"/>
              <a:gd name="connsiteX2" fmla="*/ 1012819 w 1771437"/>
              <a:gd name="connsiteY2" fmla="*/ 317178 h 404050"/>
              <a:gd name="connsiteX3" fmla="*/ 3149 w 1771437"/>
              <a:gd name="connsiteY3" fmla="*/ 353777 h 404050"/>
              <a:gd name="connsiteX4" fmla="*/ 778456 w 1771437"/>
              <a:gd name="connsiteY4" fmla="*/ 279614 h 404050"/>
              <a:gd name="connsiteX0" fmla="*/ 1771437 w 1771437"/>
              <a:gd name="connsiteY0" fmla="*/ 233796 h 404050"/>
              <a:gd name="connsiteX1" fmla="*/ 1536306 w 1771437"/>
              <a:gd name="connsiteY1" fmla="*/ 1397 h 404050"/>
              <a:gd name="connsiteX2" fmla="*/ 1012819 w 1771437"/>
              <a:gd name="connsiteY2" fmla="*/ 317178 h 404050"/>
              <a:gd name="connsiteX3" fmla="*/ 3149 w 1771437"/>
              <a:gd name="connsiteY3" fmla="*/ 353777 h 404050"/>
              <a:gd name="connsiteX4" fmla="*/ 778456 w 1771437"/>
              <a:gd name="connsiteY4" fmla="*/ 279614 h 40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437" h="404050">
                <a:moveTo>
                  <a:pt x="1771437" y="233796"/>
                </a:moveTo>
                <a:cubicBezTo>
                  <a:pt x="1770892" y="78130"/>
                  <a:pt x="1662742" y="-12500"/>
                  <a:pt x="1536306" y="1397"/>
                </a:cubicBezTo>
                <a:cubicBezTo>
                  <a:pt x="1409870" y="15294"/>
                  <a:pt x="1268345" y="258448"/>
                  <a:pt x="1012819" y="317178"/>
                </a:cubicBezTo>
                <a:cubicBezTo>
                  <a:pt x="757293" y="375908"/>
                  <a:pt x="-56851" y="458718"/>
                  <a:pt x="3149" y="353777"/>
                </a:cubicBezTo>
                <a:cubicBezTo>
                  <a:pt x="56933" y="259808"/>
                  <a:pt x="463415" y="274904"/>
                  <a:pt x="778456" y="279614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1069844" y="4892332"/>
            <a:ext cx="3202435" cy="832829"/>
          </a:xfrm>
          <a:custGeom>
            <a:avLst/>
            <a:gdLst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72872 h 672872"/>
              <a:gd name="connsiteX1" fmla="*/ 215346 w 1850315"/>
              <a:gd name="connsiteY1" fmla="*/ 45460 h 672872"/>
              <a:gd name="connsiteX2" fmla="*/ 0 w 1850315"/>
              <a:gd name="connsiteY2" fmla="*/ 48928 h 672872"/>
              <a:gd name="connsiteX3" fmla="*/ 0 w 1850315"/>
              <a:gd name="connsiteY3" fmla="*/ 48928 h 672872"/>
              <a:gd name="connsiteX0" fmla="*/ 1939019 w 1939019"/>
              <a:gd name="connsiteY0" fmla="*/ 700825 h 700825"/>
              <a:gd name="connsiteX1" fmla="*/ 153081 w 1939019"/>
              <a:gd name="connsiteY1" fmla="*/ 39136 h 700825"/>
              <a:gd name="connsiteX2" fmla="*/ 88704 w 1939019"/>
              <a:gd name="connsiteY2" fmla="*/ 76881 h 700825"/>
              <a:gd name="connsiteX3" fmla="*/ 88704 w 1939019"/>
              <a:gd name="connsiteY3" fmla="*/ 76881 h 700825"/>
              <a:gd name="connsiteX0" fmla="*/ 2001080 w 2001080"/>
              <a:gd name="connsiteY0" fmla="*/ 699012 h 699012"/>
              <a:gd name="connsiteX1" fmla="*/ 215142 w 2001080"/>
              <a:gd name="connsiteY1" fmla="*/ 37323 h 699012"/>
              <a:gd name="connsiteX2" fmla="*/ 150765 w 2001080"/>
              <a:gd name="connsiteY2" fmla="*/ 75068 h 699012"/>
              <a:gd name="connsiteX3" fmla="*/ 1292088 w 2001080"/>
              <a:gd name="connsiteY3" fmla="*/ 6515 h 699012"/>
              <a:gd name="connsiteX0" fmla="*/ 2004127 w 2004127"/>
              <a:gd name="connsiteY0" fmla="*/ 744151 h 744151"/>
              <a:gd name="connsiteX1" fmla="*/ 218189 w 2004127"/>
              <a:gd name="connsiteY1" fmla="*/ 82462 h 744151"/>
              <a:gd name="connsiteX2" fmla="*/ 147772 w 2004127"/>
              <a:gd name="connsiteY2" fmla="*/ 239 h 744151"/>
              <a:gd name="connsiteX3" fmla="*/ 1295135 w 2004127"/>
              <a:gd name="connsiteY3" fmla="*/ 51654 h 744151"/>
              <a:gd name="connsiteX0" fmla="*/ 2004127 w 2004127"/>
              <a:gd name="connsiteY0" fmla="*/ 744151 h 744151"/>
              <a:gd name="connsiteX1" fmla="*/ 218189 w 2004127"/>
              <a:gd name="connsiteY1" fmla="*/ 82462 h 744151"/>
              <a:gd name="connsiteX2" fmla="*/ 147772 w 2004127"/>
              <a:gd name="connsiteY2" fmla="*/ 239 h 744151"/>
              <a:gd name="connsiteX3" fmla="*/ 1295135 w 2004127"/>
              <a:gd name="connsiteY3" fmla="*/ 51654 h 744151"/>
              <a:gd name="connsiteX0" fmla="*/ 2217443 w 2217443"/>
              <a:gd name="connsiteY0" fmla="*/ 744151 h 744151"/>
              <a:gd name="connsiteX1" fmla="*/ 431505 w 2217443"/>
              <a:gd name="connsiteY1" fmla="*/ 82462 h 744151"/>
              <a:gd name="connsiteX2" fmla="*/ 361088 w 2217443"/>
              <a:gd name="connsiteY2" fmla="*/ 239 h 744151"/>
              <a:gd name="connsiteX3" fmla="*/ 1508451 w 2217443"/>
              <a:gd name="connsiteY3" fmla="*/ 51654 h 744151"/>
              <a:gd name="connsiteX0" fmla="*/ 2217443 w 2217443"/>
              <a:gd name="connsiteY0" fmla="*/ 744151 h 744151"/>
              <a:gd name="connsiteX1" fmla="*/ 431505 w 2217443"/>
              <a:gd name="connsiteY1" fmla="*/ 82462 h 744151"/>
              <a:gd name="connsiteX2" fmla="*/ 361088 w 2217443"/>
              <a:gd name="connsiteY2" fmla="*/ 239 h 744151"/>
              <a:gd name="connsiteX3" fmla="*/ 1508451 w 2217443"/>
              <a:gd name="connsiteY3" fmla="*/ 51654 h 744151"/>
              <a:gd name="connsiteX0" fmla="*/ 2195630 w 2195630"/>
              <a:gd name="connsiteY0" fmla="*/ 727077 h 727077"/>
              <a:gd name="connsiteX1" fmla="*/ 409692 w 2195630"/>
              <a:gd name="connsiteY1" fmla="*/ 65388 h 727077"/>
              <a:gd name="connsiteX2" fmla="*/ 405700 w 2195630"/>
              <a:gd name="connsiteY2" fmla="*/ 303 h 727077"/>
              <a:gd name="connsiteX3" fmla="*/ 1486638 w 2195630"/>
              <a:gd name="connsiteY3" fmla="*/ 34580 h 727077"/>
              <a:gd name="connsiteX0" fmla="*/ 2524023 w 2524023"/>
              <a:gd name="connsiteY0" fmla="*/ 727077 h 727077"/>
              <a:gd name="connsiteX1" fmla="*/ 738085 w 2524023"/>
              <a:gd name="connsiteY1" fmla="*/ 65388 h 727077"/>
              <a:gd name="connsiteX2" fmla="*/ 734093 w 2524023"/>
              <a:gd name="connsiteY2" fmla="*/ 303 h 727077"/>
              <a:gd name="connsiteX3" fmla="*/ 1815031 w 2524023"/>
              <a:gd name="connsiteY3" fmla="*/ 34580 h 727077"/>
              <a:gd name="connsiteX0" fmla="*/ 2965026 w 2965026"/>
              <a:gd name="connsiteY0" fmla="*/ 727077 h 727077"/>
              <a:gd name="connsiteX1" fmla="*/ 1179088 w 2965026"/>
              <a:gd name="connsiteY1" fmla="*/ 65388 h 727077"/>
              <a:gd name="connsiteX2" fmla="*/ 1175096 w 2965026"/>
              <a:gd name="connsiteY2" fmla="*/ 303 h 727077"/>
              <a:gd name="connsiteX3" fmla="*/ 2256034 w 2965026"/>
              <a:gd name="connsiteY3" fmla="*/ 34580 h 727077"/>
              <a:gd name="connsiteX0" fmla="*/ 2539120 w 2539120"/>
              <a:gd name="connsiteY0" fmla="*/ 726824 h 726824"/>
              <a:gd name="connsiteX1" fmla="*/ 753182 w 2539120"/>
              <a:gd name="connsiteY1" fmla="*/ 65135 h 726824"/>
              <a:gd name="connsiteX2" fmla="*/ 749190 w 2539120"/>
              <a:gd name="connsiteY2" fmla="*/ 50 h 726824"/>
              <a:gd name="connsiteX3" fmla="*/ 2198491 w 2539120"/>
              <a:gd name="connsiteY3" fmla="*/ 51465 h 726824"/>
              <a:gd name="connsiteX0" fmla="*/ 2525734 w 2525734"/>
              <a:gd name="connsiteY0" fmla="*/ 728012 h 728012"/>
              <a:gd name="connsiteX1" fmla="*/ 739796 w 2525734"/>
              <a:gd name="connsiteY1" fmla="*/ 66323 h 728012"/>
              <a:gd name="connsiteX2" fmla="*/ 735804 w 2525734"/>
              <a:gd name="connsiteY2" fmla="*/ 1238 h 728012"/>
              <a:gd name="connsiteX3" fmla="*/ 1859013 w 2525734"/>
              <a:gd name="connsiteY3" fmla="*/ 12663 h 728012"/>
              <a:gd name="connsiteX0" fmla="*/ 2525734 w 2525734"/>
              <a:gd name="connsiteY0" fmla="*/ 730418 h 730418"/>
              <a:gd name="connsiteX1" fmla="*/ 739796 w 2525734"/>
              <a:gd name="connsiteY1" fmla="*/ 68729 h 730418"/>
              <a:gd name="connsiteX2" fmla="*/ 735804 w 2525734"/>
              <a:gd name="connsiteY2" fmla="*/ 3644 h 730418"/>
              <a:gd name="connsiteX3" fmla="*/ 1859013 w 2525734"/>
              <a:gd name="connsiteY3" fmla="*/ 15069 h 730418"/>
              <a:gd name="connsiteX0" fmla="*/ 2960866 w 2960866"/>
              <a:gd name="connsiteY0" fmla="*/ 728438 h 728438"/>
              <a:gd name="connsiteX1" fmla="*/ 1174928 w 2960866"/>
              <a:gd name="connsiteY1" fmla="*/ 66749 h 728438"/>
              <a:gd name="connsiteX2" fmla="*/ 1170936 w 2960866"/>
              <a:gd name="connsiteY2" fmla="*/ 1664 h 728438"/>
              <a:gd name="connsiteX3" fmla="*/ 2294145 w 2960866"/>
              <a:gd name="connsiteY3" fmla="*/ 13089 h 728438"/>
              <a:gd name="connsiteX0" fmla="*/ 2960866 w 2960866"/>
              <a:gd name="connsiteY0" fmla="*/ 728438 h 728438"/>
              <a:gd name="connsiteX1" fmla="*/ 1174928 w 2960866"/>
              <a:gd name="connsiteY1" fmla="*/ 66749 h 728438"/>
              <a:gd name="connsiteX2" fmla="*/ 1170936 w 2960866"/>
              <a:gd name="connsiteY2" fmla="*/ 1664 h 728438"/>
              <a:gd name="connsiteX3" fmla="*/ 2294145 w 2960866"/>
              <a:gd name="connsiteY3" fmla="*/ 13089 h 72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0866" h="728438">
                <a:moveTo>
                  <a:pt x="2960866" y="728438"/>
                </a:moveTo>
                <a:cubicBezTo>
                  <a:pt x="2960115" y="441061"/>
                  <a:pt x="2286467" y="85050"/>
                  <a:pt x="1174928" y="66749"/>
                </a:cubicBezTo>
                <a:cubicBezTo>
                  <a:pt x="-389518" y="65588"/>
                  <a:pt x="-392434" y="-12244"/>
                  <a:pt x="1170936" y="1664"/>
                </a:cubicBezTo>
                <a:cubicBezTo>
                  <a:pt x="2734306" y="15572"/>
                  <a:pt x="1931820" y="1663"/>
                  <a:pt x="2294145" y="13089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027" y="662933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http://mwrf.com/components/quad-demodulators-arm-direct-conversion-receivers</a:t>
            </a:r>
          </a:p>
        </p:txBody>
      </p:sp>
    </p:spTree>
    <p:extLst>
      <p:ext uri="{BB962C8B-B14F-4D97-AF65-F5344CB8AC3E}">
        <p14:creationId xmlns:p14="http://schemas.microsoft.com/office/powerpoint/2010/main" val="34821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System Design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From this lecture on, we will discuss several topics related to RF/microwave system designs</a:t>
            </a:r>
          </a:p>
          <a:p>
            <a:pPr lvl="1"/>
            <a:r>
              <a:rPr lang="en-US" dirty="0" smtClean="0"/>
              <a:t>Transmitter and receiver architectures</a:t>
            </a:r>
          </a:p>
          <a:p>
            <a:pPr lvl="1"/>
            <a:r>
              <a:rPr lang="en-US" dirty="0" smtClean="0"/>
              <a:t>Design and estimation of system gain, noise, and non-linearity</a:t>
            </a:r>
          </a:p>
          <a:p>
            <a:pPr lvl="1"/>
            <a:r>
              <a:rPr lang="en-US" dirty="0" smtClean="0"/>
              <a:t>Link budget </a:t>
            </a:r>
            <a:r>
              <a:rPr lang="en-US" dirty="0" smtClean="0"/>
              <a:t>calculation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606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71" y="4743576"/>
            <a:ext cx="4040973" cy="2169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6837"/>
          <a:stretch/>
        </p:blipFill>
        <p:spPr>
          <a:xfrm>
            <a:off x="870299" y="3245175"/>
            <a:ext cx="5305425" cy="16713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Since the offset occurs at dc, we can use a dc-blocking capacitor to eliminate it</a:t>
            </a:r>
          </a:p>
          <a:p>
            <a:pPr lvl="1"/>
            <a:r>
              <a:rPr lang="en-US" dirty="0" smtClean="0"/>
              <a:t>The capacitor would have to be fairly large; may occupy a  large chip area if the circuit is to be implemented with IC technology</a:t>
            </a:r>
          </a:p>
          <a:p>
            <a:pPr lvl="1"/>
            <a:r>
              <a:rPr lang="en-US" dirty="0" smtClean="0"/>
              <a:t>Charging of the capacitor also takes time, making it hard to accommodate fast data rates</a:t>
            </a:r>
          </a:p>
          <a:p>
            <a:pPr lvl="1"/>
            <a:r>
              <a:rPr lang="en-US" dirty="0" smtClean="0"/>
              <a:t>Dc-blocking won’t work for signals whose baseband spectrum has a dc component itself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81868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00" y="3691812"/>
            <a:ext cx="4160600" cy="2004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Order Distortion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1694457"/>
          </a:xfrm>
        </p:spPr>
        <p:txBody>
          <a:bodyPr/>
          <a:lstStyle/>
          <a:p>
            <a:r>
              <a:rPr lang="en-US" dirty="0" smtClean="0"/>
              <a:t>We learned about non-linearity in the RF Amplifiers lecture and know that third-order non-linearity lead to inter-modulations products that are very close to desired signal</a:t>
            </a:r>
          </a:p>
          <a:p>
            <a:r>
              <a:rPr lang="en-US" dirty="0" smtClean="0"/>
              <a:t>In a direction conversion receiver, there is one more non-linear distortion mechanism: even-order non-linearity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10421" y="2678546"/>
            <a:ext cx="1301683" cy="876970"/>
            <a:chOff x="2211672" y="2604631"/>
            <a:chExt cx="2597811" cy="1750198"/>
          </a:xfrm>
        </p:grpSpPr>
        <p:sp>
          <p:nvSpPr>
            <p:cNvPr id="5" name="Isosceles Triangle 4"/>
            <p:cNvSpPr/>
            <p:nvPr/>
          </p:nvSpPr>
          <p:spPr bwMode="auto">
            <a:xfrm rot="5400000">
              <a:off x="2662823" y="2663161"/>
              <a:ext cx="1750198" cy="1633138"/>
            </a:xfrm>
            <a:prstGeom prst="triangle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" name="Straight Connector 5"/>
            <p:cNvCxnSpPr>
              <a:stCxn id="5" idx="3"/>
            </p:cNvCxnSpPr>
            <p:nvPr/>
          </p:nvCxnSpPr>
          <p:spPr>
            <a:xfrm flipH="1" flipV="1">
              <a:off x="2211672" y="3477859"/>
              <a:ext cx="509681" cy="1871"/>
            </a:xfrm>
            <a:prstGeom prst="line">
              <a:avLst/>
            </a:prstGeom>
            <a:ln w="571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4299802" y="3479730"/>
              <a:ext cx="509681" cy="1871"/>
            </a:xfrm>
            <a:prstGeom prst="line">
              <a:avLst/>
            </a:prstGeom>
            <a:ln w="571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993223" y="3104734"/>
              <a:ext cx="765240" cy="798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  <a:latin typeface="+mj-lt"/>
                </a:rPr>
                <a:t>A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33587" y="2574052"/>
            <a:ext cx="5770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Consider the second order term in the amplifier non-linear input-output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09568" y="3332764"/>
                <a:ext cx="4213140" cy="326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+… </m:t>
                      </m:r>
                    </m:oMath>
                  </m:oMathPara>
                </a14:m>
                <a:endParaRPr lang="en-US" sz="200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568" y="3332764"/>
                <a:ext cx="4213140" cy="326051"/>
              </a:xfrm>
              <a:prstGeom prst="rect">
                <a:avLst/>
              </a:prstGeom>
              <a:blipFill rotWithShape="0">
                <a:blip r:embed="rId3"/>
                <a:stretch>
                  <a:fillRect l="-145" t="-754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296172" y="4797840"/>
                <a:ext cx="7062318" cy="1573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𝑜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,2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𝑡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𝑡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</m:oMath>
                  </m:oMathPara>
                </a14:m>
                <a:r>
                  <a:rPr lang="en-US" sz="20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cs typeface="Kalinga" panose="020B0502040204020203" pitchFamily="34" charset="0"/>
                  </a:rPr>
                  <a:t/>
                </a:r>
                <a:br>
                  <a:rPr lang="en-US" sz="20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cs typeface="Kalinga" panose="020B0502040204020203" pitchFamily="34" charset="0"/>
                  </a:rPr>
                </a:br>
                <a:r>
                  <a:rPr lang="en-US" sz="20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cs typeface="Kalinga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𝑡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Kalinga" panose="020B0502040204020203" pitchFamily="34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000" b="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6172" y="4797840"/>
                <a:ext cx="7062318" cy="1573572"/>
              </a:xfrm>
              <a:prstGeom prst="rect">
                <a:avLst/>
              </a:prstGeom>
              <a:blipFill rotWithShape="0">
                <a:blip r:embed="rId4"/>
                <a:stretch>
                  <a:fillRect t="-775" r="-86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33620" y="3849738"/>
            <a:ext cx="4038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With two interferers close to the desired signal frequency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18889" y="5980667"/>
            <a:ext cx="1647257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000000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15574" y="5893852"/>
            <a:ext cx="2031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Beat frequency is close to baseband!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43000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55" y="2844289"/>
            <a:ext cx="7011052" cy="33776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Order Distortion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1694457"/>
          </a:xfrm>
        </p:spPr>
        <p:txBody>
          <a:bodyPr/>
          <a:lstStyle/>
          <a:p>
            <a:r>
              <a:rPr lang="en-US" dirty="0" smtClean="0"/>
              <a:t>Beat frequency due to the second-order non-linearity term can pass through the receiver chain if the RF-IF leakage is not well controlled</a:t>
            </a:r>
          </a:p>
          <a:p>
            <a:r>
              <a:rPr lang="en-US" dirty="0" smtClean="0"/>
              <a:t>Because the beat frequency is close to dc, it may corrupt the desired signal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01097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Second-Order Intercept Point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Similar to the concept of IP3, we define a second-order intercept point (IP2) for the receiver</a:t>
            </a:r>
          </a:p>
          <a:p>
            <a:pPr lvl="1"/>
            <a:r>
              <a:rPr lang="en-US" dirty="0" smtClean="0"/>
              <a:t>In general, all even-order non-</a:t>
            </a:r>
            <a:r>
              <a:rPr lang="en-US" dirty="0" err="1" smtClean="0"/>
              <a:t>linearities</a:t>
            </a:r>
            <a:r>
              <a:rPr lang="en-US" dirty="0" smtClean="0"/>
              <a:t> create the low-frequency beat signals; the second-order term is usually the strongest of them</a:t>
            </a:r>
          </a:p>
          <a:p>
            <a:pPr lvl="1"/>
            <a:r>
              <a:rPr lang="en-US" dirty="0" smtClean="0"/>
              <a:t>IP2 defined as the point when the second-order inter-modulation products have the same power as the fundamental term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35" y="3100993"/>
            <a:ext cx="6022054" cy="3758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4492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Order Distortion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Even-order distortion will also cause a low frequency output if the interferer has amplitude variations</a:t>
            </a:r>
          </a:p>
          <a:p>
            <a:pPr lvl="1"/>
            <a:r>
              <a:rPr lang="en-US" dirty="0" smtClean="0"/>
              <a:t>The second-order term essentially works as a square-law detector</a:t>
            </a:r>
          </a:p>
          <a:p>
            <a:pPr lvl="1"/>
            <a:r>
              <a:rPr lang="en-US" dirty="0" smtClean="0"/>
              <a:t>One interferer is enough to cause trouble to your baseband signal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24" y="2309557"/>
            <a:ext cx="2085862" cy="1849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35" y="2762440"/>
            <a:ext cx="2702890" cy="152516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936379" y="3170958"/>
            <a:ext cx="1301683" cy="876970"/>
            <a:chOff x="2211672" y="2604631"/>
            <a:chExt cx="2597811" cy="1750198"/>
          </a:xfrm>
        </p:grpSpPr>
        <p:sp>
          <p:nvSpPr>
            <p:cNvPr id="7" name="Isosceles Triangle 6"/>
            <p:cNvSpPr/>
            <p:nvPr/>
          </p:nvSpPr>
          <p:spPr bwMode="auto">
            <a:xfrm rot="5400000">
              <a:off x="2662823" y="2663161"/>
              <a:ext cx="1750198" cy="1633138"/>
            </a:xfrm>
            <a:prstGeom prst="triangle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" name="Straight Connector 7"/>
            <p:cNvCxnSpPr>
              <a:stCxn id="7" idx="3"/>
            </p:cNvCxnSpPr>
            <p:nvPr/>
          </p:nvCxnSpPr>
          <p:spPr>
            <a:xfrm flipH="1" flipV="1">
              <a:off x="2211672" y="3477859"/>
              <a:ext cx="509681" cy="1871"/>
            </a:xfrm>
            <a:prstGeom prst="line">
              <a:avLst/>
            </a:prstGeom>
            <a:ln w="571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299802" y="3479730"/>
              <a:ext cx="509681" cy="1871"/>
            </a:xfrm>
            <a:prstGeom prst="line">
              <a:avLst/>
            </a:prstGeom>
            <a:ln w="571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93223" y="3104734"/>
              <a:ext cx="765240" cy="798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  <a:latin typeface="+mj-lt"/>
                </a:rPr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3385" y="4481939"/>
                <a:ext cx="6402074" cy="1751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𝑜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,2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𝑖𝑛𝑡𝑒𝑟𝑓𝑒𝑟𝑒𝑟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𝑐𝑜𝑠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𝑖𝑛𝑡𝑒𝑟𝑓𝑒𝑟𝑒𝑟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+… </m:t>
                      </m:r>
                    </m:oMath>
                  </m:oMathPara>
                </a14:m>
                <a:endParaRPr lang="en-US" sz="2000" b="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85" y="4481939"/>
                <a:ext cx="6402074" cy="1751505"/>
              </a:xfrm>
              <a:prstGeom prst="rect">
                <a:avLst/>
              </a:prstGeom>
              <a:blipFill rotWithShape="0">
                <a:blip r:embed="rId4"/>
                <a:stretch>
                  <a:fillRect t="-694" r="-2569"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 bwMode="auto">
          <a:xfrm>
            <a:off x="1673255" y="5881816"/>
            <a:ext cx="575675" cy="35162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2248930" y="4047929"/>
            <a:ext cx="3846105" cy="200970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26450" y="4213778"/>
            <a:ext cx="2571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The envelop </a:t>
            </a:r>
            <a:r>
              <a:rPr lang="en-US" sz="2000" dirty="0" err="1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singal</a:t>
            </a:r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will pass through the baseband LPF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416326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Flicker Noise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874171" cy="4335463"/>
          </a:xfrm>
        </p:spPr>
        <p:txBody>
          <a:bodyPr/>
          <a:lstStyle/>
          <a:p>
            <a:r>
              <a:rPr lang="en-US" dirty="0" smtClean="0"/>
              <a:t>Flicker noise is a type of frequency dependent noise (compare with thermal noise, which is frequency independent for practical applications)</a:t>
            </a:r>
          </a:p>
          <a:p>
            <a:pPr lvl="1"/>
            <a:r>
              <a:rPr lang="en-US" dirty="0" smtClean="0"/>
              <a:t>Flicker noise shows up as a low-frequency variation in the current or voltage in an electronic device</a:t>
            </a:r>
          </a:p>
          <a:p>
            <a:pPr lvl="1"/>
            <a:r>
              <a:rPr lang="en-US" dirty="0" smtClean="0"/>
              <a:t>Flicker noise in an electronic device is always associated with a dc current</a:t>
            </a:r>
          </a:p>
          <a:p>
            <a:pPr lvl="1"/>
            <a:r>
              <a:rPr lang="en-US" dirty="0" smtClean="0"/>
              <a:t>Also know as </a:t>
            </a:r>
            <a:r>
              <a:rPr lang="en-US" b="1" dirty="0" smtClean="0"/>
              <a:t>1/f noise</a:t>
            </a:r>
            <a:r>
              <a:rPr lang="en-US" dirty="0" smtClean="0"/>
              <a:t>, as the slope of noise power follows a 1/f relationship; or </a:t>
            </a:r>
            <a:r>
              <a:rPr lang="en-US" b="1" dirty="0" smtClean="0"/>
              <a:t>pink </a:t>
            </a:r>
            <a:r>
              <a:rPr lang="en-US" dirty="0" smtClean="0"/>
              <a:t>noise, as apposed to </a:t>
            </a:r>
            <a:r>
              <a:rPr lang="en-US" b="1" dirty="0" smtClean="0"/>
              <a:t>white</a:t>
            </a:r>
            <a:r>
              <a:rPr lang="en-US" dirty="0" smtClean="0"/>
              <a:t> noise</a:t>
            </a:r>
          </a:p>
          <a:p>
            <a:pPr lvl="1"/>
            <a:r>
              <a:rPr lang="en-US" dirty="0" smtClean="0"/>
              <a:t>Flicker noise is usually characterized by its corner frequency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1959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http://mwrf.com/test-and-measurement/integrated-system-tests-device-flicker-noise</a:t>
            </a:r>
          </a:p>
        </p:txBody>
      </p:sp>
      <p:pic>
        <p:nvPicPr>
          <p:cNvPr id="1030" name="Picture 6" descr="http://electronicdesign.com/files/29/21258/fig_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03"/>
          <a:stretch/>
        </p:blipFill>
        <p:spPr bwMode="auto">
          <a:xfrm>
            <a:off x="5368159" y="933262"/>
            <a:ext cx="3432317" cy="217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8159" y="3621743"/>
            <a:ext cx="33534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MOSFETs (such as CMOS transistors) have a higher fc (0.1 – 1 MHz) than JFET or bipolar transistors (could be as low as 2 kHz)</a:t>
            </a:r>
          </a:p>
        </p:txBody>
      </p:sp>
    </p:spTree>
    <p:extLst>
      <p:ext uri="{BB962C8B-B14F-4D97-AF65-F5344CB8AC3E}">
        <p14:creationId xmlns:p14="http://schemas.microsoft.com/office/powerpoint/2010/main" val="14280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Flicker Noise in a Direction Conversion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Since RF signal is de-modulated into </a:t>
            </a:r>
            <a:r>
              <a:rPr lang="en-US" dirty="0" err="1" smtClean="0"/>
              <a:t>basedband</a:t>
            </a:r>
            <a:r>
              <a:rPr lang="en-US" dirty="0" smtClean="0"/>
              <a:t> directly, they suffer from flicker noise in the baseband amplifier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593" y="4160243"/>
            <a:ext cx="3039474" cy="2216964"/>
          </a:xfrm>
          <a:prstGeom prst="rect">
            <a:avLst/>
          </a:prstGeom>
        </p:spPr>
      </p:pic>
      <p:pic>
        <p:nvPicPr>
          <p:cNvPr id="2050" name="Picture 2" descr="http://mwrf.com/Files/30/7470/Figure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8" y="1961531"/>
            <a:ext cx="4585284" cy="20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mwrf.com/Files/30/7470/Figure_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7" y="4390835"/>
            <a:ext cx="4666308" cy="20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87347" y="668923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http://mwrf.com/components/quad-demodulators-arm-direct-conversion-receivers</a:t>
            </a:r>
          </a:p>
        </p:txBody>
      </p:sp>
    </p:spTree>
    <p:extLst>
      <p:ext uri="{BB962C8B-B14F-4D97-AF65-F5344CB8AC3E}">
        <p14:creationId xmlns:p14="http://schemas.microsoft.com/office/powerpoint/2010/main" val="32969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Superheterodyne</a:t>
            </a:r>
            <a:r>
              <a:rPr lang="en-US" dirty="0" smtClean="0"/>
              <a:t> vs. Direct Conversion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139878" cy="4335463"/>
          </a:xfrm>
        </p:spPr>
        <p:txBody>
          <a:bodyPr/>
          <a:lstStyle/>
          <a:p>
            <a:r>
              <a:rPr lang="en-US" dirty="0" err="1" smtClean="0"/>
              <a:t>Superheterodyne</a:t>
            </a:r>
            <a:endParaRPr lang="en-US" dirty="0"/>
          </a:p>
          <a:p>
            <a:pPr lvl="1"/>
            <a:r>
              <a:rPr lang="en-US" dirty="0" smtClean="0"/>
              <a:t>Superior performance in terms of sensitivity and dynamic range</a:t>
            </a:r>
          </a:p>
          <a:p>
            <a:pPr lvl="1"/>
            <a:r>
              <a:rPr lang="en-US" dirty="0" smtClean="0"/>
              <a:t>Complex system design and frequency planning</a:t>
            </a:r>
          </a:p>
          <a:p>
            <a:pPr lvl="1"/>
            <a:r>
              <a:rPr lang="en-US" dirty="0" smtClean="0"/>
              <a:t>Requires more components, especially high-Q filters that may be difficult to integrate into IC</a:t>
            </a:r>
          </a:p>
          <a:p>
            <a:pPr lvl="1"/>
            <a:r>
              <a:rPr lang="en-US" dirty="0" smtClean="0"/>
              <a:t>Difficult to tune to a wide frequency range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705107" y="933262"/>
            <a:ext cx="4139878" cy="433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lang="en-US" sz="2000" b="0">
                <a:solidFill>
                  <a:srgbClr val="0070C0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lang="en-US" sz="18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lang="en-US" sz="16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en-US"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en-US"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r>
              <a:rPr lang="en-US" kern="0" dirty="0" smtClean="0"/>
              <a:t>Direct conversion</a:t>
            </a:r>
          </a:p>
          <a:p>
            <a:pPr lvl="1"/>
            <a:r>
              <a:rPr lang="en-US" kern="0" dirty="0" smtClean="0"/>
              <a:t>Flexibility in RF frequency</a:t>
            </a:r>
          </a:p>
          <a:p>
            <a:pPr lvl="1"/>
            <a:r>
              <a:rPr lang="en-US" kern="0" dirty="0" smtClean="0"/>
              <a:t>Fewer components, especially filters</a:t>
            </a:r>
          </a:p>
          <a:p>
            <a:pPr lvl="1"/>
            <a:r>
              <a:rPr lang="en-US" kern="0" dirty="0" smtClean="0"/>
              <a:t>Lower cost</a:t>
            </a:r>
          </a:p>
          <a:p>
            <a:pPr lvl="1"/>
            <a:r>
              <a:rPr lang="en-US" kern="0" dirty="0" smtClean="0"/>
              <a:t>Suffer from a few issues that need to be carefully taken care of</a:t>
            </a:r>
          </a:p>
          <a:p>
            <a:pPr lvl="2"/>
            <a:r>
              <a:rPr lang="en-US" kern="0" dirty="0" smtClean="0"/>
              <a:t>DC offset</a:t>
            </a:r>
          </a:p>
          <a:p>
            <a:pPr lvl="2"/>
            <a:r>
              <a:rPr lang="en-US" kern="0" dirty="0" smtClean="0"/>
              <a:t>IQ imbalance</a:t>
            </a:r>
          </a:p>
          <a:p>
            <a:pPr lvl="2"/>
            <a:r>
              <a:rPr lang="en-US" kern="0" dirty="0" smtClean="0"/>
              <a:t>LO leakage</a:t>
            </a:r>
          </a:p>
          <a:p>
            <a:pPr lvl="2"/>
            <a:r>
              <a:rPr lang="en-US" kern="0" dirty="0" smtClean="0"/>
              <a:t>Flicker noise</a:t>
            </a:r>
          </a:p>
        </p:txBody>
      </p:sp>
    </p:spTree>
    <p:extLst>
      <p:ext uri="{BB962C8B-B14F-4D97-AF65-F5344CB8AC3E}">
        <p14:creationId xmlns:p14="http://schemas.microsoft.com/office/powerpoint/2010/main" val="10298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IF Receiver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483400" cy="4335463"/>
          </a:xfrm>
        </p:spPr>
        <p:txBody>
          <a:bodyPr/>
          <a:lstStyle/>
          <a:p>
            <a:r>
              <a:rPr lang="en-US" b="1" u="sng" dirty="0" smtClean="0"/>
              <a:t>Low IF</a:t>
            </a:r>
            <a:r>
              <a:rPr lang="en-US" dirty="0" smtClean="0"/>
              <a:t>: IF in the range of a few MHz or several hundred kHz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Great channel selection capability</a:t>
            </a:r>
          </a:p>
          <a:p>
            <a:pPr lvl="1"/>
            <a:r>
              <a:rPr lang="en-US" dirty="0" smtClean="0"/>
              <a:t>Very much like direct conversion receiver, but without the problems of DC offset and flicker noise. </a:t>
            </a:r>
          </a:p>
          <a:p>
            <a:pPr lvl="1"/>
            <a:r>
              <a:rPr lang="en-US" dirty="0" smtClean="0"/>
              <a:t>May require less components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Image frequency is very close to the RF frequency; may need a very high-Q filter; image reject mixer not be sufficient</a:t>
            </a:r>
          </a:p>
          <a:p>
            <a:pPr lvl="2"/>
            <a:r>
              <a:rPr lang="en-US" dirty="0" smtClean="0"/>
              <a:t>This can be alleviated if we know for sure that there will not be interferers at the image frequency</a:t>
            </a:r>
          </a:p>
        </p:txBody>
      </p:sp>
      <p:sp>
        <p:nvSpPr>
          <p:cNvPr id="5" name="Rectangle 4"/>
          <p:cNvSpPr/>
          <p:nvPr/>
        </p:nvSpPr>
        <p:spPr>
          <a:xfrm>
            <a:off x="5114964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http://www.edom.com.tw/en/index.jsp?lang=en&amp;m=techview&amp;cal=9&amp;id=1383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74852" y="2948960"/>
            <a:ext cx="3416602" cy="1743036"/>
            <a:chOff x="5274852" y="2948960"/>
            <a:chExt cx="3416602" cy="1743036"/>
          </a:xfrm>
        </p:grpSpPr>
        <p:pic>
          <p:nvPicPr>
            <p:cNvPr id="2050" name="Picture 2" descr="http://www.edom.com.tw/userfiles/Image/2007/Press/FM%20Tuner%20Architectures-P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4852" y="2948960"/>
              <a:ext cx="3360135" cy="1402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353681" y="4291886"/>
              <a:ext cx="3337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Analog low-IF FM receiver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14964" y="4876615"/>
            <a:ext cx="4029036" cy="1765941"/>
            <a:chOff x="5114964" y="4876615"/>
            <a:chExt cx="4029036" cy="1765941"/>
          </a:xfrm>
        </p:grpSpPr>
        <p:pic>
          <p:nvPicPr>
            <p:cNvPr id="2052" name="Picture 4" descr="http://www.edom.com.tw/userfiles/Image/2007/Press/FM%20Tuner%20Architectures-P6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4964" y="4876615"/>
              <a:ext cx="4029036" cy="134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38892" y="6242446"/>
              <a:ext cx="32544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Digital low-IF FM receiver</a:t>
              </a:r>
            </a:p>
          </p:txBody>
        </p:sp>
      </p:grp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5077747" y="950589"/>
            <a:ext cx="3880902" cy="189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lang="en-US" sz="2000" b="0">
                <a:solidFill>
                  <a:srgbClr val="0070C0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lang="en-US" sz="18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lang="en-US" sz="16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en-US"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en-US"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r>
              <a:rPr lang="en-US" kern="0" dirty="0" smtClean="0"/>
              <a:t>Low-IF receivers are very popular in modern miniature FM receivers</a:t>
            </a:r>
          </a:p>
          <a:p>
            <a:pPr lvl="1"/>
            <a:r>
              <a:rPr lang="en-US" kern="0" dirty="0" smtClean="0"/>
              <a:t>Interferers are well known; no stronger transmitting signal in vicinity</a:t>
            </a:r>
          </a:p>
          <a:p>
            <a:pPr lvl="1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08036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 Considerations of RF Systems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842641" cy="4335463"/>
          </a:xfrm>
        </p:spPr>
        <p:txBody>
          <a:bodyPr/>
          <a:lstStyle/>
          <a:p>
            <a:r>
              <a:rPr lang="en-US" dirty="0" smtClean="0"/>
              <a:t>Transmitter</a:t>
            </a:r>
          </a:p>
          <a:p>
            <a:pPr lvl="1"/>
            <a:r>
              <a:rPr lang="en-US" dirty="0" smtClean="0"/>
              <a:t>Output power</a:t>
            </a:r>
          </a:p>
          <a:p>
            <a:pPr lvl="1"/>
            <a:r>
              <a:rPr lang="en-US" dirty="0" smtClean="0"/>
              <a:t>Spurious emission</a:t>
            </a:r>
          </a:p>
          <a:p>
            <a:pPr lvl="1"/>
            <a:r>
              <a:rPr lang="en-US" dirty="0" smtClean="0"/>
              <a:t>Linearity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Complexity</a:t>
            </a:r>
          </a:p>
          <a:p>
            <a:endParaRPr lang="en-US" dirty="0" smtClean="0"/>
          </a:p>
          <a:p>
            <a:r>
              <a:rPr lang="en-US" dirty="0" smtClean="0"/>
              <a:t>Receiver</a:t>
            </a:r>
          </a:p>
          <a:p>
            <a:pPr lvl="1"/>
            <a:r>
              <a:rPr lang="en-US" dirty="0" smtClean="0"/>
              <a:t>Sensitivity (noise)</a:t>
            </a:r>
          </a:p>
          <a:p>
            <a:pPr lvl="1"/>
            <a:r>
              <a:rPr lang="en-US" dirty="0" smtClean="0"/>
              <a:t>Gain</a:t>
            </a:r>
          </a:p>
          <a:p>
            <a:pPr lvl="1"/>
            <a:r>
              <a:rPr lang="en-US" dirty="0" smtClean="0"/>
              <a:t>Linearity</a:t>
            </a:r>
          </a:p>
          <a:p>
            <a:pPr lvl="1"/>
            <a:r>
              <a:rPr lang="en-US" dirty="0" smtClean="0"/>
              <a:t>Selectivity (Immunity to Interference)</a:t>
            </a:r>
          </a:p>
          <a:p>
            <a:pPr lvl="1"/>
            <a:r>
              <a:rPr lang="en-US" dirty="0" smtClean="0"/>
              <a:t>Complexity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256605" y="959260"/>
            <a:ext cx="3135429" cy="1978460"/>
            <a:chOff x="4623115" y="933262"/>
            <a:chExt cx="3135429" cy="197846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3115" y="933262"/>
              <a:ext cx="3135429" cy="166804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406800" y="2511612"/>
              <a:ext cx="15680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Transmitter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87350" y="3405971"/>
            <a:ext cx="3104684" cy="2017960"/>
            <a:chOff x="4551362" y="3328166"/>
            <a:chExt cx="3104684" cy="201796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1362" y="3328166"/>
              <a:ext cx="3104684" cy="170103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485586" y="4946016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Receiver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3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Interference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42" y="3014662"/>
            <a:ext cx="74390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upload.wikimedia.org/wikipedia/en/b/b0/LIGHTSQUARED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5" y="2560081"/>
            <a:ext cx="34480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Interference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1384269"/>
          </a:xfrm>
        </p:spPr>
        <p:txBody>
          <a:bodyPr/>
          <a:lstStyle/>
          <a:p>
            <a:r>
              <a:rPr lang="en-US" dirty="0" smtClean="0"/>
              <a:t>Interference: unwanted out-of-band or in-band signals</a:t>
            </a:r>
          </a:p>
          <a:p>
            <a:pPr algn="just"/>
            <a:r>
              <a:rPr lang="en-US" dirty="0" smtClean="0"/>
              <a:t>In practical RF system designs, interference may become the limiting factor in system performance. They must be taken into account in the design phase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4571" y="2517488"/>
            <a:ext cx="47347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20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is a company that tries to develop a wholesale 4G wireless network integrated with satellite coverage across the United States.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614" y="3924932"/>
            <a:ext cx="82138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 2004,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acquired authorization from FCC to use the 1525 – 1559 MHz spectrum for its broadband 4G network. The Global Positioning System (GPS) uses the 1559 – 1610 MHz, which is really close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After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started deploying some of its base-stations, people noticed strong interference to some existing GPS receivers. The GPS community has since opposed the deployment of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networks. Interestingly, only those GPS receivers </a:t>
            </a:r>
            <a:r>
              <a:rPr lang="en-US" sz="1600" b="1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without a front-end filter 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were affected.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 2012, FCC moved to bar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LightSquared’s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network because interference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 May 2012,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filed for bankruptcy.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has since lost </a:t>
            </a:r>
            <a:r>
              <a:rPr lang="en-US" sz="1600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$ 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1.6 Billion and the figure is still rising…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0000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5088" y="65502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Read more: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http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://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en.wikipedia.org/wiki/LightSquared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Filtering May NOT be Enough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063359" cy="4335463"/>
          </a:xfrm>
        </p:spPr>
        <p:txBody>
          <a:bodyPr/>
          <a:lstStyle/>
          <a:p>
            <a:r>
              <a:rPr lang="en-US" dirty="0" smtClean="0"/>
              <a:t>Sometimes interferers are too close to the desired signal that the front-end filter cannot be completely eliminate the interferer. </a:t>
            </a:r>
          </a:p>
          <a:p>
            <a:pPr lvl="1"/>
            <a:r>
              <a:rPr lang="en-US" dirty="0" smtClean="0"/>
              <a:t>The required filter may be too narrow-band that its loss can not be tolerated by the receiver</a:t>
            </a:r>
          </a:p>
          <a:p>
            <a:r>
              <a:rPr lang="en-US" dirty="0" smtClean="0"/>
              <a:t>The front-end filter usually selects a band of frequency around the desired signal, allowing some interferers to pass through</a:t>
            </a:r>
          </a:p>
          <a:p>
            <a:pPr lvl="1"/>
            <a:r>
              <a:rPr lang="en-US" dirty="0" smtClean="0"/>
              <a:t>Any receiver components must be linear enough to accommodate the interferer alongside the desired signal</a:t>
            </a:r>
          </a:p>
          <a:p>
            <a:pPr lvl="1"/>
            <a:r>
              <a:rPr lang="en-US" dirty="0" smtClean="0"/>
              <a:t>Recall the non-linearity discussion in the RF Amplifiers lectures; strong interferers may desensitize or saturate the first receiver amplifier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044" y="976918"/>
            <a:ext cx="3558881" cy="212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7212"/>
          <a:stretch/>
        </p:blipFill>
        <p:spPr>
          <a:xfrm>
            <a:off x="5428230" y="3629518"/>
            <a:ext cx="3419519" cy="23140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1541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04" y="4906343"/>
            <a:ext cx="3135429" cy="1668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Transmitter Spurious Emission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937234" cy="4335463"/>
          </a:xfrm>
        </p:spPr>
        <p:txBody>
          <a:bodyPr/>
          <a:lstStyle/>
          <a:p>
            <a:r>
              <a:rPr lang="en-US" dirty="0" smtClean="0"/>
              <a:t>The non-linearity of the transmitter power amplifier may cause out-of-band emission and must be well controlled</a:t>
            </a:r>
          </a:p>
          <a:p>
            <a:pPr lvl="1"/>
            <a:r>
              <a:rPr lang="en-US" dirty="0" smtClean="0"/>
              <a:t>The sideband of a modulated signal rise significantly as the power amplifier enters compression and saturation region</a:t>
            </a:r>
          </a:p>
          <a:p>
            <a:pPr lvl="1"/>
            <a:r>
              <a:rPr lang="en-US" dirty="0" smtClean="0"/>
              <a:t>The power amplifier must be sufficiently linearized</a:t>
            </a:r>
          </a:p>
          <a:p>
            <a:pPr lvl="1"/>
            <a:r>
              <a:rPr lang="en-US" dirty="0" smtClean="0"/>
              <a:t>Or a strong filter will need to be used before the signal is transmitted to the antenna</a:t>
            </a:r>
            <a:endParaRPr lang="en-US" dirty="0"/>
          </a:p>
        </p:txBody>
      </p:sp>
      <p:pic>
        <p:nvPicPr>
          <p:cNvPr id="1026" name="Picture 2" descr="http://mwrf.com/site-files/mwrf.com/files/archive/mwrf.com/files/30/17222/Figure_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938" y="996325"/>
            <a:ext cx="2711668" cy="236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50428" y="666513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http://mwrf.com/test-and-measurement/wireless-laboratory-aids-students-and-research</a:t>
            </a:r>
          </a:p>
        </p:txBody>
      </p:sp>
      <p:pic>
        <p:nvPicPr>
          <p:cNvPr id="1028" name="Picture 4" descr="Generic Cavity Fil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18" y="3641272"/>
            <a:ext cx="23812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7118" y="5386424"/>
            <a:ext cx="2909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 very low-loss output filter for base stations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58097" y="6543700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3725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</a:t>
            </a:r>
            <a:r>
              <a:rPr lang="en-US" dirty="0" err="1" smtClean="0"/>
              <a:t>Arechitecture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42999" y="1681419"/>
            <a:ext cx="7772400" cy="1500187"/>
          </a:xfrm>
        </p:spPr>
        <p:txBody>
          <a:bodyPr/>
          <a:lstStyle/>
          <a:p>
            <a:r>
              <a:rPr lang="en-US" dirty="0" err="1" smtClean="0"/>
              <a:t>Superheterodyne</a:t>
            </a:r>
            <a:r>
              <a:rPr lang="en-US" dirty="0" smtClean="0"/>
              <a:t> vs. Direct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  Selection and Channel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779578" cy="4335463"/>
          </a:xfrm>
        </p:spPr>
        <p:txBody>
          <a:bodyPr/>
          <a:lstStyle/>
          <a:p>
            <a:r>
              <a:rPr lang="en-US" dirty="0"/>
              <a:t>Example: Global System for Mobile </a:t>
            </a:r>
            <a:r>
              <a:rPr lang="en-US" dirty="0" smtClean="0"/>
              <a:t>Communications (GSM) – 2G cellular standard</a:t>
            </a:r>
          </a:p>
          <a:p>
            <a:pPr lvl="1"/>
            <a:r>
              <a:rPr lang="en-US" dirty="0" smtClean="0"/>
              <a:t>A GSM system has 124 pairs of simplex (meaning only transmit or only receive) channels, each of 200-kHz wide. </a:t>
            </a:r>
          </a:p>
          <a:p>
            <a:pPr lvl="1"/>
            <a:r>
              <a:rPr lang="en-US" dirty="0" smtClean="0"/>
              <a:t>Selecting a channel (0.2 MHz) at the RF frequency (~900 MHz) is very difficult, if not impossible</a:t>
            </a:r>
            <a:endParaRPr lang="en-US" dirty="0"/>
          </a:p>
        </p:txBody>
      </p:sp>
      <p:pic>
        <p:nvPicPr>
          <p:cNvPr id="1026" name="Picture 2" descr="GSM uses 124 frequency channels, each of which uses an eight-slot TDM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82" y="914400"/>
            <a:ext cx="3842857" cy="197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34662" y="6657247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http://www.thatstechnology.com/what-is-gsm-global-system-for-mobile-communications/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144" y="4115970"/>
            <a:ext cx="6089717" cy="2175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3383" y="651898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10033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solidFill>
              <a:srgbClr val="000000"/>
            </a:solidFill>
            <a:latin typeface="Kalinga" panose="020B0502040204020203" pitchFamily="34" charset="0"/>
            <a:cs typeface="Kalinga" panose="020B0502040204020203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23203</TotalTime>
  <Words>2021</Words>
  <Application>Microsoft Office PowerPoint</Application>
  <PresentationFormat>On-screen Show (4:3)</PresentationFormat>
  <Paragraphs>242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ＭＳ Ｐゴシック</vt:lpstr>
      <vt:lpstr>Arial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Tahoma</vt:lpstr>
      <vt:lpstr>Times</vt:lpstr>
      <vt:lpstr>Times New Roman</vt:lpstr>
      <vt:lpstr>Verdana</vt:lpstr>
      <vt:lpstr>Wingdings</vt:lpstr>
      <vt:lpstr>UCDart_Template</vt:lpstr>
      <vt:lpstr>Design of RF &amp; Microwave Systems</vt:lpstr>
      <vt:lpstr>RF System Design Topics</vt:lpstr>
      <vt:lpstr>General Considerations of RF Systems Design</vt:lpstr>
      <vt:lpstr>Interference</vt:lpstr>
      <vt:lpstr>Interference</vt:lpstr>
      <vt:lpstr>Front-end Filtering May NOT be Enough</vt:lpstr>
      <vt:lpstr>Transmitter Spurious Emission</vt:lpstr>
      <vt:lpstr>Receiver Arechitecture </vt:lpstr>
      <vt:lpstr>Band  Selection and Channel Selection</vt:lpstr>
      <vt:lpstr>Superheterodyne (SuperHet) Receiver</vt:lpstr>
      <vt:lpstr>SuperHet</vt:lpstr>
      <vt:lpstr>SuperHet – Image Problem</vt:lpstr>
      <vt:lpstr>SuperHet – Dual Downconversion</vt:lpstr>
      <vt:lpstr>Up-Conversion SuperHet</vt:lpstr>
      <vt:lpstr>Example: A Spectrum Analyzer</vt:lpstr>
      <vt:lpstr>Direct Conversion Receiver</vt:lpstr>
      <vt:lpstr>Direct Conversion Receiver – Problems </vt:lpstr>
      <vt:lpstr>LO Leakage</vt:lpstr>
      <vt:lpstr>DC Offset</vt:lpstr>
      <vt:lpstr>DC Offset</vt:lpstr>
      <vt:lpstr>Even Order Distortion</vt:lpstr>
      <vt:lpstr>Even Order Distortion</vt:lpstr>
      <vt:lpstr>Second-Order Intercept Point</vt:lpstr>
      <vt:lpstr>Even Order Distortion</vt:lpstr>
      <vt:lpstr>Flicker Noise</vt:lpstr>
      <vt:lpstr>Flicker Noise in a Direction Conversion System</vt:lpstr>
      <vt:lpstr>Superheterodyne vs. Direct Conversion</vt:lpstr>
      <vt:lpstr>Low IF Receiver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1035</cp:revision>
  <cp:lastPrinted>2013-10-02T22:47:25Z</cp:lastPrinted>
  <dcterms:created xsi:type="dcterms:W3CDTF">2012-04-15T01:51:12Z</dcterms:created>
  <dcterms:modified xsi:type="dcterms:W3CDTF">2015-11-20T19:07:12Z</dcterms:modified>
</cp:coreProperties>
</file>