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9" r:id="rId3"/>
    <p:sldId id="357" r:id="rId4"/>
    <p:sldId id="356" r:id="rId5"/>
    <p:sldId id="358" r:id="rId6"/>
    <p:sldId id="359" r:id="rId7"/>
    <p:sldId id="361" r:id="rId8"/>
    <p:sldId id="347" r:id="rId9"/>
    <p:sldId id="363" r:id="rId10"/>
    <p:sldId id="365" r:id="rId11"/>
    <p:sldId id="367" r:id="rId12"/>
    <p:sldId id="370" r:id="rId13"/>
    <p:sldId id="371" r:id="rId14"/>
    <p:sldId id="372" r:id="rId15"/>
    <p:sldId id="368" r:id="rId16"/>
    <p:sldId id="373" r:id="rId17"/>
    <p:sldId id="37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FF"/>
    <a:srgbClr val="4D4D4D"/>
    <a:srgbClr val="000000"/>
    <a:srgbClr val="FFFFCC"/>
    <a:srgbClr val="0000FF"/>
    <a:srgbClr val="FF9999"/>
    <a:srgbClr val="CCECFF"/>
    <a:srgbClr val="091D58"/>
    <a:srgbClr val="B1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 autoAdjust="0"/>
    <p:restoredTop sz="93939" autoAdjust="0"/>
  </p:normalViewPr>
  <p:slideViewPr>
    <p:cSldViewPr snapToGrid="0" snapToObjects="1">
      <p:cViewPr varScale="1">
        <p:scale>
          <a:sx n="71" d="100"/>
          <a:sy n="71" d="100"/>
        </p:scale>
        <p:origin x="108" y="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11/20/2015</a:t>
            </a:fld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11/20/2015</a:t>
            </a:fld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0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799" y="4724400"/>
            <a:ext cx="5526157" cy="15240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709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Franklin Gothic Medium Cond" panose="020B06060304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4865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9b: System Analysis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89" y="3165481"/>
            <a:ext cx="6906396" cy="3629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304" y="4980333"/>
            <a:ext cx="126638" cy="138499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</a:rPr>
              <a:t>-7</a:t>
            </a:r>
            <a:endParaRPr lang="en-US" sz="9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28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7" y="3913295"/>
            <a:ext cx="8623949" cy="14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  <a:p>
            <a:pPr lvl="1"/>
            <a:r>
              <a:rPr lang="en-US" dirty="0"/>
              <a:t>Signal power is diminished by geometric spreading of the </a:t>
            </a:r>
            <a:r>
              <a:rPr lang="en-US" dirty="0" err="1"/>
              <a:t>wavefront</a:t>
            </a:r>
            <a:r>
              <a:rPr lang="en-US" dirty="0"/>
              <a:t>, commonly known as Free Space </a:t>
            </a:r>
            <a:r>
              <a:rPr lang="en-US" dirty="0" smtClean="0"/>
              <a:t>Loss.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power of the signal is spread over a wave front, the area of which increases as the distance from the transmitter increases. Therefore, the power density diminishes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6" y="2909982"/>
            <a:ext cx="4048125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38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http://www.piscespacific.org/livesite/files/Link_Budget_Calculation.pdf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73" y="2833103"/>
            <a:ext cx="3692338" cy="1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7" y="1563770"/>
            <a:ext cx="7010054" cy="2330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9" y="4294087"/>
            <a:ext cx="3143707" cy="11850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7728" y="5878902"/>
            <a:ext cx="2427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Friis</a:t>
            </a:r>
            <a:r>
              <a:rPr lang="en-US" sz="3000" dirty="0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9211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err="1" smtClean="0"/>
              <a:t>Friis</a:t>
            </a:r>
            <a:r>
              <a:rPr lang="en-US" dirty="0" smtClean="0"/>
              <a:t> equation in dB 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83" y="1394850"/>
            <a:ext cx="2095805" cy="790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362" y="5286058"/>
            <a:ext cx="3961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Free space </a:t>
            </a:r>
            <a:r>
              <a:rPr lang="en-US" sz="300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path loss</a:t>
            </a:r>
            <a:endParaRPr lang="en-US" sz="3000" dirty="0" smtClean="0">
              <a:solidFill>
                <a:srgbClr val="6699FF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2737847"/>
            <a:ext cx="6169914" cy="91211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4216619" y="2331205"/>
            <a:ext cx="234357" cy="3423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4022035"/>
            <a:ext cx="6169914" cy="91211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4975412" y="3845859"/>
            <a:ext cx="2891117" cy="1264023"/>
          </a:xfrm>
          <a:prstGeom prst="roundRect">
            <a:avLst/>
          </a:prstGeom>
          <a:noFill/>
          <a:ln w="28575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6699FF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Path Loss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1" y="1238494"/>
            <a:ext cx="5854446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 in an RF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538748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System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with the required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communication systems, the SNR determines transmission error rate</a:t>
            </a:r>
          </a:p>
          <a:p>
            <a:pPr lvl="1"/>
            <a:r>
              <a:rPr lang="en-US" dirty="0" smtClean="0"/>
              <a:t>For radar systems, the SNR determines whether a successful detection can be achieved</a:t>
            </a:r>
          </a:p>
          <a:p>
            <a:r>
              <a:rPr lang="en-US" dirty="0" smtClean="0"/>
              <a:t>Calculate the system noise figure (</a:t>
            </a:r>
            <a:r>
              <a:rPr lang="en-US" i="1" dirty="0" err="1" smtClean="0"/>
              <a:t>NF</a:t>
            </a:r>
            <a:r>
              <a:rPr lang="en-US" i="1" baseline="-25000" dirty="0" err="1" smtClean="0"/>
              <a:t>sys</a:t>
            </a:r>
            <a:r>
              <a:rPr lang="en-US" dirty="0" smtClean="0"/>
              <a:t>) by cascade analysis</a:t>
            </a:r>
          </a:p>
          <a:p>
            <a:r>
              <a:rPr lang="en-US" dirty="0" smtClean="0"/>
              <a:t>Calculate the input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the required receive power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r</a:t>
            </a:r>
            <a:endParaRPr lang="en-US" i="1" baseline="-25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Friis</a:t>
            </a:r>
            <a:r>
              <a:rPr lang="en-US" dirty="0" smtClean="0"/>
              <a:t> formula, find out either</a:t>
            </a:r>
          </a:p>
          <a:p>
            <a:pPr lvl="1"/>
            <a:r>
              <a:rPr lang="en-US" dirty="0" smtClean="0"/>
              <a:t>Required transmit power given a range</a:t>
            </a:r>
          </a:p>
          <a:p>
            <a:pPr lvl="1"/>
            <a:r>
              <a:rPr lang="en-US" dirty="0" smtClean="0"/>
              <a:t>Maximum working distance given a transmit power</a:t>
            </a:r>
          </a:p>
          <a:p>
            <a:r>
              <a:rPr lang="en-US" dirty="0" smtClean="0"/>
              <a:t>Double check the non-linearity! (P1dB, IP3, IP2)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24" y="3306481"/>
            <a:ext cx="2382012" cy="56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17" y="4382247"/>
            <a:ext cx="1549908" cy="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Cascade Analysis</a:t>
            </a:r>
          </a:p>
          <a:p>
            <a:r>
              <a:rPr lang="en-US" dirty="0" smtClean="0"/>
              <a:t>Link budget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Dynamic range determined by noise and non-linearity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801" y="2341507"/>
            <a:ext cx="5629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Noise temperature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Noise figure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1247" b="6890"/>
          <a:stretch/>
        </p:blipFill>
        <p:spPr bwMode="auto">
          <a:xfrm>
            <a:off x="937709" y="1394273"/>
            <a:ext cx="618792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135"/>
          <a:stretch/>
        </p:blipFill>
        <p:spPr bwMode="auto">
          <a:xfrm>
            <a:off x="779180" y="3462936"/>
            <a:ext cx="4479159" cy="180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89766"/>
              </p:ext>
            </p:extLst>
          </p:nvPr>
        </p:nvGraphicFramePr>
        <p:xfrm>
          <a:off x="3821112" y="5528117"/>
          <a:ext cx="4471550" cy="77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5" imgW="2501640" imgH="431640" progId="Equation.3">
                  <p:embed/>
                </p:oleObj>
              </mc:Choice>
              <mc:Fallback>
                <p:oleObj name="Equation" r:id="rId5" imgW="250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5528117"/>
                        <a:ext cx="4471550" cy="772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41586"/>
              </p:ext>
            </p:extLst>
          </p:nvPr>
        </p:nvGraphicFramePr>
        <p:xfrm>
          <a:off x="3821112" y="6369608"/>
          <a:ext cx="1561828" cy="43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6369608"/>
                        <a:ext cx="1561828" cy="43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113882"/>
            <a:ext cx="3105665" cy="55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</a:t>
            </a: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9589"/>
              </p:ext>
            </p:extLst>
          </p:nvPr>
        </p:nvGraphicFramePr>
        <p:xfrm>
          <a:off x="1688491" y="1263133"/>
          <a:ext cx="1548971" cy="40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91" y="1263133"/>
                        <a:ext cx="1548971" cy="403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22159"/>
              </p:ext>
            </p:extLst>
          </p:nvPr>
        </p:nvGraphicFramePr>
        <p:xfrm>
          <a:off x="493987" y="1986170"/>
          <a:ext cx="849914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5003640" imgH="711000" progId="Equation.DSMT4">
                  <p:embed/>
                </p:oleObj>
              </mc:Choice>
              <mc:Fallback>
                <p:oleObj name="Equation" r:id="rId5" imgW="5003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7" y="1986170"/>
                        <a:ext cx="849914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874986" y="3658581"/>
            <a:ext cx="1447800" cy="400050"/>
            <a:chOff x="1583048" y="4038599"/>
            <a:chExt cx="3386495" cy="619738"/>
          </a:xfrm>
        </p:grpSpPr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1583048" y="4038599"/>
              <a:ext cx="3386495" cy="59022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2655478" y="4038599"/>
              <a:ext cx="1301838" cy="6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DC</a:t>
              </a:r>
            </a:p>
          </p:txBody>
        </p:sp>
      </p:grpSp>
      <p:sp>
        <p:nvSpPr>
          <p:cNvPr id="10" name="上箭头 29"/>
          <p:cNvSpPr>
            <a:spLocks noChangeArrowheads="1"/>
          </p:cNvSpPr>
          <p:nvPr/>
        </p:nvSpPr>
        <p:spPr bwMode="auto">
          <a:xfrm>
            <a:off x="14083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008595" y="3658581"/>
            <a:ext cx="1828800" cy="400050"/>
            <a:chOff x="1226577" y="4038600"/>
            <a:chExt cx="3999816" cy="542352"/>
          </a:xfrm>
        </p:grpSpPr>
        <p:sp>
          <p:nvSpPr>
            <p:cNvPr id="12" name="Rounded Rectangle 9"/>
            <p:cNvSpPr>
              <a:spLocks noChangeArrowheads="1"/>
            </p:cNvSpPr>
            <p:nvPr/>
          </p:nvSpPr>
          <p:spPr bwMode="auto">
            <a:xfrm>
              <a:off x="1226577" y="4038600"/>
              <a:ext cx="3999816" cy="516526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26577" y="4038600"/>
              <a:ext cx="3999816" cy="542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Fundamental</a:t>
              </a:r>
            </a:p>
          </p:txBody>
        </p:sp>
      </p:grpSp>
      <p:sp>
        <p:nvSpPr>
          <p:cNvPr id="14" name="上箭头 33"/>
          <p:cNvSpPr>
            <a:spLocks noChangeArrowheads="1"/>
          </p:cNvSpPr>
          <p:nvPr/>
        </p:nvSpPr>
        <p:spPr bwMode="auto">
          <a:xfrm>
            <a:off x="369439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153299" y="3658581"/>
            <a:ext cx="1547812" cy="762000"/>
            <a:chOff x="1583050" y="4038600"/>
            <a:chExt cx="3386497" cy="1032897"/>
          </a:xfrm>
        </p:grpSpPr>
        <p:sp>
          <p:nvSpPr>
            <p:cNvPr id="16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7" name="TextBox 39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Second 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18" name="上箭头 40"/>
          <p:cNvSpPr>
            <a:spLocks noChangeArrowheads="1"/>
          </p:cNvSpPr>
          <p:nvPr/>
        </p:nvSpPr>
        <p:spPr bwMode="auto">
          <a:xfrm>
            <a:off x="56755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047177" y="3658581"/>
            <a:ext cx="1547813" cy="762000"/>
            <a:chOff x="1583050" y="4038600"/>
            <a:chExt cx="3386497" cy="1032897"/>
          </a:xfrm>
        </p:grpSpPr>
        <p:sp>
          <p:nvSpPr>
            <p:cNvPr id="20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21" name="TextBox 43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Third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22" name="上箭头 44"/>
          <p:cNvSpPr>
            <a:spLocks noChangeArrowheads="1"/>
          </p:cNvSpPr>
          <p:nvPr/>
        </p:nvSpPr>
        <p:spPr bwMode="auto">
          <a:xfrm>
            <a:off x="756946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9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Compression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55314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P</a:t>
            </a:r>
            <a:r>
              <a:rPr lang="en-US" baseline="-25000" dirty="0" smtClean="0"/>
              <a:t>1dB</a:t>
            </a:r>
            <a:r>
              <a:rPr lang="en-US" dirty="0" smtClean="0"/>
              <a:t>: </a:t>
            </a:r>
            <a:r>
              <a:rPr lang="en-US" b="0" dirty="0" smtClean="0"/>
              <a:t>power at 1-dB compression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sat</a:t>
            </a:r>
            <a:r>
              <a:rPr lang="en-US" dirty="0" smtClean="0"/>
              <a:t>: </a:t>
            </a:r>
            <a:r>
              <a:rPr lang="en-US" b="0" dirty="0" smtClean="0"/>
              <a:t>power at saturation</a:t>
            </a:r>
            <a:endParaRPr lang="en-US" b="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82" y="2345633"/>
            <a:ext cx="6645874" cy="45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30052" y="237625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endParaRPr lang="en-US" b="1" i="1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430052" y="2837918"/>
            <a:ext cx="231668" cy="42821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42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196" y="2810897"/>
            <a:ext cx="5476348" cy="39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48384"/>
            <a:ext cx="6773917" cy="17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Cascade Blocks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/>
          <a:lstStyle/>
          <a:p>
            <a:r>
              <a:rPr lang="en-US" sz="2400" dirty="0" smtClean="0"/>
              <a:t> Gain</a:t>
            </a:r>
          </a:p>
          <a:p>
            <a:endParaRPr lang="en-US" sz="2400" dirty="0" smtClean="0"/>
          </a:p>
          <a:p>
            <a:r>
              <a:rPr lang="en-US" sz="2400" dirty="0" smtClean="0"/>
              <a:t> Noise Figure/Temperature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IP3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1413723"/>
            <a:ext cx="2355809" cy="219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259031"/>
            <a:ext cx="3599238" cy="55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964574"/>
            <a:ext cx="4063999" cy="55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3934258"/>
            <a:ext cx="3372189" cy="8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Simulation Tools for Cascade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Analog Device </a:t>
            </a:r>
            <a:r>
              <a:rPr lang="en-US" smtClean="0"/>
              <a:t>ADIsimRF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2" y="1507394"/>
            <a:ext cx="8186569" cy="40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1159.355"/>
  <p:tag name="LATEXADDIN" val="\documentclass{article}&#10;\usepackage{amsmath}&#10;\pagestyle{empty}&#10;\begin{document}&#10;&#10;\[&#10;G_{CAS} = G_1 G_2 \cdots G_N&#10;\]&#10;&#10;&#10;\end{document}"/>
  <p:tag name="IGUANATEXSIZE" val="20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"/>
  <p:tag name="ORIGINALWIDTH" val="1172.25"/>
  <p:tag name="LATEXADDIN" val="\documentclass{article}&#10;\usepackage{amsmath}&#10;\pagestyle{empty}&#10;\begin{document}&#10;&#10;\[&#10;10\log_{10}\frac{SNR_i}{SNR_o} = NF&#10;\]&#10;&#10;&#10;&#10;\end{document}"/>
  <p:tag name="IGUANATEXSIZE" val="20"/>
  <p:tag name="IGUANATEXCURSOR" val="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762.75"/>
  <p:tag name="LATEXADDIN" val="\documentclass{article}&#10;\usepackage{amsmath}&#10;\pagestyle{empty}&#10;\begin{document}&#10;&#10;\[&#10;\frac{P_r}{kTB} = SNR_i&#10;\]&#10;&#10;&#10;\end{document}"/>
  <p:tag name="IGUANATEXSIZE" val="20"/>
  <p:tag name="IGUANATEXCURSOR" val="1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1771.279"/>
  <p:tag name="LATEXADDIN" val="\documentclass{article}&#10;\usepackage{amsmath}&#10;\pagestyle{empty}&#10;\begin{document}&#10;&#10;\[&#10;T_{CAS} = T_{e1} + \frac{T_{e2}}{G_1} + \frac{T_{e3}}{G_1G_2} + \cdots&#10;\]&#10;&#10;&#10;\end{document}"/>
  <p:tag name="IGUANATEXSIZE" val="20"/>
  <p:tag name="IGUANATEXCURSOR" val="1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9659"/>
  <p:tag name="ORIGINALWIDTH" val="2000"/>
  <p:tag name="LATEXADDIN" val="\documentclass{article}&#10;\usepackage{amsmath}&#10;\pagestyle{empty}&#10;\begin{document}&#10;&#10;\[&#10;F_{CAS} = F_{e1} + \frac{F_{2}-1}{G_1} + \frac{F_{3}-1}{G_1G_2} + \cdots&#10;\]&#10;&#10;&#10;\end{document}"/>
  <p:tag name="IGUANATEXSIZE" val="20"/>
  <p:tag name="IGUANATEXCURSOR" val="1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.1972"/>
  <p:tag name="ORIGINALWIDTH" val="1659.542"/>
  <p:tag name="LATEXADDIN" val="\documentclass{article}&#10;\usepackage{amsmath}&#10;\pagestyle{empty}&#10;\begin{document}&#10;&#10;\[&#10;IP3 = \frac{1}{\displaystyle \frac{1}{IP3_{N-1}\cdot G_N}+\frac{1}{IP3_N}}&#10;\]&#10;&#10;&#10;&#10;\end{document}"/>
  <p:tag name="IGUANATEXSIZE" val="20"/>
  <p:tag name="IGUANATEXCURSOR" val="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36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24"/>
  <p:tag name="IGUANATEXCURSOR" val="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+ 20\log_{10} \left( \frac{\lambda}{4\pi R} \right)&#10;\]&#10;&#10;&#10;\end{document}"/>
  <p:tag name="IGUANATEXSIZE" val="3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- 20\log_{10} \left( \frac{4\pi R}{\lambda} \right)&#10;\]&#10;&#10;&#10;\end{document}"/>
  <p:tag name="IGUANATEXSIZE" val="30"/>
  <p:tag name="IGUANATEXCURSOR" val="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4"/>
  <p:tag name="ORIGINALWIDTH" val="1920.75"/>
  <p:tag name="LATEXADDIN" val="\documentclass{article}&#10;\usepackage{amsmath}&#10;\pagestyle{empty}&#10;\begin{document}&#10;&#10;\begin{align}&#10;&amp; 20\log_{10} \left( \frac{4\pi R}{\lambda} \right) \nonumber \\&#10;= &amp; 20\log_{10} \left( \frac{4\pi R f}{c} \right) \nonumber \\&#10;= &amp; 20\log_{10}(R) + 20\log_{10}(f) - 147.55 \nonumber&#10;\end{align}&#10;&#10;&#10;\end{document}"/>
  <p:tag name="IGUANATEXSIZE" val="30"/>
  <p:tag name="IGUANATEXCURSOR" val="95"/>
</p:tagLst>
</file>

<file path=ppt/theme/theme1.xml><?xml version="1.0" encoding="utf-8"?>
<a:theme xmlns:a="http://schemas.openxmlformats.org/drawingml/2006/main" name="DART_2015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T_2015" id="{7DB145F9-15E2-4765-858B-2CF52604994F}" vid="{E37C7F84-C7BF-4CC4-B194-1DD09F3E45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15417</TotalTime>
  <Words>321</Words>
  <Application>Microsoft Office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ＭＳ Ｐゴシック</vt:lpstr>
      <vt:lpstr>宋体</vt:lpstr>
      <vt:lpstr>Arial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DART_2015</vt:lpstr>
      <vt:lpstr>Equation</vt:lpstr>
      <vt:lpstr>Design of RF &amp; Microwave Systems</vt:lpstr>
      <vt:lpstr>Outline</vt:lpstr>
      <vt:lpstr>Dynamic Range</vt:lpstr>
      <vt:lpstr>Noise</vt:lpstr>
      <vt:lpstr>Non-linearity</vt:lpstr>
      <vt:lpstr>Gain Compression</vt:lpstr>
      <vt:lpstr>IP3</vt:lpstr>
      <vt:lpstr>Cascade Blocks</vt:lpstr>
      <vt:lpstr>Simulation Tools for Cascade Analysis</vt:lpstr>
      <vt:lpstr>Example</vt:lpstr>
      <vt:lpstr>Example</vt:lpstr>
      <vt:lpstr>Link Budget Analysis</vt:lpstr>
      <vt:lpstr>Link Budget Analysis</vt:lpstr>
      <vt:lpstr>Link Budget Analysis</vt:lpstr>
      <vt:lpstr>Free Space Path Loss</vt:lpstr>
      <vt:lpstr>Power distribution in an RF system</vt:lpstr>
      <vt:lpstr>Estimating System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889</cp:revision>
  <cp:lastPrinted>2013-10-02T22:47:49Z</cp:lastPrinted>
  <dcterms:created xsi:type="dcterms:W3CDTF">2012-04-15T01:51:12Z</dcterms:created>
  <dcterms:modified xsi:type="dcterms:W3CDTF">2015-11-20T23:52:12Z</dcterms:modified>
</cp:coreProperties>
</file>